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98" r:id="rId2"/>
    <p:sldId id="257" r:id="rId3"/>
    <p:sldId id="293" r:id="rId4"/>
    <p:sldId id="314" r:id="rId5"/>
    <p:sldId id="260" r:id="rId6"/>
    <p:sldId id="267" r:id="rId7"/>
    <p:sldId id="281" r:id="rId8"/>
    <p:sldId id="319" r:id="rId9"/>
    <p:sldId id="320" r:id="rId10"/>
    <p:sldId id="313" r:id="rId11"/>
    <p:sldId id="315" r:id="rId12"/>
    <p:sldId id="261" r:id="rId13"/>
    <p:sldId id="295" r:id="rId14"/>
    <p:sldId id="296" r:id="rId15"/>
    <p:sldId id="297" r:id="rId16"/>
    <p:sldId id="275" r:id="rId17"/>
    <p:sldId id="276" r:id="rId18"/>
    <p:sldId id="277" r:id="rId19"/>
    <p:sldId id="301" r:id="rId20"/>
    <p:sldId id="262" r:id="rId21"/>
    <p:sldId id="269" r:id="rId22"/>
    <p:sldId id="302" r:id="rId23"/>
    <p:sldId id="303" r:id="rId24"/>
    <p:sldId id="282" r:id="rId25"/>
    <p:sldId id="287" r:id="rId26"/>
    <p:sldId id="286" r:id="rId27"/>
    <p:sldId id="285" r:id="rId28"/>
    <p:sldId id="290" r:id="rId29"/>
    <p:sldId id="284" r:id="rId30"/>
    <p:sldId id="309" r:id="rId31"/>
    <p:sldId id="310" r:id="rId32"/>
    <p:sldId id="289" r:id="rId33"/>
    <p:sldId id="283" r:id="rId34"/>
    <p:sldId id="263" r:id="rId35"/>
    <p:sldId id="316" r:id="rId36"/>
    <p:sldId id="317" r:id="rId37"/>
    <p:sldId id="318" r:id="rId38"/>
    <p:sldId id="306" r:id="rId39"/>
    <p:sldId id="307" r:id="rId40"/>
    <p:sldId id="308" r:id="rId41"/>
    <p:sldId id="264" r:id="rId42"/>
    <p:sldId id="265" r:id="rId43"/>
    <p:sldId id="305" r:id="rId44"/>
    <p:sldId id="291" r:id="rId45"/>
    <p:sldId id="304" r:id="rId46"/>
    <p:sldId id="311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. 표지" id="{807AADC0-D6DE-437D-AAD0-1EA25AA470AF}">
          <p14:sldIdLst>
            <p14:sldId id="298"/>
          </p14:sldIdLst>
        </p14:section>
        <p14:section name="1. 조원 소개 및 역할" id="{A8CC01C9-BDA9-41F6-983B-C07A39BA3E34}">
          <p14:sldIdLst>
            <p14:sldId id="257"/>
            <p14:sldId id="293"/>
            <p14:sldId id="314"/>
          </p14:sldIdLst>
        </p14:section>
        <p14:section name="2. 기능 구현 소개" id="{CDA118C5-5DA3-4E6E-B928-8DDA3DC32046}">
          <p14:sldIdLst>
            <p14:sldId id="260"/>
            <p14:sldId id="267"/>
            <p14:sldId id="281"/>
            <p14:sldId id="319"/>
            <p14:sldId id="320"/>
            <p14:sldId id="313"/>
            <p14:sldId id="315"/>
          </p14:sldIdLst>
        </p14:section>
        <p14:section name="3. TDD 활용" id="{417ACE24-AF3D-4428-8A9C-96228DD3969B}">
          <p14:sldIdLst>
            <p14:sldId id="261"/>
            <p14:sldId id="295"/>
            <p14:sldId id="296"/>
            <p14:sldId id="297"/>
            <p14:sldId id="275"/>
            <p14:sldId id="276"/>
            <p14:sldId id="277"/>
            <p14:sldId id="301"/>
          </p14:sldIdLst>
        </p14:section>
        <p14:section name="4. Mocking 활용 예시" id="{19D96B68-8A1E-49E6-BB2C-BF296D29EA91}">
          <p14:sldIdLst>
            <p14:sldId id="262"/>
            <p14:sldId id="269"/>
            <p14:sldId id="302"/>
            <p14:sldId id="303"/>
          </p14:sldIdLst>
        </p14:section>
        <p14:section name="5. 코드 리뷰 활동" id="{7FA6B46E-1E3C-44C6-A08E-C377EF7CA0AD}">
          <p14:sldIdLst>
            <p14:sldId id="282"/>
            <p14:sldId id="287"/>
            <p14:sldId id="286"/>
            <p14:sldId id="285"/>
            <p14:sldId id="290"/>
            <p14:sldId id="284"/>
            <p14:sldId id="309"/>
            <p14:sldId id="310"/>
            <p14:sldId id="289"/>
            <p14:sldId id="283"/>
          </p14:sldIdLst>
        </p14:section>
        <p14:section name="6. 리팩토링을 통한 클린코드 전후 결과 비교" id="{CA76F03C-1C82-42F8-9810-48C8BF345F21}">
          <p14:sldIdLst>
            <p14:sldId id="263"/>
            <p14:sldId id="316"/>
            <p14:sldId id="317"/>
            <p14:sldId id="318"/>
            <p14:sldId id="306"/>
            <p14:sldId id="307"/>
            <p14:sldId id="308"/>
          </p14:sldIdLst>
        </p14:section>
        <p14:section name="7. 시연" id="{515DC9C1-5516-4943-9261-E409B9F97968}">
          <p14:sldIdLst>
            <p14:sldId id="264"/>
          </p14:sldIdLst>
        </p14:section>
        <p14:section name="8. 소감" id="{95AADDE7-BF00-48D7-84FD-8E5DB18A331E}">
          <p14:sldIdLst>
            <p14:sldId id="265"/>
            <p14:sldId id="305"/>
            <p14:sldId id="291"/>
            <p14:sldId id="304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CCCC"/>
    <a:srgbClr val="00CC00"/>
    <a:srgbClr val="156082"/>
    <a:srgbClr val="AAB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/>
      <dgm:spPr>
        <a:solidFill>
          <a:srgbClr val="00CC00"/>
        </a:solidFill>
        <a:ln>
          <a:solidFill>
            <a:srgbClr val="00CC00"/>
          </a:solidFill>
        </a:ln>
      </dgm:spPr>
      <dgm:t>
        <a:bodyPr/>
        <a:lstStyle/>
        <a:p>
          <a:pPr latinLnBrk="1"/>
          <a:r>
            <a:rPr lang="en-US" altLang="ko-KR" dirty="0"/>
            <a:t>Green</a:t>
          </a:r>
          <a:endParaRPr lang="ko-KR" altLang="en-US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/>
      <dgm:spPr/>
      <dgm:t>
        <a:bodyPr/>
        <a:lstStyle/>
        <a:p>
          <a:pPr latinLnBrk="1"/>
          <a:r>
            <a:rPr lang="en-US" altLang="ko-KR" dirty="0"/>
            <a:t>Refactor</a:t>
          </a:r>
          <a:endParaRPr lang="ko-KR" altLang="en-US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en-US" altLang="ko-KR" dirty="0"/>
            <a:t>Red</a:t>
          </a:r>
          <a:endParaRPr lang="ko-KR" altLang="en-US" dirty="0"/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/>
      <dgm:spPr>
        <a:solidFill>
          <a:srgbClr val="CCFFCC"/>
        </a:solidFill>
        <a:ln>
          <a:solidFill>
            <a:srgbClr val="CCFFCC"/>
          </a:solidFill>
        </a:ln>
      </dgm:spPr>
      <dgm:t>
        <a:bodyPr/>
        <a:lstStyle/>
        <a:p>
          <a:pPr latinLnBrk="1"/>
          <a:r>
            <a:rPr lang="en-US" altLang="ko-KR" dirty="0"/>
            <a:t>Green</a:t>
          </a:r>
          <a:endParaRPr lang="ko-KR" altLang="en-US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/>
      <dgm:spPr>
        <a:solidFill>
          <a:srgbClr val="AAB6C1"/>
        </a:solidFill>
        <a:ln>
          <a:solidFill>
            <a:srgbClr val="AAB6C1"/>
          </a:solidFill>
        </a:ln>
      </dgm:spPr>
      <dgm:t>
        <a:bodyPr/>
        <a:lstStyle/>
        <a:p>
          <a:pPr latinLnBrk="1"/>
          <a:r>
            <a:rPr lang="en-US" altLang="ko-KR" dirty="0"/>
            <a:t>Refactor</a:t>
          </a:r>
          <a:endParaRPr lang="ko-KR" altLang="en-US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  <a:endParaRPr lang="ko-KR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 custT="1"/>
      <dgm:spPr>
        <a:solidFill>
          <a:srgbClr val="00CC00"/>
        </a:solidFill>
        <a:ln>
          <a:solidFill>
            <a:srgbClr val="00CC00"/>
          </a:solidFill>
        </a:ln>
      </dgm:spPr>
      <dgm:t>
        <a:bodyPr/>
        <a:lstStyle/>
        <a:p>
          <a:pPr latinLnBrk="1"/>
          <a:endParaRPr lang="ko-KR" altLang="en-US" sz="2100" b="1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 custT="1"/>
      <dgm:spPr>
        <a:solidFill>
          <a:srgbClr val="AAB6C1"/>
        </a:solidFill>
        <a:ln>
          <a:solidFill>
            <a:srgbClr val="AAB6C1"/>
          </a:solidFill>
        </a:ln>
      </dgm:spPr>
      <dgm:t>
        <a:bodyPr/>
        <a:lstStyle/>
        <a:p>
          <a:pPr latinLnBrk="1"/>
          <a:r>
            <a:rPr lang="en-US" altLang="ko-KR" sz="2200" dirty="0"/>
            <a:t>Refactor</a:t>
          </a:r>
          <a:endParaRPr lang="ko-KR" altLang="en-US" sz="2200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 custT="1"/>
      <dgm:spPr>
        <a:solidFill>
          <a:srgbClr val="FFCCCC"/>
        </a:solidFill>
        <a:ln>
          <a:solidFill>
            <a:srgbClr val="FFCCCC"/>
          </a:solidFill>
        </a:ln>
      </dgm:spPr>
      <dgm:t>
        <a:bodyPr/>
        <a:lstStyle/>
        <a:p>
          <a:pPr latinLnBrk="1"/>
          <a:r>
            <a:rPr lang="en-US" altLang="ko-KR" sz="2200" dirty="0"/>
            <a:t>Red</a:t>
          </a:r>
          <a:endParaRPr lang="ko-KR" altLang="en-US" sz="2200" dirty="0"/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/>
      <dgm:spPr>
        <a:solidFill>
          <a:srgbClr val="CCFFCC"/>
        </a:solidFill>
        <a:ln>
          <a:solidFill>
            <a:srgbClr val="CCFFCC"/>
          </a:solidFill>
        </a:ln>
      </dgm:spPr>
      <dgm:t>
        <a:bodyPr/>
        <a:lstStyle/>
        <a:p>
          <a:pPr latinLnBrk="1"/>
          <a:r>
            <a:rPr lang="en-US" altLang="ko-KR" dirty="0"/>
            <a:t>Green</a:t>
          </a:r>
          <a:endParaRPr lang="ko-KR" altLang="en-US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 custT="1"/>
      <dgm:spPr>
        <a:solidFill>
          <a:srgbClr val="156082"/>
        </a:solidFill>
      </dgm:spPr>
      <dgm:t>
        <a:bodyPr/>
        <a:lstStyle/>
        <a:p>
          <a:pPr latinLnBrk="1"/>
          <a:endParaRPr lang="ko-KR" altLang="en-US" sz="2200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/>
      <dgm:spPr>
        <a:solidFill>
          <a:srgbClr val="FFCCCC"/>
        </a:solidFill>
        <a:ln>
          <a:solidFill>
            <a:srgbClr val="FFCCCC"/>
          </a:solidFill>
        </a:ln>
      </dgm:spPr>
      <dgm:t>
        <a:bodyPr/>
        <a:lstStyle/>
        <a:p>
          <a:pPr latinLnBrk="1"/>
          <a:r>
            <a:rPr lang="en-US" altLang="ko-KR" dirty="0"/>
            <a:t>Red</a:t>
          </a:r>
          <a:endParaRPr lang="ko-KR" altLang="en-US" dirty="0"/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/>
      <dgm:spPr>
        <a:solidFill>
          <a:srgbClr val="CCFFCC"/>
        </a:solidFill>
        <a:ln>
          <a:solidFill>
            <a:srgbClr val="CCFFCC"/>
          </a:solidFill>
        </a:ln>
      </dgm:spPr>
      <dgm:t>
        <a:bodyPr/>
        <a:lstStyle/>
        <a:p>
          <a:pPr latinLnBrk="1"/>
          <a:r>
            <a:rPr lang="en-US" altLang="ko-KR" dirty="0"/>
            <a:t>Green</a:t>
          </a:r>
          <a:endParaRPr lang="ko-KR" altLang="en-US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/>
      <dgm:spPr>
        <a:solidFill>
          <a:srgbClr val="AAB6C1"/>
        </a:solidFill>
        <a:ln>
          <a:solidFill>
            <a:srgbClr val="AAB6C1"/>
          </a:solidFill>
        </a:ln>
      </dgm:spPr>
      <dgm:t>
        <a:bodyPr/>
        <a:lstStyle/>
        <a:p>
          <a:pPr latinLnBrk="1"/>
          <a:r>
            <a:rPr lang="en-US" altLang="ko-KR" dirty="0"/>
            <a:t>Refactor</a:t>
          </a:r>
          <a:endParaRPr lang="ko-KR" altLang="en-US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  <a:endParaRPr lang="ko-KR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 custT="1"/>
      <dgm:spPr>
        <a:solidFill>
          <a:srgbClr val="00CC00"/>
        </a:solidFill>
        <a:ln>
          <a:solidFill>
            <a:srgbClr val="00CC00"/>
          </a:solidFill>
        </a:ln>
      </dgm:spPr>
      <dgm:t>
        <a:bodyPr/>
        <a:lstStyle/>
        <a:p>
          <a:pPr latinLnBrk="1"/>
          <a:endParaRPr lang="ko-KR" altLang="en-US" sz="2100" b="1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 custT="1"/>
      <dgm:spPr>
        <a:solidFill>
          <a:srgbClr val="AAB6C1"/>
        </a:solidFill>
        <a:ln>
          <a:solidFill>
            <a:srgbClr val="AAB6C1"/>
          </a:solidFill>
        </a:ln>
      </dgm:spPr>
      <dgm:t>
        <a:bodyPr/>
        <a:lstStyle/>
        <a:p>
          <a:pPr latinLnBrk="1"/>
          <a:r>
            <a:rPr lang="en-US" altLang="ko-KR" sz="2200" dirty="0"/>
            <a:t>Refactor</a:t>
          </a:r>
          <a:endParaRPr lang="ko-KR" altLang="en-US" sz="2200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 custT="1"/>
      <dgm:spPr>
        <a:solidFill>
          <a:srgbClr val="FFCCCC"/>
        </a:solidFill>
        <a:ln>
          <a:solidFill>
            <a:srgbClr val="FFCCCC"/>
          </a:solidFill>
        </a:ln>
      </dgm:spPr>
      <dgm:t>
        <a:bodyPr/>
        <a:lstStyle/>
        <a:p>
          <a:pPr latinLnBrk="1"/>
          <a:r>
            <a:rPr lang="en-US" altLang="ko-KR" sz="2200" dirty="0"/>
            <a:t>Red</a:t>
          </a:r>
          <a:endParaRPr lang="ko-KR" altLang="en-US" sz="2200" dirty="0"/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/>
      <dgm:spPr>
        <a:solidFill>
          <a:srgbClr val="CCFFCC"/>
        </a:solidFill>
        <a:ln>
          <a:solidFill>
            <a:srgbClr val="CCFFCC"/>
          </a:solidFill>
        </a:ln>
      </dgm:spPr>
      <dgm:t>
        <a:bodyPr/>
        <a:lstStyle/>
        <a:p>
          <a:pPr latinLnBrk="1"/>
          <a:r>
            <a:rPr lang="en-US" altLang="ko-KR" dirty="0"/>
            <a:t>Green</a:t>
          </a:r>
          <a:endParaRPr lang="ko-KR" altLang="en-US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 custT="1"/>
      <dgm:spPr>
        <a:solidFill>
          <a:srgbClr val="156082"/>
        </a:solidFill>
      </dgm:spPr>
      <dgm:t>
        <a:bodyPr/>
        <a:lstStyle/>
        <a:p>
          <a:pPr latinLnBrk="1"/>
          <a:endParaRPr lang="ko-KR" altLang="en-US" sz="2200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/>
      <dgm:spPr>
        <a:solidFill>
          <a:srgbClr val="FFCCCC"/>
        </a:solidFill>
        <a:ln>
          <a:solidFill>
            <a:srgbClr val="FFCCCC"/>
          </a:solidFill>
        </a:ln>
      </dgm:spPr>
      <dgm:t>
        <a:bodyPr/>
        <a:lstStyle/>
        <a:p>
          <a:pPr latinLnBrk="1"/>
          <a:r>
            <a:rPr lang="en-US" altLang="ko-KR" dirty="0"/>
            <a:t>Red</a:t>
          </a:r>
          <a:endParaRPr lang="ko-KR" altLang="en-US" dirty="0"/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00CC00"/>
        </a:solidFill>
        <a:ln w="25400" cap="flat" cmpd="sng" algn="ctr">
          <a:solidFill>
            <a:srgbClr val="00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Green</a:t>
          </a:r>
          <a:endParaRPr lang="ko-KR" altLang="en-US" sz="2200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Refactor</a:t>
          </a: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Red</a:t>
          </a:r>
          <a:endParaRPr lang="ko-KR" altLang="en-US" sz="2200" kern="1200" dirty="0"/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CCFFCC"/>
        </a:solidFill>
        <a:ln w="25400" cap="flat" cmpd="sng" algn="ctr">
          <a:solidFill>
            <a:srgbClr val="CCFF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Green</a:t>
          </a:r>
          <a:endParaRPr lang="ko-KR" altLang="en-US" sz="2200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rgbClr val="AAB6C1"/>
        </a:solidFill>
        <a:ln w="25400" cap="flat" cmpd="sng" algn="ctr">
          <a:solidFill>
            <a:srgbClr val="AAB6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Refactor</a:t>
          </a: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  <a:endParaRPr lang="ko-KR" alt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00CC00"/>
        </a:solidFill>
        <a:ln w="25400" cap="flat" cmpd="sng" algn="ctr">
          <a:solidFill>
            <a:srgbClr val="00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b="1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rgbClr val="AAB6C1"/>
        </a:solidFill>
        <a:ln w="25400" cap="flat" cmpd="sng" algn="ctr">
          <a:solidFill>
            <a:srgbClr val="AAB6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Refactor</a:t>
          </a: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CCCC"/>
        </a:solidFill>
        <a:ln w="25400" cap="flat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Red</a:t>
          </a:r>
          <a:endParaRPr lang="ko-KR" altLang="en-US" sz="2200" kern="1200" dirty="0"/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CCFFCC"/>
        </a:solidFill>
        <a:ln w="25400" cap="flat" cmpd="sng" algn="ctr">
          <a:solidFill>
            <a:srgbClr val="CCFF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Green</a:t>
          </a:r>
          <a:endParaRPr lang="ko-KR" altLang="en-US" sz="2200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rgbClr val="1560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CCCC"/>
        </a:solidFill>
        <a:ln w="25400" cap="flat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Red</a:t>
          </a:r>
          <a:endParaRPr lang="ko-KR" altLang="en-US" sz="2200" kern="1200" dirty="0"/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CCFFCC"/>
        </a:solidFill>
        <a:ln w="25400" cap="flat" cmpd="sng" algn="ctr">
          <a:solidFill>
            <a:srgbClr val="CCFF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Green</a:t>
          </a:r>
          <a:endParaRPr lang="ko-KR" altLang="en-US" sz="2200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rgbClr val="AAB6C1"/>
        </a:solidFill>
        <a:ln w="25400" cap="flat" cmpd="sng" algn="ctr">
          <a:solidFill>
            <a:srgbClr val="AAB6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Refactor</a:t>
          </a: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  <a:endParaRPr lang="ko-KR" alt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00CC00"/>
        </a:solidFill>
        <a:ln w="25400" cap="flat" cmpd="sng" algn="ctr">
          <a:solidFill>
            <a:srgbClr val="00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b="1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rgbClr val="AAB6C1"/>
        </a:solidFill>
        <a:ln w="25400" cap="flat" cmpd="sng" algn="ctr">
          <a:solidFill>
            <a:srgbClr val="AAB6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Refactor</a:t>
          </a: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CCCC"/>
        </a:solidFill>
        <a:ln w="25400" cap="flat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Red</a:t>
          </a:r>
          <a:endParaRPr lang="ko-KR" altLang="en-US" sz="2200" kern="1200" dirty="0"/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CCFFCC"/>
        </a:solidFill>
        <a:ln w="25400" cap="flat" cmpd="sng" algn="ctr">
          <a:solidFill>
            <a:srgbClr val="CCFF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Green</a:t>
          </a:r>
          <a:endParaRPr lang="ko-KR" altLang="en-US" sz="2200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rgbClr val="1560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CCCC"/>
        </a:solidFill>
        <a:ln w="25400" cap="flat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Red</a:t>
          </a:r>
          <a:endParaRPr lang="ko-KR" altLang="en-US" sz="2200" kern="1200" dirty="0"/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04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566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960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786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016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3942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CommandBuffer</a:t>
            </a:r>
            <a:r>
              <a:rPr lang="ko-KR" altLang="en-US" dirty="0"/>
              <a:t>에 </a:t>
            </a:r>
            <a:r>
              <a:rPr lang="en-US" altLang="ko-KR" dirty="0"/>
              <a:t>Ignore </a:t>
            </a:r>
            <a:r>
              <a:rPr lang="ko-KR" altLang="en-US" dirty="0"/>
              <a:t>기능 추가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버퍼 내에 현재 범위에 포함되는 </a:t>
            </a:r>
            <a:r>
              <a:rPr lang="en-US" altLang="ko-KR" dirty="0"/>
              <a:t>W </a:t>
            </a:r>
            <a:r>
              <a:rPr lang="ko-KR" altLang="en-US" dirty="0"/>
              <a:t>커맨드 있으면 해당 커맨드 삭제하는 기능 </a:t>
            </a:r>
            <a:r>
              <a:rPr lang="en-US" altLang="ko-KR" dirty="0"/>
              <a:t>Test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기능이 아직 없으므로 </a:t>
            </a:r>
            <a:r>
              <a:rPr lang="en-US" altLang="ko-KR" dirty="0"/>
              <a:t>Test </a:t>
            </a:r>
            <a:r>
              <a:rPr lang="ko-KR" altLang="en-US" dirty="0"/>
              <a:t>실패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74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기능 추가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</a:t>
            </a:r>
            <a:r>
              <a:rPr lang="ko-KR" altLang="en-US" dirty="0"/>
              <a:t>성공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253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리팩터링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</a:t>
            </a:r>
            <a:r>
              <a:rPr lang="ko-KR" altLang="en-US" dirty="0"/>
              <a:t>여전히 성공</a:t>
            </a:r>
            <a:r>
              <a:rPr lang="en-US" altLang="ko-KR" dirty="0"/>
              <a:t>. (</a:t>
            </a:r>
            <a:r>
              <a:rPr lang="ko-KR" altLang="en-US" dirty="0" err="1"/>
              <a:t>리팩터링</a:t>
            </a:r>
            <a:r>
              <a:rPr lang="ko-KR" altLang="en-US" dirty="0"/>
              <a:t> 때문인진 모르지만 </a:t>
            </a:r>
            <a:r>
              <a:rPr lang="en-US" altLang="ko-KR" dirty="0"/>
              <a:t>7ms -&gt; 4ms </a:t>
            </a:r>
            <a:r>
              <a:rPr lang="ko-KR" altLang="en-US" dirty="0"/>
              <a:t>됨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13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02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424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5337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4320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896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159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49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30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221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01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66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460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722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423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197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170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890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2567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890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72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85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17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05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163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570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72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9.png"/><Relationship Id="rId9" Type="http://schemas.microsoft.com/office/2007/relationships/diagramDrawing" Target="../diagrams/drawing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11.png"/><Relationship Id="rId9" Type="http://schemas.microsoft.com/office/2007/relationships/diagramDrawing" Target="../diagrams/drawing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13.png"/><Relationship Id="rId9" Type="http://schemas.microsoft.com/office/2007/relationships/diagramDrawing" Target="../diagrams/drawin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김원석</a:t>
            </a:r>
            <a:r>
              <a:rPr lang="en-US" altLang="ko-KR" dirty="0"/>
              <a:t>, </a:t>
            </a:r>
            <a:r>
              <a:rPr lang="ko-KR" altLang="en-US" dirty="0" err="1"/>
              <a:t>김혜린</a:t>
            </a:r>
            <a:r>
              <a:rPr lang="en-US" altLang="ko-KR" dirty="0"/>
              <a:t>, </a:t>
            </a:r>
            <a:r>
              <a:rPr lang="ko-KR" altLang="en-US" dirty="0" err="1"/>
              <a:t>박영조</a:t>
            </a:r>
            <a:r>
              <a:rPr lang="en-US" altLang="ko-KR" dirty="0"/>
              <a:t>, </a:t>
            </a:r>
            <a:r>
              <a:rPr lang="ko-KR" altLang="en-US" dirty="0" err="1"/>
              <a:t>전은실</a:t>
            </a:r>
            <a:r>
              <a:rPr lang="en-US" altLang="ko-KR" dirty="0"/>
              <a:t>,</a:t>
            </a:r>
            <a:r>
              <a:rPr lang="ko-KR" altLang="en-US" dirty="0"/>
              <a:t> 황영철</a:t>
            </a:r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2025</a:t>
            </a:r>
            <a:r>
              <a:rPr lang="ko-KR" altLang="en-US" dirty="0"/>
              <a:t> </a:t>
            </a:r>
            <a:r>
              <a:rPr lang="en-US" altLang="ko-KR" dirty="0"/>
              <a:t>CRA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차수 팀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Team Best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Class Diagram (SSD Shell)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5D547F-DD3B-4385-B7CA-C4B75091EAC9}"/>
              </a:ext>
            </a:extLst>
          </p:cNvPr>
          <p:cNvSpPr/>
          <p:nvPr/>
        </p:nvSpPr>
        <p:spPr>
          <a:xfrm>
            <a:off x="440267" y="2493396"/>
            <a:ext cx="2201333" cy="7450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Shell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FACF58-83F1-4561-B05C-175D93410A01}"/>
              </a:ext>
            </a:extLst>
          </p:cNvPr>
          <p:cNvSpPr/>
          <p:nvPr/>
        </p:nvSpPr>
        <p:spPr>
          <a:xfrm>
            <a:off x="6925734" y="2719547"/>
            <a:ext cx="2201333" cy="745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ScriptExcutor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A2B334-96CF-45E0-B269-368B6C9AF79D}"/>
              </a:ext>
            </a:extLst>
          </p:cNvPr>
          <p:cNvSpPr/>
          <p:nvPr/>
        </p:nvSpPr>
        <p:spPr>
          <a:xfrm>
            <a:off x="304801" y="4178262"/>
            <a:ext cx="2625686" cy="7450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ShellCommandParser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E046E5-BF91-4418-86FD-7A9389575295}"/>
              </a:ext>
            </a:extLst>
          </p:cNvPr>
          <p:cNvSpPr/>
          <p:nvPr/>
        </p:nvSpPr>
        <p:spPr>
          <a:xfrm>
            <a:off x="440266" y="5346662"/>
            <a:ext cx="2732592" cy="7450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ParsingResult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9BE866-E91D-4871-9E7E-54FBA7645DCB}"/>
              </a:ext>
            </a:extLst>
          </p:cNvPr>
          <p:cNvSpPr/>
          <p:nvPr/>
        </p:nvSpPr>
        <p:spPr>
          <a:xfrm>
            <a:off x="4157134" y="2170491"/>
            <a:ext cx="2201333" cy="7450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SSDDriver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1B9806-4E43-4746-8734-AD89AB244164}"/>
              </a:ext>
            </a:extLst>
          </p:cNvPr>
          <p:cNvSpPr/>
          <p:nvPr/>
        </p:nvSpPr>
        <p:spPr>
          <a:xfrm>
            <a:off x="9557694" y="2076993"/>
            <a:ext cx="2201333" cy="745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ScriptCommand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8BAB42-367F-4027-BB49-E82A06917D6A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9127067" y="2449527"/>
            <a:ext cx="430627" cy="64255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CE17313-611C-4FF6-BCD0-9E3C68946CFE}"/>
              </a:ext>
            </a:extLst>
          </p:cNvPr>
          <p:cNvCxnSpPr>
            <a:stCxn id="10" idx="2"/>
          </p:cNvCxnSpPr>
          <p:nvPr/>
        </p:nvCxnSpPr>
        <p:spPr>
          <a:xfrm flipH="1">
            <a:off x="1405467" y="3238463"/>
            <a:ext cx="135467" cy="1083733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CD9170-D452-488A-8D03-8DEF4B3BB87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540932" y="4923329"/>
            <a:ext cx="76712" cy="601134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546162-5231-480B-BDFB-57AE771A852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641600" y="2543025"/>
            <a:ext cx="1515534" cy="32290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B1A27C-CFC7-4E9B-84A3-6EF9A9F525E5}"/>
              </a:ext>
            </a:extLst>
          </p:cNvPr>
          <p:cNvSpPr/>
          <p:nvPr/>
        </p:nvSpPr>
        <p:spPr>
          <a:xfrm>
            <a:off x="4289846" y="4988613"/>
            <a:ext cx="2201333" cy="7450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ShellLogger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B5AB6D-9768-4A97-AD47-F3566E0A36D3}"/>
              </a:ext>
            </a:extLst>
          </p:cNvPr>
          <p:cNvSpPr/>
          <p:nvPr/>
        </p:nvSpPr>
        <p:spPr>
          <a:xfrm>
            <a:off x="6925734" y="1121796"/>
            <a:ext cx="4465707" cy="59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Runner  Mode</a:t>
            </a:r>
            <a:br>
              <a:rPr lang="en-US" altLang="ko-KR" dirty="0"/>
            </a:br>
            <a:r>
              <a:rPr lang="en-US" altLang="ko-KR" dirty="0"/>
              <a:t>(Shell Mode 1_ </a:t>
            </a:r>
            <a:r>
              <a:rPr lang="ko-KR" altLang="en-US" dirty="0"/>
              <a:t>도 실행되는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6145C3-FF24-4CD9-9403-DAFF5EA13200}"/>
              </a:ext>
            </a:extLst>
          </p:cNvPr>
          <p:cNvSpPr/>
          <p:nvPr/>
        </p:nvSpPr>
        <p:spPr>
          <a:xfrm>
            <a:off x="440266" y="1121796"/>
            <a:ext cx="4465707" cy="59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Shell Mode</a:t>
            </a: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885405E-C7D8-4873-B696-A92FF537D3D0}"/>
              </a:ext>
            </a:extLst>
          </p:cNvPr>
          <p:cNvSpPr/>
          <p:nvPr/>
        </p:nvSpPr>
        <p:spPr>
          <a:xfrm>
            <a:off x="4771324" y="2774739"/>
            <a:ext cx="1358747" cy="612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Ssd.exe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609C15-906D-43C0-BF26-BD542111ECAA}"/>
              </a:ext>
            </a:extLst>
          </p:cNvPr>
          <p:cNvSpPr/>
          <p:nvPr/>
        </p:nvSpPr>
        <p:spPr>
          <a:xfrm>
            <a:off x="8026400" y="3805728"/>
            <a:ext cx="2201333" cy="745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FullWriteAndReadCompare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B24CEF-83F6-448C-8789-6CE00D799183}"/>
              </a:ext>
            </a:extLst>
          </p:cNvPr>
          <p:cNvSpPr/>
          <p:nvPr/>
        </p:nvSpPr>
        <p:spPr>
          <a:xfrm>
            <a:off x="8517058" y="4569971"/>
            <a:ext cx="2201333" cy="745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PartialLBAWrite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777FB8-2B46-4A67-94CF-2D40EEB8C641}"/>
              </a:ext>
            </a:extLst>
          </p:cNvPr>
          <p:cNvSpPr/>
          <p:nvPr/>
        </p:nvSpPr>
        <p:spPr>
          <a:xfrm>
            <a:off x="9861116" y="6056022"/>
            <a:ext cx="2201333" cy="745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EraseAndWriteAging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823AA2-1332-49AB-901F-5B113B58F071}"/>
              </a:ext>
            </a:extLst>
          </p:cNvPr>
          <p:cNvSpPr/>
          <p:nvPr/>
        </p:nvSpPr>
        <p:spPr>
          <a:xfrm>
            <a:off x="9254067" y="5323198"/>
            <a:ext cx="2201333" cy="745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WriteReadAging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F63E251-E00F-4660-A3B9-877EF678D787}"/>
              </a:ext>
            </a:extLst>
          </p:cNvPr>
          <p:cNvCxnSpPr>
            <a:stCxn id="27" idx="0"/>
            <a:endCxn id="15" idx="2"/>
          </p:cNvCxnSpPr>
          <p:nvPr/>
        </p:nvCxnSpPr>
        <p:spPr>
          <a:xfrm flipV="1">
            <a:off x="9127067" y="2822060"/>
            <a:ext cx="1531294" cy="98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44FC09-ED28-46F0-852C-D6F730E8332F}"/>
              </a:ext>
            </a:extLst>
          </p:cNvPr>
          <p:cNvCxnSpPr>
            <a:stCxn id="28" idx="0"/>
            <a:endCxn id="15" idx="2"/>
          </p:cNvCxnSpPr>
          <p:nvPr/>
        </p:nvCxnSpPr>
        <p:spPr>
          <a:xfrm flipV="1">
            <a:off x="9617725" y="2822060"/>
            <a:ext cx="1040636" cy="174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EF9FE93-A3C5-49A0-9480-B9D9C8D44347}"/>
              </a:ext>
            </a:extLst>
          </p:cNvPr>
          <p:cNvCxnSpPr>
            <a:stCxn id="30" idx="0"/>
            <a:endCxn id="15" idx="2"/>
          </p:cNvCxnSpPr>
          <p:nvPr/>
        </p:nvCxnSpPr>
        <p:spPr>
          <a:xfrm flipV="1">
            <a:off x="10354734" y="2822060"/>
            <a:ext cx="303627" cy="250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259CAEA-FAE1-4F45-8444-F644C209D40B}"/>
              </a:ext>
            </a:extLst>
          </p:cNvPr>
          <p:cNvCxnSpPr>
            <a:stCxn id="29" idx="0"/>
            <a:endCxn id="15" idx="2"/>
          </p:cNvCxnSpPr>
          <p:nvPr/>
        </p:nvCxnSpPr>
        <p:spPr>
          <a:xfrm flipH="1" flipV="1">
            <a:off x="10658361" y="2822060"/>
            <a:ext cx="303422" cy="323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E14B979-3DB9-4847-BBBD-135C95E74B3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358467" y="2449527"/>
            <a:ext cx="3199227" cy="9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5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Class Diagram (SSD Shell)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27C05-2D20-43E9-B617-FA854ED6911E}"/>
              </a:ext>
            </a:extLst>
          </p:cNvPr>
          <p:cNvSpPr txBox="1"/>
          <p:nvPr/>
        </p:nvSpPr>
        <p:spPr>
          <a:xfrm>
            <a:off x="61001" y="3545982"/>
            <a:ext cx="323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SSDShell</a:t>
            </a:r>
            <a:r>
              <a:rPr lang="en-US" altLang="ko-KR" dirty="0"/>
              <a:t>, </a:t>
            </a:r>
            <a:r>
              <a:rPr lang="en-US" altLang="ko-KR" dirty="0" err="1"/>
              <a:t>ShellLogger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Singleton Pattern </a:t>
            </a:r>
            <a:r>
              <a:rPr lang="ko-KR" altLang="en-US" b="1" dirty="0">
                <a:solidFill>
                  <a:srgbClr val="0000CC"/>
                </a:solidFill>
              </a:rPr>
              <a:t>사용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33089F0-6CB1-48FD-A7E0-108107E5DE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26468" y="2582321"/>
            <a:ext cx="1434830" cy="26302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509542-7EAF-4451-98AE-88B6C209BC8B}"/>
              </a:ext>
            </a:extLst>
          </p:cNvPr>
          <p:cNvSpPr txBox="1"/>
          <p:nvPr/>
        </p:nvSpPr>
        <p:spPr>
          <a:xfrm>
            <a:off x="3461405" y="6024637"/>
            <a:ext cx="25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멤버 변수 </a:t>
            </a:r>
            <a:r>
              <a:rPr lang="en-US" altLang="ko-KR" dirty="0"/>
              <a:t>Read/Write </a:t>
            </a:r>
            <a:r>
              <a:rPr lang="ko-KR" altLang="en-US" dirty="0"/>
              <a:t>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Get,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등의 </a:t>
            </a:r>
            <a:r>
              <a:rPr lang="en-US" altLang="ko-KR" dirty="0"/>
              <a:t>Method </a:t>
            </a:r>
            <a:r>
              <a:rPr lang="ko-KR" altLang="en-US" dirty="0"/>
              <a:t>사용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239E5C-AC09-4649-B845-4041EF1B7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395" y="1222041"/>
            <a:ext cx="881062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A5A86-E646-4863-92D3-73C180938312}"/>
              </a:ext>
            </a:extLst>
          </p:cNvPr>
          <p:cNvSpPr txBox="1"/>
          <p:nvPr/>
        </p:nvSpPr>
        <p:spPr>
          <a:xfrm>
            <a:off x="7113822" y="1134291"/>
            <a:ext cx="431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Runner(</a:t>
            </a:r>
            <a:r>
              <a:rPr lang="en-US" altLang="ko-KR" dirty="0" err="1"/>
              <a:t>ScriptExcutor</a:t>
            </a:r>
            <a:r>
              <a:rPr lang="en-US" altLang="ko-KR" dirty="0"/>
              <a:t>/</a:t>
            </a:r>
            <a:r>
              <a:rPr lang="en-US" altLang="ko-KR" dirty="0" err="1"/>
              <a:t>ScriptCommand</a:t>
            </a:r>
            <a:r>
              <a:rPr lang="en-US" altLang="ko-KR" dirty="0"/>
              <a:t>) </a:t>
            </a:r>
          </a:p>
          <a:p>
            <a:r>
              <a:rPr lang="en-US" altLang="ko-KR" b="1" dirty="0">
                <a:solidFill>
                  <a:srgbClr val="0000CC"/>
                </a:solidFill>
              </a:rPr>
              <a:t>Command Pattern </a:t>
            </a:r>
            <a:r>
              <a:rPr lang="ko-KR" altLang="en-US" b="1" dirty="0">
                <a:solidFill>
                  <a:srgbClr val="0000CC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88589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3. TDD </a:t>
            </a:r>
            <a:r>
              <a:rPr lang="ko-KR" altLang="en-US" dirty="0"/>
              <a:t>활용</a:t>
            </a:r>
            <a:endParaRPr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C3427913-2A46-4D02-9A83-D6BDDF56F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058904"/>
              </p:ext>
            </p:extLst>
          </p:nvPr>
        </p:nvGraphicFramePr>
        <p:xfrm>
          <a:off x="0" y="3842795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648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C0D50BA-0C6D-4830-8192-125F7159A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0" t="8607" r="22247" b="23545"/>
          <a:stretch/>
        </p:blipFill>
        <p:spPr>
          <a:xfrm>
            <a:off x="605980" y="1102488"/>
            <a:ext cx="9313524" cy="5032308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 dirty="0"/>
              <a:t>SSD::Write() - RED</a:t>
            </a:r>
            <a:endParaRPr sz="3600" dirty="0"/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E751BCE-ACA4-48D7-ABDE-0D0BD1CF2889}"/>
              </a:ext>
            </a:extLst>
          </p:cNvPr>
          <p:cNvGraphicFramePr/>
          <p:nvPr/>
        </p:nvGraphicFramePr>
        <p:xfrm>
          <a:off x="8924081" y="4006877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4D3B3A-CD23-48E0-AA8F-CEED9B25C796}"/>
              </a:ext>
            </a:extLst>
          </p:cNvPr>
          <p:cNvSpPr txBox="1"/>
          <p:nvPr/>
        </p:nvSpPr>
        <p:spPr>
          <a:xfrm>
            <a:off x="2326511" y="6136592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&lt;TestSSD.cpp&gt;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5F74F-9B21-48AB-9E03-7CF9A8D25C70}"/>
              </a:ext>
            </a:extLst>
          </p:cNvPr>
          <p:cNvSpPr txBox="1"/>
          <p:nvPr/>
        </p:nvSpPr>
        <p:spPr>
          <a:xfrm>
            <a:off x="7085635" y="6136592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&lt;SSD.cpp&gt;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10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600" dirty="0"/>
              <a:t>SSD::Write() </a:t>
            </a:r>
            <a:r>
              <a:rPr lang="en-US" sz="3600" dirty="0"/>
              <a:t>- GREEN</a:t>
            </a:r>
            <a:endParaRPr sz="3600" dirty="0"/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4E2D6098-7035-4F7B-B9C3-21DC5FCA3111}"/>
              </a:ext>
            </a:extLst>
          </p:cNvPr>
          <p:cNvGraphicFramePr/>
          <p:nvPr/>
        </p:nvGraphicFramePr>
        <p:xfrm>
          <a:off x="8924081" y="4006877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2EC410B-05CD-4742-A137-65097F93F840}"/>
              </a:ext>
            </a:extLst>
          </p:cNvPr>
          <p:cNvSpPr txBox="1"/>
          <p:nvPr/>
        </p:nvSpPr>
        <p:spPr>
          <a:xfrm>
            <a:off x="10697579" y="4786390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765090-5A5C-47CB-B15E-264465BE0D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373" t="8270" r="27943" b="30464"/>
          <a:stretch/>
        </p:blipFill>
        <p:spPr>
          <a:xfrm>
            <a:off x="605979" y="1157189"/>
            <a:ext cx="5638241" cy="4896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533BA-9523-4BAF-BAAD-17798C18AB47}"/>
              </a:ext>
            </a:extLst>
          </p:cNvPr>
          <p:cNvSpPr txBox="1"/>
          <p:nvPr/>
        </p:nvSpPr>
        <p:spPr>
          <a:xfrm>
            <a:off x="2478911" y="6053558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&lt;SSD.cpp&gt;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3A4A8B-E194-4A35-98C6-DF82CCC5D75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475" t="19409" r="61645" b="27595"/>
          <a:stretch/>
        </p:blipFill>
        <p:spPr>
          <a:xfrm>
            <a:off x="6568149" y="2419108"/>
            <a:ext cx="2789500" cy="3634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A74DDA-1EDE-4A06-BCC4-1998595279DC}"/>
              </a:ext>
            </a:extLst>
          </p:cNvPr>
          <p:cNvSpPr txBox="1"/>
          <p:nvPr/>
        </p:nvSpPr>
        <p:spPr>
          <a:xfrm>
            <a:off x="7252189" y="605355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56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79" y="310143"/>
            <a:ext cx="1116547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600" dirty="0"/>
              <a:t>SSD::Write() </a:t>
            </a:r>
            <a:r>
              <a:rPr lang="en-US" sz="3600" dirty="0"/>
              <a:t>- REFACTOR</a:t>
            </a:r>
            <a:endParaRPr sz="3600" dirty="0"/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D03789B4-BD12-4AFA-8610-D19E23A99D55}"/>
              </a:ext>
            </a:extLst>
          </p:cNvPr>
          <p:cNvGraphicFramePr/>
          <p:nvPr/>
        </p:nvGraphicFramePr>
        <p:xfrm>
          <a:off x="8924081" y="4006877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35DDFE2-90BA-489F-87F1-91C7B8CE7B3B}"/>
              </a:ext>
            </a:extLst>
          </p:cNvPr>
          <p:cNvSpPr txBox="1"/>
          <p:nvPr/>
        </p:nvSpPr>
        <p:spPr>
          <a:xfrm>
            <a:off x="9925573" y="580346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B6B94E-3301-4705-84ED-D7560FAADF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373" t="8271" r="39224" b="46105"/>
          <a:stretch/>
        </p:blipFill>
        <p:spPr>
          <a:xfrm>
            <a:off x="2478911" y="1451958"/>
            <a:ext cx="4035469" cy="3646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C9388E-E814-4BBD-BF44-41658C88F347}"/>
              </a:ext>
            </a:extLst>
          </p:cNvPr>
          <p:cNvSpPr txBox="1"/>
          <p:nvPr/>
        </p:nvSpPr>
        <p:spPr>
          <a:xfrm>
            <a:off x="3945853" y="5098263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&lt;SSD.cpp&gt;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59DDD-3337-4AF1-99AC-6D42E2665522}"/>
              </a:ext>
            </a:extLst>
          </p:cNvPr>
          <p:cNvSpPr txBox="1"/>
          <p:nvPr/>
        </p:nvSpPr>
        <p:spPr>
          <a:xfrm>
            <a:off x="6624813" y="2956667"/>
            <a:ext cx="5146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케이스를 한번에 만들고</a:t>
            </a:r>
            <a:endParaRPr lang="en-US" altLang="ko-KR" dirty="0"/>
          </a:p>
          <a:p>
            <a:r>
              <a:rPr lang="ko-KR" altLang="en-US" dirty="0"/>
              <a:t>본체 구현도 한번에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테스트 한 개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  <a:r>
              <a:rPr lang="en-US" altLang="ko-KR" dirty="0"/>
              <a:t>]</a:t>
            </a:r>
            <a:r>
              <a:rPr lang="ko-KR" altLang="en-US" dirty="0"/>
              <a:t>를 반복하면서 </a:t>
            </a:r>
            <a:endParaRPr lang="en-US" altLang="ko-KR" dirty="0"/>
          </a:p>
          <a:p>
            <a:r>
              <a:rPr lang="ko-KR" altLang="en-US" dirty="0"/>
              <a:t>단계별로 </a:t>
            </a:r>
            <a:r>
              <a:rPr lang="ko-KR" altLang="en-US" dirty="0" err="1"/>
              <a:t>커밋을</a:t>
            </a:r>
            <a:r>
              <a:rPr lang="ko-KR" altLang="en-US" dirty="0"/>
              <a:t> 남겼다면 좋지 않았을까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DCC4F7-63D2-444D-A867-67B198F9E9E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120" t="8608" r="67381" b="52952"/>
          <a:stretch/>
        </p:blipFill>
        <p:spPr>
          <a:xfrm>
            <a:off x="156977" y="3202435"/>
            <a:ext cx="3362207" cy="28511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151E04-DD0F-4D59-AA2F-7AB3BC6ECFFA}"/>
              </a:ext>
            </a:extLst>
          </p:cNvPr>
          <p:cNvSpPr txBox="1"/>
          <p:nvPr/>
        </p:nvSpPr>
        <p:spPr>
          <a:xfrm>
            <a:off x="1113362" y="6018905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&lt;TestSSD.cpp&gt;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93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 dirty="0" err="1"/>
              <a:t>CommandBuffer</a:t>
            </a:r>
            <a:r>
              <a:rPr lang="en-US" sz="3600" dirty="0"/>
              <a:t>::</a:t>
            </a:r>
            <a:r>
              <a:rPr lang="en-US" sz="3600" dirty="0" err="1"/>
              <a:t>ApplyIgnoreStrategy</a:t>
            </a:r>
            <a:r>
              <a:rPr lang="en-US" sz="3600" dirty="0"/>
              <a:t>() - RED</a:t>
            </a:r>
            <a:endParaRPr sz="3600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857994-05F1-4A0F-8C85-5C98A915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150599"/>
            <a:ext cx="7058025" cy="4391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06C770-909B-47E3-8AEB-2BC0CD47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0" y="5732280"/>
            <a:ext cx="6210300" cy="438150"/>
          </a:xfrm>
          <a:prstGeom prst="rect">
            <a:avLst/>
          </a:prstGeom>
        </p:spPr>
      </p:pic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E751BCE-ACA4-48D7-ABDE-0D0BD1CF2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575086"/>
              </p:ext>
            </p:extLst>
          </p:nvPr>
        </p:nvGraphicFramePr>
        <p:xfrm>
          <a:off x="8924081" y="4006877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892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 dirty="0" err="1"/>
              <a:t>CommandBuffer</a:t>
            </a:r>
            <a:r>
              <a:rPr lang="en-US" sz="3600" dirty="0"/>
              <a:t>::</a:t>
            </a:r>
            <a:r>
              <a:rPr lang="en-US" sz="3600" dirty="0" err="1"/>
              <a:t>ApplyIgnoreStrategy</a:t>
            </a:r>
            <a:r>
              <a:rPr lang="en-US" sz="3600" dirty="0"/>
              <a:t>() - GREEN</a:t>
            </a:r>
            <a:endParaRPr sz="3600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4EA0CE-6328-4574-BDC3-6FAE69937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1" y="938843"/>
            <a:ext cx="9012582" cy="58406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8EA272-54FD-402A-A3A5-CC834C97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049" y="3429000"/>
            <a:ext cx="6953250" cy="438150"/>
          </a:xfrm>
          <a:prstGeom prst="rect">
            <a:avLst/>
          </a:prstGeom>
        </p:spPr>
      </p:pic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4E2D6098-7035-4F7B-B9C3-21DC5FCA3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093015"/>
              </p:ext>
            </p:extLst>
          </p:nvPr>
        </p:nvGraphicFramePr>
        <p:xfrm>
          <a:off x="8924081" y="4006877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2EC410B-05CD-4742-A137-65097F93F840}"/>
              </a:ext>
            </a:extLst>
          </p:cNvPr>
          <p:cNvSpPr txBox="1"/>
          <p:nvPr/>
        </p:nvSpPr>
        <p:spPr>
          <a:xfrm>
            <a:off x="10697579" y="4786390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49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79" y="310143"/>
            <a:ext cx="1116547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 dirty="0" err="1"/>
              <a:t>CommandBuffer</a:t>
            </a:r>
            <a:r>
              <a:rPr lang="en-US" sz="3600" dirty="0"/>
              <a:t>::</a:t>
            </a:r>
            <a:r>
              <a:rPr lang="en-US" sz="3600" dirty="0" err="1"/>
              <a:t>ApplyIgnoreStrategy</a:t>
            </a:r>
            <a:r>
              <a:rPr lang="en-US" sz="3600" dirty="0"/>
              <a:t>() - REFACTOR</a:t>
            </a:r>
            <a:endParaRPr sz="3600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6D9E22-D32A-48BC-808E-53E47A89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9" y="1233870"/>
            <a:ext cx="8877300" cy="418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2F7512-76C8-4D63-938D-96870BF87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79" y="5689272"/>
            <a:ext cx="6696075" cy="428625"/>
          </a:xfrm>
          <a:prstGeom prst="rect">
            <a:avLst/>
          </a:prstGeom>
        </p:spPr>
      </p:pic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D03789B4-BD12-4AFA-8610-D19E23A99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061872"/>
              </p:ext>
            </p:extLst>
          </p:nvPr>
        </p:nvGraphicFramePr>
        <p:xfrm>
          <a:off x="8924081" y="4006877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35DDFE2-90BA-489F-87F1-91C7B8CE7B3B}"/>
              </a:ext>
            </a:extLst>
          </p:cNvPr>
          <p:cNvSpPr txBox="1"/>
          <p:nvPr/>
        </p:nvSpPr>
        <p:spPr>
          <a:xfrm>
            <a:off x="9925573" y="580346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104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8DAF-85EE-4818-ABB7-499B5C8F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SSD_Shell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DFA4B-81F9-49B9-B9A8-1DFD0581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4" y="993662"/>
            <a:ext cx="6981366" cy="36424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6C3649-182C-4836-A256-AA5EF4B95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4" y="4877717"/>
            <a:ext cx="7286625" cy="2057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69999A-3DEB-4936-B367-7F66EFF5D124}"/>
              </a:ext>
            </a:extLst>
          </p:cNvPr>
          <p:cNvSpPr/>
          <p:nvPr/>
        </p:nvSpPr>
        <p:spPr>
          <a:xfrm>
            <a:off x="2158734" y="951583"/>
            <a:ext cx="4951966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Debug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에서는 </a:t>
            </a:r>
            <a:r>
              <a:rPr lang="en-US" altLang="ko-KR"/>
              <a:t>29</a:t>
            </a:r>
            <a:r>
              <a:rPr lang="ko-KR" altLang="en-US"/>
              <a:t>개 </a:t>
            </a:r>
            <a:r>
              <a:rPr lang="en-US" altLang="ko-KR"/>
              <a:t>TC </a:t>
            </a:r>
            <a:r>
              <a:rPr lang="ko-KR" altLang="en-US"/>
              <a:t>가 모두 동작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5CEC18-3A8B-4B0D-A104-8D188AED61B5}"/>
              </a:ext>
            </a:extLst>
          </p:cNvPr>
          <p:cNvSpPr/>
          <p:nvPr/>
        </p:nvSpPr>
        <p:spPr>
          <a:xfrm>
            <a:off x="3550920" y="6222927"/>
            <a:ext cx="4417764" cy="64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Runner </a:t>
            </a:r>
            <a:r>
              <a:rPr lang="ko-KR" altLang="en-US"/>
              <a:t>에서 </a:t>
            </a:r>
            <a:r>
              <a:rPr lang="en-US" altLang="ko-KR"/>
              <a:t>Shell + tc list </a:t>
            </a:r>
            <a:r>
              <a:rPr lang="ko-KR" altLang="en-US"/>
              <a:t>가 있는 </a:t>
            </a:r>
            <a:r>
              <a:rPr lang="en-US" altLang="ko-KR"/>
              <a:t>txt </a:t>
            </a:r>
            <a:r>
              <a:rPr lang="ko-KR" altLang="en-US"/>
              <a:t>파일 실행 형식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D0E227-DF8B-4976-9554-91DAAAE89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162" y="45849"/>
            <a:ext cx="33653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058E11-8D5C-4E8D-BE5C-AABB101D036D}"/>
              </a:ext>
            </a:extLst>
          </p:cNvPr>
          <p:cNvSpPr/>
          <p:nvPr/>
        </p:nvSpPr>
        <p:spPr>
          <a:xfrm>
            <a:off x="9584675" y="45850"/>
            <a:ext cx="2511845" cy="54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파란색 표시부분이 </a:t>
            </a:r>
            <a:r>
              <a:rPr lang="en-US" altLang="ko-KR"/>
              <a:t>TC</a:t>
            </a:r>
            <a:r>
              <a:rPr lang="ko-KR" altLang="en-US"/>
              <a:t>들</a:t>
            </a:r>
          </a:p>
        </p:txBody>
      </p:sp>
    </p:spTree>
    <p:extLst>
      <p:ext uri="{BB962C8B-B14F-4D97-AF65-F5344CB8AC3E}">
        <p14:creationId xmlns:p14="http://schemas.microsoft.com/office/powerpoint/2010/main" val="306022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449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err="1"/>
              <a:t>SSDController</a:t>
            </a:r>
            <a:r>
              <a:rPr lang="ko-KR" altLang="en-US" dirty="0"/>
              <a:t> </a:t>
            </a:r>
            <a:r>
              <a:rPr lang="en-US" altLang="ko-KR" dirty="0"/>
              <a:t>– Mocking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 err="1"/>
              <a:t>SSDController</a:t>
            </a:r>
            <a:r>
              <a:rPr lang="ko-KR" altLang="en-US" sz="1600" dirty="0"/>
              <a:t>의 역할은 </a:t>
            </a:r>
            <a:r>
              <a:rPr lang="en-US" altLang="ko-KR" sz="1600" dirty="0"/>
              <a:t>SSD</a:t>
            </a:r>
            <a:r>
              <a:rPr lang="ko-KR" altLang="en-US" sz="1600" dirty="0"/>
              <a:t>의 기능을 호출하는 것으로 </a:t>
            </a:r>
            <a:endParaRPr lang="en-US" altLang="ko-KR" sz="16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600" dirty="0"/>
              <a:t>실제 파일에 </a:t>
            </a:r>
            <a:r>
              <a:rPr lang="en-US" altLang="ko-KR" sz="1600" dirty="0"/>
              <a:t>Read/Write </a:t>
            </a:r>
            <a:r>
              <a:rPr lang="ko-KR" altLang="en-US" sz="1600" dirty="0"/>
              <a:t>등을 수행할 필요가 없어서 </a:t>
            </a:r>
            <a:r>
              <a:rPr lang="en-US" altLang="ko-KR" sz="1600" dirty="0"/>
              <a:t>mock</a:t>
            </a:r>
            <a:r>
              <a:rPr lang="ko-KR" altLang="en-US" sz="1600" dirty="0"/>
              <a:t>을 활용하여 테스트</a:t>
            </a:r>
            <a:r>
              <a:rPr lang="en-US" altLang="ko-KR" sz="1600" dirty="0"/>
              <a:t>.</a:t>
            </a:r>
            <a:endParaRPr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30F405-57EC-4EB5-A652-C3F02BDB21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50" t="34227" r="37062" b="47766"/>
          <a:stretch/>
        </p:blipFill>
        <p:spPr>
          <a:xfrm>
            <a:off x="801278" y="2310586"/>
            <a:ext cx="5033914" cy="1234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8A2FC2-DFFA-42D6-87CC-DB71969B5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49" t="28728" r="44717" b="35945"/>
          <a:stretch/>
        </p:blipFill>
        <p:spPr>
          <a:xfrm>
            <a:off x="5967167" y="2317655"/>
            <a:ext cx="4100660" cy="2422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D9FCB-4BAD-42AD-9D22-B75ADC8C2067}"/>
              </a:ext>
            </a:extLst>
          </p:cNvPr>
          <p:cNvSpPr txBox="1"/>
          <p:nvPr/>
        </p:nvSpPr>
        <p:spPr>
          <a:xfrm>
            <a:off x="2703323" y="3545498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/>
              <a:t>Mock </a:t>
            </a:r>
            <a:r>
              <a:rPr lang="ko-KR" altLang="en-US" dirty="0"/>
              <a:t>선언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B2026-195F-4299-AB41-3DCA123487E6}"/>
              </a:ext>
            </a:extLst>
          </p:cNvPr>
          <p:cNvSpPr txBox="1"/>
          <p:nvPr/>
        </p:nvSpPr>
        <p:spPr>
          <a:xfrm>
            <a:off x="7402585" y="480161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&lt;Mock </a:t>
            </a:r>
            <a:r>
              <a:rPr lang="ko-KR" altLang="en-US" dirty="0"/>
              <a:t>사용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006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CDC31-C9F5-4055-B514-53A1573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SSD_Shell</a:t>
            </a:r>
            <a:r>
              <a:rPr lang="en-US" altLang="ko-KR" dirty="0"/>
              <a:t> - ssd.exe </a:t>
            </a:r>
            <a:r>
              <a:rPr lang="ko-KR" altLang="en-US" dirty="0"/>
              <a:t>가 없던 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0E1B42-BD2C-43B5-97D4-C3372B24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8" y="1316377"/>
            <a:ext cx="5543831" cy="18674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B400B8-6027-41F7-998B-8E40ECEF4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8" y="3326441"/>
            <a:ext cx="5541823" cy="310740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A8E03B-0ABF-4BA4-BE43-D9AFDBDE5F4E}"/>
              </a:ext>
            </a:extLst>
          </p:cNvPr>
          <p:cNvSpPr/>
          <p:nvPr/>
        </p:nvSpPr>
        <p:spPr>
          <a:xfrm>
            <a:off x="101619" y="960002"/>
            <a:ext cx="5541822" cy="356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1. </a:t>
            </a:r>
            <a:r>
              <a:rPr lang="ko-KR" altLang="en-US"/>
              <a:t>초기에 껍데기만 있던 </a:t>
            </a:r>
            <a:r>
              <a:rPr lang="en-US" altLang="ko-KR"/>
              <a:t>MockSSD</a:t>
            </a: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6588DB9-7373-4F85-B600-47A6AF865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793" y="1316375"/>
            <a:ext cx="5351271" cy="551874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EE881-D33E-452D-BDD9-9C833BE9A8A6}"/>
              </a:ext>
            </a:extLst>
          </p:cNvPr>
          <p:cNvSpPr/>
          <p:nvPr/>
        </p:nvSpPr>
        <p:spPr>
          <a:xfrm>
            <a:off x="6447792" y="960002"/>
            <a:ext cx="5351271" cy="356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2. MockSSD </a:t>
            </a:r>
            <a:r>
              <a:rPr lang="ko-KR" altLang="en-US"/>
              <a:t>를 호출하면 </a:t>
            </a:r>
            <a:r>
              <a:rPr lang="en-US" altLang="ko-KR"/>
              <a:t>SSD_OUTPUT </a:t>
            </a:r>
            <a:r>
              <a:rPr lang="ko-KR" altLang="en-US"/>
              <a:t>을 만들도록 함</a:t>
            </a:r>
          </a:p>
        </p:txBody>
      </p:sp>
    </p:spTree>
    <p:extLst>
      <p:ext uri="{BB962C8B-B14F-4D97-AF65-F5344CB8AC3E}">
        <p14:creationId xmlns:p14="http://schemas.microsoft.com/office/powerpoint/2010/main" val="2619840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DD513-1554-48FB-988F-7016B777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SSD_Shell</a:t>
            </a:r>
            <a:r>
              <a:rPr lang="en-US" altLang="ko-KR" dirty="0"/>
              <a:t> - ssd.exe </a:t>
            </a:r>
            <a:r>
              <a:rPr lang="ko-KR" altLang="en-US" dirty="0"/>
              <a:t>가 생기면서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696BF-47DB-4F41-9D5D-1FFA9CBF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1" y="1673036"/>
            <a:ext cx="5862271" cy="44712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9D7654-8589-4ED1-B937-96105BF1A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13" y="1673036"/>
            <a:ext cx="5469372" cy="3963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80DA1-E207-4D75-A906-D53325AE4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97" y="5141435"/>
            <a:ext cx="6144082" cy="16501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BE1FB0-D18B-4AA6-8E68-D31A7CAFF7B2}"/>
              </a:ext>
            </a:extLst>
          </p:cNvPr>
          <p:cNvSpPr/>
          <p:nvPr/>
        </p:nvSpPr>
        <p:spPr>
          <a:xfrm>
            <a:off x="373275" y="1068238"/>
            <a:ext cx="5862271" cy="56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3. SSD.exe </a:t>
            </a:r>
            <a:r>
              <a:rPr lang="ko-KR" altLang="en-US"/>
              <a:t>가 만들어질 것을 감안하여 </a:t>
            </a:r>
            <a:r>
              <a:rPr lang="en-US" altLang="ko-KR"/>
              <a:t>SSD Driver </a:t>
            </a:r>
            <a:r>
              <a:rPr lang="ko-KR" altLang="en-US"/>
              <a:t>를 만들어 나중에 </a:t>
            </a:r>
            <a:r>
              <a:rPr lang="en-US" altLang="ko-KR"/>
              <a:t>MockSSD -&gt; ssd.exe </a:t>
            </a:r>
            <a:r>
              <a:rPr lang="ko-KR" altLang="en-US"/>
              <a:t>로 바꿀 준비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7BFF9F-1D8C-45BE-9EC5-CF0F6CB901B4}"/>
              </a:ext>
            </a:extLst>
          </p:cNvPr>
          <p:cNvSpPr/>
          <p:nvPr/>
        </p:nvSpPr>
        <p:spPr>
          <a:xfrm>
            <a:off x="6539013" y="1068238"/>
            <a:ext cx="5469373" cy="56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4. MockSSD</a:t>
            </a:r>
            <a:r>
              <a:rPr lang="ko-KR" altLang="en-US"/>
              <a:t> 가 필요없어지면서 </a:t>
            </a:r>
            <a:r>
              <a:rPr lang="en-US" altLang="ko-KR"/>
              <a:t>ssd.exe </a:t>
            </a:r>
            <a:r>
              <a:rPr lang="ko-KR" altLang="en-US"/>
              <a:t>직접 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D71DC2-DB25-4C8F-8557-6AFF68D87A89}"/>
              </a:ext>
            </a:extLst>
          </p:cNvPr>
          <p:cNvSpPr/>
          <p:nvPr/>
        </p:nvSpPr>
        <p:spPr>
          <a:xfrm>
            <a:off x="542129" y="6267693"/>
            <a:ext cx="5469373" cy="56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5. MockSSD</a:t>
            </a:r>
            <a:r>
              <a:rPr lang="ko-KR" altLang="en-US"/>
              <a:t> 가 필요없어지면서 해당 클래스는 삭제</a:t>
            </a:r>
            <a:r>
              <a:rPr lang="en-US" altLang="ko-KR"/>
              <a:t>. </a:t>
            </a:r>
          </a:p>
          <a:p>
            <a:pPr algn="ctr"/>
            <a:r>
              <a:rPr lang="en-US" altLang="ko-KR"/>
              <a:t>TC </a:t>
            </a:r>
            <a:r>
              <a:rPr lang="ko-KR" altLang="en-US"/>
              <a:t>유지보수성을 더 높인다</a:t>
            </a:r>
          </a:p>
        </p:txBody>
      </p:sp>
    </p:spTree>
    <p:extLst>
      <p:ext uri="{BB962C8B-B14F-4D97-AF65-F5344CB8AC3E}">
        <p14:creationId xmlns:p14="http://schemas.microsoft.com/office/powerpoint/2010/main" val="348510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5. </a:t>
            </a:r>
            <a:r>
              <a:rPr lang="ko-KR" altLang="en-US" dirty="0"/>
              <a:t>코드 리뷰 활동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477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</a:t>
            </a:r>
            <a:r>
              <a:rPr lang="en-US" altLang="ko-KR" dirty="0"/>
              <a:t> </a:t>
            </a:r>
            <a:r>
              <a:rPr lang="en-US" dirty="0"/>
              <a:t>Before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280F8-8A0F-4D8E-81D3-FD0C15435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8" t="54826"/>
          <a:stretch/>
        </p:blipFill>
        <p:spPr>
          <a:xfrm>
            <a:off x="6665078" y="1199244"/>
            <a:ext cx="5391150" cy="8132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8BE829-F475-46C3-90FF-FE56207F80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46" t="20201" r="1958"/>
          <a:stretch/>
        </p:blipFill>
        <p:spPr>
          <a:xfrm>
            <a:off x="5677144" y="2862488"/>
            <a:ext cx="6379084" cy="12845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56D292-F363-4F8E-B1A0-B0639B0C4F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587"/>
          <a:stretch/>
        </p:blipFill>
        <p:spPr>
          <a:xfrm>
            <a:off x="135772" y="2767551"/>
            <a:ext cx="5133975" cy="2307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F55293-99B4-4938-9010-D08A8CD79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772" y="1186775"/>
            <a:ext cx="5076825" cy="971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B525D9-185B-427F-9A30-A9C07BDE8B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93"/>
          <a:stretch/>
        </p:blipFill>
        <p:spPr>
          <a:xfrm>
            <a:off x="4970835" y="5236340"/>
            <a:ext cx="7085393" cy="15144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6A4D8A-74E2-4A2E-8F79-ED413C186A26}"/>
              </a:ext>
            </a:extLst>
          </p:cNvPr>
          <p:cNvSpPr/>
          <p:nvPr/>
        </p:nvSpPr>
        <p:spPr>
          <a:xfrm>
            <a:off x="828396" y="1397932"/>
            <a:ext cx="670466" cy="209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F390E4-2ABE-4338-8223-5FF8FC839A13}"/>
              </a:ext>
            </a:extLst>
          </p:cNvPr>
          <p:cNvSpPr/>
          <p:nvPr/>
        </p:nvSpPr>
        <p:spPr>
          <a:xfrm>
            <a:off x="2456497" y="3523614"/>
            <a:ext cx="1135116" cy="199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797673-5C75-4684-BE21-E8D0A554FBEB}"/>
              </a:ext>
            </a:extLst>
          </p:cNvPr>
          <p:cNvSpPr/>
          <p:nvPr/>
        </p:nvSpPr>
        <p:spPr>
          <a:xfrm>
            <a:off x="1678496" y="2751835"/>
            <a:ext cx="706485" cy="221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908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 </a:t>
            </a:r>
            <a:r>
              <a:rPr lang="en-US" dirty="0"/>
              <a:t>After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10C8EC-1F4F-4997-BC92-BD11845E7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2" y="1813277"/>
            <a:ext cx="5781675" cy="4629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9039EC-E8DA-4F4D-B4BC-85BCF29C9C30}"/>
              </a:ext>
            </a:extLst>
          </p:cNvPr>
          <p:cNvSpPr/>
          <p:nvPr/>
        </p:nvSpPr>
        <p:spPr>
          <a:xfrm>
            <a:off x="1622299" y="3546326"/>
            <a:ext cx="2402532" cy="18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DD5850-0200-4145-9E9C-E18B6421F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72" y="1199637"/>
            <a:ext cx="5324475" cy="4381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F5171-93A9-4CCA-A79B-5AA75D189134}"/>
              </a:ext>
            </a:extLst>
          </p:cNvPr>
          <p:cNvSpPr/>
          <p:nvPr/>
        </p:nvSpPr>
        <p:spPr>
          <a:xfrm>
            <a:off x="871398" y="1197406"/>
            <a:ext cx="750902" cy="259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0DC090-1AC6-4F81-BC30-A920E33C5C99}"/>
              </a:ext>
            </a:extLst>
          </p:cNvPr>
          <p:cNvSpPr/>
          <p:nvPr/>
        </p:nvSpPr>
        <p:spPr>
          <a:xfrm>
            <a:off x="1735057" y="1813277"/>
            <a:ext cx="706485" cy="221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E3047E-15D2-4D89-B51F-C11FE421BB12}"/>
              </a:ext>
            </a:extLst>
          </p:cNvPr>
          <p:cNvSpPr/>
          <p:nvPr/>
        </p:nvSpPr>
        <p:spPr>
          <a:xfrm>
            <a:off x="2559180" y="3347824"/>
            <a:ext cx="1117273" cy="18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048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 </a:t>
            </a:r>
            <a:r>
              <a:rPr lang="en-US" dirty="0"/>
              <a:t>Before &amp; After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86DE69-5B20-49F4-BA3F-C017B9263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316376"/>
            <a:ext cx="7086600" cy="1114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BC861E-0FA5-4C13-ADED-570735B52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431" y="2728316"/>
            <a:ext cx="381000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C2067-EDE1-4163-A1E5-941F1E931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3656249"/>
            <a:ext cx="7486650" cy="17621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71D954-5EE5-4182-B2C5-885074DEE4F3}"/>
              </a:ext>
            </a:extLst>
          </p:cNvPr>
          <p:cNvSpPr/>
          <p:nvPr/>
        </p:nvSpPr>
        <p:spPr>
          <a:xfrm>
            <a:off x="1709598" y="4062526"/>
            <a:ext cx="5399862" cy="509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81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 </a:t>
            </a:r>
            <a:r>
              <a:rPr lang="en-US" altLang="ko-KR" dirty="0"/>
              <a:t>Before &amp; After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FDCE5B-5098-453F-A6FC-17E348F98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8" y="1125111"/>
            <a:ext cx="6515100" cy="790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7EFC5C-49DF-4E56-BFFB-C25397B98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133" y="2021152"/>
            <a:ext cx="8867775" cy="2371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FF9C3C-ABF9-474B-94B6-C643D9EAF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18" y="4516628"/>
            <a:ext cx="6200775" cy="1162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3EACAA-8C07-4760-917B-1674F378C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18" y="5838609"/>
            <a:ext cx="6610350" cy="762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92671D7-A7F6-4C3E-B26F-3DED4D012DFC}"/>
              </a:ext>
            </a:extLst>
          </p:cNvPr>
          <p:cNvSpPr/>
          <p:nvPr/>
        </p:nvSpPr>
        <p:spPr>
          <a:xfrm>
            <a:off x="2372230" y="5984738"/>
            <a:ext cx="1834009" cy="259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806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 </a:t>
            </a:r>
            <a:r>
              <a:rPr lang="en-US" altLang="ko-KR" dirty="0"/>
              <a:t>Before &amp; After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74CDFA-576F-4F6C-97C0-9D5E4135C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8" y="1138160"/>
            <a:ext cx="8553450" cy="190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867051-C098-43F6-97F9-A4EB96C77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087" y="2092507"/>
            <a:ext cx="4276725" cy="29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98814B-B204-4A71-8873-1CB2DCD38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88" y="4460536"/>
            <a:ext cx="9820275" cy="2162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473ECA-A234-4260-99BD-33DF279AC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5637" y="2607651"/>
            <a:ext cx="4067175" cy="20764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8EE9AD-FADC-44D7-BEEA-2242C07B1244}"/>
              </a:ext>
            </a:extLst>
          </p:cNvPr>
          <p:cNvSpPr/>
          <p:nvPr/>
        </p:nvSpPr>
        <p:spPr>
          <a:xfrm>
            <a:off x="1864231" y="2455072"/>
            <a:ext cx="1343790" cy="211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6F7CD2-A5D1-40D2-9079-AC5AC393EF47}"/>
              </a:ext>
            </a:extLst>
          </p:cNvPr>
          <p:cNvSpPr/>
          <p:nvPr/>
        </p:nvSpPr>
        <p:spPr>
          <a:xfrm>
            <a:off x="1864230" y="5983132"/>
            <a:ext cx="3705989" cy="211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77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팀소개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dirty="0"/>
              <a:t>Team BEST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3200" dirty="0" err="1"/>
              <a:t>팀명</a:t>
            </a:r>
            <a:endParaRPr lang="en-US" altLang="ko-KR" sz="3200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B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–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Break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the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bugs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–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Enhance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the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code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S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–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Share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the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knowledge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T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– Trust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the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people</a:t>
            </a:r>
            <a:endParaRPr kumimoji="0" lang="ko-KR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sz="28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3200" dirty="0"/>
              <a:t>조원</a:t>
            </a:r>
            <a:endParaRPr lang="en-US" sz="3200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sz="2000" dirty="0"/>
              <a:t>SSD</a:t>
            </a:r>
            <a:r>
              <a:rPr lang="ko-KR" altLang="en-US" sz="2000" dirty="0"/>
              <a:t> 개발</a:t>
            </a:r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ko-KR" altLang="en-US" sz="1600" dirty="0" err="1">
                <a:solidFill>
                  <a:schemeClr val="tx1"/>
                </a:solidFill>
                <a:latin typeface="+mn-ea"/>
                <a:ea typeface="+mn-ea"/>
              </a:rPr>
              <a:t>김혜린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황영철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sz="2000" dirty="0"/>
              <a:t>SSD Shell </a:t>
            </a:r>
            <a:r>
              <a:rPr lang="ko-KR" altLang="en-US" sz="2000" dirty="0"/>
              <a:t>개발</a:t>
            </a:r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ko-KR" altLang="en-US" sz="1600" dirty="0"/>
              <a:t>김원석</a:t>
            </a:r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ko-KR" altLang="en-US" sz="1600" dirty="0" err="1"/>
              <a:t>박영조</a:t>
            </a:r>
            <a:endParaRPr lang="ko-KR" altLang="en-US" sz="1600" dirty="0"/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ko-KR" altLang="en-US" sz="1600" dirty="0" err="1"/>
              <a:t>전은식</a:t>
            </a:r>
            <a:endParaRPr lang="ko-KR" altLang="en-US" sz="16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6A0574-1558-4245-8A22-91ECC6487F46}"/>
              </a:ext>
            </a:extLst>
          </p:cNvPr>
          <p:cNvSpPr/>
          <p:nvPr/>
        </p:nvSpPr>
        <p:spPr>
          <a:xfrm>
            <a:off x="4950107" y="3429000"/>
            <a:ext cx="2291786" cy="9954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대규모 소프트웨어 팀</a:t>
            </a:r>
            <a:br>
              <a:rPr lang="en-US" altLang="ko-KR" sz="1200" dirty="0"/>
            </a:br>
            <a:r>
              <a:rPr lang="ko-KR" altLang="en-US" sz="1200" dirty="0"/>
              <a:t>공동 개발 </a:t>
            </a:r>
            <a:r>
              <a:rPr lang="en-US" altLang="ko-KR" sz="1200" dirty="0"/>
              <a:t>/ </a:t>
            </a:r>
            <a:r>
              <a:rPr lang="ko-KR" altLang="en-US" sz="1200" dirty="0"/>
              <a:t>툴 상용 경험자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2F40EB-623D-4126-8CED-CFA2A41C4923}"/>
              </a:ext>
            </a:extLst>
          </p:cNvPr>
          <p:cNvSpPr/>
          <p:nvPr/>
        </p:nvSpPr>
        <p:spPr>
          <a:xfrm>
            <a:off x="7672086" y="3429000"/>
            <a:ext cx="2291786" cy="9954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비전문</a:t>
            </a:r>
            <a:r>
              <a:rPr lang="ko-KR" altLang="en-US" sz="1200" dirty="0"/>
              <a:t> 소프트웨어 파트</a:t>
            </a:r>
            <a:br>
              <a:rPr lang="en-US" altLang="ko-KR" sz="1200" dirty="0"/>
            </a:br>
            <a:r>
              <a:rPr lang="ko-KR" altLang="en-US" sz="1200" dirty="0"/>
              <a:t>공동 개발 </a:t>
            </a:r>
            <a:r>
              <a:rPr lang="en-US" altLang="ko-KR" sz="1200" dirty="0"/>
              <a:t>/ </a:t>
            </a:r>
            <a:r>
              <a:rPr lang="ko-KR" altLang="en-US" sz="1200" dirty="0"/>
              <a:t>툴 경험자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71C23D-4B12-4B30-A3C4-89D09DC1115E}"/>
              </a:ext>
            </a:extLst>
          </p:cNvPr>
          <p:cNvSpPr/>
          <p:nvPr/>
        </p:nvSpPr>
        <p:spPr>
          <a:xfrm>
            <a:off x="4950107" y="4897447"/>
            <a:ext cx="2291786" cy="9954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설계와 관리 위주의 업무</a:t>
            </a:r>
            <a:endParaRPr lang="en-US" altLang="ko-KR" sz="1200" dirty="0"/>
          </a:p>
          <a:p>
            <a:pPr algn="ctr"/>
            <a:r>
              <a:rPr lang="ko-KR" altLang="en-US" sz="1200" dirty="0"/>
              <a:t>공동 개발 </a:t>
            </a:r>
            <a:r>
              <a:rPr lang="en-US" altLang="ko-KR" sz="1200" dirty="0"/>
              <a:t>/ </a:t>
            </a:r>
            <a:r>
              <a:rPr lang="ko-KR" altLang="en-US" sz="1200" dirty="0"/>
              <a:t>툴 사용 경험 적음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809642-FF41-4900-8757-2C38B266026B}"/>
              </a:ext>
            </a:extLst>
          </p:cNvPr>
          <p:cNvSpPr/>
          <p:nvPr/>
        </p:nvSpPr>
        <p:spPr>
          <a:xfrm>
            <a:off x="7672086" y="4922564"/>
            <a:ext cx="2291786" cy="9954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외부 개발자와 협력 업무</a:t>
            </a:r>
            <a:endParaRPr lang="en-US" altLang="ko-KR" sz="1200" dirty="0"/>
          </a:p>
          <a:p>
            <a:pPr algn="ctr"/>
            <a:r>
              <a:rPr lang="ko-KR" altLang="en-US" sz="1200" dirty="0"/>
              <a:t>공동 개발 </a:t>
            </a:r>
            <a:r>
              <a:rPr lang="en-US" altLang="ko-KR" sz="1200" dirty="0"/>
              <a:t>/ </a:t>
            </a:r>
            <a:r>
              <a:rPr lang="ko-KR" altLang="en-US" sz="1200" dirty="0"/>
              <a:t>툴 사용 경험 적음</a:t>
            </a:r>
          </a:p>
        </p:txBody>
      </p:sp>
    </p:spTree>
    <p:extLst>
      <p:ext uri="{BB962C8B-B14F-4D97-AF65-F5344CB8AC3E}">
        <p14:creationId xmlns:p14="http://schemas.microsoft.com/office/powerpoint/2010/main" val="310429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</a:t>
            </a:r>
            <a:r>
              <a:rPr lang="en-US" altLang="ko-KR" dirty="0"/>
              <a:t> </a:t>
            </a:r>
            <a:r>
              <a:rPr lang="en-US" dirty="0"/>
              <a:t>Before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0766D7-18C2-4D7B-8AD1-0D0D80E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55" y="1627629"/>
            <a:ext cx="6643825" cy="8259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9D9A2C-9D38-4705-AD15-9642EE442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33" y="1075963"/>
            <a:ext cx="5550459" cy="4356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58E1B92-3A41-43EB-8CDC-ACCA9D4CC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33" y="2867428"/>
            <a:ext cx="10246439" cy="19442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4E912C2-661E-4235-914E-ECCEEA234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25" y="4701139"/>
            <a:ext cx="7128928" cy="19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35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 </a:t>
            </a:r>
            <a:r>
              <a:rPr lang="en-US" dirty="0"/>
              <a:t>After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C120D1-084E-4B97-846F-673CD569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309" y="1775512"/>
            <a:ext cx="6638925" cy="809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499375-64E3-474D-B558-CA31EBAF1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33" y="1124731"/>
            <a:ext cx="5550459" cy="43564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774E156-738A-4FEA-B68C-550224BA3682}"/>
              </a:ext>
            </a:extLst>
          </p:cNvPr>
          <p:cNvSpPr/>
          <p:nvPr/>
        </p:nvSpPr>
        <p:spPr>
          <a:xfrm rot="1024569">
            <a:off x="6012266" y="1402362"/>
            <a:ext cx="683288" cy="217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C1369D-0911-41B0-BD7C-F52003EDC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269" y="5562045"/>
            <a:ext cx="6144556" cy="8949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4487EC-DD0A-4B12-AFF7-7B7892C3B4D0}"/>
              </a:ext>
            </a:extLst>
          </p:cNvPr>
          <p:cNvSpPr txBox="1"/>
          <p:nvPr/>
        </p:nvSpPr>
        <p:spPr>
          <a:xfrm>
            <a:off x="425694" y="4596239"/>
            <a:ext cx="9404253" cy="923330"/>
          </a:xfrm>
          <a:prstGeom prst="rect">
            <a:avLst/>
          </a:prstGeom>
          <a:noFill/>
          <a:ln w="2222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1800" b="1" dirty="0">
                <a:effectLst/>
                <a:latin typeface="inherit"/>
              </a:rPr>
              <a:t>아래 </a:t>
            </a:r>
            <a:r>
              <a:rPr lang="en-US" altLang="ko-KR" sz="1800" b="1" dirty="0">
                <a:effectLst/>
                <a:latin typeface="inherit"/>
              </a:rPr>
              <a:t>SW </a:t>
            </a:r>
            <a:r>
              <a:rPr lang="ko-KR" altLang="en-US" sz="1800" b="1" dirty="0">
                <a:effectLst/>
                <a:latin typeface="inherit"/>
              </a:rPr>
              <a:t>개발 시작 전에 준수하기로 한 명명 </a:t>
            </a:r>
            <a:r>
              <a:rPr lang="en-US" altLang="ko-KR" sz="1800" b="1" dirty="0">
                <a:effectLst/>
                <a:latin typeface="inherit"/>
              </a:rPr>
              <a:t>(</a:t>
            </a:r>
            <a:r>
              <a:rPr lang="en-US" altLang="ko-KR" sz="1800" b="1" dirty="0">
                <a:latin typeface="inherit"/>
              </a:rPr>
              <a:t>Naming</a:t>
            </a:r>
            <a:r>
              <a:rPr lang="ko-KR" altLang="en-US" sz="1800" b="1" dirty="0">
                <a:latin typeface="inherit"/>
              </a:rPr>
              <a:t> </a:t>
            </a:r>
            <a:r>
              <a:rPr lang="en-US" altLang="ko-KR" sz="1800" b="1" dirty="0">
                <a:latin typeface="inherit"/>
              </a:rPr>
              <a:t>Convention) </a:t>
            </a:r>
            <a:r>
              <a:rPr lang="ko-KR" altLang="en-US" sz="1800" b="1" dirty="0">
                <a:latin typeface="inherit"/>
              </a:rPr>
              <a:t>규칙 준수</a:t>
            </a:r>
            <a:endParaRPr lang="en-US" altLang="ko-KR" sz="1800" b="1" dirty="0">
              <a:effectLst/>
              <a:latin typeface="inherit"/>
            </a:endParaRPr>
          </a:p>
          <a:p>
            <a:pPr algn="l" fontAlgn="base"/>
            <a:r>
              <a:rPr lang="en-US" altLang="ko-KR" sz="1800" b="0" dirty="0">
                <a:effectLst/>
                <a:latin typeface="inherit"/>
              </a:rPr>
              <a:t>*</a:t>
            </a:r>
            <a:r>
              <a:rPr lang="ko-KR" altLang="en-US" sz="1800" b="0" dirty="0">
                <a:effectLst/>
                <a:latin typeface="inherit"/>
              </a:rPr>
              <a:t>변수명은 소문자로 시작</a:t>
            </a:r>
            <a:r>
              <a:rPr lang="en-US" altLang="ko-KR" sz="1800" b="0" dirty="0">
                <a:effectLst/>
                <a:latin typeface="inherit"/>
              </a:rPr>
              <a:t>, </a:t>
            </a:r>
            <a:r>
              <a:rPr lang="ko-KR" altLang="en-US" sz="1800" b="0" dirty="0">
                <a:effectLst/>
                <a:latin typeface="inherit"/>
              </a:rPr>
              <a:t>카멜 방식 </a:t>
            </a:r>
            <a:r>
              <a:rPr lang="en-US" altLang="ko-KR" sz="1800" b="0" dirty="0">
                <a:effectLst/>
                <a:latin typeface="inherit"/>
              </a:rPr>
              <a:t>: </a:t>
            </a:r>
            <a:r>
              <a:rPr lang="en-US" altLang="ko-KR" sz="1800" b="0" dirty="0" err="1">
                <a:effectLst/>
                <a:latin typeface="inherit"/>
              </a:rPr>
              <a:t>nameTable</a:t>
            </a:r>
            <a:r>
              <a:rPr lang="en-US" altLang="ko-KR" sz="1800" b="0" dirty="0">
                <a:effectLst/>
                <a:latin typeface="inherit"/>
              </a:rPr>
              <a:t>, </a:t>
            </a:r>
            <a:r>
              <a:rPr lang="en-US" altLang="ko-KR" sz="1800" b="0" dirty="0" err="1">
                <a:effectLst/>
                <a:latin typeface="inherit"/>
              </a:rPr>
              <a:t>ageGroup</a:t>
            </a:r>
            <a:r>
              <a:rPr lang="en-US" altLang="ko-KR" sz="1800" b="0" dirty="0">
                <a:effectLst/>
                <a:latin typeface="inherit"/>
              </a:rPr>
              <a:t>,</a:t>
            </a:r>
          </a:p>
          <a:p>
            <a:pPr algn="l" fontAlgn="base"/>
            <a:r>
              <a:rPr lang="en-US" altLang="ko-KR" sz="1800" b="0" dirty="0">
                <a:effectLst/>
                <a:latin typeface="gg sans"/>
              </a:rPr>
              <a:t>* const </a:t>
            </a:r>
            <a:r>
              <a:rPr lang="ko-KR" altLang="en-US" sz="1800" b="0" dirty="0">
                <a:effectLst/>
                <a:latin typeface="gg sans"/>
              </a:rPr>
              <a:t>변수명은 대문자와</a:t>
            </a:r>
            <a:r>
              <a:rPr lang="en-US" altLang="ko-KR" sz="1800" b="0" dirty="0">
                <a:effectLst/>
                <a:latin typeface="gg sans"/>
              </a:rPr>
              <a:t>_ </a:t>
            </a:r>
            <a:r>
              <a:rPr lang="ko-KR" altLang="en-US" sz="1800" b="0" dirty="0">
                <a:effectLst/>
                <a:latin typeface="gg sans"/>
              </a:rPr>
              <a:t>로 사용 </a:t>
            </a:r>
            <a:r>
              <a:rPr lang="en-US" altLang="ko-KR" sz="1800" b="0" dirty="0">
                <a:effectLst/>
                <a:latin typeface="gg sans"/>
              </a:rPr>
              <a:t>: MAX</a:t>
            </a:r>
            <a:r>
              <a:rPr lang="en-US" altLang="ko-KR" sz="1800" b="0" dirty="0">
                <a:effectLst/>
                <a:latin typeface="inherit"/>
              </a:rPr>
              <a:t>COUNT </a:t>
            </a:r>
            <a:r>
              <a:rPr lang="ko-KR" altLang="en-US" sz="1800" b="0" dirty="0">
                <a:effectLst/>
                <a:latin typeface="inherit"/>
              </a:rPr>
              <a:t>함수명은 대문자로 시작 </a:t>
            </a:r>
            <a:r>
              <a:rPr lang="en-US" altLang="ko-KR" sz="1800" b="0" dirty="0">
                <a:effectLst/>
                <a:latin typeface="inherit"/>
              </a:rPr>
              <a:t>: </a:t>
            </a:r>
            <a:r>
              <a:rPr lang="en-US" altLang="ko-KR" sz="1800" b="1" dirty="0" err="1">
                <a:solidFill>
                  <a:srgbClr val="0000FF"/>
                </a:solidFill>
                <a:effectLst/>
                <a:latin typeface="inherit"/>
              </a:rPr>
              <a:t>SetUp</a:t>
            </a:r>
            <a:r>
              <a:rPr lang="en-US" altLang="ko-KR" sz="1800" b="1" dirty="0">
                <a:solidFill>
                  <a:srgbClr val="0000FF"/>
                </a:solidFill>
                <a:effectLst/>
                <a:latin typeface="inherit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025123-E4D7-48CD-8A36-316F73EF7FB1}"/>
              </a:ext>
            </a:extLst>
          </p:cNvPr>
          <p:cNvSpPr txBox="1"/>
          <p:nvPr/>
        </p:nvSpPr>
        <p:spPr>
          <a:xfrm>
            <a:off x="5498804" y="6488668"/>
            <a:ext cx="544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ym typeface="Wingdings" panose="05000000000000000000" pitchFamily="2" charset="2"/>
              </a:rPr>
              <a:t> </a:t>
            </a:r>
            <a:r>
              <a:rPr lang="ko-KR" altLang="en-US" sz="1800" b="1" dirty="0"/>
              <a:t>함수명의 각 단어 </a:t>
            </a:r>
            <a:r>
              <a:rPr lang="ko-KR" altLang="en-US" sz="1800" b="1" dirty="0" err="1"/>
              <a:t>시작글자를</a:t>
            </a:r>
            <a:r>
              <a:rPr lang="ko-KR" altLang="en-US" sz="1800" b="1" dirty="0"/>
              <a:t> 대문자로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ACAFE78-AE57-4371-9B24-12B3A89F0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07" y="3408189"/>
            <a:ext cx="10610850" cy="5619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8EB2C5-E66A-4C21-A975-B7709CB9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07" y="3988194"/>
            <a:ext cx="6667500" cy="2952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41FBD3F-7FC7-4101-9E13-85D2D4C9D8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4329"/>
          <a:stretch/>
        </p:blipFill>
        <p:spPr>
          <a:xfrm>
            <a:off x="141329" y="2946128"/>
            <a:ext cx="10968463" cy="326163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2EC8AD5-A7D1-46C2-994E-18AD4BBD79B3}"/>
              </a:ext>
            </a:extLst>
          </p:cNvPr>
          <p:cNvSpPr/>
          <p:nvPr/>
        </p:nvSpPr>
        <p:spPr>
          <a:xfrm rot="1024569">
            <a:off x="9310202" y="3101765"/>
            <a:ext cx="683288" cy="217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1A6595-4E64-4770-810A-397A444B8F55}"/>
              </a:ext>
            </a:extLst>
          </p:cNvPr>
          <p:cNvCxnSpPr>
            <a:cxnSpLocks/>
          </p:cNvCxnSpPr>
          <p:nvPr/>
        </p:nvCxnSpPr>
        <p:spPr>
          <a:xfrm>
            <a:off x="141330" y="2719249"/>
            <a:ext cx="1187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ABCBDBD-09E9-4280-B021-3051BEF9F3F9}"/>
              </a:ext>
            </a:extLst>
          </p:cNvPr>
          <p:cNvCxnSpPr>
            <a:cxnSpLocks/>
          </p:cNvCxnSpPr>
          <p:nvPr/>
        </p:nvCxnSpPr>
        <p:spPr>
          <a:xfrm>
            <a:off x="55355" y="4432225"/>
            <a:ext cx="1187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0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공유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6C7FC4-1731-4C81-995E-A25D72F93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6" t="39527" r="10517"/>
          <a:stretch/>
        </p:blipFill>
        <p:spPr>
          <a:xfrm>
            <a:off x="8229645" y="2111075"/>
            <a:ext cx="3759201" cy="2327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F628A7-D368-4D49-8E4C-968B565BD7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72" t="49488" r="3541" b="38830"/>
          <a:stretch/>
        </p:blipFill>
        <p:spPr>
          <a:xfrm>
            <a:off x="6068106" y="4538590"/>
            <a:ext cx="5920740" cy="356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2D43B8-55C3-4CA3-A0E9-2694650C5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40" y="5865955"/>
            <a:ext cx="4295775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03C35F-B5FD-417F-B02C-2256E1081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521" y="6141996"/>
            <a:ext cx="4886325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52BFA0-BCA7-48A1-AB9A-4DA5E0BA2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35" y="1037900"/>
            <a:ext cx="5585012" cy="43680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FF9621-18CD-4143-BF8A-075509E3F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7" t="9381" r="8447" b="82111"/>
          <a:stretch/>
        </p:blipFill>
        <p:spPr>
          <a:xfrm>
            <a:off x="8194086" y="1096315"/>
            <a:ext cx="3794760" cy="3274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915642-9FE8-4B2C-A553-F01A51ABA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7" t="11203" r="59195" b="78130"/>
          <a:stretch/>
        </p:blipFill>
        <p:spPr>
          <a:xfrm>
            <a:off x="9713005" y="1549222"/>
            <a:ext cx="2275841" cy="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05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격려와 칭찬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2EBE79-75B7-42F4-B661-5CD9861A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023" y="3595408"/>
            <a:ext cx="3867150" cy="552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6CE556-1686-4F02-90D3-2E8019472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751" y="3110418"/>
            <a:ext cx="4505325" cy="314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514C3-3742-44BB-AA72-5BD991C6A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94" y="5351165"/>
            <a:ext cx="2847975" cy="657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BDFE38-23B4-44F5-A4A7-8AC321F32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01" y="2385534"/>
            <a:ext cx="4743450" cy="600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8AA792-226C-4E5A-85B2-9BD7A6666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8503" y="4656668"/>
            <a:ext cx="1657350" cy="361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EB32BB-AD9A-4633-91DF-7F75754197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9286" y="2319314"/>
            <a:ext cx="4972050" cy="3333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E66256-37A8-49AD-B52C-444720A528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2973" y="1831860"/>
            <a:ext cx="3067050" cy="3143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8576EED-0324-494A-AC20-0C33F3024A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5401" y="1498201"/>
            <a:ext cx="1476375" cy="5524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5050AA-4B33-44D6-90B8-65532CEBE8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6101" y="3674361"/>
            <a:ext cx="2152650" cy="3524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017DAD6-E36B-4BB8-8701-A2841980EB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6036" y="4489188"/>
            <a:ext cx="1771650" cy="276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C9218A3-DE07-4C55-98CA-2150A63E07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0269" y="4361393"/>
            <a:ext cx="1790700" cy="5905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3250F7B-DC5C-4A0F-B257-A2DCEAAB73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2138" y="5140248"/>
            <a:ext cx="5114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68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6. </a:t>
            </a: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253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30EA0-76BB-4DCE-8EB2-64B31805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9" y="310143"/>
            <a:ext cx="12085451" cy="649859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SSD_Shell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57288-A05A-42DD-9DBC-8F91131E3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Getter</a:t>
            </a:r>
            <a:r>
              <a:rPr lang="ko-KR" altLang="en-US" dirty="0"/>
              <a:t> 를 이용해서 </a:t>
            </a:r>
            <a:r>
              <a:rPr lang="en-US" altLang="ko-KR" dirty="0"/>
              <a:t>command </a:t>
            </a:r>
            <a:r>
              <a:rPr lang="ko-KR" altLang="en-US" dirty="0"/>
              <a:t>호출 처리 부분 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3907E-82DC-4463-9BA3-34F0069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214390"/>
            <a:ext cx="7010652" cy="42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02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FB6A1-8365-473D-B0D2-531CE485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74" y="5120081"/>
            <a:ext cx="5116875" cy="16800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583089-BEEF-4DFE-BFEA-80EFC803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9" y="989816"/>
            <a:ext cx="8552070" cy="533216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48F224-9BF7-4EBC-A236-A942137B5A65}"/>
              </a:ext>
            </a:extLst>
          </p:cNvPr>
          <p:cNvSpPr/>
          <p:nvPr/>
        </p:nvSpPr>
        <p:spPr>
          <a:xfrm>
            <a:off x="7017745" y="2983869"/>
            <a:ext cx="4759286" cy="152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Command </a:t>
            </a:r>
            <a:r>
              <a:rPr lang="ko-KR" altLang="en-US"/>
              <a:t>별로 </a:t>
            </a:r>
            <a:r>
              <a:rPr lang="en-US" altLang="ko-KR"/>
              <a:t>if-else </a:t>
            </a:r>
            <a:r>
              <a:rPr lang="ko-KR" altLang="en-US"/>
              <a:t>로 길게 늘여져</a:t>
            </a:r>
            <a:endParaRPr lang="en-US" altLang="ko-KR"/>
          </a:p>
          <a:p>
            <a:pPr algn="ctr"/>
            <a:r>
              <a:rPr lang="ko-KR" altLang="en-US"/>
              <a:t>덕지 덕지 된 것을</a:t>
            </a:r>
            <a:r>
              <a:rPr lang="en-US" altLang="ko-KR"/>
              <a:t> </a:t>
            </a:r>
            <a:r>
              <a:rPr lang="ko-KR" altLang="en-US"/>
              <a:t>해당하는 함수별 </a:t>
            </a:r>
            <a:r>
              <a:rPr lang="en-US" altLang="ko-KR"/>
              <a:t>handler </a:t>
            </a:r>
            <a:r>
              <a:rPr lang="ko-KR" altLang="en-US"/>
              <a:t>를 </a:t>
            </a:r>
            <a:endParaRPr lang="en-US" altLang="ko-KR"/>
          </a:p>
          <a:p>
            <a:pPr algn="ctr"/>
            <a:r>
              <a:rPr lang="ko-KR" altLang="en-US"/>
              <a:t>만들어 역할을 구분시킴</a:t>
            </a:r>
            <a:endParaRPr lang="en-US" altLang="ko-KR"/>
          </a:p>
          <a:p>
            <a:pPr algn="ctr"/>
            <a:r>
              <a:rPr lang="en-US" altLang="ko-KR"/>
              <a:t>-&gt; </a:t>
            </a:r>
            <a:r>
              <a:rPr lang="ko-KR" altLang="en-US"/>
              <a:t>가독성 향상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0E7DA83-3C46-463B-806A-9BE2C283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9" y="310143"/>
            <a:ext cx="12085451" cy="649859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SSD_Shell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404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8E561-43E9-44D5-9F54-F4497C77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SSD_Shell</a:t>
            </a:r>
            <a:endParaRPr lang="ko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030052-6560-4165-ACA0-2F7B8E86B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79" y="960002"/>
            <a:ext cx="11426201" cy="211262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Shell </a:t>
            </a:r>
            <a:r>
              <a:rPr lang="ko-KR" altLang="en-US" sz="2400" dirty="0"/>
              <a:t>안에 너무 많은 기능이 들어 있어서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 분리함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응집성</a:t>
            </a:r>
            <a:r>
              <a:rPr lang="en-US" altLang="ko-KR" sz="2400" dirty="0"/>
              <a:t>, </a:t>
            </a:r>
            <a:r>
              <a:rPr lang="ko-KR" altLang="en-US" sz="2400" dirty="0"/>
              <a:t>결합도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BC3E29-00E1-4514-A775-7E4818F9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9" y="2094604"/>
            <a:ext cx="5138746" cy="25044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0EE30F-7CD5-4CD5-8B92-024DF09B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89" y="4599047"/>
            <a:ext cx="5539041" cy="2036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466D98-A423-4F83-8422-92A729D00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43793"/>
            <a:ext cx="5936181" cy="19704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21954-96FE-4B6B-8643-36257C80AB55}"/>
              </a:ext>
            </a:extLst>
          </p:cNvPr>
          <p:cNvSpPr/>
          <p:nvPr/>
        </p:nvSpPr>
        <p:spPr>
          <a:xfrm>
            <a:off x="609711" y="1609861"/>
            <a:ext cx="4175392" cy="57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Command</a:t>
            </a:r>
            <a:r>
              <a:rPr lang="ko-KR" altLang="en-US"/>
              <a:t> </a:t>
            </a:r>
            <a:r>
              <a:rPr lang="en-US" altLang="ko-KR"/>
              <a:t>Parser</a:t>
            </a:r>
            <a:r>
              <a:rPr lang="ko-KR" altLang="en-US"/>
              <a:t> 분리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BA67AC-C2E3-435B-A000-9F4D99CD8E5D}"/>
              </a:ext>
            </a:extLst>
          </p:cNvPr>
          <p:cNvSpPr/>
          <p:nvPr/>
        </p:nvSpPr>
        <p:spPr>
          <a:xfrm>
            <a:off x="6350459" y="1872867"/>
            <a:ext cx="4175392" cy="57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SSD</a:t>
            </a:r>
            <a:r>
              <a:rPr lang="ko-KR" altLang="en-US"/>
              <a:t> </a:t>
            </a:r>
            <a:r>
              <a:rPr lang="en-US" altLang="ko-KR"/>
              <a:t>Driver</a:t>
            </a:r>
            <a:r>
              <a:rPr lang="ko-KR" altLang="en-US"/>
              <a:t> 분리</a:t>
            </a:r>
          </a:p>
        </p:txBody>
      </p:sp>
    </p:spTree>
    <p:extLst>
      <p:ext uri="{BB962C8B-B14F-4D97-AF65-F5344CB8AC3E}">
        <p14:creationId xmlns:p14="http://schemas.microsoft.com/office/powerpoint/2010/main" val="475328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556F2-E8BD-45D5-9751-CB113B81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Driver(</a:t>
            </a:r>
            <a:r>
              <a:rPr lang="ko-KR" altLang="en-US" dirty="0" err="1"/>
              <a:t>응집성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9EBD7-C6A9-46B8-9F47-B7601C0F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083527"/>
            <a:ext cx="10515600" cy="4927686"/>
          </a:xfrm>
        </p:spPr>
        <p:txBody>
          <a:bodyPr/>
          <a:lstStyle/>
          <a:p>
            <a:r>
              <a:rPr lang="en-US" altLang="ko-KR"/>
              <a:t>SSD</a:t>
            </a:r>
            <a:r>
              <a:rPr lang="ko-KR" altLang="en-US"/>
              <a:t> </a:t>
            </a:r>
            <a:r>
              <a:rPr lang="en-US" altLang="ko-KR"/>
              <a:t>Driver</a:t>
            </a:r>
            <a:r>
              <a:rPr lang="ko-KR" altLang="en-US"/>
              <a:t> 에서 </a:t>
            </a:r>
            <a:r>
              <a:rPr lang="en-US" altLang="ko-KR"/>
              <a:t>write, read, erase, flush </a:t>
            </a:r>
            <a:r>
              <a:rPr lang="ko-KR" altLang="en-US"/>
              <a:t>만 가지게 함</a:t>
            </a:r>
            <a:endParaRPr lang="en-US" altLang="ko-KR"/>
          </a:p>
          <a:p>
            <a:pPr lvl="1"/>
            <a:r>
              <a:rPr lang="en-US" altLang="ko-KR"/>
              <a:t>Erase_range</a:t>
            </a:r>
            <a:r>
              <a:rPr lang="ko-KR" altLang="en-US"/>
              <a:t> 는 여기에 들어갈 필요가 없어서 제거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7FA206-B265-4D0A-AE51-0CD52883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246" y="3547370"/>
            <a:ext cx="8666602" cy="3233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77F76F-6499-4A6D-AF82-13FD38891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6373"/>
            <a:ext cx="10706703" cy="2348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8552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8D29E-D3C2-4903-B8DC-BE6C6264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.h </a:t>
            </a:r>
            <a:r>
              <a:rPr lang="ko-KR" altLang="en-US"/>
              <a:t>에서 </a:t>
            </a:r>
            <a:r>
              <a:rPr lang="en-US" altLang="ko-KR"/>
              <a:t>header file include </a:t>
            </a:r>
            <a:r>
              <a:rPr lang="ko-KR" altLang="en-US"/>
              <a:t>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1A7D29-3819-4AE6-99CD-4D967C4C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1" y="1397607"/>
            <a:ext cx="9824485" cy="54116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678C2D-6D19-4BAF-86AD-BAD9CD59AE2D}"/>
              </a:ext>
            </a:extLst>
          </p:cNvPr>
          <p:cNvSpPr/>
          <p:nvPr/>
        </p:nvSpPr>
        <p:spPr>
          <a:xfrm>
            <a:off x="605980" y="1046602"/>
            <a:ext cx="4902454" cy="26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689A74-3B1C-459B-B0A9-4FCACBFDE040}"/>
              </a:ext>
            </a:extLst>
          </p:cNvPr>
          <p:cNvSpPr/>
          <p:nvPr/>
        </p:nvSpPr>
        <p:spPr>
          <a:xfrm>
            <a:off x="5629672" y="1046602"/>
            <a:ext cx="4902454" cy="26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148241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팀소개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dirty="0"/>
              <a:t>Team BEST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Ground</a:t>
            </a:r>
            <a:r>
              <a:rPr lang="ko-KR" altLang="en-US" dirty="0"/>
              <a:t> </a:t>
            </a:r>
            <a:r>
              <a:rPr lang="en-US" altLang="ko-KR" dirty="0"/>
              <a:t>Rule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sz="1800" dirty="0">
                <a:solidFill>
                  <a:srgbClr val="0070C0"/>
                </a:solidFill>
              </a:rPr>
              <a:t>50</a:t>
            </a:r>
            <a:r>
              <a:rPr lang="ko-KR" altLang="en-US" sz="1800" dirty="0">
                <a:solidFill>
                  <a:srgbClr val="0070C0"/>
                </a:solidFill>
              </a:rPr>
              <a:t>분 노동 </a:t>
            </a:r>
            <a:r>
              <a:rPr lang="en-US" altLang="ko-KR" sz="1800" dirty="0">
                <a:solidFill>
                  <a:srgbClr val="0070C0"/>
                </a:solidFill>
              </a:rPr>
              <a:t>10</a:t>
            </a:r>
            <a:r>
              <a:rPr lang="ko-KR" altLang="en-US" sz="1800" dirty="0">
                <a:solidFill>
                  <a:srgbClr val="0070C0"/>
                </a:solidFill>
              </a:rPr>
              <a:t>분 휴식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ko-KR" altLang="en-US" sz="1800" dirty="0">
                <a:solidFill>
                  <a:srgbClr val="0070C0"/>
                </a:solidFill>
              </a:rPr>
              <a:t>퇴근 시간 준수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sz="1800" dirty="0"/>
              <a:t>……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sz="2000" dirty="0"/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sz="20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sz="2400" dirty="0"/>
              <a:t>PR </a:t>
            </a:r>
            <a:r>
              <a:rPr lang="ko-KR" altLang="en-US" sz="2400" dirty="0"/>
              <a:t>방침</a:t>
            </a:r>
            <a:endParaRPr lang="en-US" altLang="ko-KR" sz="2400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sz="1800" dirty="0"/>
              <a:t>2</a:t>
            </a:r>
            <a:r>
              <a:rPr lang="ko-KR" altLang="en-US" sz="1800" dirty="0"/>
              <a:t>명의 </a:t>
            </a:r>
            <a:r>
              <a:rPr lang="en-US" altLang="ko-KR" sz="1800" dirty="0"/>
              <a:t>Approve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ko-KR" altLang="en-US" sz="1800" dirty="0" err="1"/>
              <a:t>리뷰어는</a:t>
            </a:r>
            <a:r>
              <a:rPr lang="ko-KR" altLang="en-US" sz="1800" dirty="0"/>
              <a:t> 동일파트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다른파트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  <a:endParaRPr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BF25F8-CFFF-4BE6-8051-A094DA6EE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0" t="20928" r="57487" b="14289"/>
          <a:stretch/>
        </p:blipFill>
        <p:spPr>
          <a:xfrm>
            <a:off x="6331352" y="1316376"/>
            <a:ext cx="3877519" cy="444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08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141B-DA0A-4C6F-A088-4E818E55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TC </a:t>
            </a:r>
            <a:r>
              <a:rPr lang="ko-KR" altLang="en-US"/>
              <a:t>유지보수 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05AE2-69AA-43D1-BF2C-431F731EB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AA87C6-2372-407F-84FA-C04301ED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19" y="3635251"/>
            <a:ext cx="8592181" cy="3331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58ADF3-01C6-488C-95D4-493FD171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85862"/>
            <a:ext cx="8643734" cy="32208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2AF9D2-3738-43EF-AA85-E6A7741260EB}"/>
              </a:ext>
            </a:extLst>
          </p:cNvPr>
          <p:cNvSpPr/>
          <p:nvPr/>
        </p:nvSpPr>
        <p:spPr>
          <a:xfrm>
            <a:off x="8719934" y="1068636"/>
            <a:ext cx="3395866" cy="184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1. </a:t>
            </a:r>
            <a:r>
              <a:rPr lang="ko-KR" altLang="en-US"/>
              <a:t>부모 클래스인 </a:t>
            </a:r>
            <a:r>
              <a:rPr lang="en-US" altLang="ko-KR"/>
              <a:t>ScriptCommand </a:t>
            </a:r>
            <a:r>
              <a:rPr lang="ko-KR" altLang="en-US"/>
              <a:t>에서 </a:t>
            </a:r>
            <a:r>
              <a:rPr lang="en-US" altLang="ko-KR"/>
              <a:t>SSD Driver </a:t>
            </a:r>
            <a:r>
              <a:rPr lang="ko-KR" altLang="en-US"/>
              <a:t>를 가지게 되고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6DCC8-11BE-4E25-B861-006E3BB6AF10}"/>
              </a:ext>
            </a:extLst>
          </p:cNvPr>
          <p:cNvSpPr/>
          <p:nvPr/>
        </p:nvSpPr>
        <p:spPr>
          <a:xfrm>
            <a:off x="127753" y="5129183"/>
            <a:ext cx="3395866" cy="184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2. </a:t>
            </a:r>
            <a:r>
              <a:rPr lang="ko-KR" altLang="en-US"/>
              <a:t>이전에 덕지덕지 </a:t>
            </a:r>
            <a:r>
              <a:rPr lang="en-US" altLang="ko-KR"/>
              <a:t>ssd.exe </a:t>
            </a:r>
            <a:r>
              <a:rPr lang="ko-KR" altLang="en-US"/>
              <a:t>부르던 코드를</a:t>
            </a:r>
            <a:endParaRPr lang="en-US" altLang="ko-KR"/>
          </a:p>
          <a:p>
            <a:pPr algn="ctr"/>
            <a:r>
              <a:rPr lang="en-US" altLang="ko-KR"/>
              <a:t>SSD Driver </a:t>
            </a:r>
            <a:r>
              <a:rPr lang="ko-KR" altLang="en-US"/>
              <a:t>를 통해 깔끔히 정리</a:t>
            </a:r>
          </a:p>
        </p:txBody>
      </p:sp>
    </p:spTree>
    <p:extLst>
      <p:ext uri="{BB962C8B-B14F-4D97-AF65-F5344CB8AC3E}">
        <p14:creationId xmlns:p14="http://schemas.microsoft.com/office/powerpoint/2010/main" val="4192933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7. </a:t>
            </a: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2813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8. </a:t>
            </a: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70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r>
              <a:rPr lang="en-US" altLang="ko-KR" dirty="0"/>
              <a:t> - </a:t>
            </a:r>
            <a:r>
              <a:rPr lang="ko-KR" altLang="en-US" dirty="0"/>
              <a:t>김원석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740092" y="1084727"/>
            <a:ext cx="10964228" cy="546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코드구현을 어느 정도 완료하고 </a:t>
            </a:r>
            <a:r>
              <a:rPr lang="en-US" altLang="ko-KR" sz="2000" dirty="0"/>
              <a:t>Class Diagram 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작성했는데 구현된 코드 기준으로 작성을 하다 보니</a:t>
            </a:r>
            <a:r>
              <a:rPr lang="en-US" altLang="ko-KR" sz="2000" dirty="0"/>
              <a:t>, Command </a:t>
            </a:r>
            <a:r>
              <a:rPr lang="ko-KR" altLang="en-US" sz="2000" dirty="0"/>
              <a:t>패턴을 사전에 고려해서 구현했으면 좋았을 것 같다는 생각이 들었습니다</a:t>
            </a:r>
            <a:r>
              <a:rPr lang="en-US" altLang="ko-KR" sz="2000" dirty="0"/>
              <a:t>.  (</a:t>
            </a:r>
            <a:r>
              <a:rPr lang="ko-KR" altLang="en-US" sz="2000" dirty="0"/>
              <a:t>코딩 이전 설계 컨셉을 정하는 것이 중요하다는 것을 느꼈습니다</a:t>
            </a:r>
            <a:r>
              <a:rPr lang="en-US" altLang="ko-KR" sz="2000" dirty="0"/>
              <a:t>)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  - Singleton</a:t>
            </a:r>
            <a:r>
              <a:rPr lang="ko-KR" altLang="en-US" sz="2000" dirty="0"/>
              <a:t> 패턴은 구현이 쉬워 코딩 이후 쉽게 적용이 되는데</a:t>
            </a:r>
            <a:r>
              <a:rPr lang="en-US" altLang="ko-KR" sz="2000" dirty="0"/>
              <a:t>, Command</a:t>
            </a:r>
            <a:r>
              <a:rPr lang="ko-KR" altLang="en-US" sz="2000" dirty="0"/>
              <a:t> 패턴은 코딩 변경에 폭이 커서 결국 적용하지 못했습니다</a:t>
            </a:r>
            <a:r>
              <a:rPr lang="en-US" altLang="ko-KR" sz="2000" dirty="0"/>
              <a:t>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현업팀에서는 </a:t>
            </a:r>
            <a:r>
              <a:rPr lang="en-US" altLang="ko-KR" sz="2000" dirty="0"/>
              <a:t>C </a:t>
            </a:r>
            <a:r>
              <a:rPr lang="ko-KR" altLang="en-US" sz="2000" dirty="0"/>
              <a:t>코드만 사용하고 있고 저는 소스코드 개발하는 역할이 아니어서</a:t>
            </a:r>
            <a:r>
              <a:rPr lang="en-US" altLang="ko-KR" sz="2000" dirty="0"/>
              <a:t>, </a:t>
            </a:r>
            <a:r>
              <a:rPr lang="ko-KR" altLang="en-US" sz="2000" dirty="0"/>
              <a:t>이번 교육을 진행하는데 있어 </a:t>
            </a:r>
            <a:r>
              <a:rPr lang="en-US" altLang="ko-KR" sz="2000" dirty="0"/>
              <a:t>C++ </a:t>
            </a:r>
            <a:r>
              <a:rPr lang="ko-KR" altLang="en-US" sz="2000" dirty="0"/>
              <a:t>코딩에 어려움이 있었습니다만</a:t>
            </a:r>
            <a:r>
              <a:rPr lang="en-US" altLang="ko-KR" sz="2000" dirty="0"/>
              <a:t>, </a:t>
            </a:r>
            <a:r>
              <a:rPr lang="ko-KR" altLang="en-US" sz="2000" dirty="0"/>
              <a:t>좋은 경험이었다고 생각합니다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제가</a:t>
            </a:r>
            <a:r>
              <a:rPr lang="en-US" altLang="ko-KR" sz="2000" dirty="0"/>
              <a:t> </a:t>
            </a:r>
            <a:r>
              <a:rPr lang="ko-KR" altLang="en-US" sz="2000" dirty="0"/>
              <a:t>코딩할 때</a:t>
            </a:r>
            <a:r>
              <a:rPr lang="en-US" altLang="ko-KR" sz="2000" dirty="0"/>
              <a:t>, OOP</a:t>
            </a:r>
            <a:r>
              <a:rPr lang="ko-KR" altLang="en-US" sz="2000" dirty="0"/>
              <a:t> 컨셉을 적용 못하는 경향이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이번 교육을 통해서</a:t>
            </a:r>
            <a:r>
              <a:rPr lang="en-US" altLang="ko-KR" sz="2000" dirty="0"/>
              <a:t>, OOP,</a:t>
            </a:r>
            <a:r>
              <a:rPr lang="ko-KR" altLang="en-US" sz="2000" dirty="0"/>
              <a:t> </a:t>
            </a:r>
            <a:r>
              <a:rPr lang="en-US" altLang="ko-KR" sz="2000" dirty="0"/>
              <a:t>Clean</a:t>
            </a:r>
            <a:r>
              <a:rPr lang="ko-KR" altLang="en-US" sz="2000" dirty="0"/>
              <a:t> </a:t>
            </a:r>
            <a:r>
              <a:rPr lang="en-US" altLang="ko-KR" sz="2000" dirty="0"/>
              <a:t>Code,</a:t>
            </a:r>
            <a:r>
              <a:rPr lang="ko-KR" altLang="en-US" sz="2000" dirty="0"/>
              <a:t> </a:t>
            </a:r>
            <a:r>
              <a:rPr lang="en-US" altLang="ko-KR" sz="2000" dirty="0"/>
              <a:t>Refactoring, TDD </a:t>
            </a:r>
            <a:r>
              <a:rPr lang="ko-KR" altLang="en-US" sz="2000" dirty="0"/>
              <a:t>를 약간이나마 경험한 것이 현업 업무에 있어 많은 도움을 </a:t>
            </a:r>
            <a:r>
              <a:rPr lang="ko-KR" altLang="en-US" sz="2000" dirty="0" err="1"/>
              <a:t>줄것</a:t>
            </a:r>
            <a:r>
              <a:rPr lang="ko-KR" altLang="en-US" sz="2000" dirty="0"/>
              <a:t> 같습니다</a:t>
            </a:r>
            <a:r>
              <a:rPr lang="en-US" altLang="ko-KR" sz="2000" dirty="0"/>
              <a:t>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487296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 </a:t>
            </a:r>
            <a:r>
              <a:rPr lang="en-US" altLang="ko-KR"/>
              <a:t>- </a:t>
            </a:r>
            <a:r>
              <a:rPr lang="ko-KR" altLang="en-US" dirty="0" err="1"/>
              <a:t>김혜린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진짜 개발자들의 </a:t>
            </a:r>
            <a:r>
              <a:rPr lang="ko-KR" altLang="en-US" dirty="0" err="1"/>
              <a:t>세계란</a:t>
            </a:r>
            <a:r>
              <a:rPr lang="ko-KR" altLang="en-US" dirty="0"/>
              <a:t> 이런 </a:t>
            </a:r>
            <a:r>
              <a:rPr lang="ko-KR" altLang="en-US" dirty="0" err="1"/>
              <a:t>것이구나를</a:t>
            </a:r>
            <a:r>
              <a:rPr lang="ko-KR" altLang="en-US" dirty="0"/>
              <a:t> 느꼈습니다</a:t>
            </a:r>
            <a:endParaRPr lang="en-US" altLang="ko-KR" dirty="0"/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조원분들께 많은 것을 배웠습니다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기본적인 </a:t>
            </a:r>
            <a:r>
              <a:rPr lang="en-US" altLang="ko-KR" dirty="0"/>
              <a:t>C++ </a:t>
            </a:r>
            <a:r>
              <a:rPr lang="ko-KR" altLang="en-US" dirty="0"/>
              <a:t>문법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코딩 컨벤션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ko-KR" dirty="0"/>
              <a:t>Git </a:t>
            </a:r>
            <a:r>
              <a:rPr lang="ko-KR" altLang="en-US" dirty="0"/>
              <a:t>사용법과 코드 리뷰 문화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개발자적 사고</a:t>
            </a:r>
            <a:endParaRPr lang="en-US" altLang="ko-KR" dirty="0"/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ko-KR" dirty="0"/>
              <a:t>TDD</a:t>
            </a:r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실패하는 </a:t>
            </a:r>
            <a:r>
              <a:rPr lang="en-US" altLang="ko-KR" dirty="0"/>
              <a:t>test </a:t>
            </a:r>
            <a:r>
              <a:rPr lang="ko-KR" altLang="en-US" dirty="0"/>
              <a:t>만들고</a:t>
            </a:r>
            <a:r>
              <a:rPr lang="en-US" altLang="ko-KR" dirty="0"/>
              <a:t>(Red) </a:t>
            </a:r>
            <a:r>
              <a:rPr lang="ko-KR" altLang="en-US" dirty="0"/>
              <a:t>해당 기능 구현하고</a:t>
            </a:r>
            <a:r>
              <a:rPr lang="en-US" altLang="ko-KR" dirty="0"/>
              <a:t>(Green) </a:t>
            </a:r>
            <a:r>
              <a:rPr lang="ko-KR" altLang="en-US" dirty="0" err="1"/>
              <a:t>클린</a:t>
            </a:r>
            <a:r>
              <a:rPr lang="ko-KR" altLang="en-US" dirty="0"/>
              <a:t> 코드를 만드는</a:t>
            </a:r>
            <a:r>
              <a:rPr lang="en-US" altLang="ko-KR" dirty="0"/>
              <a:t>(Refactor)</a:t>
            </a:r>
            <a:r>
              <a:rPr lang="ko-KR" altLang="en-US" dirty="0"/>
              <a:t>과정을 통해 복잡하고 무거운 코드를 어떻게 깔끔하게 확장해 나가는지 배울 수 있는 시간이었습니다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R" dirty="0"/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629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 </a:t>
            </a:r>
            <a:r>
              <a:rPr lang="en-US" altLang="ko-KR" dirty="0"/>
              <a:t>- </a:t>
            </a:r>
            <a:r>
              <a:rPr lang="ko-KR" altLang="en-US" dirty="0" err="1"/>
              <a:t>전은실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sz="2400" dirty="0"/>
              <a:t>의존성이 있는 다른 모듈은 </a:t>
            </a:r>
            <a:r>
              <a:rPr lang="en-US" altLang="ko-KR" sz="2400" dirty="0"/>
              <a:t>Mock </a:t>
            </a:r>
            <a:r>
              <a:rPr lang="ko-KR" altLang="en-US" sz="2400" dirty="0"/>
              <a:t>이 많이 도움이 된다는 믿음이 생김</a:t>
            </a:r>
            <a:endParaRPr lang="en-US" altLang="ko-KR" sz="2400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r>
              <a:rPr lang="en-US" sz="2000" dirty="0"/>
              <a:t>Mock SSD </a:t>
            </a:r>
            <a:r>
              <a:rPr lang="ko-KR" altLang="en-US" sz="2000" dirty="0"/>
              <a:t>구현으로 있다 치고 </a:t>
            </a:r>
            <a:r>
              <a:rPr lang="en-US" altLang="ko-KR" sz="2000" dirty="0"/>
              <a:t>Shell </a:t>
            </a:r>
            <a:r>
              <a:rPr lang="ko-KR" altLang="en-US" sz="2000" dirty="0"/>
              <a:t>쪽 구현이 수월해짐</a:t>
            </a:r>
            <a:endParaRPr lang="en-US" sz="2000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400" dirty="0"/>
              <a:t>TC </a:t>
            </a:r>
            <a:r>
              <a:rPr lang="ko-KR" altLang="en-US" sz="2400" dirty="0"/>
              <a:t>가 많을 수록 후반부에 도움이 </a:t>
            </a:r>
            <a:r>
              <a:rPr lang="ko-KR" altLang="en-US" sz="2400" dirty="0" err="1"/>
              <a:t>많이된다는</a:t>
            </a:r>
            <a:r>
              <a:rPr lang="ko-KR" altLang="en-US" sz="2400" dirty="0"/>
              <a:t> 믿음이 생김</a:t>
            </a:r>
            <a:endParaRPr lang="en-US" altLang="ko-KR" sz="2400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sz="2000" dirty="0"/>
              <a:t>새로운 기능 추가 및 </a:t>
            </a:r>
            <a:r>
              <a:rPr lang="en-US" altLang="ko-KR" sz="2000" dirty="0"/>
              <a:t>refactoring </a:t>
            </a:r>
            <a:r>
              <a:rPr lang="ko-KR" altLang="en-US" sz="2000" dirty="0"/>
              <a:t>시 빠르게 버그 수정 가능</a:t>
            </a:r>
            <a:endParaRPr lang="en-US" altLang="ko-KR" sz="2000" dirty="0"/>
          </a:p>
          <a:p>
            <a:pPr marL="692150" indent="-514350">
              <a:spcBef>
                <a:spcPts val="0"/>
              </a:spcBef>
              <a:buSzPts val="2800"/>
              <a:buAutoNum type="arabicPeriod"/>
            </a:pPr>
            <a:r>
              <a:rPr lang="en-US" altLang="ko-KR" sz="2400" dirty="0"/>
              <a:t>Visual Studio Solution </a:t>
            </a:r>
            <a:r>
              <a:rPr lang="ko-KR" altLang="en-US" sz="2400" dirty="0"/>
              <a:t>구성을 못한 것에 대한 아쉬움</a:t>
            </a:r>
            <a:endParaRPr lang="en-US" altLang="ko-KR" sz="2400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r>
              <a:rPr lang="en-US" altLang="ko-KR" sz="2000" dirty="0"/>
              <a:t>SSD </a:t>
            </a:r>
            <a:r>
              <a:rPr lang="ko-KR" altLang="en-US" sz="2000" dirty="0"/>
              <a:t>와 </a:t>
            </a:r>
            <a:r>
              <a:rPr lang="en-US" altLang="ko-KR" sz="2000" dirty="0"/>
              <a:t>Shell </a:t>
            </a:r>
            <a:r>
              <a:rPr lang="ko-KR" altLang="en-US" sz="2000" dirty="0"/>
              <a:t>쪽을 따로 솔루션을 가져가다 보니 </a:t>
            </a:r>
            <a:r>
              <a:rPr lang="en-US" altLang="ko-KR" sz="2000" dirty="0"/>
              <a:t>SSD.exe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릴리즈시</a:t>
            </a:r>
            <a:r>
              <a:rPr lang="ko-KR" altLang="en-US" sz="2000" dirty="0"/>
              <a:t> 마다 수동으로 가져오는 불편함</a:t>
            </a:r>
            <a:endParaRPr lang="en-US" altLang="ko-KR" sz="2000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sz="2000" dirty="0"/>
              <a:t>최소한의 빌드를 위한 </a:t>
            </a:r>
            <a:r>
              <a:rPr lang="en-US" altLang="ko-KR" sz="2000" dirty="0"/>
              <a:t>DLL project </a:t>
            </a:r>
            <a:r>
              <a:rPr lang="ko-KR" altLang="en-US" sz="2000" dirty="0"/>
              <a:t>개발 실패</a:t>
            </a:r>
            <a:endParaRPr lang="en-US" altLang="ko-KR" sz="2000" dirty="0"/>
          </a:p>
          <a:p>
            <a:pPr marL="1606550" lvl="2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sz="1800" dirty="0"/>
              <a:t>처음부터 이 부분을 생각했다면 </a:t>
            </a:r>
            <a:r>
              <a:rPr lang="en-US" altLang="ko-KR" sz="1800" dirty="0" err="1"/>
              <a:t>dll</a:t>
            </a:r>
            <a:r>
              <a:rPr lang="en-US" altLang="ko-KR" sz="1800" dirty="0"/>
              <a:t> – </a:t>
            </a:r>
            <a:r>
              <a:rPr lang="ko-KR" altLang="en-US" sz="1800" dirty="0" err="1"/>
              <a:t>공통부</a:t>
            </a:r>
            <a:r>
              <a:rPr lang="ko-KR" altLang="en-US" sz="1800" dirty="0"/>
              <a:t> </a:t>
            </a:r>
            <a:r>
              <a:rPr lang="en-US" altLang="ko-KR" sz="1800" dirty="0"/>
              <a:t>– shell </a:t>
            </a:r>
            <a:r>
              <a:rPr lang="ko-KR" altLang="en-US" sz="1800" dirty="0"/>
              <a:t>쪽의 구분을 잘 해서 디자인 </a:t>
            </a:r>
            <a:r>
              <a:rPr lang="ko-KR" altLang="en-US" sz="1800" dirty="0" err="1"/>
              <a:t>했을텐데</a:t>
            </a:r>
            <a:r>
              <a:rPr lang="ko-KR" altLang="en-US" sz="1800" dirty="0"/>
              <a:t> 그걸 놓쳐서 끝까지 </a:t>
            </a:r>
            <a:r>
              <a:rPr lang="ko-KR" altLang="en-US" sz="1800" dirty="0" err="1"/>
              <a:t>진행못한</a:t>
            </a:r>
            <a:r>
              <a:rPr lang="ko-KR" altLang="en-US" sz="1800" dirty="0"/>
              <a:t> 아쉬움</a:t>
            </a:r>
            <a:endParaRPr lang="en-US" altLang="ko-KR" sz="1800" dirty="0"/>
          </a:p>
          <a:p>
            <a:pPr marL="1606550" lvl="2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sz="1800" dirty="0"/>
              <a:t>처음부터 설계를 잘 하고</a:t>
            </a:r>
            <a:r>
              <a:rPr lang="en-US" altLang="ko-KR" sz="1800" dirty="0"/>
              <a:t>, </a:t>
            </a:r>
            <a:r>
              <a:rPr lang="ko-KR" altLang="en-US" sz="1800" dirty="0"/>
              <a:t>기능별 </a:t>
            </a:r>
            <a:r>
              <a:rPr lang="en-US" altLang="ko-KR" sz="1800" dirty="0"/>
              <a:t>class </a:t>
            </a:r>
            <a:r>
              <a:rPr lang="ko-KR" altLang="en-US" sz="1800" dirty="0"/>
              <a:t>구분이 잘 되었다면 </a:t>
            </a:r>
            <a:r>
              <a:rPr lang="ko-KR" altLang="en-US" sz="1800" dirty="0" err="1"/>
              <a:t>가능했을것</a:t>
            </a:r>
            <a:r>
              <a:rPr lang="ko-KR" altLang="en-US" sz="1800" dirty="0"/>
              <a:t> 같음</a:t>
            </a:r>
            <a:endParaRPr lang="en-US" altLang="ko-KR" sz="1800" dirty="0"/>
          </a:p>
          <a:p>
            <a:pPr marL="1606550" lvl="2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sz="1800" dirty="0"/>
              <a:t>응집성이 덜 고려되어서 공통부를 먼저 뽑아내지 못했던 것이 결정적 원인</a:t>
            </a:r>
            <a:endParaRPr lang="en-US" altLang="ko-KR" sz="1800" dirty="0"/>
          </a:p>
          <a:p>
            <a:pPr marL="692150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sz="2400" dirty="0"/>
              <a:t>이번 교육 과정 진짜 설계가 잘 된 것 같다</a:t>
            </a:r>
            <a:endParaRPr lang="en-US" altLang="ko-KR" sz="2400" dirty="0"/>
          </a:p>
          <a:p>
            <a:pPr marL="1606550" lvl="2" indent="-514350">
              <a:spcBef>
                <a:spcPts val="0"/>
              </a:spcBef>
              <a:buSzPts val="2800"/>
              <a:buAutoNum type="arabicPeriod"/>
            </a:pP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725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 </a:t>
            </a:r>
            <a:r>
              <a:rPr lang="en-US" altLang="ko-KR" dirty="0"/>
              <a:t>- </a:t>
            </a:r>
            <a:r>
              <a:rPr lang="ko-KR" altLang="en-US" dirty="0"/>
              <a:t>황영철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ko-KR" altLang="en-US" sz="2000" dirty="0"/>
              <a:t>소프트웨어 개발은 문화이고 문화는 곧 사람이다</a:t>
            </a:r>
            <a:r>
              <a:rPr lang="en-US" altLang="ko-KR" sz="2000" dirty="0"/>
              <a:t>.</a:t>
            </a:r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ko-KR" altLang="en-US" sz="2000" dirty="0"/>
              <a:t>여러 배경은 좋은 사람들과 함께해서 즐거운 경험이었다</a:t>
            </a:r>
            <a:r>
              <a:rPr lang="en-US" altLang="ko-KR" sz="2000" dirty="0"/>
              <a:t>.</a:t>
            </a:r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endParaRPr lang="en-US" altLang="ko-KR" sz="2000" dirty="0"/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ko-KR" altLang="en-US" sz="2000" dirty="0"/>
              <a:t>그러나 마감에 쫓기며 </a:t>
            </a:r>
            <a:endParaRPr lang="en-US" altLang="ko-KR" sz="2000" dirty="0"/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en-US" altLang="ko-KR" sz="2000" dirty="0"/>
              <a:t>‘this is a competition’</a:t>
            </a:r>
            <a:r>
              <a:rPr lang="ko-KR" altLang="en-US" sz="2000" dirty="0"/>
              <a:t>의 장이 되어버린 듯한</a:t>
            </a:r>
            <a:endParaRPr lang="en-US" altLang="ko-KR" sz="2000" dirty="0"/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ko-KR" altLang="en-US" sz="2000" dirty="0"/>
              <a:t>강의장이 공기를 느끼면서 </a:t>
            </a:r>
            <a:r>
              <a:rPr lang="en-US" altLang="ko-KR" sz="2000" dirty="0"/>
              <a:t>‘</a:t>
            </a:r>
            <a:r>
              <a:rPr lang="ko-KR" altLang="en-US" sz="2000" dirty="0"/>
              <a:t>출근</a:t>
            </a:r>
            <a:r>
              <a:rPr lang="en-US" altLang="ko-KR" sz="2000" dirty="0"/>
              <a:t>’</a:t>
            </a:r>
            <a:r>
              <a:rPr lang="ko-KR" altLang="en-US" sz="2000" dirty="0"/>
              <a:t>이 하고 </a:t>
            </a:r>
            <a:r>
              <a:rPr lang="ko-KR" altLang="en-US" sz="2000" dirty="0" err="1"/>
              <a:t>싶어졌다</a:t>
            </a:r>
            <a:r>
              <a:rPr lang="en-US" altLang="ko-KR" sz="2000" dirty="0"/>
              <a:t>.</a:t>
            </a:r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endParaRPr lang="en-US" altLang="ko-KR" sz="2000" dirty="0"/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en-US" altLang="ko-KR" sz="2000" dirty="0"/>
              <a:t>‘</a:t>
            </a:r>
            <a:r>
              <a:rPr lang="ko-KR" altLang="en-US" sz="2000" dirty="0"/>
              <a:t>출근</a:t>
            </a:r>
            <a:r>
              <a:rPr lang="en-US" altLang="ko-KR" sz="2000" dirty="0"/>
              <a:t>’</a:t>
            </a:r>
            <a:r>
              <a:rPr lang="ko-KR" altLang="en-US" sz="2000" dirty="0"/>
              <a:t>하면 </a:t>
            </a:r>
            <a:r>
              <a:rPr lang="en-US" altLang="ko-KR" sz="2000" dirty="0"/>
              <a:t>Team BEST</a:t>
            </a:r>
            <a:r>
              <a:rPr lang="ko-KR" altLang="en-US" sz="2000" dirty="0"/>
              <a:t>의 정신을 계승하여</a:t>
            </a:r>
            <a:endParaRPr lang="en-US" altLang="ko-KR" sz="2000" dirty="0"/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ko-KR" altLang="en-US" sz="2000" dirty="0"/>
              <a:t>함께 개발하는 사람에게 더 </a:t>
            </a:r>
            <a:r>
              <a:rPr lang="ko-KR" altLang="en-US" sz="2000" dirty="0" err="1"/>
              <a:t>친절해야겠다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1606550" lvl="2" indent="-514350">
              <a:spcBef>
                <a:spcPts val="0"/>
              </a:spcBef>
              <a:buSzPts val="2800"/>
              <a:buAutoNum type="arabicPeriod"/>
            </a:pP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46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2. </a:t>
            </a:r>
            <a:r>
              <a:rPr lang="ko-KR" altLang="en-US" dirty="0"/>
              <a:t>기능 구현 소개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548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Class Diagram(SSD)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SSD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5ED685-74CC-4E2C-964D-3D7705D8F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73" y="2013995"/>
            <a:ext cx="11038653" cy="37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4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Sequence Diagram(SSD)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C5C879-3A7A-4B3C-9789-C4EEB7438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951" y="959943"/>
            <a:ext cx="3976098" cy="58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9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Sequence Diagram(SSD)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C5C879-3A7A-4B3C-9789-C4EEB7438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7"/>
          <a:stretch/>
        </p:blipFill>
        <p:spPr>
          <a:xfrm>
            <a:off x="2285326" y="1069519"/>
            <a:ext cx="7621348" cy="54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6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Sequence Diagram(SSD)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C5C879-3A7A-4B3C-9789-C4EEB7438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33" b="5301"/>
          <a:stretch/>
        </p:blipFill>
        <p:spPr>
          <a:xfrm>
            <a:off x="2255640" y="1702608"/>
            <a:ext cx="7651034" cy="5099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068887-5604-4E26-86F9-5A6724BA57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51"/>
          <a:stretch/>
        </p:blipFill>
        <p:spPr>
          <a:xfrm>
            <a:off x="2285326" y="915245"/>
            <a:ext cx="7621348" cy="5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9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1122</Words>
  <Application>Microsoft Office PowerPoint</Application>
  <PresentationFormat>와이드스크린</PresentationFormat>
  <Paragraphs>204</Paragraphs>
  <Slides>46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gg sans</vt:lpstr>
      <vt:lpstr>inherit</vt:lpstr>
      <vt:lpstr>돋움체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팀소개 : Team BEST</vt:lpstr>
      <vt:lpstr>팀소개 : Team BEST</vt:lpstr>
      <vt:lpstr>PowerPoint 프레젠테이션</vt:lpstr>
      <vt:lpstr>Class Diagram(SSD)</vt:lpstr>
      <vt:lpstr>Sequence Diagram(SSD)</vt:lpstr>
      <vt:lpstr>Sequence Diagram(SSD)</vt:lpstr>
      <vt:lpstr>Sequence Diagram(SSD)</vt:lpstr>
      <vt:lpstr>Class Diagram (SSD Shell)</vt:lpstr>
      <vt:lpstr>Class Diagram (SSD Shell)</vt:lpstr>
      <vt:lpstr>PowerPoint 프레젠테이션</vt:lpstr>
      <vt:lpstr>SSD::Write() - RED</vt:lpstr>
      <vt:lpstr>SSD::Write() - GREEN</vt:lpstr>
      <vt:lpstr>SSD::Write() - REFACTOR</vt:lpstr>
      <vt:lpstr>CommandBuffer::ApplyIgnoreStrategy() - RED</vt:lpstr>
      <vt:lpstr>CommandBuffer::ApplyIgnoreStrategy() - GREEN</vt:lpstr>
      <vt:lpstr>CommandBuffer::ApplyIgnoreStrategy() - REFACTOR</vt:lpstr>
      <vt:lpstr>SSD_Shell</vt:lpstr>
      <vt:lpstr>PowerPoint 프레젠테이션</vt:lpstr>
      <vt:lpstr>SSDController – Mocking</vt:lpstr>
      <vt:lpstr>SSD_Shell - ssd.exe 가 없던 상황</vt:lpstr>
      <vt:lpstr>SSD_Shell - ssd.exe 가 생기면서</vt:lpstr>
      <vt:lpstr>PowerPoint 프레젠테이션</vt:lpstr>
      <vt:lpstr>코드 리뷰 Before</vt:lpstr>
      <vt:lpstr>코드 리뷰 After</vt:lpstr>
      <vt:lpstr>코드 리뷰 Before &amp; After</vt:lpstr>
      <vt:lpstr>코드 리뷰 Before &amp; After</vt:lpstr>
      <vt:lpstr>코드 리뷰 Before &amp; After</vt:lpstr>
      <vt:lpstr>코드 리뷰 Before</vt:lpstr>
      <vt:lpstr>코드 리뷰 After</vt:lpstr>
      <vt:lpstr>정보 공유</vt:lpstr>
      <vt:lpstr>격려와 칭찬</vt:lpstr>
      <vt:lpstr>PowerPoint 프레젠테이션</vt:lpstr>
      <vt:lpstr>SSD_Shell</vt:lpstr>
      <vt:lpstr>SSD_Shell</vt:lpstr>
      <vt:lpstr>SSD_Shell</vt:lpstr>
      <vt:lpstr>SSD Driver(응집성)</vt:lpstr>
      <vt:lpstr>.h 에서 header file include 제거</vt:lpstr>
      <vt:lpstr>TC 유지보수 사례</vt:lpstr>
      <vt:lpstr>PowerPoint 프레젠테이션</vt:lpstr>
      <vt:lpstr>PowerPoint 프레젠테이션</vt:lpstr>
      <vt:lpstr>소감 - 김원석</vt:lpstr>
      <vt:lpstr>소감 - 김혜린</vt:lpstr>
      <vt:lpstr>소감 - 전은실</vt:lpstr>
      <vt:lpstr>소감 - 황영철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114</cp:revision>
  <dcterms:created xsi:type="dcterms:W3CDTF">2024-04-15T01:50:35Z</dcterms:created>
  <dcterms:modified xsi:type="dcterms:W3CDTF">2025-05-15T04:57:05Z</dcterms:modified>
</cp:coreProperties>
</file>