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285" r:id="rId4"/>
    <p:sldId id="286" r:id="rId5"/>
    <p:sldId id="280" r:id="rId6"/>
    <p:sldId id="261" r:id="rId7"/>
    <p:sldId id="266" r:id="rId8"/>
    <p:sldId id="274" r:id="rId9"/>
    <p:sldId id="287" r:id="rId10"/>
    <p:sldId id="277" r:id="rId11"/>
    <p:sldId id="275" r:id="rId12"/>
    <p:sldId id="265" r:id="rId13"/>
    <p:sldId id="282" r:id="rId14"/>
    <p:sldId id="278" r:id="rId15"/>
    <p:sldId id="279" r:id="rId16"/>
    <p:sldId id="28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303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69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42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85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71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16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33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64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19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997B5FA-0921-464F-AAE1-844C04324D7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7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53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E28E0-0869-9BE7-DCC9-072375DB8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4903J presentation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FB53E-E51C-807A-3B83-397047DDCE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Juntao</a:t>
            </a:r>
            <a:r>
              <a:rPr lang="en-US" dirty="0"/>
              <a:t> Wu</a:t>
            </a:r>
          </a:p>
        </p:txBody>
      </p:sp>
    </p:spTree>
    <p:extLst>
      <p:ext uri="{BB962C8B-B14F-4D97-AF65-F5344CB8AC3E}">
        <p14:creationId xmlns:p14="http://schemas.microsoft.com/office/powerpoint/2010/main" val="3121141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8ECFB-5DB3-85A3-6699-AD155A87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误差：无负载下误差约为</a:t>
            </a:r>
            <a:r>
              <a:rPr lang="en-US" altLang="zh-CN" dirty="0"/>
              <a:t> 0.04%</a:t>
            </a:r>
            <a:br>
              <a:rPr lang="en-US" altLang="zh-CN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3DEF90-2B00-FBD5-BE28-50E49E2D1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66" r="27125" b="2471"/>
          <a:stretch/>
        </p:blipFill>
        <p:spPr>
          <a:xfrm>
            <a:off x="728380" y="2343870"/>
            <a:ext cx="10948312" cy="171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71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3452-3E83-BED7-B669-90326E902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38" y="808588"/>
            <a:ext cx="11543523" cy="41086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800" dirty="0"/>
              <a:t>关键问题</a:t>
            </a:r>
            <a:r>
              <a:rPr lang="en-US" altLang="zh-CN" sz="2800" dirty="0"/>
              <a:t>-</a:t>
            </a:r>
            <a:r>
              <a:rPr lang="zh-CN" altLang="en-US" sz="2800" dirty="0"/>
              <a:t>施加约束</a:t>
            </a:r>
            <a:endParaRPr lang="en-US" altLang="zh-CN" sz="2800" dirty="0"/>
          </a:p>
          <a:p>
            <a:endParaRPr lang="en-US" altLang="zh-CN" dirty="0"/>
          </a:p>
          <a:p>
            <a:pPr lvl="1"/>
            <a:r>
              <a:rPr lang="zh-CN" altLang="en-US" dirty="0"/>
              <a:t>一端固定，一端施加面压力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受力后会出现较大的位移偏差，结果也和实际测出的有偏差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一端固定，一端施加固定位移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比较符合测量结果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06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F958-0214-DDC8-F9E4-D235945D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416" y="1010271"/>
            <a:ext cx="9603275" cy="1049235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通过命令流获取数据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C9434-1969-2C7B-F15F-4F1AE5FF3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416" y="2059505"/>
            <a:ext cx="10515600" cy="3137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机器学习需要大量的数据，需要命令流来获取数据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基本方法：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ASEL </a:t>
            </a:r>
            <a:r>
              <a:rPr lang="zh-CN" altLang="en-US" dirty="0"/>
              <a:t>命令，</a:t>
            </a:r>
            <a:r>
              <a:rPr lang="en-US" dirty="0"/>
              <a:t>LOC, X.../NSEL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Python scripting – </a:t>
            </a:r>
            <a:r>
              <a:rPr lang="en-US" altLang="zh-CN" dirty="0">
                <a:highlight>
                  <a:srgbClr val="FFFF00"/>
                </a:highlight>
              </a:rPr>
              <a:t>automation  </a:t>
            </a:r>
            <a:endParaRPr lang="en-US" dirty="0"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PyMAPDL</a:t>
            </a:r>
            <a:r>
              <a:rPr lang="en-US" dirty="0"/>
              <a:t> script</a:t>
            </a:r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37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D1B8-A9A9-9F34-70D2-69D12B11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69" y="122870"/>
            <a:ext cx="10515600" cy="1325563"/>
          </a:xfrm>
        </p:spPr>
        <p:txBody>
          <a:bodyPr/>
          <a:lstStyle/>
          <a:p>
            <a:r>
              <a:rPr lang="zh-CN" altLang="en-US" dirty="0"/>
              <a:t>将位移转化为受力点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F7FC0D-FE33-62DB-4C9C-F19255C7D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32" y="785652"/>
            <a:ext cx="3615680" cy="60723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14FC5D-57F5-3B64-906E-81EBDDFBC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30" y="1448433"/>
            <a:ext cx="5256466" cy="507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45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31AADF-B765-99F6-BC24-20AE860FD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312" y="860027"/>
            <a:ext cx="4876138" cy="4207410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6E2696-3CE2-3ACC-C018-72EB6EBA7F6E}"/>
              </a:ext>
            </a:extLst>
          </p:cNvPr>
          <p:cNvCxnSpPr/>
          <p:nvPr/>
        </p:nvCxnSpPr>
        <p:spPr>
          <a:xfrm flipV="1">
            <a:off x="2838393" y="2183364"/>
            <a:ext cx="83976" cy="1903444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E4AB59-37D4-9C41-50F6-9B58A87BDA66}"/>
              </a:ext>
            </a:extLst>
          </p:cNvPr>
          <p:cNvCxnSpPr/>
          <p:nvPr/>
        </p:nvCxnSpPr>
        <p:spPr>
          <a:xfrm flipV="1">
            <a:off x="5896947" y="2244012"/>
            <a:ext cx="74645" cy="193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6E30DE-AFA6-78A3-6ABF-407BD05D9F0E}"/>
              </a:ext>
            </a:extLst>
          </p:cNvPr>
          <p:cNvCxnSpPr>
            <a:cxnSpLocks/>
          </p:cNvCxnSpPr>
          <p:nvPr/>
        </p:nvCxnSpPr>
        <p:spPr>
          <a:xfrm flipH="1">
            <a:off x="5159829" y="4175449"/>
            <a:ext cx="7371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A635324-9681-445D-80B3-6BEECE157D02}"/>
              </a:ext>
            </a:extLst>
          </p:cNvPr>
          <p:cNvSpPr txBox="1"/>
          <p:nvPr/>
        </p:nvSpPr>
        <p:spPr>
          <a:xfrm>
            <a:off x="5034398" y="434806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7147C0-94B5-9194-D884-F01F437F4C33}"/>
              </a:ext>
            </a:extLst>
          </p:cNvPr>
          <p:cNvSpPr txBox="1"/>
          <p:nvPr/>
        </p:nvSpPr>
        <p:spPr>
          <a:xfrm>
            <a:off x="5552783" y="205934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8C571E-E73A-7EA0-DCF6-29ED955EF3A9}"/>
              </a:ext>
            </a:extLst>
          </p:cNvPr>
          <p:cNvSpPr txBox="1"/>
          <p:nvPr/>
        </p:nvSpPr>
        <p:spPr>
          <a:xfrm>
            <a:off x="6873551" y="1159621"/>
            <a:ext cx="4876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Force position vector: [[xi, </a:t>
            </a:r>
            <a:r>
              <a:rPr lang="en-US" sz="2800" dirty="0" err="1"/>
              <a:t>yi</a:t>
            </a:r>
            <a:r>
              <a:rPr lang="en-US" sz="2800" dirty="0"/>
              <a:t>]]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098B33-EECC-78A1-AF5C-4D99995AC908}"/>
              </a:ext>
            </a:extLst>
          </p:cNvPr>
          <p:cNvSpPr txBox="1"/>
          <p:nvPr/>
        </p:nvSpPr>
        <p:spPr>
          <a:xfrm>
            <a:off x="6346179" y="2736502"/>
            <a:ext cx="69203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Force vector: [[Fz_L11, Fz_L12,…,Fz_R33]</a:t>
            </a:r>
          </a:p>
          <a:p>
            <a:r>
              <a:rPr lang="en-US" sz="2800" dirty="0"/>
              <a:t>                      [Fx_L11, Fx_L12,…,Fx_R33]</a:t>
            </a:r>
          </a:p>
          <a:p>
            <a:r>
              <a:rPr lang="en-US" sz="2800" dirty="0"/>
              <a:t>                      [Fy_L11, Fy_L12,…,Fy_R33]]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B9EC09-2071-F007-C3A7-3585C85971E7}"/>
              </a:ext>
            </a:extLst>
          </p:cNvPr>
          <p:cNvSpPr txBox="1"/>
          <p:nvPr/>
        </p:nvSpPr>
        <p:spPr>
          <a:xfrm>
            <a:off x="6652365" y="5067437"/>
            <a:ext cx="265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  <a:r>
              <a:rPr lang="zh-CN" altLang="en-US" dirty="0"/>
              <a:t>个触点在</a:t>
            </a:r>
            <a:r>
              <a:rPr lang="en-US" altLang="zh-CN" dirty="0" err="1"/>
              <a:t>x,y,z</a:t>
            </a:r>
            <a:r>
              <a:rPr lang="zh-CN" altLang="en-US" dirty="0"/>
              <a:t>轴的分量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EB5AB0-7144-08B2-F5A3-0818111B5855}"/>
              </a:ext>
            </a:extLst>
          </p:cNvPr>
          <p:cNvCxnSpPr/>
          <p:nvPr/>
        </p:nvCxnSpPr>
        <p:spPr>
          <a:xfrm flipH="1">
            <a:off x="7548465" y="4086808"/>
            <a:ext cx="755780" cy="8957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A2BEB9E-FAD1-05E2-06ED-C770B0CF4056}"/>
              </a:ext>
            </a:extLst>
          </p:cNvPr>
          <p:cNvSpPr txBox="1"/>
          <p:nvPr/>
        </p:nvSpPr>
        <p:spPr>
          <a:xfrm>
            <a:off x="442312" y="18661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数据输出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71988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C2E87B-885D-03D0-1ABB-086C08C8A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5385" y="859887"/>
            <a:ext cx="5990157" cy="44256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F3929A-53A6-BE5F-243B-413D6FA8E640}"/>
              </a:ext>
            </a:extLst>
          </p:cNvPr>
          <p:cNvSpPr txBox="1"/>
          <p:nvPr/>
        </p:nvSpPr>
        <p:spPr>
          <a:xfrm>
            <a:off x="4413379" y="5285531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Different force location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37BF90-A56C-2407-1E33-CFE746E7118F}"/>
              </a:ext>
            </a:extLst>
          </p:cNvPr>
          <p:cNvSpPr txBox="1"/>
          <p:nvPr/>
        </p:nvSpPr>
        <p:spPr>
          <a:xfrm rot="10800000">
            <a:off x="1628392" y="2415251"/>
            <a:ext cx="461665" cy="162320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Magnitude of </a:t>
            </a:r>
            <a:r>
              <a:rPr lang="en-US" dirty="0" err="1"/>
              <a:t>Fx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7543FA-1579-4D37-67FE-BE0791B2E3CD}"/>
              </a:ext>
            </a:extLst>
          </p:cNvPr>
          <p:cNvSpPr txBox="1"/>
          <p:nvPr/>
        </p:nvSpPr>
        <p:spPr>
          <a:xfrm>
            <a:off x="689674" y="25192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数据初步处理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0261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0F4A-AB80-8974-710D-4EEAF0718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框架集成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B00BEF-F967-0B56-7964-9E81DADF9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1796" y="2463994"/>
            <a:ext cx="6804560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D0650A-E9C1-C82C-0BEE-000C18A5C1C1}"/>
              </a:ext>
            </a:extLst>
          </p:cNvPr>
          <p:cNvSpPr txBox="1"/>
          <p:nvPr/>
        </p:nvSpPr>
        <p:spPr>
          <a:xfrm>
            <a:off x="1909430" y="1974208"/>
            <a:ext cx="5338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将流程整理为一个</a:t>
            </a:r>
            <a:r>
              <a:rPr lang="en-US" altLang="zh-CN" dirty="0" err="1"/>
              <a:t>jupyter</a:t>
            </a:r>
            <a:r>
              <a:rPr lang="en-US" altLang="zh-CN" dirty="0"/>
              <a:t> notebook </a:t>
            </a:r>
            <a:r>
              <a:rPr lang="zh-CN" altLang="en-US" dirty="0"/>
              <a:t>文件，方便调用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5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BD538-3F29-F8D6-E78D-18F06AA9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E90F0-914F-C453-FE0A-DB3561A7E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05150"/>
          </a:xfrm>
        </p:spPr>
        <p:txBody>
          <a:bodyPr>
            <a:normAutofit/>
          </a:bodyPr>
          <a:lstStyle/>
          <a:p>
            <a:r>
              <a:rPr lang="zh-CN" altLang="en-US" dirty="0"/>
              <a:t>初步调研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搭建模型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对模型进行修正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Python scripting </a:t>
            </a:r>
            <a:r>
              <a:rPr lang="zh-CN" altLang="en-US" dirty="0"/>
              <a:t>获取大量数据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3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2286-5B02-B109-7A97-D2C19EE0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文献调研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72303F-A540-F97B-A857-369B74BD7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88" y="1997463"/>
            <a:ext cx="6381830" cy="34496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48ECDE-23F4-FBDA-9A34-C953C1399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474" y="0"/>
            <a:ext cx="4701947" cy="52811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C6A901-ABD3-F05B-CD20-F1B2F0186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1086" y="2223389"/>
            <a:ext cx="4450466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90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BA4B9-8F4F-DAC8-4EA3-E9F41F5E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方法总结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FD1C3-97B6-84F2-E2A1-F44B8A4AB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Peg-in-hole</a:t>
            </a:r>
            <a:r>
              <a:rPr lang="zh-CN" altLang="en-US" dirty="0"/>
              <a:t>的场景以及问题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精度要求，插销数量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问题：</a:t>
            </a:r>
            <a:r>
              <a:rPr lang="en-US" dirty="0"/>
              <a:t>Jamming </a:t>
            </a:r>
            <a:r>
              <a:rPr lang="zh-CN" altLang="en-US" dirty="0"/>
              <a:t>和 </a:t>
            </a:r>
            <a:r>
              <a:rPr lang="en-US" dirty="0"/>
              <a:t>wedging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解决问题的方法：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被动调整：</a:t>
            </a:r>
            <a:r>
              <a:rPr lang="en-US" dirty="0" err="1"/>
              <a:t>RCC（remote</a:t>
            </a:r>
            <a:r>
              <a:rPr lang="en-US" dirty="0"/>
              <a:t> center compliance）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主动调整：机器学习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/>
              <a:t>基于规则</a:t>
            </a:r>
            <a:r>
              <a:rPr lang="en-US" altLang="zh-CN" dirty="0"/>
              <a:t>(</a:t>
            </a:r>
            <a:r>
              <a:rPr lang="en-US" dirty="0"/>
              <a:t>contact model based):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CN" altLang="en-US" dirty="0"/>
              <a:t>不基于规则</a:t>
            </a:r>
            <a:r>
              <a:rPr lang="en-US" altLang="zh-CN" dirty="0"/>
              <a:t>(</a:t>
            </a:r>
            <a:r>
              <a:rPr lang="en-US" dirty="0"/>
              <a:t>contact model free):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zh-CN" altLang="en-US" dirty="0"/>
              <a:t>从环境学习（</a:t>
            </a:r>
            <a:r>
              <a:rPr lang="en-US" dirty="0"/>
              <a:t>LFE) 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zh-CN" altLang="en-US" dirty="0"/>
              <a:t>手动演示（</a:t>
            </a:r>
            <a:r>
              <a:rPr lang="en-US" dirty="0"/>
              <a:t>LFD）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3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5B84-A7DA-E01F-9AC1-4C58E0FDB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2836" y="2403058"/>
            <a:ext cx="1046583" cy="432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Unity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5071DA-E58A-6145-38E1-7AC11900E375}"/>
              </a:ext>
            </a:extLst>
          </p:cNvPr>
          <p:cNvCxnSpPr>
            <a:cxnSpLocks/>
          </p:cNvCxnSpPr>
          <p:nvPr/>
        </p:nvCxnSpPr>
        <p:spPr>
          <a:xfrm>
            <a:off x="2537926" y="2957804"/>
            <a:ext cx="15955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8585019-6318-C556-9446-50E00BC2FB59}"/>
              </a:ext>
            </a:extLst>
          </p:cNvPr>
          <p:cNvSpPr txBox="1"/>
          <p:nvPr/>
        </p:nvSpPr>
        <p:spPr>
          <a:xfrm>
            <a:off x="77527" y="261925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物块位置信息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48C83C-B8CA-5517-67C2-BAFF9A74A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82" y="3223242"/>
            <a:ext cx="1546994" cy="4115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4A4DF1-34C2-B668-E0B6-BF2C037945DF}"/>
              </a:ext>
            </a:extLst>
          </p:cNvPr>
          <p:cNvSpPr txBox="1"/>
          <p:nvPr/>
        </p:nvSpPr>
        <p:spPr>
          <a:xfrm>
            <a:off x="4335626" y="2619250"/>
            <a:ext cx="2830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受力点位，大小</a:t>
            </a:r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67F6BEF-8301-7733-C7BA-78E3B550D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626" y="3372601"/>
            <a:ext cx="3254022" cy="34293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2A0663-B91F-AF11-FE82-B8405F7A568C}"/>
              </a:ext>
            </a:extLst>
          </p:cNvPr>
          <p:cNvCxnSpPr>
            <a:cxnSpLocks/>
          </p:cNvCxnSpPr>
          <p:nvPr/>
        </p:nvCxnSpPr>
        <p:spPr>
          <a:xfrm>
            <a:off x="7364963" y="2957804"/>
            <a:ext cx="15955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7546336-331E-A10C-CEB7-B91FE09B2837}"/>
              </a:ext>
            </a:extLst>
          </p:cNvPr>
          <p:cNvSpPr txBox="1">
            <a:spLocks/>
          </p:cNvSpPr>
          <p:nvPr/>
        </p:nvSpPr>
        <p:spPr>
          <a:xfrm>
            <a:off x="7364963" y="2400422"/>
            <a:ext cx="1595535" cy="43238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ANSYS </a:t>
            </a:r>
            <a:r>
              <a:rPr lang="zh-CN" altLang="en-US" dirty="0"/>
              <a:t>数据库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2717A4-6ECA-1E30-E7EA-BCC8AC8BC07A}"/>
              </a:ext>
            </a:extLst>
          </p:cNvPr>
          <p:cNvSpPr txBox="1"/>
          <p:nvPr/>
        </p:nvSpPr>
        <p:spPr>
          <a:xfrm>
            <a:off x="9159551" y="2700022"/>
            <a:ext cx="2830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触点应力输出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286EC7B-ABEC-46C8-D63A-FF7CA28C4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4796" y="3544066"/>
            <a:ext cx="1780004" cy="9576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71DBCF-5C03-A9C1-E341-413FBA1EB644}"/>
              </a:ext>
            </a:extLst>
          </p:cNvPr>
          <p:cNvSpPr txBox="1"/>
          <p:nvPr/>
        </p:nvSpPr>
        <p:spPr>
          <a:xfrm>
            <a:off x="475862" y="634481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基本框架：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09952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680" y="262545"/>
            <a:ext cx="6419461" cy="6502149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F853AE-51B1-677E-35E0-BA637A2E66F5}"/>
              </a:ext>
            </a:extLst>
          </p:cNvPr>
          <p:cNvSpPr txBox="1"/>
          <p:nvPr/>
        </p:nvSpPr>
        <p:spPr>
          <a:xfrm>
            <a:off x="597159" y="989045"/>
            <a:ext cx="26052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1.</a:t>
            </a:r>
            <a:r>
              <a:rPr lang="zh-CN" altLang="en-US" sz="4000" dirty="0"/>
              <a:t>模型搭建</a:t>
            </a:r>
            <a:endParaRPr lang="en-US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3D687-0486-77AC-86C9-68A3430D9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997" y="462536"/>
            <a:ext cx="10515600" cy="1325563"/>
          </a:xfrm>
        </p:spPr>
        <p:txBody>
          <a:bodyPr/>
          <a:lstStyle/>
          <a:p>
            <a:r>
              <a:rPr lang="zh-CN" altLang="en-US" dirty="0"/>
              <a:t>第一步简化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7BF208-7FA1-B521-8CDB-CDFEEA006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553" y="1994390"/>
            <a:ext cx="8261985" cy="4511408"/>
          </a:xfrm>
        </p:spPr>
      </p:pic>
    </p:spTree>
    <p:extLst>
      <p:ext uri="{BB962C8B-B14F-4D97-AF65-F5344CB8AC3E}">
        <p14:creationId xmlns:p14="http://schemas.microsoft.com/office/powerpoint/2010/main" val="2475958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91016-3150-9989-043D-88825C84C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711" y="683775"/>
            <a:ext cx="10515600" cy="480218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3200" cap="all" dirty="0">
                <a:latin typeface="+mj-lt"/>
                <a:ea typeface="+mj-ea"/>
                <a:cs typeface="+mj-cs"/>
              </a:rPr>
              <a:t>第二步简化：圆柱状触点模型</a:t>
            </a:r>
            <a:endParaRPr lang="en-US" altLang="zh-CN" sz="3200" cap="all" dirty="0">
              <a:latin typeface="+mj-lt"/>
              <a:ea typeface="+mj-ea"/>
              <a:cs typeface="+mj-cs"/>
            </a:endParaRPr>
          </a:p>
          <a:p>
            <a:pPr marL="457200" lvl="1" indent="0">
              <a:buNone/>
            </a:pP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19A7F1-513F-B39D-4A40-5116E64BD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845" y="1860047"/>
            <a:ext cx="2628049" cy="3418438"/>
          </a:xfrm>
          <a:prstGeom prst="rect">
            <a:avLst/>
          </a:prstGeom>
        </p:spPr>
      </p:pic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093CDE44-A1CF-B14E-6400-D1BED752E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60" y="1913033"/>
            <a:ext cx="3306803" cy="3312465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2F690A71-9E38-C8F9-B4F1-272042181ECA}"/>
              </a:ext>
            </a:extLst>
          </p:cNvPr>
          <p:cNvSpPr/>
          <p:nvPr/>
        </p:nvSpPr>
        <p:spPr>
          <a:xfrm>
            <a:off x="4870580" y="3429000"/>
            <a:ext cx="1371600" cy="3965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65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F6D5-A72B-32AA-8320-88DC0C3C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与实测数据进行比对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AA6BCA-194A-24F7-45D8-0207E1868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429" y="2053447"/>
            <a:ext cx="4130634" cy="3449638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6E8EA91-33F4-76CF-301D-6760D8494A23}"/>
              </a:ext>
            </a:extLst>
          </p:cNvPr>
          <p:cNvSpPr/>
          <p:nvPr/>
        </p:nvSpPr>
        <p:spPr>
          <a:xfrm>
            <a:off x="5747657" y="3657600"/>
            <a:ext cx="895739" cy="3918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CEDB876E-7A29-3176-A32D-0D88EED57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492" y="2407298"/>
            <a:ext cx="4727701" cy="302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618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</TotalTime>
  <Words>304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4903J presentation</vt:lpstr>
      <vt:lpstr>概述</vt:lpstr>
      <vt:lpstr>文献调研</vt:lpstr>
      <vt:lpstr>方法总结</vt:lpstr>
      <vt:lpstr>PowerPoint Presentation</vt:lpstr>
      <vt:lpstr>PowerPoint Presentation</vt:lpstr>
      <vt:lpstr>第一步简化</vt:lpstr>
      <vt:lpstr>PowerPoint Presentation</vt:lpstr>
      <vt:lpstr>与实测数据进行比对</vt:lpstr>
      <vt:lpstr>误差：无负载下误差约为 0.04% </vt:lpstr>
      <vt:lpstr>PowerPoint Presentation</vt:lpstr>
      <vt:lpstr>2. 通过命令流获取数据</vt:lpstr>
      <vt:lpstr>将位移转化为受力点</vt:lpstr>
      <vt:lpstr>PowerPoint Presentation</vt:lpstr>
      <vt:lpstr>PowerPoint Presentation</vt:lpstr>
      <vt:lpstr>框架集成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4903J presentation</dc:title>
  <dc:creator>juntao wu</dc:creator>
  <cp:lastModifiedBy>1874216549@qq.com</cp:lastModifiedBy>
  <cp:revision>3</cp:revision>
  <dcterms:created xsi:type="dcterms:W3CDTF">2023-12-04T02:59:03Z</dcterms:created>
  <dcterms:modified xsi:type="dcterms:W3CDTF">2023-12-04T03:22:50Z</dcterms:modified>
</cp:coreProperties>
</file>