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7" r:id="rId2"/>
  </p:sldIdLst>
  <p:sldSz cx="43891200" cy="32918400"/>
  <p:notesSz cx="6858000" cy="9144000"/>
  <p:defaultTextStyle>
    <a:defPPr>
      <a:defRPr lang="en-US"/>
    </a:defPPr>
    <a:lvl1pPr marL="0" algn="l" defTabSz="4388720" rtl="0" eaLnBrk="1" latinLnBrk="0" hangingPunct="1">
      <a:defRPr sz="8600" kern="1200">
        <a:solidFill>
          <a:schemeClr val="tx1"/>
        </a:solidFill>
        <a:latin typeface="+mn-lt"/>
        <a:ea typeface="+mn-ea"/>
        <a:cs typeface="+mn-cs"/>
      </a:defRPr>
    </a:lvl1pPr>
    <a:lvl2pPr marL="2194360" algn="l" defTabSz="4388720" rtl="0" eaLnBrk="1" latinLnBrk="0" hangingPunct="1">
      <a:defRPr sz="8600" kern="1200">
        <a:solidFill>
          <a:schemeClr val="tx1"/>
        </a:solidFill>
        <a:latin typeface="+mn-lt"/>
        <a:ea typeface="+mn-ea"/>
        <a:cs typeface="+mn-cs"/>
      </a:defRPr>
    </a:lvl2pPr>
    <a:lvl3pPr marL="4388720" algn="l" defTabSz="4388720" rtl="0" eaLnBrk="1" latinLnBrk="0" hangingPunct="1">
      <a:defRPr sz="8600" kern="1200">
        <a:solidFill>
          <a:schemeClr val="tx1"/>
        </a:solidFill>
        <a:latin typeface="+mn-lt"/>
        <a:ea typeface="+mn-ea"/>
        <a:cs typeface="+mn-cs"/>
      </a:defRPr>
    </a:lvl3pPr>
    <a:lvl4pPr marL="6583080" algn="l" defTabSz="4388720" rtl="0" eaLnBrk="1" latinLnBrk="0" hangingPunct="1">
      <a:defRPr sz="8600" kern="1200">
        <a:solidFill>
          <a:schemeClr val="tx1"/>
        </a:solidFill>
        <a:latin typeface="+mn-lt"/>
        <a:ea typeface="+mn-ea"/>
        <a:cs typeface="+mn-cs"/>
      </a:defRPr>
    </a:lvl4pPr>
    <a:lvl5pPr marL="8777440" algn="l" defTabSz="4388720" rtl="0" eaLnBrk="1" latinLnBrk="0" hangingPunct="1">
      <a:defRPr sz="8600" kern="1200">
        <a:solidFill>
          <a:schemeClr val="tx1"/>
        </a:solidFill>
        <a:latin typeface="+mn-lt"/>
        <a:ea typeface="+mn-ea"/>
        <a:cs typeface="+mn-cs"/>
      </a:defRPr>
    </a:lvl5pPr>
    <a:lvl6pPr marL="10971800" algn="l" defTabSz="4388720" rtl="0" eaLnBrk="1" latinLnBrk="0" hangingPunct="1">
      <a:defRPr sz="8600" kern="1200">
        <a:solidFill>
          <a:schemeClr val="tx1"/>
        </a:solidFill>
        <a:latin typeface="+mn-lt"/>
        <a:ea typeface="+mn-ea"/>
        <a:cs typeface="+mn-cs"/>
      </a:defRPr>
    </a:lvl6pPr>
    <a:lvl7pPr marL="13166160" algn="l" defTabSz="4388720" rtl="0" eaLnBrk="1" latinLnBrk="0" hangingPunct="1">
      <a:defRPr sz="8600" kern="1200">
        <a:solidFill>
          <a:schemeClr val="tx1"/>
        </a:solidFill>
        <a:latin typeface="+mn-lt"/>
        <a:ea typeface="+mn-ea"/>
        <a:cs typeface="+mn-cs"/>
      </a:defRPr>
    </a:lvl7pPr>
    <a:lvl8pPr marL="15360520" algn="l" defTabSz="4388720" rtl="0" eaLnBrk="1" latinLnBrk="0" hangingPunct="1">
      <a:defRPr sz="8600" kern="1200">
        <a:solidFill>
          <a:schemeClr val="tx1"/>
        </a:solidFill>
        <a:latin typeface="+mn-lt"/>
        <a:ea typeface="+mn-ea"/>
        <a:cs typeface="+mn-cs"/>
      </a:defRPr>
    </a:lvl8pPr>
    <a:lvl9pPr marL="17554880" algn="l" defTabSz="438872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F327E"/>
    <a:srgbClr val="D14C2B"/>
    <a:srgbClr val="35A3A5"/>
    <a:srgbClr val="00CC66"/>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242" autoAdjust="0"/>
    <p:restoredTop sz="94762" autoAdjust="0"/>
  </p:normalViewPr>
  <p:slideViewPr>
    <p:cSldViewPr>
      <p:cViewPr varScale="1">
        <p:scale>
          <a:sx n="22" d="100"/>
          <a:sy n="22" d="100"/>
        </p:scale>
        <p:origin x="2022" y="84"/>
      </p:cViewPr>
      <p:guideLst>
        <p:guide orient="horz" pos="10368"/>
        <p:guide pos="13824"/>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63F16A-D955-48A0-94D3-38CB9D424651}" type="datetimeFigureOut">
              <a:rPr lang="en-US" smtClean="0"/>
              <a:t>5/16/2025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FE03A5-57B3-4C09-8D38-0C384E67D9D3}" type="slidenum">
              <a:rPr lang="en-US" smtClean="0"/>
              <a:t>‹#›</a:t>
            </a:fld>
            <a:endParaRPr lang="en-US"/>
          </a:p>
        </p:txBody>
      </p:sp>
    </p:spTree>
    <p:extLst>
      <p:ext uri="{BB962C8B-B14F-4D97-AF65-F5344CB8AC3E}">
        <p14:creationId xmlns:p14="http://schemas.microsoft.com/office/powerpoint/2010/main" val="26773539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9FE03A5-57B3-4C09-8D38-0C384E67D9D3}" type="slidenum">
              <a:rPr lang="en-US" smtClean="0"/>
              <a:t>1</a:t>
            </a:fld>
            <a:endParaRPr lang="en-US"/>
          </a:p>
        </p:txBody>
      </p:sp>
    </p:spTree>
    <p:extLst>
      <p:ext uri="{BB962C8B-B14F-4D97-AF65-F5344CB8AC3E}">
        <p14:creationId xmlns:p14="http://schemas.microsoft.com/office/powerpoint/2010/main" val="37133864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3"/>
            <a:ext cx="37307520" cy="7056120"/>
          </a:xfrm>
        </p:spPr>
        <p:txBody>
          <a:bodyPr/>
          <a:lstStyle/>
          <a:p>
            <a:r>
              <a:rPr lang="en-US"/>
              <a:t>Click to edit Master title style</a:t>
            </a:r>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360" indent="0" algn="ctr">
              <a:buNone/>
              <a:defRPr>
                <a:solidFill>
                  <a:schemeClr val="tx1">
                    <a:tint val="75000"/>
                  </a:schemeClr>
                </a:solidFill>
              </a:defRPr>
            </a:lvl2pPr>
            <a:lvl3pPr marL="4388720" indent="0" algn="ctr">
              <a:buNone/>
              <a:defRPr>
                <a:solidFill>
                  <a:schemeClr val="tx1">
                    <a:tint val="75000"/>
                  </a:schemeClr>
                </a:solidFill>
              </a:defRPr>
            </a:lvl3pPr>
            <a:lvl4pPr marL="6583080" indent="0" algn="ctr">
              <a:buNone/>
              <a:defRPr>
                <a:solidFill>
                  <a:schemeClr val="tx1">
                    <a:tint val="75000"/>
                  </a:schemeClr>
                </a:solidFill>
              </a:defRPr>
            </a:lvl4pPr>
            <a:lvl5pPr marL="8777440" indent="0" algn="ctr">
              <a:buNone/>
              <a:defRPr>
                <a:solidFill>
                  <a:schemeClr val="tx1">
                    <a:tint val="75000"/>
                  </a:schemeClr>
                </a:solidFill>
              </a:defRPr>
            </a:lvl5pPr>
            <a:lvl6pPr marL="10971800" indent="0" algn="ctr">
              <a:buNone/>
              <a:defRPr>
                <a:solidFill>
                  <a:schemeClr val="tx1">
                    <a:tint val="75000"/>
                  </a:schemeClr>
                </a:solidFill>
              </a:defRPr>
            </a:lvl6pPr>
            <a:lvl7pPr marL="13166160" indent="0" algn="ctr">
              <a:buNone/>
              <a:defRPr>
                <a:solidFill>
                  <a:schemeClr val="tx1">
                    <a:tint val="75000"/>
                  </a:schemeClr>
                </a:solidFill>
              </a:defRPr>
            </a:lvl7pPr>
            <a:lvl8pPr marL="15360520" indent="0" algn="ctr">
              <a:buNone/>
              <a:defRPr>
                <a:solidFill>
                  <a:schemeClr val="tx1">
                    <a:tint val="75000"/>
                  </a:schemeClr>
                </a:solidFill>
              </a:defRPr>
            </a:lvl8pPr>
            <a:lvl9pPr marL="1755488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07B14B2-29F8-49BA-81A3-89EC41C11E22}" type="datetimeFigureOut">
              <a:rPr lang="en-US" smtClean="0"/>
              <a:t>5/16/2025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049703-E08D-4CED-BC7B-EA63FAC1D8CD}" type="slidenum">
              <a:rPr lang="en-US" smtClean="0"/>
              <a:t>‹#›</a:t>
            </a:fld>
            <a:endParaRPr lang="en-US"/>
          </a:p>
        </p:txBody>
      </p:sp>
    </p:spTree>
    <p:extLst>
      <p:ext uri="{BB962C8B-B14F-4D97-AF65-F5344CB8AC3E}">
        <p14:creationId xmlns:p14="http://schemas.microsoft.com/office/powerpoint/2010/main" val="4137539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07B14B2-29F8-49BA-81A3-89EC41C11E22}" type="datetimeFigureOut">
              <a:rPr lang="en-US" smtClean="0"/>
              <a:t>5/16/2025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049703-E08D-4CED-BC7B-EA63FAC1D8CD}" type="slidenum">
              <a:rPr lang="en-US" smtClean="0"/>
              <a:t>‹#›</a:t>
            </a:fld>
            <a:endParaRPr lang="en-US"/>
          </a:p>
        </p:txBody>
      </p:sp>
    </p:spTree>
    <p:extLst>
      <p:ext uri="{BB962C8B-B14F-4D97-AF65-F5344CB8AC3E}">
        <p14:creationId xmlns:p14="http://schemas.microsoft.com/office/powerpoint/2010/main" val="14264638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1318265"/>
            <a:ext cx="9875520" cy="2808732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194560" y="1318265"/>
            <a:ext cx="28895040" cy="280873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07B14B2-29F8-49BA-81A3-89EC41C11E22}" type="datetimeFigureOut">
              <a:rPr lang="en-US" smtClean="0"/>
              <a:t>5/16/2025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049703-E08D-4CED-BC7B-EA63FAC1D8CD}" type="slidenum">
              <a:rPr lang="en-US" smtClean="0"/>
              <a:t>‹#›</a:t>
            </a:fld>
            <a:endParaRPr lang="en-US"/>
          </a:p>
        </p:txBody>
      </p:sp>
    </p:spTree>
    <p:extLst>
      <p:ext uri="{BB962C8B-B14F-4D97-AF65-F5344CB8AC3E}">
        <p14:creationId xmlns:p14="http://schemas.microsoft.com/office/powerpoint/2010/main" val="31976491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07B14B2-29F8-49BA-81A3-89EC41C11E22}" type="datetimeFigureOut">
              <a:rPr lang="en-US" smtClean="0"/>
              <a:t>5/16/2025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049703-E08D-4CED-BC7B-EA63FAC1D8CD}" type="slidenum">
              <a:rPr lang="en-US" smtClean="0"/>
              <a:t>‹#›</a:t>
            </a:fld>
            <a:endParaRPr lang="en-US"/>
          </a:p>
        </p:txBody>
      </p:sp>
    </p:spTree>
    <p:extLst>
      <p:ext uri="{BB962C8B-B14F-4D97-AF65-F5344CB8AC3E}">
        <p14:creationId xmlns:p14="http://schemas.microsoft.com/office/powerpoint/2010/main" val="21339545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3"/>
            <a:ext cx="37307520" cy="6537960"/>
          </a:xfrm>
        </p:spPr>
        <p:txBody>
          <a:bodyPr anchor="t"/>
          <a:lstStyle>
            <a:lvl1pPr algn="l">
              <a:defRPr sz="19200" b="1" cap="all"/>
            </a:lvl1pPr>
          </a:lstStyle>
          <a:p>
            <a:r>
              <a:rPr lang="en-US"/>
              <a:t>Click to edit Master title style</a:t>
            </a:r>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9600">
                <a:solidFill>
                  <a:schemeClr val="tx1">
                    <a:tint val="75000"/>
                  </a:schemeClr>
                </a:solidFill>
              </a:defRPr>
            </a:lvl1pPr>
            <a:lvl2pPr marL="2194360" indent="0">
              <a:buNone/>
              <a:defRPr sz="8600">
                <a:solidFill>
                  <a:schemeClr val="tx1">
                    <a:tint val="75000"/>
                  </a:schemeClr>
                </a:solidFill>
              </a:defRPr>
            </a:lvl2pPr>
            <a:lvl3pPr marL="4388720" indent="0">
              <a:buNone/>
              <a:defRPr sz="7700">
                <a:solidFill>
                  <a:schemeClr val="tx1">
                    <a:tint val="75000"/>
                  </a:schemeClr>
                </a:solidFill>
              </a:defRPr>
            </a:lvl3pPr>
            <a:lvl4pPr marL="6583080" indent="0">
              <a:buNone/>
              <a:defRPr sz="6800">
                <a:solidFill>
                  <a:schemeClr val="tx1">
                    <a:tint val="75000"/>
                  </a:schemeClr>
                </a:solidFill>
              </a:defRPr>
            </a:lvl4pPr>
            <a:lvl5pPr marL="8777440" indent="0">
              <a:buNone/>
              <a:defRPr sz="6800">
                <a:solidFill>
                  <a:schemeClr val="tx1">
                    <a:tint val="75000"/>
                  </a:schemeClr>
                </a:solidFill>
              </a:defRPr>
            </a:lvl5pPr>
            <a:lvl6pPr marL="10971800" indent="0">
              <a:buNone/>
              <a:defRPr sz="6800">
                <a:solidFill>
                  <a:schemeClr val="tx1">
                    <a:tint val="75000"/>
                  </a:schemeClr>
                </a:solidFill>
              </a:defRPr>
            </a:lvl6pPr>
            <a:lvl7pPr marL="13166160" indent="0">
              <a:buNone/>
              <a:defRPr sz="6800">
                <a:solidFill>
                  <a:schemeClr val="tx1">
                    <a:tint val="75000"/>
                  </a:schemeClr>
                </a:solidFill>
              </a:defRPr>
            </a:lvl7pPr>
            <a:lvl8pPr marL="15360520" indent="0">
              <a:buNone/>
              <a:defRPr sz="6800">
                <a:solidFill>
                  <a:schemeClr val="tx1">
                    <a:tint val="75000"/>
                  </a:schemeClr>
                </a:solidFill>
              </a:defRPr>
            </a:lvl8pPr>
            <a:lvl9pPr marL="17554880" indent="0">
              <a:buNone/>
              <a:defRPr sz="68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7B14B2-29F8-49BA-81A3-89EC41C11E22}" type="datetimeFigureOut">
              <a:rPr lang="en-US" smtClean="0"/>
              <a:t>5/16/2025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049703-E08D-4CED-BC7B-EA63FAC1D8CD}" type="slidenum">
              <a:rPr lang="en-US" smtClean="0"/>
              <a:t>‹#›</a:t>
            </a:fld>
            <a:endParaRPr lang="en-US"/>
          </a:p>
        </p:txBody>
      </p:sp>
    </p:spTree>
    <p:extLst>
      <p:ext uri="{BB962C8B-B14F-4D97-AF65-F5344CB8AC3E}">
        <p14:creationId xmlns:p14="http://schemas.microsoft.com/office/powerpoint/2010/main" val="31693892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194560" y="7680962"/>
            <a:ext cx="19385280" cy="21724623"/>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311360" y="7680962"/>
            <a:ext cx="19385280" cy="21724623"/>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07B14B2-29F8-49BA-81A3-89EC41C11E22}" type="datetimeFigureOut">
              <a:rPr lang="en-US" smtClean="0"/>
              <a:t>5/16/2025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049703-E08D-4CED-BC7B-EA63FAC1D8CD}" type="slidenum">
              <a:rPr lang="en-US" smtClean="0"/>
              <a:t>‹#›</a:t>
            </a:fld>
            <a:endParaRPr lang="en-US"/>
          </a:p>
        </p:txBody>
      </p:sp>
    </p:spTree>
    <p:extLst>
      <p:ext uri="{BB962C8B-B14F-4D97-AF65-F5344CB8AC3E}">
        <p14:creationId xmlns:p14="http://schemas.microsoft.com/office/powerpoint/2010/main" val="32993509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0" y="7368543"/>
            <a:ext cx="19392903" cy="3070858"/>
          </a:xfrm>
        </p:spPr>
        <p:txBody>
          <a:bodyPr anchor="b"/>
          <a:lstStyle>
            <a:lvl1pPr marL="0" indent="0">
              <a:buNone/>
              <a:defRPr sz="11500" b="1"/>
            </a:lvl1pPr>
            <a:lvl2pPr marL="2194360" indent="0">
              <a:buNone/>
              <a:defRPr sz="9600" b="1"/>
            </a:lvl2pPr>
            <a:lvl3pPr marL="4388720" indent="0">
              <a:buNone/>
              <a:defRPr sz="8600" b="1"/>
            </a:lvl3pPr>
            <a:lvl4pPr marL="6583080" indent="0">
              <a:buNone/>
              <a:defRPr sz="7700" b="1"/>
            </a:lvl4pPr>
            <a:lvl5pPr marL="8777440" indent="0">
              <a:buNone/>
              <a:defRPr sz="7700" b="1"/>
            </a:lvl5pPr>
            <a:lvl6pPr marL="10971800" indent="0">
              <a:buNone/>
              <a:defRPr sz="7700" b="1"/>
            </a:lvl6pPr>
            <a:lvl7pPr marL="13166160" indent="0">
              <a:buNone/>
              <a:defRPr sz="7700" b="1"/>
            </a:lvl7pPr>
            <a:lvl8pPr marL="15360520" indent="0">
              <a:buNone/>
              <a:defRPr sz="7700" b="1"/>
            </a:lvl8pPr>
            <a:lvl9pPr marL="17554880" indent="0">
              <a:buNone/>
              <a:defRPr sz="7700" b="1"/>
            </a:lvl9pPr>
          </a:lstStyle>
          <a:p>
            <a:pPr lvl="0"/>
            <a:r>
              <a:rPr lang="en-US"/>
              <a:t>Click to edit Master text styles</a:t>
            </a:r>
          </a:p>
        </p:txBody>
      </p:sp>
      <p:sp>
        <p:nvSpPr>
          <p:cNvPr id="4" name="Content Placeholder 3"/>
          <p:cNvSpPr>
            <a:spLocks noGrp="1"/>
          </p:cNvSpPr>
          <p:nvPr>
            <p:ph sz="half" idx="2"/>
          </p:nvPr>
        </p:nvSpPr>
        <p:spPr>
          <a:xfrm>
            <a:off x="2194560" y="10439401"/>
            <a:ext cx="19392903"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22296123" y="7368543"/>
            <a:ext cx="19400521" cy="3070858"/>
          </a:xfrm>
        </p:spPr>
        <p:txBody>
          <a:bodyPr anchor="b"/>
          <a:lstStyle>
            <a:lvl1pPr marL="0" indent="0">
              <a:buNone/>
              <a:defRPr sz="11500" b="1"/>
            </a:lvl1pPr>
            <a:lvl2pPr marL="2194360" indent="0">
              <a:buNone/>
              <a:defRPr sz="9600" b="1"/>
            </a:lvl2pPr>
            <a:lvl3pPr marL="4388720" indent="0">
              <a:buNone/>
              <a:defRPr sz="8600" b="1"/>
            </a:lvl3pPr>
            <a:lvl4pPr marL="6583080" indent="0">
              <a:buNone/>
              <a:defRPr sz="7700" b="1"/>
            </a:lvl4pPr>
            <a:lvl5pPr marL="8777440" indent="0">
              <a:buNone/>
              <a:defRPr sz="7700" b="1"/>
            </a:lvl5pPr>
            <a:lvl6pPr marL="10971800" indent="0">
              <a:buNone/>
              <a:defRPr sz="7700" b="1"/>
            </a:lvl6pPr>
            <a:lvl7pPr marL="13166160" indent="0">
              <a:buNone/>
              <a:defRPr sz="7700" b="1"/>
            </a:lvl7pPr>
            <a:lvl8pPr marL="15360520" indent="0">
              <a:buNone/>
              <a:defRPr sz="7700" b="1"/>
            </a:lvl8pPr>
            <a:lvl9pPr marL="17554880" indent="0">
              <a:buNone/>
              <a:defRPr sz="7700" b="1"/>
            </a:lvl9pPr>
          </a:lstStyle>
          <a:p>
            <a:pPr lvl="0"/>
            <a:r>
              <a:rPr lang="en-US"/>
              <a:t>Click to edit Master text styles</a:t>
            </a:r>
          </a:p>
        </p:txBody>
      </p:sp>
      <p:sp>
        <p:nvSpPr>
          <p:cNvPr id="6" name="Content Placeholder 5"/>
          <p:cNvSpPr>
            <a:spLocks noGrp="1"/>
          </p:cNvSpPr>
          <p:nvPr>
            <p:ph sz="quarter" idx="4"/>
          </p:nvPr>
        </p:nvSpPr>
        <p:spPr>
          <a:xfrm>
            <a:off x="22296123" y="10439401"/>
            <a:ext cx="19400521"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07B14B2-29F8-49BA-81A3-89EC41C11E22}" type="datetimeFigureOut">
              <a:rPr lang="en-US" smtClean="0"/>
              <a:t>5/16/2025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049703-E08D-4CED-BC7B-EA63FAC1D8CD}" type="slidenum">
              <a:rPr lang="en-US" smtClean="0"/>
              <a:t>‹#›</a:t>
            </a:fld>
            <a:endParaRPr lang="en-US"/>
          </a:p>
        </p:txBody>
      </p:sp>
    </p:spTree>
    <p:extLst>
      <p:ext uri="{BB962C8B-B14F-4D97-AF65-F5344CB8AC3E}">
        <p14:creationId xmlns:p14="http://schemas.microsoft.com/office/powerpoint/2010/main" val="37718470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07B14B2-29F8-49BA-81A3-89EC41C11E22}" type="datetimeFigureOut">
              <a:rPr lang="en-US" smtClean="0"/>
              <a:t>5/16/2025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049703-E08D-4CED-BC7B-EA63FAC1D8CD}" type="slidenum">
              <a:rPr lang="en-US" smtClean="0"/>
              <a:t>‹#›</a:t>
            </a:fld>
            <a:endParaRPr lang="en-US"/>
          </a:p>
        </p:txBody>
      </p:sp>
    </p:spTree>
    <p:extLst>
      <p:ext uri="{BB962C8B-B14F-4D97-AF65-F5344CB8AC3E}">
        <p14:creationId xmlns:p14="http://schemas.microsoft.com/office/powerpoint/2010/main" val="36843603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7B14B2-29F8-49BA-81A3-89EC41C11E22}" type="datetimeFigureOut">
              <a:rPr lang="en-US" smtClean="0"/>
              <a:t>5/16/2025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049703-E08D-4CED-BC7B-EA63FAC1D8CD}" type="slidenum">
              <a:rPr lang="en-US" smtClean="0"/>
              <a:t>‹#›</a:t>
            </a:fld>
            <a:endParaRPr lang="en-US"/>
          </a:p>
        </p:txBody>
      </p:sp>
    </p:spTree>
    <p:extLst>
      <p:ext uri="{BB962C8B-B14F-4D97-AF65-F5344CB8AC3E}">
        <p14:creationId xmlns:p14="http://schemas.microsoft.com/office/powerpoint/2010/main" val="24993525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endParaRPr lang="en-US" dirty="0"/>
          </a:p>
        </p:txBody>
      </p:sp>
      <p:sp>
        <p:nvSpPr>
          <p:cNvPr id="3" name="Content Placeholder 2"/>
          <p:cNvSpPr>
            <a:spLocks noGrp="1"/>
          </p:cNvSpPr>
          <p:nvPr>
            <p:ph idx="1"/>
          </p:nvPr>
        </p:nvSpPr>
        <p:spPr>
          <a:xfrm>
            <a:off x="17160241" y="1310643"/>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800"/>
            </a:lvl1pPr>
            <a:lvl2pPr marL="2194360" indent="0">
              <a:buNone/>
              <a:defRPr sz="5700"/>
            </a:lvl2pPr>
            <a:lvl3pPr marL="4388720" indent="0">
              <a:buNone/>
              <a:defRPr sz="4800"/>
            </a:lvl3pPr>
            <a:lvl4pPr marL="6583080" indent="0">
              <a:buNone/>
              <a:defRPr sz="4300"/>
            </a:lvl4pPr>
            <a:lvl5pPr marL="8777440" indent="0">
              <a:buNone/>
              <a:defRPr sz="4300"/>
            </a:lvl5pPr>
            <a:lvl6pPr marL="10971800" indent="0">
              <a:buNone/>
              <a:defRPr sz="4300"/>
            </a:lvl6pPr>
            <a:lvl7pPr marL="13166160" indent="0">
              <a:buNone/>
              <a:defRPr sz="4300"/>
            </a:lvl7pPr>
            <a:lvl8pPr marL="15360520" indent="0">
              <a:buNone/>
              <a:defRPr sz="4300"/>
            </a:lvl8pPr>
            <a:lvl9pPr marL="17554880"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fld id="{E07B14B2-29F8-49BA-81A3-89EC41C11E22}" type="datetimeFigureOut">
              <a:rPr lang="en-US" smtClean="0"/>
              <a:t>5/16/2025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049703-E08D-4CED-BC7B-EA63FAC1D8CD}" type="slidenum">
              <a:rPr lang="en-US" smtClean="0"/>
              <a:t>‹#›</a:t>
            </a:fld>
            <a:endParaRPr lang="en-US"/>
          </a:p>
        </p:txBody>
      </p:sp>
    </p:spTree>
    <p:extLst>
      <p:ext uri="{BB962C8B-B14F-4D97-AF65-F5344CB8AC3E}">
        <p14:creationId xmlns:p14="http://schemas.microsoft.com/office/powerpoint/2010/main" val="12997523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3" y="23042881"/>
            <a:ext cx="26334720" cy="2720342"/>
          </a:xfrm>
        </p:spPr>
        <p:txBody>
          <a:bodyPr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8602983" y="2941320"/>
            <a:ext cx="26334720" cy="19751040"/>
          </a:xfrm>
        </p:spPr>
        <p:txBody>
          <a:bodyPr/>
          <a:lstStyle>
            <a:lvl1pPr marL="0" indent="0">
              <a:buNone/>
              <a:defRPr sz="15400"/>
            </a:lvl1pPr>
            <a:lvl2pPr marL="2194360" indent="0">
              <a:buNone/>
              <a:defRPr sz="13400"/>
            </a:lvl2pPr>
            <a:lvl3pPr marL="4388720" indent="0">
              <a:buNone/>
              <a:defRPr sz="11500"/>
            </a:lvl3pPr>
            <a:lvl4pPr marL="6583080" indent="0">
              <a:buNone/>
              <a:defRPr sz="9600"/>
            </a:lvl4pPr>
            <a:lvl5pPr marL="8777440" indent="0">
              <a:buNone/>
              <a:defRPr sz="9600"/>
            </a:lvl5pPr>
            <a:lvl6pPr marL="10971800" indent="0">
              <a:buNone/>
              <a:defRPr sz="9600"/>
            </a:lvl6pPr>
            <a:lvl7pPr marL="13166160" indent="0">
              <a:buNone/>
              <a:defRPr sz="9600"/>
            </a:lvl7pPr>
            <a:lvl8pPr marL="15360520" indent="0">
              <a:buNone/>
              <a:defRPr sz="9600"/>
            </a:lvl8pPr>
            <a:lvl9pPr marL="17554880" indent="0">
              <a:buNone/>
              <a:defRPr sz="9600"/>
            </a:lvl9pPr>
          </a:lstStyle>
          <a:p>
            <a:endParaRPr lang="en-US"/>
          </a:p>
        </p:txBody>
      </p:sp>
      <p:sp>
        <p:nvSpPr>
          <p:cNvPr id="4" name="Text Placeholder 3"/>
          <p:cNvSpPr>
            <a:spLocks noGrp="1"/>
          </p:cNvSpPr>
          <p:nvPr>
            <p:ph type="body" sz="half" idx="2"/>
          </p:nvPr>
        </p:nvSpPr>
        <p:spPr>
          <a:xfrm>
            <a:off x="8602983" y="25763223"/>
            <a:ext cx="26334720" cy="3863338"/>
          </a:xfrm>
        </p:spPr>
        <p:txBody>
          <a:bodyPr/>
          <a:lstStyle>
            <a:lvl1pPr marL="0" indent="0">
              <a:buNone/>
              <a:defRPr sz="6800"/>
            </a:lvl1pPr>
            <a:lvl2pPr marL="2194360" indent="0">
              <a:buNone/>
              <a:defRPr sz="5700"/>
            </a:lvl2pPr>
            <a:lvl3pPr marL="4388720" indent="0">
              <a:buNone/>
              <a:defRPr sz="4800"/>
            </a:lvl3pPr>
            <a:lvl4pPr marL="6583080" indent="0">
              <a:buNone/>
              <a:defRPr sz="4300"/>
            </a:lvl4pPr>
            <a:lvl5pPr marL="8777440" indent="0">
              <a:buNone/>
              <a:defRPr sz="4300"/>
            </a:lvl5pPr>
            <a:lvl6pPr marL="10971800" indent="0">
              <a:buNone/>
              <a:defRPr sz="4300"/>
            </a:lvl6pPr>
            <a:lvl7pPr marL="13166160" indent="0">
              <a:buNone/>
              <a:defRPr sz="4300"/>
            </a:lvl7pPr>
            <a:lvl8pPr marL="15360520" indent="0">
              <a:buNone/>
              <a:defRPr sz="4300"/>
            </a:lvl8pPr>
            <a:lvl9pPr marL="17554880"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fld id="{E07B14B2-29F8-49BA-81A3-89EC41C11E22}" type="datetimeFigureOut">
              <a:rPr lang="en-US" smtClean="0"/>
              <a:t>5/16/2025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049703-E08D-4CED-BC7B-EA63FAC1D8CD}" type="slidenum">
              <a:rPr lang="en-US" smtClean="0"/>
              <a:t>‹#›</a:t>
            </a:fld>
            <a:endParaRPr lang="en-US"/>
          </a:p>
        </p:txBody>
      </p:sp>
    </p:spTree>
    <p:extLst>
      <p:ext uri="{BB962C8B-B14F-4D97-AF65-F5344CB8AC3E}">
        <p14:creationId xmlns:p14="http://schemas.microsoft.com/office/powerpoint/2010/main" val="7328930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438872" tIns="219436" rIns="438872" bIns="219436" rtlCol="0" anchor="ctr">
            <a:normAutofit/>
          </a:bodyPr>
          <a:lstStyle/>
          <a:p>
            <a:r>
              <a:rPr lang="en-US"/>
              <a:t>Click to edit Master title style</a:t>
            </a:r>
          </a:p>
        </p:txBody>
      </p:sp>
      <p:sp>
        <p:nvSpPr>
          <p:cNvPr id="3" name="Text Placeholder 2"/>
          <p:cNvSpPr>
            <a:spLocks noGrp="1"/>
          </p:cNvSpPr>
          <p:nvPr>
            <p:ph type="body" idx="1"/>
          </p:nvPr>
        </p:nvSpPr>
        <p:spPr>
          <a:xfrm>
            <a:off x="2194560" y="7680962"/>
            <a:ext cx="39502080" cy="21724623"/>
          </a:xfrm>
          <a:prstGeom prst="rect">
            <a:avLst/>
          </a:prstGeom>
        </p:spPr>
        <p:txBody>
          <a:bodyPr vert="horz" lIns="438872" tIns="219436" rIns="438872" bIns="219436"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2194560" y="30510483"/>
            <a:ext cx="10241280" cy="1752600"/>
          </a:xfrm>
          <a:prstGeom prst="rect">
            <a:avLst/>
          </a:prstGeom>
        </p:spPr>
        <p:txBody>
          <a:bodyPr vert="horz" lIns="438872" tIns="219436" rIns="438872" bIns="219436" rtlCol="0" anchor="ctr"/>
          <a:lstStyle>
            <a:lvl1pPr algn="l">
              <a:defRPr sz="5700">
                <a:solidFill>
                  <a:schemeClr val="tx1">
                    <a:tint val="75000"/>
                  </a:schemeClr>
                </a:solidFill>
              </a:defRPr>
            </a:lvl1pPr>
          </a:lstStyle>
          <a:p>
            <a:fld id="{E07B14B2-29F8-49BA-81A3-89EC41C11E22}" type="datetimeFigureOut">
              <a:rPr lang="en-US" smtClean="0"/>
              <a:t>5/16/2025</a:t>
            </a:fld>
            <a:endParaRPr lang="en-US"/>
          </a:p>
        </p:txBody>
      </p:sp>
      <p:sp>
        <p:nvSpPr>
          <p:cNvPr id="5" name="Footer Placeholder 4"/>
          <p:cNvSpPr>
            <a:spLocks noGrp="1"/>
          </p:cNvSpPr>
          <p:nvPr>
            <p:ph type="ftr" sz="quarter" idx="3"/>
          </p:nvPr>
        </p:nvSpPr>
        <p:spPr>
          <a:xfrm>
            <a:off x="14996160" y="30510483"/>
            <a:ext cx="13898880" cy="1752600"/>
          </a:xfrm>
          <a:prstGeom prst="rect">
            <a:avLst/>
          </a:prstGeom>
        </p:spPr>
        <p:txBody>
          <a:bodyPr vert="horz" lIns="438872" tIns="219436" rIns="438872" bIns="219436" rtlCol="0" anchor="ctr"/>
          <a:lstStyle>
            <a:lvl1pPr algn="ctr">
              <a:defRPr sz="57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30510483"/>
            <a:ext cx="10241280" cy="1752600"/>
          </a:xfrm>
          <a:prstGeom prst="rect">
            <a:avLst/>
          </a:prstGeom>
        </p:spPr>
        <p:txBody>
          <a:bodyPr vert="horz" lIns="438872" tIns="219436" rIns="438872" bIns="219436" rtlCol="0" anchor="ctr"/>
          <a:lstStyle>
            <a:lvl1pPr algn="r">
              <a:defRPr sz="5700">
                <a:solidFill>
                  <a:schemeClr val="tx1">
                    <a:tint val="75000"/>
                  </a:schemeClr>
                </a:solidFill>
              </a:defRPr>
            </a:lvl1pPr>
          </a:lstStyle>
          <a:p>
            <a:fld id="{B1049703-E08D-4CED-BC7B-EA63FAC1D8CD}" type="slidenum">
              <a:rPr lang="en-US" smtClean="0"/>
              <a:t>‹#›</a:t>
            </a:fld>
            <a:endParaRPr lang="en-US"/>
          </a:p>
        </p:txBody>
      </p:sp>
    </p:spTree>
    <p:extLst>
      <p:ext uri="{BB962C8B-B14F-4D97-AF65-F5344CB8AC3E}">
        <p14:creationId xmlns:p14="http://schemas.microsoft.com/office/powerpoint/2010/main" val="37515441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8720" rtl="0" eaLnBrk="1" latinLnBrk="0" hangingPunct="1">
        <a:spcBef>
          <a:spcPct val="0"/>
        </a:spcBef>
        <a:buNone/>
        <a:defRPr sz="21100" kern="1200">
          <a:solidFill>
            <a:schemeClr val="tx1"/>
          </a:solidFill>
          <a:latin typeface="+mj-lt"/>
          <a:ea typeface="+mj-ea"/>
          <a:cs typeface="+mj-cs"/>
        </a:defRPr>
      </a:lvl1pPr>
    </p:titleStyle>
    <p:bodyStyle>
      <a:lvl1pPr marL="1645770" indent="-1645770" algn="l" defTabSz="438872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835" indent="-1371475" algn="l" defTabSz="4388720"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5900" indent="-1097180" algn="l" defTabSz="4388720"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260" indent="-1097180" algn="l" defTabSz="438872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4620" indent="-1097180" algn="l" defTabSz="438872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8980" indent="-1097180" algn="l" defTabSz="438872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340" indent="-1097180" algn="l" defTabSz="438872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7700" indent="-1097180" algn="l" defTabSz="438872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059" indent="-1097180" algn="l" defTabSz="438872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720" rtl="0" eaLnBrk="1" latinLnBrk="0" hangingPunct="1">
        <a:defRPr sz="8600" kern="1200">
          <a:solidFill>
            <a:schemeClr val="tx1"/>
          </a:solidFill>
          <a:latin typeface="+mn-lt"/>
          <a:ea typeface="+mn-ea"/>
          <a:cs typeface="+mn-cs"/>
        </a:defRPr>
      </a:lvl1pPr>
      <a:lvl2pPr marL="2194360" algn="l" defTabSz="4388720" rtl="0" eaLnBrk="1" latinLnBrk="0" hangingPunct="1">
        <a:defRPr sz="8600" kern="1200">
          <a:solidFill>
            <a:schemeClr val="tx1"/>
          </a:solidFill>
          <a:latin typeface="+mn-lt"/>
          <a:ea typeface="+mn-ea"/>
          <a:cs typeface="+mn-cs"/>
        </a:defRPr>
      </a:lvl2pPr>
      <a:lvl3pPr marL="4388720" algn="l" defTabSz="4388720" rtl="0" eaLnBrk="1" latinLnBrk="0" hangingPunct="1">
        <a:defRPr sz="8600" kern="1200">
          <a:solidFill>
            <a:schemeClr val="tx1"/>
          </a:solidFill>
          <a:latin typeface="+mn-lt"/>
          <a:ea typeface="+mn-ea"/>
          <a:cs typeface="+mn-cs"/>
        </a:defRPr>
      </a:lvl3pPr>
      <a:lvl4pPr marL="6583080" algn="l" defTabSz="4388720" rtl="0" eaLnBrk="1" latinLnBrk="0" hangingPunct="1">
        <a:defRPr sz="8600" kern="1200">
          <a:solidFill>
            <a:schemeClr val="tx1"/>
          </a:solidFill>
          <a:latin typeface="+mn-lt"/>
          <a:ea typeface="+mn-ea"/>
          <a:cs typeface="+mn-cs"/>
        </a:defRPr>
      </a:lvl4pPr>
      <a:lvl5pPr marL="8777440" algn="l" defTabSz="4388720" rtl="0" eaLnBrk="1" latinLnBrk="0" hangingPunct="1">
        <a:defRPr sz="8600" kern="1200">
          <a:solidFill>
            <a:schemeClr val="tx1"/>
          </a:solidFill>
          <a:latin typeface="+mn-lt"/>
          <a:ea typeface="+mn-ea"/>
          <a:cs typeface="+mn-cs"/>
        </a:defRPr>
      </a:lvl5pPr>
      <a:lvl6pPr marL="10971800" algn="l" defTabSz="4388720" rtl="0" eaLnBrk="1" latinLnBrk="0" hangingPunct="1">
        <a:defRPr sz="8600" kern="1200">
          <a:solidFill>
            <a:schemeClr val="tx1"/>
          </a:solidFill>
          <a:latin typeface="+mn-lt"/>
          <a:ea typeface="+mn-ea"/>
          <a:cs typeface="+mn-cs"/>
        </a:defRPr>
      </a:lvl6pPr>
      <a:lvl7pPr marL="13166160" algn="l" defTabSz="4388720" rtl="0" eaLnBrk="1" latinLnBrk="0" hangingPunct="1">
        <a:defRPr sz="8600" kern="1200">
          <a:solidFill>
            <a:schemeClr val="tx1"/>
          </a:solidFill>
          <a:latin typeface="+mn-lt"/>
          <a:ea typeface="+mn-ea"/>
          <a:cs typeface="+mn-cs"/>
        </a:defRPr>
      </a:lvl7pPr>
      <a:lvl8pPr marL="15360520" algn="l" defTabSz="4388720" rtl="0" eaLnBrk="1" latinLnBrk="0" hangingPunct="1">
        <a:defRPr sz="8600" kern="1200">
          <a:solidFill>
            <a:schemeClr val="tx1"/>
          </a:solidFill>
          <a:latin typeface="+mn-lt"/>
          <a:ea typeface="+mn-ea"/>
          <a:cs typeface="+mn-cs"/>
        </a:defRPr>
      </a:lvl8pPr>
      <a:lvl9pPr marL="17554880" algn="l" defTabSz="438872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9.png"/><Relationship Id="rId3" Type="http://schemas.openxmlformats.org/officeDocument/2006/relationships/hyperlink" Target="https://arxiv.org/abs/1309.0238" TargetMode="External"/><Relationship Id="rId7" Type="http://schemas.openxmlformats.org/officeDocument/2006/relationships/image" Target="../media/image3.png"/><Relationship Id="rId12"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2.png"/><Relationship Id="rId11" Type="http://schemas.openxmlformats.org/officeDocument/2006/relationships/image" Target="../media/image7.png"/><Relationship Id="rId5" Type="http://schemas.openxmlformats.org/officeDocument/2006/relationships/image" Target="../media/image1.png"/><Relationship Id="rId10" Type="http://schemas.openxmlformats.org/officeDocument/2006/relationships/image" Target="../media/image6.png"/><Relationship Id="rId4" Type="http://schemas.openxmlformats.org/officeDocument/2006/relationships/hyperlink" Target="https://jmlr.csail.mit.edu/papers/v12/pedregosa11a.html" TargetMode="External"/><Relationship Id="rId9" Type="http://schemas.openxmlformats.org/officeDocument/2006/relationships/image" Target="../media/image5.jpeg"/><Relationship Id="rId1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6D01DB-80ED-0767-3E67-A97AAB10DE23}"/>
            </a:ext>
          </a:extLst>
        </p:cNvPr>
        <p:cNvGrpSpPr/>
        <p:nvPr/>
      </p:nvGrpSpPr>
      <p:grpSpPr>
        <a:xfrm>
          <a:off x="0" y="0"/>
          <a:ext cx="0" cy="0"/>
          <a:chOff x="0" y="0"/>
          <a:chExt cx="0" cy="0"/>
        </a:xfrm>
      </p:grpSpPr>
      <p:sp>
        <p:nvSpPr>
          <p:cNvPr id="2" name="Rettangolo arrotondato 1">
            <a:extLst>
              <a:ext uri="{FF2B5EF4-FFF2-40B4-BE49-F238E27FC236}">
                <a16:creationId xmlns:a16="http://schemas.microsoft.com/office/drawing/2014/main" id="{65F7309C-0BA6-589B-D43B-9C7032186E19}"/>
              </a:ext>
            </a:extLst>
          </p:cNvPr>
          <p:cNvSpPr/>
          <p:nvPr/>
        </p:nvSpPr>
        <p:spPr>
          <a:xfrm>
            <a:off x="723900" y="798012"/>
            <a:ext cx="42443400" cy="5602788"/>
          </a:xfrm>
          <a:prstGeom prst="roundRect">
            <a:avLst>
              <a:gd name="adj" fmla="val 12507"/>
            </a:avLst>
          </a:prstGeom>
          <a:noFill/>
          <a:ln w="1270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latin typeface="Arial" panose="020B0604020202020204" pitchFamily="34" charset="0"/>
              <a:cs typeface="Arial" panose="020B0604020202020204" pitchFamily="34" charset="0"/>
            </a:endParaRPr>
          </a:p>
        </p:txBody>
      </p:sp>
      <p:sp>
        <p:nvSpPr>
          <p:cNvPr id="24" name="CasellaDiTesto 23">
            <a:extLst>
              <a:ext uri="{FF2B5EF4-FFF2-40B4-BE49-F238E27FC236}">
                <a16:creationId xmlns:a16="http://schemas.microsoft.com/office/drawing/2014/main" id="{2B687B43-0DDB-A004-D939-DFE60A5EB88F}"/>
              </a:ext>
            </a:extLst>
          </p:cNvPr>
          <p:cNvSpPr txBox="1"/>
          <p:nvPr/>
        </p:nvSpPr>
        <p:spPr>
          <a:xfrm>
            <a:off x="10983447" y="1352637"/>
            <a:ext cx="23571262" cy="4524315"/>
          </a:xfrm>
          <a:prstGeom prst="rect">
            <a:avLst/>
          </a:prstGeom>
          <a:noFill/>
        </p:spPr>
        <p:txBody>
          <a:bodyPr wrap="square" rtlCol="0">
            <a:spAutoFit/>
          </a:bodyPr>
          <a:lstStyle/>
          <a:p>
            <a:pPr>
              <a:spcBef>
                <a:spcPts val="2400"/>
              </a:spcBef>
              <a:spcAft>
                <a:spcPts val="2400"/>
              </a:spcAft>
            </a:pPr>
            <a:r>
              <a:rPr lang="en-US" sz="8800" b="1" kern="0" dirty="0">
                <a:solidFill>
                  <a:srgbClr val="0070C0"/>
                </a:solidFill>
                <a:latin typeface="Arial" pitchFamily="34" charset="0"/>
                <a:cs typeface="Arial" pitchFamily="34" charset="0"/>
              </a:rPr>
              <a:t>Motor diagnostics based on Vibrations</a:t>
            </a:r>
          </a:p>
          <a:p>
            <a:pPr>
              <a:spcBef>
                <a:spcPts val="2400"/>
              </a:spcBef>
              <a:spcAft>
                <a:spcPts val="2400"/>
              </a:spcAft>
            </a:pPr>
            <a:r>
              <a:rPr lang="en-US" sz="6600" b="1" baseline="30000" dirty="0">
                <a:solidFill>
                  <a:schemeClr val="tx1">
                    <a:lumMod val="75000"/>
                    <a:lumOff val="25000"/>
                  </a:schemeClr>
                </a:solidFill>
                <a:latin typeface="Arial" pitchFamily="34" charset="0"/>
                <a:cs typeface="Arial" pitchFamily="34" charset="0"/>
              </a:rPr>
              <a:t>1</a:t>
            </a:r>
            <a:r>
              <a:rPr lang="en-US" sz="6600" b="1" dirty="0">
                <a:solidFill>
                  <a:schemeClr val="tx1">
                    <a:lumMod val="75000"/>
                    <a:lumOff val="25000"/>
                  </a:schemeClr>
                </a:solidFill>
                <a:latin typeface="Arial" pitchFamily="34" charset="0"/>
                <a:cs typeface="Arial" pitchFamily="34" charset="0"/>
              </a:rPr>
              <a:t>David Liu and </a:t>
            </a:r>
            <a:r>
              <a:rPr lang="en-US" sz="6600" b="1" baseline="30000" dirty="0">
                <a:solidFill>
                  <a:schemeClr val="tx1">
                    <a:lumMod val="75000"/>
                    <a:lumOff val="25000"/>
                  </a:schemeClr>
                </a:solidFill>
                <a:latin typeface="Arial" pitchFamily="34" charset="0"/>
                <a:cs typeface="Arial" pitchFamily="34" charset="0"/>
              </a:rPr>
              <a:t>2</a:t>
            </a:r>
            <a:r>
              <a:rPr lang="en-US" sz="6600" b="1" dirty="0">
                <a:solidFill>
                  <a:schemeClr val="tx1">
                    <a:lumMod val="75000"/>
                    <a:lumOff val="25000"/>
                  </a:schemeClr>
                </a:solidFill>
                <a:latin typeface="Arial" pitchFamily="34" charset="0"/>
                <a:cs typeface="Arial" pitchFamily="34" charset="0"/>
              </a:rPr>
              <a:t>Wendy Duan</a:t>
            </a:r>
          </a:p>
          <a:p>
            <a:pPr>
              <a:spcBef>
                <a:spcPts val="2400"/>
              </a:spcBef>
              <a:spcAft>
                <a:spcPts val="2400"/>
              </a:spcAft>
            </a:pPr>
            <a:r>
              <a:rPr lang="en-US" sz="5400" b="1" baseline="30000" dirty="0">
                <a:solidFill>
                  <a:schemeClr val="tx1">
                    <a:lumMod val="75000"/>
                    <a:lumOff val="25000"/>
                  </a:schemeClr>
                </a:solidFill>
                <a:latin typeface="Arial" pitchFamily="34" charset="0"/>
                <a:cs typeface="Arial" pitchFamily="34" charset="0"/>
              </a:rPr>
              <a:t>1</a:t>
            </a:r>
            <a:r>
              <a:rPr lang="en-US" sz="5400" b="1" dirty="0">
                <a:solidFill>
                  <a:schemeClr val="tx1">
                    <a:lumMod val="75000"/>
                    <a:lumOff val="25000"/>
                  </a:schemeClr>
                </a:solidFill>
                <a:latin typeface="Arial" pitchFamily="34" charset="0"/>
                <a:cs typeface="Arial" pitchFamily="34" charset="0"/>
              </a:rPr>
              <a:t>Taylor High School, </a:t>
            </a:r>
            <a:r>
              <a:rPr lang="en-US" sz="5400" b="1" baseline="30000" dirty="0">
                <a:solidFill>
                  <a:schemeClr val="tx1">
                    <a:lumMod val="75000"/>
                    <a:lumOff val="25000"/>
                  </a:schemeClr>
                </a:solidFill>
                <a:latin typeface="Arial" pitchFamily="34" charset="0"/>
                <a:cs typeface="Arial" pitchFamily="34" charset="0"/>
              </a:rPr>
              <a:t>2</a:t>
            </a:r>
            <a:r>
              <a:rPr lang="en-US" sz="5400" b="1" dirty="0">
                <a:solidFill>
                  <a:schemeClr val="tx1">
                    <a:lumMod val="75000"/>
                    <a:lumOff val="25000"/>
                  </a:schemeClr>
                </a:solidFill>
                <a:latin typeface="Arial" pitchFamily="34" charset="0"/>
                <a:cs typeface="Arial" pitchFamily="34" charset="0"/>
              </a:rPr>
              <a:t>Jordan High School</a:t>
            </a:r>
            <a:endParaRPr lang="it-IT" sz="54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3" name="Content Placeholder 4">
            <a:extLst>
              <a:ext uri="{FF2B5EF4-FFF2-40B4-BE49-F238E27FC236}">
                <a16:creationId xmlns:a16="http://schemas.microsoft.com/office/drawing/2014/main" id="{E933449A-8A8D-B950-FEA9-BA98C66FDCD7}"/>
              </a:ext>
            </a:extLst>
          </p:cNvPr>
          <p:cNvSpPr txBox="1">
            <a:spLocks/>
          </p:cNvSpPr>
          <p:nvPr/>
        </p:nvSpPr>
        <p:spPr>
          <a:xfrm>
            <a:off x="1832222" y="8839200"/>
            <a:ext cx="12344401" cy="8187932"/>
          </a:xfrm>
          <a:prstGeom prst="rect">
            <a:avLst/>
          </a:prstGeom>
          <a:ln w="76200">
            <a:noFill/>
          </a:ln>
        </p:spPr>
        <p:txBody>
          <a:bodyPr vert="horz" lIns="438872" tIns="219436" rIns="438872" bIns="219436" rtlCol="0">
            <a:noAutofit/>
          </a:bodyPr>
          <a:lstStyle>
            <a:lvl1pPr marL="1645770" indent="-1645770" algn="l" defTabSz="438872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835" indent="-1371475" algn="l" defTabSz="4388720"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5900" indent="-1097180" algn="l" defTabSz="4388720"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260" indent="-1097180" algn="l" defTabSz="438872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4620" indent="-1097180" algn="l" defTabSz="438872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8980" indent="-1097180" algn="l" defTabSz="438872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340" indent="-1097180" algn="l" defTabSz="438872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7700" indent="-1097180" algn="l" defTabSz="438872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059" indent="-1097180" algn="l" defTabSz="438872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0" indent="0" algn="just">
              <a:buFont typeface="Arial" pitchFamily="34" charset="0"/>
              <a:buNone/>
            </a:pPr>
            <a:r>
              <a:rPr lang="en-US" sz="3600" dirty="0">
                <a:latin typeface="Arial" panose="020B0604020202020204" pitchFamily="34" charset="0"/>
                <a:cs typeface="Arial" panose="020B0604020202020204" pitchFamily="34" charset="0"/>
              </a:rPr>
              <a:t>Electric motors are critical components in countless industrial applications, powering machinery, tools, and equipment across sectors such as manufacturing, transportation, and energy. Ensuring the reliable operation of these motors is essential to maintain productivity, minimize downtime, and reduce maintenance costs. </a:t>
            </a:r>
          </a:p>
          <a:p>
            <a:pPr marL="0" indent="0" algn="just">
              <a:buFont typeface="Arial" pitchFamily="34" charset="0"/>
              <a:buNone/>
            </a:pPr>
            <a:r>
              <a:rPr lang="en-US" sz="3600" dirty="0">
                <a:latin typeface="Arial" panose="020B0604020202020204" pitchFamily="34" charset="0"/>
                <a:cs typeface="Arial" panose="020B0604020202020204" pitchFamily="34" charset="0"/>
              </a:rPr>
              <a:t>Vibration analysis has emerged as one of the most effective non-invasive techniques for diagnosing motor health. When a motor operates, it generates characteristic vibration patterns. These patterns change in response to mechanical or electrical faults, such as bearing faults, rotor imbalance, etc. </a:t>
            </a:r>
          </a:p>
          <a:p>
            <a:pPr marL="0" indent="0" algn="just">
              <a:buFont typeface="Arial" pitchFamily="34" charset="0"/>
              <a:buNone/>
            </a:pPr>
            <a:r>
              <a:rPr lang="en-US" sz="3600" b="1" dirty="0">
                <a:latin typeface="Arial" panose="020B0604020202020204" pitchFamily="34" charset="0"/>
                <a:cs typeface="Arial" panose="020B0604020202020204" pitchFamily="34" charset="0"/>
              </a:rPr>
              <a:t>This research focuses on detecting bearing faults by machine learning. </a:t>
            </a:r>
          </a:p>
        </p:txBody>
      </p:sp>
      <p:sp>
        <p:nvSpPr>
          <p:cNvPr id="8" name="Rectangle 7">
            <a:extLst>
              <a:ext uri="{FF2B5EF4-FFF2-40B4-BE49-F238E27FC236}">
                <a16:creationId xmlns:a16="http://schemas.microsoft.com/office/drawing/2014/main" id="{96994CE5-A791-6B81-D644-23BFFDBCBCDF}"/>
              </a:ext>
            </a:extLst>
          </p:cNvPr>
          <p:cNvSpPr/>
          <p:nvPr/>
        </p:nvSpPr>
        <p:spPr>
          <a:xfrm>
            <a:off x="15656617" y="17654987"/>
            <a:ext cx="12344400" cy="13716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000" dirty="0">
                <a:latin typeface="Arial" panose="020B0604020202020204" pitchFamily="34" charset="0"/>
                <a:cs typeface="Arial" panose="020B0604020202020204" pitchFamily="34" charset="0"/>
              </a:rPr>
              <a:t>Results</a:t>
            </a:r>
          </a:p>
        </p:txBody>
      </p:sp>
      <p:sp>
        <p:nvSpPr>
          <p:cNvPr id="9" name="Rectangle 8">
            <a:extLst>
              <a:ext uri="{FF2B5EF4-FFF2-40B4-BE49-F238E27FC236}">
                <a16:creationId xmlns:a16="http://schemas.microsoft.com/office/drawing/2014/main" id="{72058A1F-33FA-AAAF-30D5-4FB2439B38C4}"/>
              </a:ext>
            </a:extLst>
          </p:cNvPr>
          <p:cNvSpPr/>
          <p:nvPr/>
        </p:nvSpPr>
        <p:spPr>
          <a:xfrm>
            <a:off x="1904999" y="7502516"/>
            <a:ext cx="12344400" cy="13716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000" dirty="0">
                <a:latin typeface="Arial" panose="020B0604020202020204" pitchFamily="34" charset="0"/>
                <a:cs typeface="Arial" panose="020B0604020202020204" pitchFamily="34" charset="0"/>
              </a:rPr>
              <a:t>Background</a:t>
            </a:r>
          </a:p>
        </p:txBody>
      </p:sp>
      <p:sp>
        <p:nvSpPr>
          <p:cNvPr id="14" name="Rectangle 13">
            <a:extLst>
              <a:ext uri="{FF2B5EF4-FFF2-40B4-BE49-F238E27FC236}">
                <a16:creationId xmlns:a16="http://schemas.microsoft.com/office/drawing/2014/main" id="{08CC81DF-801D-6DBA-1A11-3D63A1B88992}"/>
              </a:ext>
            </a:extLst>
          </p:cNvPr>
          <p:cNvSpPr/>
          <p:nvPr/>
        </p:nvSpPr>
        <p:spPr>
          <a:xfrm>
            <a:off x="1915885" y="21564600"/>
            <a:ext cx="12344400" cy="13716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000" dirty="0">
                <a:latin typeface="Arial" panose="020B0604020202020204" pitchFamily="34" charset="0"/>
                <a:cs typeface="Arial" panose="020B0604020202020204" pitchFamily="34" charset="0"/>
              </a:rPr>
              <a:t>Research Questions</a:t>
            </a:r>
          </a:p>
        </p:txBody>
      </p:sp>
      <p:sp>
        <p:nvSpPr>
          <p:cNvPr id="15" name="Content Placeholder 4">
            <a:extLst>
              <a:ext uri="{FF2B5EF4-FFF2-40B4-BE49-F238E27FC236}">
                <a16:creationId xmlns:a16="http://schemas.microsoft.com/office/drawing/2014/main" id="{BC7D4A97-2010-70C7-5C77-EF8DA0FD4148}"/>
              </a:ext>
            </a:extLst>
          </p:cNvPr>
          <p:cNvSpPr txBox="1">
            <a:spLocks/>
          </p:cNvSpPr>
          <p:nvPr/>
        </p:nvSpPr>
        <p:spPr>
          <a:xfrm>
            <a:off x="1915885" y="22918149"/>
            <a:ext cx="12124989" cy="3550401"/>
          </a:xfrm>
          <a:prstGeom prst="rect">
            <a:avLst/>
          </a:prstGeom>
          <a:ln w="76200">
            <a:noFill/>
          </a:ln>
        </p:spPr>
        <p:txBody>
          <a:bodyPr vert="horz" lIns="438872" tIns="219436" rIns="438872" bIns="219436" rtlCol="0">
            <a:noAutofit/>
          </a:bodyPr>
          <a:lstStyle>
            <a:lvl1pPr marL="1645770" indent="-1645770" algn="l" defTabSz="438872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835" indent="-1371475" algn="l" defTabSz="4388720"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5900" indent="-1097180" algn="l" defTabSz="4388720"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260" indent="-1097180" algn="l" defTabSz="438872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4620" indent="-1097180" algn="l" defTabSz="438872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8980" indent="-1097180" algn="l" defTabSz="438872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340" indent="-1097180" algn="l" defTabSz="438872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7700" indent="-1097180" algn="l" defTabSz="438872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059" indent="-1097180" algn="l" defTabSz="438872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0" indent="0" algn="just">
              <a:buFont typeface="Arial" pitchFamily="34" charset="0"/>
              <a:buNone/>
            </a:pPr>
            <a:r>
              <a:rPr lang="en-US" sz="3600" dirty="0">
                <a:latin typeface="Arial" panose="020B0604020202020204" pitchFamily="34" charset="0"/>
                <a:cs typeface="Arial" panose="020B0604020202020204" pitchFamily="34" charset="0"/>
              </a:rPr>
              <a:t>How can machine learning techniques be used to anticipate and identify faults in AC motors based on vibration data? Can classical models such as </a:t>
            </a:r>
            <a:r>
              <a:rPr lang="en-US" sz="3600" b="1" dirty="0">
                <a:latin typeface="Arial" panose="020B0604020202020204" pitchFamily="34" charset="0"/>
                <a:cs typeface="Arial" panose="020B0604020202020204" pitchFamily="34" charset="0"/>
              </a:rPr>
              <a:t>support vector machines</a:t>
            </a:r>
            <a:r>
              <a:rPr lang="en-US" sz="3600" dirty="0">
                <a:latin typeface="Arial" panose="020B0604020202020204" pitchFamily="34" charset="0"/>
                <a:cs typeface="Arial" panose="020B0604020202020204" pitchFamily="34" charset="0"/>
              </a:rPr>
              <a:t> and </a:t>
            </a:r>
            <a:r>
              <a:rPr lang="en-US" sz="3600" b="1" dirty="0">
                <a:latin typeface="Arial" panose="020B0604020202020204" pitchFamily="34" charset="0"/>
                <a:cs typeface="Arial" panose="020B0604020202020204" pitchFamily="34" charset="0"/>
              </a:rPr>
              <a:t>convolutional networks</a:t>
            </a:r>
            <a:r>
              <a:rPr lang="en-US" sz="3600" dirty="0">
                <a:latin typeface="Arial" panose="020B0604020202020204" pitchFamily="34" charset="0"/>
                <a:cs typeface="Arial" panose="020B0604020202020204" pitchFamily="34" charset="0"/>
              </a:rPr>
              <a:t> achieve </a:t>
            </a:r>
            <a:r>
              <a:rPr lang="en-US" sz="3600" b="1" dirty="0">
                <a:latin typeface="Arial" panose="020B0604020202020204" pitchFamily="34" charset="0"/>
                <a:cs typeface="Arial" panose="020B0604020202020204" pitchFamily="34" charset="0"/>
              </a:rPr>
              <a:t>accurate, real-time predictions with minimized errors?</a:t>
            </a:r>
          </a:p>
        </p:txBody>
      </p:sp>
      <p:sp>
        <p:nvSpPr>
          <p:cNvPr id="16" name="Rectangle 15">
            <a:extLst>
              <a:ext uri="{FF2B5EF4-FFF2-40B4-BE49-F238E27FC236}">
                <a16:creationId xmlns:a16="http://schemas.microsoft.com/office/drawing/2014/main" id="{C2B6F47A-284F-7520-6BF2-C6CCA8E5B44D}"/>
              </a:ext>
            </a:extLst>
          </p:cNvPr>
          <p:cNvSpPr/>
          <p:nvPr/>
        </p:nvSpPr>
        <p:spPr>
          <a:xfrm>
            <a:off x="15656617" y="7429722"/>
            <a:ext cx="12344400" cy="13716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000" dirty="0">
                <a:latin typeface="Arial" panose="020B0604020202020204" pitchFamily="34" charset="0"/>
                <a:cs typeface="Arial" panose="020B0604020202020204" pitchFamily="34" charset="0"/>
              </a:rPr>
              <a:t>Methods and Materials</a:t>
            </a:r>
          </a:p>
        </p:txBody>
      </p:sp>
      <p:sp>
        <p:nvSpPr>
          <p:cNvPr id="18" name="Content Placeholder 4">
            <a:extLst>
              <a:ext uri="{FF2B5EF4-FFF2-40B4-BE49-F238E27FC236}">
                <a16:creationId xmlns:a16="http://schemas.microsoft.com/office/drawing/2014/main" id="{41681855-895C-27BF-7C0A-FB0EA6FFD24D}"/>
              </a:ext>
            </a:extLst>
          </p:cNvPr>
          <p:cNvSpPr txBox="1">
            <a:spLocks/>
          </p:cNvSpPr>
          <p:nvPr/>
        </p:nvSpPr>
        <p:spPr>
          <a:xfrm>
            <a:off x="15576836" y="19491400"/>
            <a:ext cx="12424181" cy="4054400"/>
          </a:xfrm>
          <a:prstGeom prst="rect">
            <a:avLst/>
          </a:prstGeom>
          <a:ln w="76200">
            <a:noFill/>
          </a:ln>
        </p:spPr>
        <p:txBody>
          <a:bodyPr vert="horz" lIns="438872" tIns="219436" rIns="438872" bIns="219436" rtlCol="0">
            <a:noAutofit/>
          </a:bodyPr>
          <a:lstStyle>
            <a:lvl1pPr marL="1645770" indent="-1645770" algn="l" defTabSz="438872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835" indent="-1371475" algn="l" defTabSz="4388720"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5900" indent="-1097180" algn="l" defTabSz="4388720"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260" indent="-1097180" algn="l" defTabSz="438872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4620" indent="-1097180" algn="l" defTabSz="438872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8980" indent="-1097180" algn="l" defTabSz="438872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340" indent="-1097180" algn="l" defTabSz="438872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7700" indent="-1097180" algn="l" defTabSz="438872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059" indent="-1097180" algn="l" defTabSz="438872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0" indent="0" algn="just">
              <a:buFont typeface="Arial" pitchFamily="34" charset="0"/>
              <a:buNone/>
            </a:pPr>
            <a:r>
              <a:rPr lang="en-US" sz="3600" b="1" dirty="0">
                <a:latin typeface="Arial" panose="020B0604020202020204" pitchFamily="34" charset="0"/>
                <a:cs typeface="Arial" panose="020B0604020202020204" pitchFamily="34" charset="0"/>
              </a:rPr>
              <a:t>Accuracy of SVM</a:t>
            </a:r>
            <a:r>
              <a:rPr lang="en-US" sz="3600" dirty="0">
                <a:latin typeface="Arial" panose="020B0604020202020204" pitchFamily="34" charset="0"/>
                <a:cs typeface="Arial" panose="020B0604020202020204" pitchFamily="34" charset="0"/>
              </a:rPr>
              <a:t>:  was 0.96284</a:t>
            </a:r>
          </a:p>
          <a:p>
            <a:pPr marL="0" indent="0" algn="just">
              <a:buFont typeface="Arial" pitchFamily="34" charset="0"/>
              <a:buNone/>
            </a:pPr>
            <a:r>
              <a:rPr lang="en-US" sz="3600" b="1" dirty="0">
                <a:latin typeface="Arial" panose="020B0604020202020204" pitchFamily="34" charset="0"/>
                <a:cs typeface="Arial" panose="020B0604020202020204" pitchFamily="34" charset="0"/>
              </a:rPr>
              <a:t>Accuracy of CNN</a:t>
            </a:r>
            <a:r>
              <a:rPr lang="en-US" sz="3600" dirty="0">
                <a:latin typeface="Arial" panose="020B0604020202020204" pitchFamily="34" charset="0"/>
                <a:cs typeface="Arial" panose="020B0604020202020204" pitchFamily="34" charset="0"/>
              </a:rPr>
              <a:t>: was 0.98378, MSE is 0.0428. </a:t>
            </a:r>
          </a:p>
          <a:p>
            <a:pPr marL="0" indent="0" algn="just">
              <a:buFont typeface="Arial" pitchFamily="34" charset="0"/>
              <a:buNone/>
            </a:pPr>
            <a:r>
              <a:rPr lang="en-US" sz="3600" b="1" dirty="0">
                <a:latin typeface="Arial" panose="020B0604020202020204" pitchFamily="34" charset="0"/>
                <a:cs typeface="Arial" panose="020B0604020202020204" pitchFamily="34" charset="0"/>
              </a:rPr>
              <a:t>999 – 1000 us per prediction</a:t>
            </a:r>
            <a:r>
              <a:rPr lang="en-US" sz="3600" dirty="0">
                <a:latin typeface="Arial" panose="020B0604020202020204" pitchFamily="34" charset="0"/>
                <a:cs typeface="Arial" panose="020B0604020202020204" pitchFamily="34" charset="0"/>
              </a:rPr>
              <a:t> </a:t>
            </a:r>
          </a:p>
          <a:p>
            <a:pPr marL="0" indent="0" algn="just">
              <a:buFont typeface="Arial" pitchFamily="34" charset="0"/>
              <a:buNone/>
            </a:pPr>
            <a:r>
              <a:rPr lang="en-US" sz="3600" dirty="0">
                <a:latin typeface="Arial" panose="020B0604020202020204" pitchFamily="34" charset="0"/>
                <a:cs typeface="Arial" panose="020B0604020202020204" pitchFamily="34" charset="0"/>
              </a:rPr>
              <a:t>By contrast the accuracy of  control (mx + b) where m is a matrix and b is a vector regression is 0.1935 with MSE 2.2049</a:t>
            </a:r>
          </a:p>
        </p:txBody>
      </p:sp>
      <p:sp>
        <p:nvSpPr>
          <p:cNvPr id="19" name="Content Placeholder 4">
            <a:extLst>
              <a:ext uri="{FF2B5EF4-FFF2-40B4-BE49-F238E27FC236}">
                <a16:creationId xmlns:a16="http://schemas.microsoft.com/office/drawing/2014/main" id="{B1BDD476-4C62-0F3F-4F05-6C6A412A3EA9}"/>
              </a:ext>
            </a:extLst>
          </p:cNvPr>
          <p:cNvSpPr txBox="1">
            <a:spLocks/>
          </p:cNvSpPr>
          <p:nvPr/>
        </p:nvSpPr>
        <p:spPr>
          <a:xfrm>
            <a:off x="15626090" y="8975973"/>
            <a:ext cx="12344400" cy="8536977"/>
          </a:xfrm>
          <a:prstGeom prst="rect">
            <a:avLst/>
          </a:prstGeom>
          <a:ln w="76200">
            <a:noFill/>
          </a:ln>
        </p:spPr>
        <p:txBody>
          <a:bodyPr vert="horz" lIns="438872" tIns="219436" rIns="438872" bIns="219436" rtlCol="0">
            <a:noAutofit/>
          </a:bodyPr>
          <a:lstStyle>
            <a:lvl1pPr marL="1645770" indent="-1645770" algn="l" defTabSz="438872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835" indent="-1371475" algn="l" defTabSz="4388720"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5900" indent="-1097180" algn="l" defTabSz="4388720"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260" indent="-1097180" algn="l" defTabSz="438872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4620" indent="-1097180" algn="l" defTabSz="438872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8980" indent="-1097180" algn="l" defTabSz="438872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340" indent="-1097180" algn="l" defTabSz="438872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7700" indent="-1097180" algn="l" defTabSz="438872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059" indent="-1097180" algn="l" defTabSz="438872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0" indent="0" algn="just">
              <a:buFont typeface="Arial" pitchFamily="34" charset="0"/>
              <a:buNone/>
            </a:pPr>
            <a:r>
              <a:rPr lang="en-US" sz="3600" b="1" dirty="0">
                <a:latin typeface="Arial" panose="020B0604020202020204" pitchFamily="34" charset="0"/>
                <a:cs typeface="Arial" panose="020B0604020202020204" pitchFamily="34" charset="0"/>
              </a:rPr>
              <a:t>Dataset</a:t>
            </a:r>
            <a:r>
              <a:rPr lang="en-US" sz="3600" dirty="0">
                <a:latin typeface="Arial" panose="020B0604020202020204" pitchFamily="34" charset="0"/>
                <a:cs typeface="Arial" panose="020B0604020202020204" pitchFamily="34" charset="0"/>
              </a:rPr>
              <a:t>: Motor vibration dataset, provided by Partner University. </a:t>
            </a:r>
          </a:p>
          <a:p>
            <a:pPr marL="0" indent="0" algn="just">
              <a:buFont typeface="Arial" pitchFamily="34" charset="0"/>
              <a:buNone/>
            </a:pPr>
            <a:r>
              <a:rPr lang="en-US" sz="3600" b="1" dirty="0">
                <a:latin typeface="Arial" panose="020B0604020202020204" pitchFamily="34" charset="0"/>
                <a:cs typeface="Arial" panose="020B0604020202020204" pitchFamily="34" charset="0"/>
              </a:rPr>
              <a:t>Preprocessing</a:t>
            </a:r>
            <a:r>
              <a:rPr lang="en-US" sz="3600" dirty="0">
                <a:latin typeface="Arial" panose="020B0604020202020204" pitchFamily="34" charset="0"/>
                <a:cs typeface="Arial" panose="020B0604020202020204" pitchFamily="34" charset="0"/>
              </a:rPr>
              <a:t>: Standard Scaler, transforms data so that the mean value is 0 and standard deviation is 1</a:t>
            </a:r>
          </a:p>
          <a:p>
            <a:pPr marL="0" indent="0" algn="just">
              <a:buFont typeface="Arial" pitchFamily="34" charset="0"/>
              <a:buNone/>
            </a:pPr>
            <a:r>
              <a:rPr lang="en-US" sz="3600" b="1" dirty="0">
                <a:latin typeface="Arial" panose="020B0604020202020204" pitchFamily="34" charset="0"/>
                <a:cs typeface="Arial" panose="020B0604020202020204" pitchFamily="34" charset="0"/>
              </a:rPr>
              <a:t>Models</a:t>
            </a:r>
            <a:r>
              <a:rPr lang="en-US" sz="3600" dirty="0">
                <a:latin typeface="Arial" panose="020B0604020202020204" pitchFamily="34" charset="0"/>
                <a:cs typeface="Arial" panose="020B0604020202020204" pitchFamily="34" charset="0"/>
              </a:rPr>
              <a:t>: Trained two models </a:t>
            </a:r>
          </a:p>
          <a:p>
            <a:pPr marL="742950" indent="-742950" algn="just">
              <a:buFont typeface="Arial" pitchFamily="34" charset="0"/>
              <a:buAutoNum type="arabicPeriod"/>
            </a:pPr>
            <a:r>
              <a:rPr lang="en-US" sz="3600" b="1" dirty="0">
                <a:latin typeface="Arial" panose="020B0604020202020204" pitchFamily="34" charset="0"/>
                <a:cs typeface="Arial" panose="020B0604020202020204" pitchFamily="34" charset="0"/>
              </a:rPr>
              <a:t>Convolution Neural Network</a:t>
            </a:r>
            <a:r>
              <a:rPr lang="en-US" sz="3600" dirty="0">
                <a:latin typeface="Arial" panose="020B0604020202020204" pitchFamily="34" charset="0"/>
                <a:cs typeface="Arial" panose="020B0604020202020204" pitchFamily="34" charset="0"/>
              </a:rPr>
              <a:t> (CNN): 7 layer (8, 8, 16, 32, 512, 32, 16, 8) </a:t>
            </a:r>
          </a:p>
          <a:p>
            <a:pPr marL="742950" indent="-742950" algn="just">
              <a:buFont typeface="Arial" pitchFamily="34" charset="0"/>
              <a:buAutoNum type="arabicPeriod"/>
            </a:pPr>
            <a:r>
              <a:rPr lang="en-US" sz="3600" b="1" dirty="0">
                <a:latin typeface="Arial" panose="020B0604020202020204" pitchFamily="34" charset="0"/>
                <a:cs typeface="Arial" panose="020B0604020202020204" pitchFamily="34" charset="0"/>
              </a:rPr>
              <a:t>Support Vector Machine</a:t>
            </a:r>
            <a:r>
              <a:rPr lang="en-US" sz="3600" dirty="0">
                <a:latin typeface="Arial" panose="020B0604020202020204" pitchFamily="34" charset="0"/>
                <a:cs typeface="Arial" panose="020B0604020202020204" pitchFamily="34" charset="0"/>
              </a:rPr>
              <a:t> (SVM): decision function = one vs one</a:t>
            </a:r>
          </a:p>
          <a:p>
            <a:pPr marL="0" indent="0" algn="just">
              <a:buNone/>
            </a:pPr>
            <a:r>
              <a:rPr lang="en-US" sz="3600" b="1" dirty="0">
                <a:latin typeface="Arial" panose="020B0604020202020204" pitchFamily="34" charset="0"/>
                <a:cs typeface="Arial" panose="020B0604020202020204" pitchFamily="34" charset="0"/>
              </a:rPr>
              <a:t>Control</a:t>
            </a:r>
            <a:r>
              <a:rPr lang="en-US" sz="3600" dirty="0">
                <a:latin typeface="Arial" panose="020B0604020202020204" pitchFamily="34" charset="0"/>
                <a:cs typeface="Arial" panose="020B0604020202020204" pitchFamily="34" charset="0"/>
              </a:rPr>
              <a:t>: Linear regression model</a:t>
            </a:r>
          </a:p>
          <a:p>
            <a:pPr marL="0" indent="0" algn="just">
              <a:buFont typeface="Arial" pitchFamily="34" charset="0"/>
              <a:buNone/>
            </a:pPr>
            <a:r>
              <a:rPr lang="en-US" sz="3600" b="1" dirty="0">
                <a:latin typeface="Arial" panose="020B0604020202020204" pitchFamily="34" charset="0"/>
                <a:cs typeface="Arial" panose="020B0604020202020204" pitchFamily="34" charset="0"/>
              </a:rPr>
              <a:t>Evaluation</a:t>
            </a:r>
            <a:r>
              <a:rPr lang="en-US" sz="3600" dirty="0">
                <a:latin typeface="Arial" panose="020B0604020202020204" pitchFamily="34" charset="0"/>
                <a:cs typeface="Arial" panose="020B0604020202020204" pitchFamily="34" charset="0"/>
              </a:rPr>
              <a:t>: 90% test, 10% train, measured: MSE, Time for Predication, Accuracy.</a:t>
            </a:r>
          </a:p>
          <a:p>
            <a:pPr marL="0" indent="0" algn="just">
              <a:buFont typeface="Arial" pitchFamily="34" charset="0"/>
              <a:buNone/>
            </a:pPr>
            <a:r>
              <a:rPr lang="en-US" sz="3600" b="1" dirty="0">
                <a:latin typeface="Arial" panose="020B0604020202020204" pitchFamily="34" charset="0"/>
                <a:cs typeface="Arial" panose="020B0604020202020204" pitchFamily="34" charset="0"/>
              </a:rPr>
              <a:t>Visualization</a:t>
            </a:r>
            <a:r>
              <a:rPr lang="en-US" sz="3600" dirty="0">
                <a:latin typeface="Arial" panose="020B0604020202020204" pitchFamily="34" charset="0"/>
                <a:cs typeface="Arial" panose="020B0604020202020204" pitchFamily="34" charset="0"/>
              </a:rPr>
              <a:t>: Plotted predictions (image on right).</a:t>
            </a:r>
          </a:p>
        </p:txBody>
      </p:sp>
      <p:sp>
        <p:nvSpPr>
          <p:cNvPr id="21" name="Rectangle 20">
            <a:extLst>
              <a:ext uri="{FF2B5EF4-FFF2-40B4-BE49-F238E27FC236}">
                <a16:creationId xmlns:a16="http://schemas.microsoft.com/office/drawing/2014/main" id="{CF002D9F-9270-93F4-1AE0-41E1F0DFFDFA}"/>
              </a:ext>
            </a:extLst>
          </p:cNvPr>
          <p:cNvSpPr/>
          <p:nvPr/>
        </p:nvSpPr>
        <p:spPr>
          <a:xfrm>
            <a:off x="29669372" y="18745200"/>
            <a:ext cx="12344400" cy="13716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000" dirty="0">
                <a:latin typeface="Arial" panose="020B0604020202020204" pitchFamily="34" charset="0"/>
                <a:cs typeface="Arial" panose="020B0604020202020204" pitchFamily="34" charset="0"/>
              </a:rPr>
              <a:t>Conclusion</a:t>
            </a:r>
          </a:p>
        </p:txBody>
      </p:sp>
      <p:sp>
        <p:nvSpPr>
          <p:cNvPr id="22" name="Content Placeholder 4">
            <a:extLst>
              <a:ext uri="{FF2B5EF4-FFF2-40B4-BE49-F238E27FC236}">
                <a16:creationId xmlns:a16="http://schemas.microsoft.com/office/drawing/2014/main" id="{706764AB-26B1-5964-A5AB-4814B5FD328F}"/>
              </a:ext>
            </a:extLst>
          </p:cNvPr>
          <p:cNvSpPr txBox="1">
            <a:spLocks/>
          </p:cNvSpPr>
          <p:nvPr/>
        </p:nvSpPr>
        <p:spPr>
          <a:xfrm>
            <a:off x="29595836" y="20220672"/>
            <a:ext cx="12344400" cy="6296928"/>
          </a:xfrm>
          <a:prstGeom prst="rect">
            <a:avLst/>
          </a:prstGeom>
          <a:ln w="76200">
            <a:noFill/>
          </a:ln>
        </p:spPr>
        <p:txBody>
          <a:bodyPr vert="horz" lIns="438872" tIns="219436" rIns="438872" bIns="219436" rtlCol="0">
            <a:noAutofit/>
          </a:bodyPr>
          <a:lstStyle>
            <a:lvl1pPr marL="1645770" indent="-1645770" algn="l" defTabSz="438872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835" indent="-1371475" algn="l" defTabSz="4388720"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5900" indent="-1097180" algn="l" defTabSz="4388720"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260" indent="-1097180" algn="l" defTabSz="438872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4620" indent="-1097180" algn="l" defTabSz="438872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8980" indent="-1097180" algn="l" defTabSz="438872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340" indent="-1097180" algn="l" defTabSz="438872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7700" indent="-1097180" algn="l" defTabSz="438872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059" indent="-1097180" algn="l" defTabSz="438872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0" indent="0" algn="just">
              <a:buFont typeface="Arial" pitchFamily="34" charset="0"/>
              <a:buNone/>
            </a:pPr>
            <a:r>
              <a:rPr lang="en-US" sz="3600" dirty="0">
                <a:latin typeface="Arial" panose="020B0604020202020204" pitchFamily="34" charset="0"/>
                <a:cs typeface="Arial" panose="020B0604020202020204" pitchFamily="34" charset="0"/>
              </a:rPr>
              <a:t>CNNs and SVMs demonstrate high accuracy for detecting and forecasting bearing faults by measuring vibration. This enables solutions for industrial companies to minimize downtime and reduce maintenance costs. The project also illustrates machine learning techniques’ potential to revolutionize motor diagnostics as they also can evaluate data in real time due to their fast prediction speed. Future work could be done to explore more complicated models such as transformers and real-time analysis based on experimental results.</a:t>
            </a:r>
          </a:p>
        </p:txBody>
      </p:sp>
      <p:sp>
        <p:nvSpPr>
          <p:cNvPr id="23" name="Rectangle 22">
            <a:extLst>
              <a:ext uri="{FF2B5EF4-FFF2-40B4-BE49-F238E27FC236}">
                <a16:creationId xmlns:a16="http://schemas.microsoft.com/office/drawing/2014/main" id="{BFEAAA6E-1854-0136-D069-51BDBD7FE5E7}"/>
              </a:ext>
            </a:extLst>
          </p:cNvPr>
          <p:cNvSpPr/>
          <p:nvPr/>
        </p:nvSpPr>
        <p:spPr>
          <a:xfrm>
            <a:off x="29746423" y="26289000"/>
            <a:ext cx="12344400" cy="13716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000" dirty="0">
                <a:latin typeface="Arial" panose="020B0604020202020204" pitchFamily="34" charset="0"/>
                <a:cs typeface="Arial" panose="020B0604020202020204" pitchFamily="34" charset="0"/>
              </a:rPr>
              <a:t>References</a:t>
            </a:r>
          </a:p>
        </p:txBody>
      </p:sp>
      <p:sp>
        <p:nvSpPr>
          <p:cNvPr id="27" name="Rectangle 26">
            <a:extLst>
              <a:ext uri="{FF2B5EF4-FFF2-40B4-BE49-F238E27FC236}">
                <a16:creationId xmlns:a16="http://schemas.microsoft.com/office/drawing/2014/main" id="{1F200945-4B5F-669C-C934-7E979E087D5B}"/>
              </a:ext>
            </a:extLst>
          </p:cNvPr>
          <p:cNvSpPr/>
          <p:nvPr/>
        </p:nvSpPr>
        <p:spPr>
          <a:xfrm>
            <a:off x="1832224" y="26826304"/>
            <a:ext cx="12344400" cy="13716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000" dirty="0">
                <a:latin typeface="Arial" panose="020B0604020202020204" pitchFamily="34" charset="0"/>
                <a:cs typeface="Arial" panose="020B0604020202020204" pitchFamily="34" charset="0"/>
              </a:rPr>
              <a:t>Acknowledgments</a:t>
            </a:r>
          </a:p>
        </p:txBody>
      </p:sp>
      <p:sp>
        <p:nvSpPr>
          <p:cNvPr id="4" name="Content Placeholder 4">
            <a:extLst>
              <a:ext uri="{FF2B5EF4-FFF2-40B4-BE49-F238E27FC236}">
                <a16:creationId xmlns:a16="http://schemas.microsoft.com/office/drawing/2014/main" id="{31AE0D64-2486-E4D8-C9AA-26A5496B7CD0}"/>
              </a:ext>
            </a:extLst>
          </p:cNvPr>
          <p:cNvSpPr txBox="1">
            <a:spLocks/>
          </p:cNvSpPr>
          <p:nvPr/>
        </p:nvSpPr>
        <p:spPr>
          <a:xfrm>
            <a:off x="1832222" y="28320694"/>
            <a:ext cx="12344401" cy="3149906"/>
          </a:xfrm>
          <a:prstGeom prst="rect">
            <a:avLst/>
          </a:prstGeom>
          <a:ln w="76200">
            <a:noFill/>
          </a:ln>
        </p:spPr>
        <p:txBody>
          <a:bodyPr vert="horz" lIns="438872" tIns="219436" rIns="438872" bIns="219436" rtlCol="0">
            <a:normAutofit lnSpcReduction="10000"/>
          </a:bodyPr>
          <a:lstStyle>
            <a:lvl1pPr marL="1645770" indent="-1645770" algn="l" defTabSz="438872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835" indent="-1371475" algn="l" defTabSz="4388720"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5900" indent="-1097180" algn="l" defTabSz="4388720"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260" indent="-1097180" algn="l" defTabSz="438872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4620" indent="-1097180" algn="l" defTabSz="438872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8980" indent="-1097180" algn="l" defTabSz="438872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340" indent="-1097180" algn="l" defTabSz="438872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7700" indent="-1097180" algn="l" defTabSz="438872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059" indent="-1097180" algn="l" defTabSz="438872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0" indent="0">
              <a:buFont typeface="Arial" pitchFamily="34" charset="0"/>
              <a:buNone/>
            </a:pPr>
            <a:r>
              <a:rPr lang="en-US" sz="3600" dirty="0">
                <a:latin typeface="Arial" panose="020B0604020202020204" pitchFamily="34" charset="0"/>
                <a:cs typeface="Arial" panose="020B0604020202020204" pitchFamily="34" charset="0"/>
              </a:rPr>
              <a:t>We would like to thank the partner university for providing us with data. We would also like to thank Dr. Duan Yao and Dr. Peter Liu for their unwavering support. Finally, we would like to thank IEEE IEMDC 2025 for giving us this opportunity to present our research.</a:t>
            </a:r>
          </a:p>
        </p:txBody>
      </p:sp>
      <p:sp>
        <p:nvSpPr>
          <p:cNvPr id="5" name="Content Placeholder 4">
            <a:extLst>
              <a:ext uri="{FF2B5EF4-FFF2-40B4-BE49-F238E27FC236}">
                <a16:creationId xmlns:a16="http://schemas.microsoft.com/office/drawing/2014/main" id="{923E73B6-F930-735B-505F-E0E8A75D4971}"/>
              </a:ext>
            </a:extLst>
          </p:cNvPr>
          <p:cNvSpPr txBox="1">
            <a:spLocks/>
          </p:cNvSpPr>
          <p:nvPr/>
        </p:nvSpPr>
        <p:spPr>
          <a:xfrm>
            <a:off x="29746423" y="27813000"/>
            <a:ext cx="12552771" cy="3013237"/>
          </a:xfrm>
          <a:prstGeom prst="rect">
            <a:avLst/>
          </a:prstGeom>
          <a:ln w="76200">
            <a:noFill/>
          </a:ln>
        </p:spPr>
        <p:txBody>
          <a:bodyPr vert="horz" lIns="438872" tIns="219436" rIns="438872" bIns="219436" rtlCol="0">
            <a:noAutofit/>
          </a:bodyPr>
          <a:lstStyle>
            <a:lvl1pPr marL="1645770" indent="-1645770" algn="l" defTabSz="438872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835" indent="-1371475" algn="l" defTabSz="4388720"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5900" indent="-1097180" algn="l" defTabSz="4388720"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260" indent="-1097180" algn="l" defTabSz="438872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4620" indent="-1097180" algn="l" defTabSz="438872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8980" indent="-1097180" algn="l" defTabSz="438872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340" indent="-1097180" algn="l" defTabSz="438872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7700" indent="-1097180" algn="l" defTabSz="438872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059" indent="-1097180" algn="l" defTabSz="438872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0" indent="0">
              <a:buFont typeface="Arial" pitchFamily="34" charset="0"/>
              <a:buNone/>
            </a:pPr>
            <a:r>
              <a:rPr lang="en-US" sz="3200" b="0" i="0" dirty="0">
                <a:solidFill>
                  <a:srgbClr val="0A7D91"/>
                </a:solidFill>
                <a:effectLst/>
                <a:latin typeface="-apple-system"/>
                <a:hlinkClick r:id="rId3"/>
              </a:rPr>
              <a:t>API design for machine learning software: experiences from the scikit-learn project</a:t>
            </a:r>
            <a:r>
              <a:rPr lang="en-US" sz="3200" b="0" i="0" dirty="0">
                <a:solidFill>
                  <a:srgbClr val="222832"/>
                </a:solidFill>
                <a:effectLst/>
                <a:latin typeface="-apple-system"/>
              </a:rPr>
              <a:t>, </a:t>
            </a:r>
            <a:r>
              <a:rPr lang="en-US" sz="3200" b="0" i="0" dirty="0" err="1">
                <a:solidFill>
                  <a:srgbClr val="222832"/>
                </a:solidFill>
                <a:effectLst/>
                <a:latin typeface="-apple-system"/>
              </a:rPr>
              <a:t>Buitinck</a:t>
            </a:r>
            <a:r>
              <a:rPr lang="en-US" sz="3200" b="0" i="0" dirty="0">
                <a:solidFill>
                  <a:srgbClr val="222832"/>
                </a:solidFill>
                <a:effectLst/>
                <a:latin typeface="-apple-system"/>
              </a:rPr>
              <a:t> </a:t>
            </a:r>
            <a:r>
              <a:rPr lang="en-US" sz="3200" b="0" i="1" dirty="0">
                <a:solidFill>
                  <a:srgbClr val="222832"/>
                </a:solidFill>
                <a:effectLst/>
                <a:latin typeface="-apple-system"/>
              </a:rPr>
              <a:t>et al.</a:t>
            </a:r>
            <a:r>
              <a:rPr lang="en-US" sz="3200" b="0" i="0" dirty="0">
                <a:solidFill>
                  <a:srgbClr val="222832"/>
                </a:solidFill>
                <a:effectLst/>
                <a:latin typeface="-apple-system"/>
              </a:rPr>
              <a:t>, 2013.</a:t>
            </a:r>
            <a:endParaRPr lang="en-US" sz="3200" dirty="0">
              <a:latin typeface="Arial" panose="020B0604020202020204" pitchFamily="34" charset="0"/>
              <a:cs typeface="Arial" panose="020B0604020202020204" pitchFamily="34" charset="0"/>
            </a:endParaRPr>
          </a:p>
          <a:p>
            <a:pPr marL="0" indent="0">
              <a:buFont typeface="Arial" pitchFamily="34" charset="0"/>
              <a:buNone/>
            </a:pPr>
            <a:r>
              <a:rPr lang="en-US" sz="3200" b="0" i="0" dirty="0">
                <a:solidFill>
                  <a:srgbClr val="0A7D91"/>
                </a:solidFill>
                <a:effectLst/>
                <a:latin typeface="-apple-system"/>
                <a:hlinkClick r:id="rId4"/>
              </a:rPr>
              <a:t>Scikit-learn: Machine Learning in Python</a:t>
            </a:r>
            <a:r>
              <a:rPr lang="en-US" sz="3200" b="0" i="0" dirty="0">
                <a:solidFill>
                  <a:srgbClr val="222832"/>
                </a:solidFill>
                <a:effectLst/>
                <a:latin typeface="-apple-system"/>
              </a:rPr>
              <a:t>, Pedregosa </a:t>
            </a:r>
            <a:r>
              <a:rPr lang="en-US" sz="3200" b="0" i="1" dirty="0">
                <a:solidFill>
                  <a:srgbClr val="222832"/>
                </a:solidFill>
                <a:effectLst/>
                <a:latin typeface="-apple-system"/>
              </a:rPr>
              <a:t>et al.</a:t>
            </a:r>
            <a:r>
              <a:rPr lang="en-US" sz="3200" b="0" i="0" dirty="0">
                <a:solidFill>
                  <a:srgbClr val="222832"/>
                </a:solidFill>
                <a:effectLst/>
                <a:latin typeface="-apple-system"/>
              </a:rPr>
              <a:t>, JMLR 12, pp. 2825-2830, 2011.</a:t>
            </a:r>
            <a:endParaRPr lang="en-US" sz="3200" dirty="0">
              <a:latin typeface="Arial" panose="020B0604020202020204" pitchFamily="34" charset="0"/>
              <a:cs typeface="Arial" panose="020B0604020202020204" pitchFamily="34" charset="0"/>
            </a:endParaRPr>
          </a:p>
          <a:p>
            <a:pPr marL="0" indent="0">
              <a:buFont typeface="Arial" pitchFamily="34" charset="0"/>
              <a:buNone/>
            </a:pPr>
            <a:r>
              <a:rPr lang="en-US" sz="3200" dirty="0">
                <a:latin typeface="Arial" panose="020B0604020202020204" pitchFamily="34" charset="0"/>
                <a:cs typeface="Arial" panose="020B0604020202020204" pitchFamily="34" charset="0"/>
              </a:rPr>
              <a:t>TensorFlow, “</a:t>
            </a:r>
            <a:r>
              <a:rPr lang="en-US" sz="3200" dirty="0" err="1">
                <a:latin typeface="Arial" panose="020B0604020202020204" pitchFamily="34" charset="0"/>
                <a:cs typeface="Arial" panose="020B0604020202020204" pitchFamily="34" charset="0"/>
              </a:rPr>
              <a:t>Keras</a:t>
            </a:r>
            <a:r>
              <a:rPr lang="en-US" sz="3200" dirty="0">
                <a:latin typeface="Arial" panose="020B0604020202020204" pitchFamily="34" charset="0"/>
                <a:cs typeface="Arial" panose="020B0604020202020204" pitchFamily="34" charset="0"/>
              </a:rPr>
              <a:t> Sequential Model,” 2023. [Online]. Available:</a:t>
            </a:r>
          </a:p>
          <a:p>
            <a:pPr marL="0" indent="0">
              <a:buFont typeface="Arial" pitchFamily="34" charset="0"/>
              <a:buNone/>
            </a:pPr>
            <a:r>
              <a:rPr lang="en-US" sz="3200" dirty="0">
                <a:latin typeface="Arial" panose="020B0604020202020204" pitchFamily="34" charset="0"/>
                <a:cs typeface="Arial" panose="020B0604020202020204" pitchFamily="34" charset="0"/>
              </a:rPr>
              <a:t>https://www.tensorflow.org/api_docs/python/tf/keras/Sequential</a:t>
            </a:r>
          </a:p>
        </p:txBody>
      </p:sp>
      <p:pic>
        <p:nvPicPr>
          <p:cNvPr id="6" name="Picture 5" descr="A logo of a company&#10;&#10;Description automatically generated">
            <a:extLst>
              <a:ext uri="{FF2B5EF4-FFF2-40B4-BE49-F238E27FC236}">
                <a16:creationId xmlns:a16="http://schemas.microsoft.com/office/drawing/2014/main" id="{E91E91B2-BD02-BD07-0DB0-B7ABB97A13A9}"/>
              </a:ext>
            </a:extLst>
          </p:cNvPr>
          <p:cNvPicPr>
            <a:picLocks noChangeAspect="1"/>
          </p:cNvPicPr>
          <p:nvPr/>
        </p:nvPicPr>
        <p:blipFill>
          <a:blip r:embed="rId5"/>
          <a:srcRect b="19587"/>
          <a:stretch/>
        </p:blipFill>
        <p:spPr>
          <a:xfrm>
            <a:off x="681555" y="884351"/>
            <a:ext cx="4117230" cy="3310793"/>
          </a:xfrm>
          <a:prstGeom prst="rect">
            <a:avLst/>
          </a:prstGeom>
        </p:spPr>
      </p:pic>
      <p:pic>
        <p:nvPicPr>
          <p:cNvPr id="10" name="Picture 6" descr="IEEE Society Sub-Brand Resources - IEEE Brand Experience">
            <a:extLst>
              <a:ext uri="{FF2B5EF4-FFF2-40B4-BE49-F238E27FC236}">
                <a16:creationId xmlns:a16="http://schemas.microsoft.com/office/drawing/2014/main" id="{DCB704A4-B528-D641-4228-9B16DC09A4AD}"/>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90600" y="4551956"/>
            <a:ext cx="2272485" cy="1351936"/>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8">
            <a:extLst>
              <a:ext uri="{FF2B5EF4-FFF2-40B4-BE49-F238E27FC236}">
                <a16:creationId xmlns:a16="http://schemas.microsoft.com/office/drawing/2014/main" id="{C7D833C3-E17B-6824-AA65-D533D244522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29000" y="4538851"/>
            <a:ext cx="1179285" cy="137814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0" descr="Profile for IEEE Industrial Electronics Society">
            <a:extLst>
              <a:ext uri="{FF2B5EF4-FFF2-40B4-BE49-F238E27FC236}">
                <a16:creationId xmlns:a16="http://schemas.microsoft.com/office/drawing/2014/main" id="{9A3A6E63-E041-155B-B6C7-AB90627DEC06}"/>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t="13157" b="19287"/>
          <a:stretch/>
        </p:blipFill>
        <p:spPr bwMode="auto">
          <a:xfrm>
            <a:off x="4800600" y="4654416"/>
            <a:ext cx="1868949" cy="126258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PES Logos - IEEE Power &amp; Energy Society">
            <a:extLst>
              <a:ext uri="{FF2B5EF4-FFF2-40B4-BE49-F238E27FC236}">
                <a16:creationId xmlns:a16="http://schemas.microsoft.com/office/drawing/2014/main" id="{8D264A61-606F-BB6D-7DEA-8FE30CA0F26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934200" y="4584112"/>
            <a:ext cx="1868949" cy="1287498"/>
          </a:xfrm>
          <a:prstGeom prst="rect">
            <a:avLst/>
          </a:prstGeom>
          <a:noFill/>
          <a:extLst>
            <a:ext uri="{909E8E84-426E-40DD-AFC4-6F175D3DCCD1}">
              <a14:hiddenFill xmlns:a14="http://schemas.microsoft.com/office/drawing/2010/main">
                <a:solidFill>
                  <a:srgbClr val="FFFFFF"/>
                </a:solidFill>
              </a14:hiddenFill>
            </a:ext>
          </a:extLst>
        </p:spPr>
      </p:pic>
      <p:sp>
        <p:nvSpPr>
          <p:cNvPr id="17" name="Content Placeholder 4">
            <a:extLst>
              <a:ext uri="{FF2B5EF4-FFF2-40B4-BE49-F238E27FC236}">
                <a16:creationId xmlns:a16="http://schemas.microsoft.com/office/drawing/2014/main" id="{549A3E34-ED9C-2FAA-B0FA-75A77401006C}"/>
              </a:ext>
            </a:extLst>
          </p:cNvPr>
          <p:cNvSpPr txBox="1">
            <a:spLocks/>
          </p:cNvSpPr>
          <p:nvPr/>
        </p:nvSpPr>
        <p:spPr>
          <a:xfrm>
            <a:off x="4580575" y="1015764"/>
            <a:ext cx="4934821" cy="3517052"/>
          </a:xfrm>
          <a:prstGeom prst="rect">
            <a:avLst/>
          </a:prstGeom>
          <a:ln w="76200">
            <a:noFill/>
          </a:ln>
        </p:spPr>
        <p:txBody>
          <a:bodyPr vert="horz" lIns="438872" tIns="219436" rIns="438872" bIns="219436" rtlCol="0">
            <a:normAutofit lnSpcReduction="10000"/>
          </a:bodyPr>
          <a:lstStyle>
            <a:lvl1pPr marL="1645770" indent="-1645770" algn="l" defTabSz="438872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835" indent="-1371475" algn="l" defTabSz="4388720"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5900" indent="-1097180" algn="l" defTabSz="4388720"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260" indent="-1097180" algn="l" defTabSz="438872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4620" indent="-1097180" algn="l" defTabSz="438872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8980" indent="-1097180" algn="l" defTabSz="438872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340" indent="-1097180" algn="l" defTabSz="438872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7700" indent="-1097180" algn="l" defTabSz="438872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059" indent="-1097180" algn="l" defTabSz="438872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0" indent="0" algn="ctr">
              <a:buFont typeface="Arial" pitchFamily="34" charset="0"/>
              <a:buNone/>
            </a:pPr>
            <a:r>
              <a:rPr lang="en-US" sz="4800" b="1" dirty="0">
                <a:solidFill>
                  <a:srgbClr val="0070C0"/>
                </a:solidFill>
                <a:latin typeface="Arial" panose="020B0604020202020204" pitchFamily="34" charset="0"/>
                <a:cs typeface="Arial" panose="020B0604020202020204" pitchFamily="34" charset="0"/>
              </a:rPr>
              <a:t>Houston </a:t>
            </a:r>
          </a:p>
          <a:p>
            <a:pPr marL="0" indent="0" algn="ctr">
              <a:buFont typeface="Arial" pitchFamily="34" charset="0"/>
              <a:buNone/>
            </a:pPr>
            <a:r>
              <a:rPr lang="en-US" sz="4800" b="1" dirty="0">
                <a:solidFill>
                  <a:srgbClr val="0070C0"/>
                </a:solidFill>
                <a:latin typeface="Arial" panose="020B0604020202020204" pitchFamily="34" charset="0"/>
                <a:cs typeface="Arial" panose="020B0604020202020204" pitchFamily="34" charset="0"/>
              </a:rPr>
              <a:t>High School </a:t>
            </a:r>
          </a:p>
          <a:p>
            <a:pPr marL="0" indent="0" algn="ctr">
              <a:buFont typeface="Arial" pitchFamily="34" charset="0"/>
              <a:buNone/>
            </a:pPr>
            <a:r>
              <a:rPr lang="en-US" sz="4800" b="1" dirty="0">
                <a:solidFill>
                  <a:srgbClr val="0070C0"/>
                </a:solidFill>
                <a:latin typeface="Arial" panose="020B0604020202020204" pitchFamily="34" charset="0"/>
                <a:cs typeface="Arial" panose="020B0604020202020204" pitchFamily="34" charset="0"/>
              </a:rPr>
              <a:t>Students </a:t>
            </a:r>
          </a:p>
          <a:p>
            <a:pPr marL="0" indent="0" algn="ctr">
              <a:buFont typeface="Arial" pitchFamily="34" charset="0"/>
              <a:buNone/>
            </a:pPr>
            <a:r>
              <a:rPr lang="en-US" sz="4800" b="1" dirty="0">
                <a:solidFill>
                  <a:srgbClr val="0070C0"/>
                </a:solidFill>
                <a:latin typeface="Arial" panose="020B0604020202020204" pitchFamily="34" charset="0"/>
                <a:cs typeface="Arial" panose="020B0604020202020204" pitchFamily="34" charset="0"/>
              </a:rPr>
              <a:t>Research</a:t>
            </a:r>
          </a:p>
        </p:txBody>
      </p:sp>
      <p:sp>
        <p:nvSpPr>
          <p:cNvPr id="28" name="Rettangolo arrotondato 28">
            <a:extLst>
              <a:ext uri="{FF2B5EF4-FFF2-40B4-BE49-F238E27FC236}">
                <a16:creationId xmlns:a16="http://schemas.microsoft.com/office/drawing/2014/main" id="{1D66408C-326C-0F9A-3AED-A08D730B18BB}"/>
              </a:ext>
            </a:extLst>
          </p:cNvPr>
          <p:cNvSpPr/>
          <p:nvPr/>
        </p:nvSpPr>
        <p:spPr>
          <a:xfrm>
            <a:off x="723900" y="6713213"/>
            <a:ext cx="42443400" cy="25366387"/>
          </a:xfrm>
          <a:prstGeom prst="roundRect">
            <a:avLst>
              <a:gd name="adj" fmla="val 2413"/>
            </a:avLst>
          </a:prstGeom>
          <a:noFill/>
          <a:ln w="1270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rgbClr val="D14C2B"/>
              </a:solidFill>
              <a:latin typeface="Arial" panose="020B0604020202020204" pitchFamily="34" charset="0"/>
              <a:cs typeface="Arial" panose="020B0604020202020204" pitchFamily="34" charset="0"/>
            </a:endParaRPr>
          </a:p>
        </p:txBody>
      </p:sp>
      <p:pic>
        <p:nvPicPr>
          <p:cNvPr id="1026" name="Picture 2" descr="Taylor High School">
            <a:extLst>
              <a:ext uri="{FF2B5EF4-FFF2-40B4-BE49-F238E27FC236}">
                <a16:creationId xmlns:a16="http://schemas.microsoft.com/office/drawing/2014/main" id="{79DBBC3A-66A6-5652-5939-8A32A9C8C67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671136" y="895237"/>
            <a:ext cx="4791064" cy="5356048"/>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34" descr="A graph of a graph showing the fault classification&#10;&#10;AI-generated content may be incorrect.">
            <a:extLst>
              <a:ext uri="{FF2B5EF4-FFF2-40B4-BE49-F238E27FC236}">
                <a16:creationId xmlns:a16="http://schemas.microsoft.com/office/drawing/2014/main" id="{D4FAEFB9-C4D1-9725-6F6F-A001660E1107}"/>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0824529" y="7626918"/>
            <a:ext cx="9458205" cy="4842210"/>
          </a:xfrm>
          <a:prstGeom prst="rect">
            <a:avLst/>
          </a:prstGeom>
        </p:spPr>
      </p:pic>
      <p:pic>
        <p:nvPicPr>
          <p:cNvPr id="7" name="Picture 2" descr="Electronics 13 00108 g006">
            <a:extLst>
              <a:ext uri="{FF2B5EF4-FFF2-40B4-BE49-F238E27FC236}">
                <a16:creationId xmlns:a16="http://schemas.microsoft.com/office/drawing/2014/main" id="{8232B201-1642-4E69-3086-D09C0DD989CD}"/>
              </a:ext>
            </a:extLst>
          </p:cNvPr>
          <p:cNvPicPr>
            <a:picLocks noChangeAspect="1" noChangeArrowheads="1"/>
          </p:cNvPicPr>
          <p:nvPr/>
        </p:nvPicPr>
        <p:blipFill rotWithShape="1">
          <a:blip r:embed="rId12">
            <a:extLst>
              <a:ext uri="{28A0092B-C50C-407E-A947-70E740481C1C}">
                <a14:useLocalDpi xmlns:a14="http://schemas.microsoft.com/office/drawing/2010/main" val="0"/>
              </a:ext>
            </a:extLst>
          </a:blip>
          <a:srcRect l="56811" t="1929" r="27726" b="76799"/>
          <a:stretch/>
        </p:blipFill>
        <p:spPr bwMode="auto">
          <a:xfrm>
            <a:off x="2740170" y="18071550"/>
            <a:ext cx="3123361" cy="273446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BB530F4A-27B3-C10E-2058-262BD0795F38}"/>
              </a:ext>
            </a:extLst>
          </p:cNvPr>
          <p:cNvPicPr>
            <a:picLocks noChangeAspect="1" noChangeArrowheads="1"/>
          </p:cNvPicPr>
          <p:nvPr/>
        </p:nvPicPr>
        <p:blipFill rotWithShape="1">
          <a:blip r:embed="rId12">
            <a:extLst>
              <a:ext uri="{28A0092B-C50C-407E-A947-70E740481C1C}">
                <a14:useLocalDpi xmlns:a14="http://schemas.microsoft.com/office/drawing/2010/main" val="0"/>
              </a:ext>
            </a:extLst>
          </a:blip>
          <a:srcRect l="56760" t="64945" r="27466" b="7925"/>
          <a:stretch/>
        </p:blipFill>
        <p:spPr bwMode="auto">
          <a:xfrm>
            <a:off x="10507482" y="18059400"/>
            <a:ext cx="2609628" cy="285623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0E1D8D43-7E4E-DD7A-21F2-3C770EBB9DAE}"/>
              </a:ext>
            </a:extLst>
          </p:cNvPr>
          <p:cNvPicPr>
            <a:picLocks noChangeAspect="1" noChangeArrowheads="1"/>
          </p:cNvPicPr>
          <p:nvPr/>
        </p:nvPicPr>
        <p:blipFill rotWithShape="1">
          <a:blip r:embed="rId12">
            <a:extLst>
              <a:ext uri="{28A0092B-C50C-407E-A947-70E740481C1C}">
                <a14:useLocalDpi xmlns:a14="http://schemas.microsoft.com/office/drawing/2010/main" val="0"/>
              </a:ext>
            </a:extLst>
          </a:blip>
          <a:srcRect l="58224" t="33093" r="27198" b="45317"/>
          <a:stretch/>
        </p:blipFill>
        <p:spPr bwMode="auto">
          <a:xfrm>
            <a:off x="6741569" y="18073604"/>
            <a:ext cx="2886493" cy="2720287"/>
          </a:xfrm>
          <a:prstGeom prst="rect">
            <a:avLst/>
          </a:prstGeom>
          <a:noFill/>
          <a:extLst>
            <a:ext uri="{909E8E84-426E-40DD-AFC4-6F175D3DCCD1}">
              <a14:hiddenFill xmlns:a14="http://schemas.microsoft.com/office/drawing/2010/main">
                <a:solidFill>
                  <a:srgbClr val="FFFFFF"/>
                </a:solidFill>
              </a14:hiddenFill>
            </a:ext>
          </a:extLst>
        </p:spPr>
      </p:pic>
      <p:sp>
        <p:nvSpPr>
          <p:cNvPr id="26" name="Content Placeholder 4">
            <a:extLst>
              <a:ext uri="{FF2B5EF4-FFF2-40B4-BE49-F238E27FC236}">
                <a16:creationId xmlns:a16="http://schemas.microsoft.com/office/drawing/2014/main" id="{FC900783-5294-4836-CCB3-5D2B001F8268}"/>
              </a:ext>
            </a:extLst>
          </p:cNvPr>
          <p:cNvSpPr txBox="1">
            <a:spLocks/>
          </p:cNvSpPr>
          <p:nvPr/>
        </p:nvSpPr>
        <p:spPr>
          <a:xfrm>
            <a:off x="4760685" y="20678186"/>
            <a:ext cx="6172200" cy="894683"/>
          </a:xfrm>
          <a:prstGeom prst="rect">
            <a:avLst/>
          </a:prstGeom>
          <a:ln w="76200">
            <a:noFill/>
          </a:ln>
        </p:spPr>
        <p:txBody>
          <a:bodyPr vert="horz" lIns="438872" tIns="219436" rIns="438872" bIns="219436" rtlCol="0">
            <a:noAutofit/>
          </a:bodyPr>
          <a:lstStyle>
            <a:lvl1pPr marL="1645770" indent="-1645770" algn="l" defTabSz="438872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835" indent="-1371475" algn="l" defTabSz="4388720"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5900" indent="-1097180" algn="l" defTabSz="4388720"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260" indent="-1097180" algn="l" defTabSz="438872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4620" indent="-1097180" algn="l" defTabSz="438872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8980" indent="-1097180" algn="l" defTabSz="438872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340" indent="-1097180" algn="l" defTabSz="438872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7700" indent="-1097180" algn="l" defTabSz="438872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059" indent="-1097180" algn="l" defTabSz="438872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0" indent="0" algn="ctr">
              <a:buFont typeface="Arial" pitchFamily="34" charset="0"/>
              <a:buNone/>
            </a:pPr>
            <a:r>
              <a:rPr lang="en-US" sz="3200" dirty="0">
                <a:latin typeface="Arial" panose="020B0604020202020204" pitchFamily="34" charset="0"/>
                <a:cs typeface="Arial" panose="020B0604020202020204" pitchFamily="34" charset="0"/>
              </a:rPr>
              <a:t>Bearing faults examples</a:t>
            </a:r>
            <a:endParaRPr lang="en-US" sz="3600" dirty="0">
              <a:latin typeface="Arial" panose="020B0604020202020204" pitchFamily="34" charset="0"/>
              <a:cs typeface="Arial" panose="020B0604020202020204" pitchFamily="34" charset="0"/>
            </a:endParaRPr>
          </a:p>
        </p:txBody>
      </p:sp>
      <p:pic>
        <p:nvPicPr>
          <p:cNvPr id="32" name="Picture 31" descr="A graph of blue and orange bars&#10;&#10;AI-generated content may be incorrect.">
            <a:extLst>
              <a:ext uri="{FF2B5EF4-FFF2-40B4-BE49-F238E27FC236}">
                <a16:creationId xmlns:a16="http://schemas.microsoft.com/office/drawing/2014/main" id="{6B41CEC9-C177-5309-8623-EA50D4DCA6E5}"/>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7729633" y="25288240"/>
            <a:ext cx="8463779" cy="4842210"/>
          </a:xfrm>
          <a:prstGeom prst="rect">
            <a:avLst/>
          </a:prstGeom>
        </p:spPr>
      </p:pic>
      <p:pic>
        <p:nvPicPr>
          <p:cNvPr id="30" name="Picture 29" descr="A graph of a vibrational diagram&#10;&#10;AI-generated content may be incorrect.">
            <a:extLst>
              <a:ext uri="{FF2B5EF4-FFF2-40B4-BE49-F238E27FC236}">
                <a16:creationId xmlns:a16="http://schemas.microsoft.com/office/drawing/2014/main" id="{37BD78FC-9EFA-30FA-6D4C-35A59DBA0956}"/>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2495581" y="13041637"/>
            <a:ext cx="6846084" cy="5134563"/>
          </a:xfrm>
          <a:prstGeom prst="rect">
            <a:avLst/>
          </a:prstGeom>
        </p:spPr>
      </p:pic>
    </p:spTree>
    <p:extLst>
      <p:ext uri="{BB962C8B-B14F-4D97-AF65-F5344CB8AC3E}">
        <p14:creationId xmlns:p14="http://schemas.microsoft.com/office/powerpoint/2010/main" val="33470760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449</TotalTime>
  <Words>547</Words>
  <Application>Microsoft Office PowerPoint</Application>
  <PresentationFormat>Custom</PresentationFormat>
  <Paragraphs>38</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-apple-system</vt:lpstr>
      <vt:lpstr>Aptos</vt: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mlendl</dc:creator>
  <cp:lastModifiedBy>Liu, David J (THS)</cp:lastModifiedBy>
  <cp:revision>29</cp:revision>
  <dcterms:created xsi:type="dcterms:W3CDTF">2015-08-27T15:30:56Z</dcterms:created>
  <dcterms:modified xsi:type="dcterms:W3CDTF">2025-05-17T01:33:53Z</dcterms:modified>
</cp:coreProperties>
</file>