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media/image9.jpeg" ContentType="image/jpeg"/>
  <Override PartName="/ppt/media/image10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8300700" cy="102997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7FC516C-0025-476D-94F8-E8715F816CF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535320" y="764280"/>
            <a:ext cx="6700680" cy="37710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Read slide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535320" y="764280"/>
            <a:ext cx="6700680" cy="37710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In the winter we would get something called lake-effect snow which usually was in the form of gently falling “wet” snow but the flakes would be the size of your thumb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535320" y="764280"/>
            <a:ext cx="6700680" cy="377100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Read slide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535320" y="764280"/>
            <a:ext cx="6700680" cy="377100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For myself it was interesting to see how being in an area near the oceans can take what should be a severe climate and make it more suitable to human habitation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535320" y="764280"/>
            <a:ext cx="6700680" cy="377100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I grew up in Ellsworth Michigan.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I have always found it odd that even though Seattle is  at a higher latitude then my home it is far less severe in its climate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lets explore why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535320" y="764280"/>
            <a:ext cx="6700680" cy="37710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The ocean and it’s currents are very much a cycling and filtration system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much like your air conditioning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or air purifier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535320" y="764280"/>
            <a:ext cx="6700680" cy="377100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This “conveyor belt” of currents does many things: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Distribute heat across the world, affecting climate and weather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Transport nutrients to marine ecosystems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Mixing of the ocean waters which is vital to maintaining the chemical balance in the oceans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535320" y="764280"/>
            <a:ext cx="6700680" cy="377100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69040" y="484668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The topography of the ocean floor can influence the direction of a current much like our surface topography can influence how the wind moves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Seamounts and ridges can act as barriers that redirect currents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Trenches can trap water which can affect the flow of deep ocean currents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Continental shelves can enhance or hinder the movement of water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5320" y="764280"/>
            <a:ext cx="6700680" cy="377100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Read the slide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535320" y="764280"/>
            <a:ext cx="6700680" cy="377100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Read the slide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535320" y="764280"/>
            <a:ext cx="6700680" cy="37710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My first winter here I was very surprised by how not Michigan like the winter was.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It was almost shorts weather back home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The main thing that made it uncomfortable was that everything was constantly wet and then the wind gets you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5320" y="764280"/>
            <a:ext cx="6700680" cy="377100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Winters in Michigan can last from late October (I have been trick-or-treating in the snow) to early to mid may.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The main thing with Michigan summers is the humidity because the state is surrounded by the great lakes which are constantly evaporating into the atmosphere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I was kind of surprised when I learned that Michigan gets almost as much precipitation as Washington just in the form of snow in the winter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91200" y="1429560"/>
            <a:ext cx="15116040" cy="9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8405280" y="3414600"/>
            <a:ext cx="7498440" cy="25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F58B7A-0CD6-4F4A-A7ED-6B1D95D911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91200" y="1429560"/>
            <a:ext cx="15116040" cy="9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405280" y="3414600"/>
            <a:ext cx="7498440" cy="25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CF4CD0-3865-4697-BBF7-2F3424EC3E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91200" y="1429560"/>
            <a:ext cx="15116040" cy="9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405280" y="3414600"/>
            <a:ext cx="7498440" cy="25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20BAC1-4E43-4E5E-B828-842E43653D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91200" y="1429560"/>
            <a:ext cx="15116040" cy="9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405280" y="3414600"/>
            <a:ext cx="7498440" cy="25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CCD3A8-033A-4819-ADF1-6C67C12CF2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91200" y="1429560"/>
            <a:ext cx="15116040" cy="9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405280" y="3414600"/>
            <a:ext cx="7498440" cy="25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CBA54E0-6F3C-472B-90C3-848D358F3E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18285840" cy="1028484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10284840"/>
              <a:gd name="textAreaBottom" fmla="*/ 10287000 h 10284840"/>
            </a:gdLst>
            <a:ahLst/>
            <a:rect l="textAreaLeft" t="textAreaTop" r="textAreaRight" b="textAreaBottom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91200" y="1429560"/>
            <a:ext cx="15116040" cy="9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405280" y="3414600"/>
            <a:ext cx="7498440" cy="25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6222240" y="9578880"/>
            <a:ext cx="5853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13176360" y="9578880"/>
            <a:ext cx="4206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24E602-18E3-43E5-A52C-D5B106B2A170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915120" y="9578880"/>
            <a:ext cx="4206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g object 16"/>
          <p:cNvSpPr/>
          <p:nvPr/>
        </p:nvSpPr>
        <p:spPr>
          <a:xfrm>
            <a:off x="0" y="0"/>
            <a:ext cx="18285840" cy="1028484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10284840"/>
              <a:gd name="textAreaBottom" fmla="*/ 10287000 h 10284840"/>
            </a:gdLst>
            <a:ahLst/>
            <a:rect l="textAreaLeft" t="textAreaTop" r="textAreaRight" b="textAreaBottom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91200" y="1429560"/>
            <a:ext cx="15116040" cy="9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405280" y="3414600"/>
            <a:ext cx="7498440" cy="25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4"/>
          </p:nvPr>
        </p:nvSpPr>
        <p:spPr>
          <a:xfrm>
            <a:off x="6222240" y="9578880"/>
            <a:ext cx="5853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5"/>
          </p:nvPr>
        </p:nvSpPr>
        <p:spPr>
          <a:xfrm>
            <a:off x="13176360" y="9578880"/>
            <a:ext cx="4206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9B1C93-DA69-4F91-990D-9FF41698A056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6"/>
          </p:nvPr>
        </p:nvSpPr>
        <p:spPr>
          <a:xfrm>
            <a:off x="915120" y="9578880"/>
            <a:ext cx="4206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5840" cy="1028484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10284840"/>
              <a:gd name="textAreaBottom" fmla="*/ 10287000 h 10284840"/>
            </a:gdLst>
            <a:ahLst/>
            <a:rect l="textAreaLeft" t="textAreaTop" r="textAreaRight" b="textAreaBottom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91200" y="1429560"/>
            <a:ext cx="15116040" cy="9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405280" y="3414600"/>
            <a:ext cx="7498440" cy="25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7"/>
          </p:nvPr>
        </p:nvSpPr>
        <p:spPr>
          <a:xfrm>
            <a:off x="6222240" y="9578880"/>
            <a:ext cx="5853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8"/>
          </p:nvPr>
        </p:nvSpPr>
        <p:spPr>
          <a:xfrm>
            <a:off x="13176360" y="9578880"/>
            <a:ext cx="4206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8827E9-35A5-44E0-AD0B-13654E0B8E6F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9"/>
          </p:nvPr>
        </p:nvSpPr>
        <p:spPr>
          <a:xfrm>
            <a:off x="915120" y="9578880"/>
            <a:ext cx="4206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0" y="0"/>
            <a:ext cx="18285840" cy="1028484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10284840"/>
              <a:gd name="textAreaBottom" fmla="*/ 10287000 h 10284840"/>
            </a:gdLst>
            <a:ahLst/>
            <a:rect l="textAreaLeft" t="textAreaTop" r="textAreaRight" b="textAreaBottom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91200" y="1429560"/>
            <a:ext cx="15116040" cy="9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405280" y="3414600"/>
            <a:ext cx="7498440" cy="25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10"/>
          </p:nvPr>
        </p:nvSpPr>
        <p:spPr>
          <a:xfrm>
            <a:off x="6222240" y="9578880"/>
            <a:ext cx="5853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1"/>
          </p:nvPr>
        </p:nvSpPr>
        <p:spPr>
          <a:xfrm>
            <a:off x="13176360" y="9578880"/>
            <a:ext cx="4206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2C6551-C559-43B4-AE98-E4166B569B43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dt" idx="12"/>
          </p:nvPr>
        </p:nvSpPr>
        <p:spPr>
          <a:xfrm>
            <a:off x="915120" y="9578880"/>
            <a:ext cx="4206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g object 16"/>
          <p:cNvSpPr/>
          <p:nvPr/>
        </p:nvSpPr>
        <p:spPr>
          <a:xfrm>
            <a:off x="0" y="0"/>
            <a:ext cx="18285840" cy="1028484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10284840"/>
              <a:gd name="textAreaBottom" fmla="*/ 10287000 h 10284840"/>
            </a:gdLst>
            <a:ahLst/>
            <a:rect l="textAreaLeft" t="textAreaTop" r="textAreaRight" b="textAreaBottom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91200" y="1429560"/>
            <a:ext cx="15116040" cy="9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405280" y="3414600"/>
            <a:ext cx="7498440" cy="25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13"/>
          </p:nvPr>
        </p:nvSpPr>
        <p:spPr>
          <a:xfrm>
            <a:off x="6222240" y="9578880"/>
            <a:ext cx="5853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14"/>
          </p:nvPr>
        </p:nvSpPr>
        <p:spPr>
          <a:xfrm>
            <a:off x="13176360" y="9578880"/>
            <a:ext cx="4206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EEF91A-B147-49B3-B19B-8491B7C94DB6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dt" idx="15"/>
          </p:nvPr>
        </p:nvSpPr>
        <p:spPr>
          <a:xfrm>
            <a:off x="915120" y="9578880"/>
            <a:ext cx="420696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hyperlink" Target="https://www.usclimatedata.com/climate/ellsworth/michigan/united-states/usmi1335" TargetMode="External"/><Relationship Id="rId3" Type="http://schemas.openxmlformats.org/officeDocument/2006/relationships/hyperlink" Target="https://www.usclimatedata.com/climate/seattle/washington/united-states/uswa0395" TargetMode="External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42240" y="2762640"/>
            <a:ext cx="15215040" cy="28191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Microsoft YaHei"/>
              </a:rPr>
              <a:t>The Effects of Ocean Currents on Climate</a:t>
            </a:r>
            <a:br>
              <a:rPr sz="4400"/>
            </a:br>
            <a:br>
              <a:rPr sz="4400"/>
            </a:b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Microsoft YaHei"/>
              </a:rPr>
              <a:t>Comparative Analysis of Seattle, WA and Ellsworth, MI</a:t>
            </a:r>
            <a:br>
              <a:rPr sz="3200"/>
            </a:b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Microsoft YaHei"/>
              </a:rPr>
              <a:t>GEOG 150 Physical Geography – Professor James McDougall</a:t>
            </a:r>
            <a:br>
              <a:rPr sz="3200"/>
            </a:b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Microsoft YaHei"/>
              </a:rPr>
              <a:t>Tracy Harvey</a:t>
            </a:r>
            <a:br>
              <a:rPr sz="3200"/>
            </a:b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Microsoft YaHei"/>
              </a:rPr>
              <a:t>June 9, 2024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object 3"/>
          <p:cNvSpPr/>
          <p:nvPr/>
        </p:nvSpPr>
        <p:spPr>
          <a:xfrm>
            <a:off x="0" y="0"/>
            <a:ext cx="18285840" cy="254880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2548800"/>
              <a:gd name="textAreaBottom" fmla="*/ 2550960 h 2548800"/>
            </a:gdLst>
            <a:ahLst/>
            <a:rect l="textAreaLeft" t="textAreaTop" r="textAreaRight" b="textAreaBottom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object 4"/>
          <p:cNvSpPr/>
          <p:nvPr/>
        </p:nvSpPr>
        <p:spPr>
          <a:xfrm>
            <a:off x="0" y="7892640"/>
            <a:ext cx="18285840" cy="239256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2392560"/>
              <a:gd name="textAreaBottom" fmla="*/ 2394720 h 2392560"/>
            </a:gdLst>
            <a:ahLst/>
            <a:rect l="textAreaLeft" t="textAreaTop" r="textAreaRight" b="textAreaBottom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object 16"/>
          <p:cNvGrpSpPr/>
          <p:nvPr/>
        </p:nvGrpSpPr>
        <p:grpSpPr>
          <a:xfrm>
            <a:off x="0" y="3960"/>
            <a:ext cx="18285840" cy="10281240"/>
            <a:chOff x="0" y="3960"/>
            <a:chExt cx="18285840" cy="10281240"/>
          </a:xfrm>
        </p:grpSpPr>
        <p:sp>
          <p:nvSpPr>
            <p:cNvPr id="107" name="object 17"/>
            <p:cNvSpPr/>
            <p:nvPr/>
          </p:nvSpPr>
          <p:spPr>
            <a:xfrm>
              <a:off x="0" y="4840200"/>
              <a:ext cx="5174280" cy="5445000"/>
            </a:xfrm>
            <a:custGeom>
              <a:avLst/>
              <a:gdLst>
                <a:gd name="textAreaLeft" fmla="*/ 0 w 5174280"/>
                <a:gd name="textAreaRight" fmla="*/ 5176440 w 5174280"/>
                <a:gd name="textAreaTop" fmla="*/ 0 h 5445000"/>
                <a:gd name="textAreaBottom" fmla="*/ 5447160 h 5445000"/>
              </a:gdLst>
              <a:ahLst/>
              <a:rect l="textAreaLeft" t="textAreaTop" r="textAreaRight" b="textAreaBottom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w="25000">
              <a:solidFill>
                <a:srgbClr val="332c2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8" name="object 18" descr=""/>
            <p:cNvPicPr/>
            <p:nvPr/>
          </p:nvPicPr>
          <p:blipFill>
            <a:blip r:embed="rId1"/>
            <a:stretch/>
          </p:blipFill>
          <p:spPr>
            <a:xfrm>
              <a:off x="0" y="3960"/>
              <a:ext cx="7990920" cy="1027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9" name="object 19"/>
            <p:cNvSpPr/>
            <p:nvPr/>
          </p:nvSpPr>
          <p:spPr>
            <a:xfrm>
              <a:off x="0" y="549000"/>
              <a:ext cx="18285840" cy="9249840"/>
            </a:xfrm>
            <a:custGeom>
              <a:avLst/>
              <a:gdLst>
                <a:gd name="textAreaLeft" fmla="*/ 0 w 18285840"/>
                <a:gd name="textAreaRight" fmla="*/ 18288000 w 18285840"/>
                <a:gd name="textAreaTop" fmla="*/ 0 h 9249840"/>
                <a:gd name="textAreaBottom" fmla="*/ 9252000 h 9249840"/>
              </a:gdLst>
              <a:ahLst/>
              <a:rect l="textAreaLeft" t="textAreaTop" r="textAreaRight" b="textAreaBottom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677880" y="685800"/>
            <a:ext cx="7465320" cy="140112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US" sz="4550" spc="-1" strike="noStrike">
                <a:solidFill>
                  <a:srgbClr val="332c2c"/>
                </a:solidFill>
                <a:latin typeface="Times New Roman"/>
              </a:rPr>
              <a:t>Ocean Current Influence on Seattle’s Climate</a:t>
            </a:r>
            <a:endParaRPr b="0" lang="en-US" sz="4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object 33"/>
          <p:cNvSpPr/>
          <p:nvPr/>
        </p:nvSpPr>
        <p:spPr>
          <a:xfrm>
            <a:off x="9617400" y="2743200"/>
            <a:ext cx="7397640" cy="56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Seattle's climate is moderated by the North Pacific Current, which brings relatively warm water from the subtropics.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This current prevents extreme temperature fluctuations, resulting in milder winters and cooler summers.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moist air from the Pacific also contributes to Seattle’s high levels of winter precipitation.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object 34"/>
          <p:cNvGrpSpPr/>
          <p:nvPr/>
        </p:nvGrpSpPr>
        <p:grpSpPr>
          <a:xfrm>
            <a:off x="10287360" y="16560"/>
            <a:ext cx="18285840" cy="10281240"/>
            <a:chOff x="10287360" y="16560"/>
            <a:chExt cx="18285840" cy="10281240"/>
          </a:xfrm>
        </p:grpSpPr>
        <p:sp>
          <p:nvSpPr>
            <p:cNvPr id="113" name="object 35"/>
            <p:cNvSpPr/>
            <p:nvPr/>
          </p:nvSpPr>
          <p:spPr>
            <a:xfrm>
              <a:off x="10287360" y="4852800"/>
              <a:ext cx="5174280" cy="5445000"/>
            </a:xfrm>
            <a:custGeom>
              <a:avLst/>
              <a:gdLst>
                <a:gd name="textAreaLeft" fmla="*/ 0 w 5174280"/>
                <a:gd name="textAreaRight" fmla="*/ 5176440 w 5174280"/>
                <a:gd name="textAreaTop" fmla="*/ 0 h 5445000"/>
                <a:gd name="textAreaBottom" fmla="*/ 5447160 h 5445000"/>
              </a:gdLst>
              <a:ahLst/>
              <a:rect l="textAreaLeft" t="textAreaTop" r="textAreaRight" b="textAreaBottom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w="25000">
              <a:solidFill>
                <a:srgbClr val="332c2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4" name="object 36" descr=""/>
            <p:cNvPicPr/>
            <p:nvPr/>
          </p:nvPicPr>
          <p:blipFill>
            <a:blip r:embed="rId1"/>
            <a:stretch/>
          </p:blipFill>
          <p:spPr>
            <a:xfrm>
              <a:off x="10287360" y="16560"/>
              <a:ext cx="7990920" cy="1027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object 37"/>
            <p:cNvSpPr/>
            <p:nvPr/>
          </p:nvSpPr>
          <p:spPr>
            <a:xfrm>
              <a:off x="10287360" y="561600"/>
              <a:ext cx="18285840" cy="9249840"/>
            </a:xfrm>
            <a:custGeom>
              <a:avLst/>
              <a:gdLst>
                <a:gd name="textAreaLeft" fmla="*/ 0 w 18285840"/>
                <a:gd name="textAreaRight" fmla="*/ 18288000 w 18285840"/>
                <a:gd name="textAreaTop" fmla="*/ 0 h 9249840"/>
                <a:gd name="textAreaBottom" fmla="*/ 9252000 h 9249840"/>
              </a:gdLst>
              <a:ahLst/>
              <a:rect l="textAreaLeft" t="textAreaTop" r="textAreaRight" b="textAreaBottom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48280" y="425880"/>
            <a:ext cx="7465320" cy="140112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US" sz="4550" spc="-1" strike="noStrike">
                <a:solidFill>
                  <a:srgbClr val="332c2c"/>
                </a:solidFill>
                <a:latin typeface="Times New Roman"/>
              </a:rPr>
              <a:t>Continental Influence on Ellsworth’s Climate:</a:t>
            </a:r>
            <a:endParaRPr b="0" lang="en-US" sz="4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object 39"/>
          <p:cNvSpPr/>
          <p:nvPr/>
        </p:nvSpPr>
        <p:spPr>
          <a:xfrm>
            <a:off x="1371600" y="2286000"/>
            <a:ext cx="7397640" cy="61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Ellsworth’s climate is influenced by its inland location, far from the moderating effects of large water bodies.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Without the influence of warm ocean currents, Ellsworth experiences more extreme temperature variations.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Cold air masses from the Arctic and warm air masses from the Gulf of Mexico contribute to its harsher seasonal extremes.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object 40"/>
          <p:cNvGrpSpPr/>
          <p:nvPr/>
        </p:nvGrpSpPr>
        <p:grpSpPr>
          <a:xfrm>
            <a:off x="0" y="3960"/>
            <a:ext cx="18285840" cy="10281240"/>
            <a:chOff x="0" y="3960"/>
            <a:chExt cx="18285840" cy="10281240"/>
          </a:xfrm>
        </p:grpSpPr>
        <p:sp>
          <p:nvSpPr>
            <p:cNvPr id="119" name="object 41"/>
            <p:cNvSpPr/>
            <p:nvPr/>
          </p:nvSpPr>
          <p:spPr>
            <a:xfrm>
              <a:off x="0" y="4840200"/>
              <a:ext cx="5174280" cy="5445000"/>
            </a:xfrm>
            <a:custGeom>
              <a:avLst/>
              <a:gdLst>
                <a:gd name="textAreaLeft" fmla="*/ 0 w 5174280"/>
                <a:gd name="textAreaRight" fmla="*/ 5176440 w 5174280"/>
                <a:gd name="textAreaTop" fmla="*/ 0 h 5445000"/>
                <a:gd name="textAreaBottom" fmla="*/ 5447160 h 5445000"/>
              </a:gdLst>
              <a:ahLst/>
              <a:rect l="textAreaLeft" t="textAreaTop" r="textAreaRight" b="textAreaBottom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w="25000">
              <a:solidFill>
                <a:srgbClr val="332c2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0" name="object 42" descr=""/>
            <p:cNvPicPr/>
            <p:nvPr/>
          </p:nvPicPr>
          <p:blipFill>
            <a:blip r:embed="rId1"/>
            <a:stretch/>
          </p:blipFill>
          <p:spPr>
            <a:xfrm>
              <a:off x="0" y="3960"/>
              <a:ext cx="7990920" cy="1027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1" name="object 43"/>
            <p:cNvSpPr/>
            <p:nvPr/>
          </p:nvSpPr>
          <p:spPr>
            <a:xfrm>
              <a:off x="0" y="549000"/>
              <a:ext cx="18285840" cy="9249840"/>
            </a:xfrm>
            <a:custGeom>
              <a:avLst/>
              <a:gdLst>
                <a:gd name="textAreaLeft" fmla="*/ 0 w 18285840"/>
                <a:gd name="textAreaRight" fmla="*/ 18288000 w 18285840"/>
                <a:gd name="textAreaTop" fmla="*/ 0 h 9249840"/>
                <a:gd name="textAreaBottom" fmla="*/ 9252000 h 9249840"/>
              </a:gdLst>
              <a:ahLst/>
              <a:rect l="textAreaLeft" t="textAreaTop" r="textAreaRight" b="textAreaBottom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677880" y="685800"/>
            <a:ext cx="7465320" cy="140112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US" sz="4550" spc="-1" strike="noStrike">
                <a:solidFill>
                  <a:srgbClr val="332c2c"/>
                </a:solidFill>
                <a:latin typeface="Times New Roman"/>
              </a:rPr>
              <a:t>Seasonal Extremes Comparison:</a:t>
            </a:r>
            <a:endParaRPr b="0" lang="en-US" sz="4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object 45"/>
          <p:cNvSpPr/>
          <p:nvPr/>
        </p:nvSpPr>
        <p:spPr>
          <a:xfrm>
            <a:off x="9516960" y="2277360"/>
            <a:ext cx="7397640" cy="56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50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Seattle, WA: Milder seasonal changes due to oceanic influence; smaller temperature range.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50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Ellsworth, MI: Larger temperature range due to continentality; more extreme winters and warmer summers.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50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Factors contributing to these differences include proximity to ocean currents and geographic location.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ject 2"/>
          <p:cNvSpPr/>
          <p:nvPr/>
        </p:nvSpPr>
        <p:spPr>
          <a:xfrm>
            <a:off x="0" y="6091920"/>
            <a:ext cx="2927160" cy="4193280"/>
          </a:xfrm>
          <a:custGeom>
            <a:avLst/>
            <a:gdLst>
              <a:gd name="textAreaLeft" fmla="*/ 0 w 2927160"/>
              <a:gd name="textAreaRight" fmla="*/ 2929320 w 2927160"/>
              <a:gd name="textAreaTop" fmla="*/ 0 h 4193280"/>
              <a:gd name="textAreaBottom" fmla="*/ 4195440 h 4193280"/>
            </a:gdLst>
            <a:ahLst/>
            <a:rect l="textAreaLeft" t="textAreaTop" r="textAreaRight" b="textAreaBottom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noFill/>
          <a:ln w="24997">
            <a:solidFill>
              <a:srgbClr val="332c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5" name="object 3"/>
          <p:cNvGrpSpPr/>
          <p:nvPr/>
        </p:nvGrpSpPr>
        <p:grpSpPr>
          <a:xfrm>
            <a:off x="0" y="10080"/>
            <a:ext cx="18285840" cy="10274760"/>
            <a:chOff x="0" y="10080"/>
            <a:chExt cx="18285840" cy="10274760"/>
          </a:xfrm>
        </p:grpSpPr>
        <p:pic>
          <p:nvPicPr>
            <p:cNvPr id="126" name="object 4" descr=""/>
            <p:cNvPicPr/>
            <p:nvPr/>
          </p:nvPicPr>
          <p:blipFill>
            <a:blip r:embed="rId1"/>
            <a:stretch/>
          </p:blipFill>
          <p:spPr>
            <a:xfrm>
              <a:off x="10267560" y="10080"/>
              <a:ext cx="8018280" cy="10274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7" name="object 5"/>
            <p:cNvSpPr/>
            <p:nvPr/>
          </p:nvSpPr>
          <p:spPr>
            <a:xfrm>
              <a:off x="0" y="549000"/>
              <a:ext cx="18285840" cy="9249840"/>
            </a:xfrm>
            <a:custGeom>
              <a:avLst/>
              <a:gdLst>
                <a:gd name="textAreaLeft" fmla="*/ 0 w 18285840"/>
                <a:gd name="textAreaRight" fmla="*/ 18288000 w 18285840"/>
                <a:gd name="textAreaTop" fmla="*/ 0 h 9249840"/>
                <a:gd name="textAreaBottom" fmla="*/ 9252000 h 9249840"/>
              </a:gdLst>
              <a:ahLst/>
              <a:rect l="textAreaLeft" t="textAreaTop" r="textAreaRight" b="textAreaBottom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8" name="object 14"/>
          <p:cNvSpPr/>
          <p:nvPr/>
        </p:nvSpPr>
        <p:spPr>
          <a:xfrm>
            <a:off x="2193120" y="1828800"/>
            <a:ext cx="7406280" cy="781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t">
            <a:sp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Ocean currents play a critical role in regulating climate by redistributing heat around the planet.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Seattle, despite being at a higher latitude, enjoys a milder climate due to the influence of the North Pacific Current.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Ellsworth, influenced by continental factors and lack of oceanic moderation, experiences harsher seasonal extremes.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Understanding these dynamics helps us appreciate the complex interactions between ocean currents and climate.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304720" y="685800"/>
            <a:ext cx="14556960" cy="108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6000" spc="-171" strike="noStrike">
                <a:solidFill>
                  <a:srgbClr val="332c2c"/>
                </a:solidFill>
                <a:latin typeface="Georgia"/>
              </a:rPr>
              <a:t>Conclusion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object 2"/>
          <p:cNvGrpSpPr/>
          <p:nvPr/>
        </p:nvGrpSpPr>
        <p:grpSpPr>
          <a:xfrm>
            <a:off x="1620000" y="3112560"/>
            <a:ext cx="5227200" cy="5227200"/>
            <a:chOff x="1620000" y="3112560"/>
            <a:chExt cx="5227200" cy="5227200"/>
          </a:xfrm>
        </p:grpSpPr>
        <p:sp>
          <p:nvSpPr>
            <p:cNvPr id="131" name="object 3"/>
            <p:cNvSpPr/>
            <p:nvPr/>
          </p:nvSpPr>
          <p:spPr>
            <a:xfrm>
              <a:off x="1620000" y="3112560"/>
              <a:ext cx="5227200" cy="5227200"/>
            </a:xfrm>
            <a:custGeom>
              <a:avLst/>
              <a:gdLst>
                <a:gd name="textAreaLeft" fmla="*/ 0 w 5227200"/>
                <a:gd name="textAreaRight" fmla="*/ 5229360 w 5227200"/>
                <a:gd name="textAreaTop" fmla="*/ 0 h 5227200"/>
                <a:gd name="textAreaBottom" fmla="*/ 5229360 h 5227200"/>
              </a:gdLst>
              <a:ahLst/>
              <a:rect l="textAreaLeft" t="textAreaTop" r="textAreaRight" b="textAreaBottom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32" name="object 4" descr=""/>
            <p:cNvPicPr/>
            <p:nvPr/>
          </p:nvPicPr>
          <p:blipFill>
            <a:blip r:embed="rId1"/>
            <a:stretch/>
          </p:blipFill>
          <p:spPr>
            <a:xfrm>
              <a:off x="1690560" y="3171600"/>
              <a:ext cx="5093640" cy="5093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3" name="object 5"/>
          <p:cNvSpPr/>
          <p:nvPr/>
        </p:nvSpPr>
        <p:spPr>
          <a:xfrm>
            <a:off x="13042080" y="5610240"/>
            <a:ext cx="5244120" cy="4675320"/>
          </a:xfrm>
          <a:custGeom>
            <a:avLst/>
            <a:gdLst>
              <a:gd name="textAreaLeft" fmla="*/ 0 w 5244120"/>
              <a:gd name="textAreaRight" fmla="*/ 5246280 w 5244120"/>
              <a:gd name="textAreaTop" fmla="*/ 0 h 4675320"/>
              <a:gd name="textAreaBottom" fmla="*/ 4677480 h 4675320"/>
            </a:gdLst>
            <a:ahLst/>
            <a:rect l="textAreaLeft" t="textAreaTop" r="textAreaRight" b="textAreaBottom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noFill/>
          <a:ln w="24995">
            <a:solidFill>
              <a:srgbClr val="332c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object 6"/>
          <p:cNvSpPr/>
          <p:nvPr/>
        </p:nvSpPr>
        <p:spPr>
          <a:xfrm>
            <a:off x="0" y="548280"/>
            <a:ext cx="18285840" cy="4536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45360"/>
              <a:gd name="textAreaBottom" fmla="*/ 47520 h 45360"/>
            </a:gdLst>
            <a:ahLst/>
            <a:rect l="textAreaLeft" t="textAreaTop" r="textAreaRight" b="textAreaBottom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object 7"/>
          <p:cNvSpPr/>
          <p:nvPr/>
        </p:nvSpPr>
        <p:spPr>
          <a:xfrm>
            <a:off x="0" y="9754920"/>
            <a:ext cx="18285840" cy="4536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45360"/>
              <a:gd name="textAreaBottom" fmla="*/ 47520 h 45360"/>
            </a:gdLst>
            <a:ahLst/>
            <a:rect l="textAreaLeft" t="textAreaTop" r="textAreaRight" b="textAreaBottom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7851960" y="3161880"/>
            <a:ext cx="7498440" cy="5658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en-US" sz="2750" spc="-1" strike="noStrike">
                <a:solidFill>
                  <a:srgbClr val="332c2c"/>
                </a:solidFill>
                <a:latin typeface="Verdana"/>
              </a:rPr>
              <a:t>Climate Ellsworth—Michigan and Weather averages Ellsworth. (n.d.). Retrieved June 11, 2024, from </a:t>
            </a:r>
            <a:r>
              <a:rPr b="0" lang="en-US" sz="2750" spc="-1" strike="noStrike" u="sng">
                <a:solidFill>
                  <a:srgbClr val="332c2c"/>
                </a:solidFill>
                <a:uFillTx/>
                <a:latin typeface="Verdana"/>
                <a:hlinkClick r:id="rId2"/>
              </a:rPr>
              <a:t>https://www.usclimatedata.com/climate/ellsworth/michigan/united-states/usmi1335</a:t>
            </a:r>
            <a:endParaRPr b="0" lang="en-US" sz="2750" spc="-1" strike="noStrike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endParaRPr b="0" lang="en-US" sz="2750" spc="-1" strike="noStrike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en-US" sz="2750" spc="-1" strike="noStrike">
                <a:solidFill>
                  <a:srgbClr val="332c2c"/>
                </a:solidFill>
                <a:latin typeface="Verdana"/>
              </a:rPr>
              <a:t>Climate Seattle—Washington and Weather averages Seattle. (n.d.). Retrieved June 11, 2024, from </a:t>
            </a:r>
            <a:r>
              <a:rPr b="0" lang="en-US" sz="2750" spc="-1" strike="noStrike" u="sng">
                <a:solidFill>
                  <a:srgbClr val="332c2c"/>
                </a:solidFill>
                <a:uFillTx/>
                <a:latin typeface="Verdana"/>
                <a:hlinkClick r:id="rId3"/>
              </a:rPr>
              <a:t>https://www.usclimatedata.com/climate/seattle/washington/united-states/uswa0395</a:t>
            </a:r>
            <a:endParaRPr b="0" lang="en-US" sz="2750" spc="-1" strike="noStrike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endParaRPr b="0" lang="en-US" sz="2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1591200" y="1429560"/>
            <a:ext cx="1511604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680292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332c2c"/>
                </a:solidFill>
                <a:latin typeface="Times New Roman"/>
              </a:rPr>
              <a:t>References: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object 2"/>
          <p:cNvGrpSpPr/>
          <p:nvPr/>
        </p:nvGrpSpPr>
        <p:grpSpPr>
          <a:xfrm>
            <a:off x="11096280" y="3130920"/>
            <a:ext cx="7189920" cy="7154640"/>
            <a:chOff x="11096280" y="3130920"/>
            <a:chExt cx="7189920" cy="7154640"/>
          </a:xfrm>
        </p:grpSpPr>
        <p:sp>
          <p:nvSpPr>
            <p:cNvPr id="50" name="object 3"/>
            <p:cNvSpPr/>
            <p:nvPr/>
          </p:nvSpPr>
          <p:spPr>
            <a:xfrm>
              <a:off x="13042080" y="5610240"/>
              <a:ext cx="5244120" cy="4675320"/>
            </a:xfrm>
            <a:custGeom>
              <a:avLst/>
              <a:gdLst>
                <a:gd name="textAreaLeft" fmla="*/ 0 w 5244120"/>
                <a:gd name="textAreaRight" fmla="*/ 5246280 w 5244120"/>
                <a:gd name="textAreaTop" fmla="*/ 0 h 4675320"/>
                <a:gd name="textAreaBottom" fmla="*/ 4677480 h 4675320"/>
              </a:gdLst>
              <a:ahLst/>
              <a:rect l="textAreaLeft" t="textAreaTop" r="textAreaRight" b="textAreaBottom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noFill/>
            <a:ln w="24995">
              <a:solidFill>
                <a:srgbClr val="332c2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object 4"/>
            <p:cNvSpPr/>
            <p:nvPr/>
          </p:nvSpPr>
          <p:spPr>
            <a:xfrm>
              <a:off x="11096280" y="3130920"/>
              <a:ext cx="5227200" cy="5227200"/>
            </a:xfrm>
            <a:custGeom>
              <a:avLst/>
              <a:gdLst>
                <a:gd name="textAreaLeft" fmla="*/ 0 w 5227200"/>
                <a:gd name="textAreaRight" fmla="*/ 5229360 w 5227200"/>
                <a:gd name="textAreaTop" fmla="*/ 0 h 5227200"/>
                <a:gd name="textAreaBottom" fmla="*/ 5229360 h 5227200"/>
              </a:gdLst>
              <a:ahLst/>
              <a:rect l="textAreaLeft" t="textAreaTop" r="textAreaRight" b="textAreaBottom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52" name="object 5" descr=""/>
            <p:cNvPicPr/>
            <p:nvPr/>
          </p:nvPicPr>
          <p:blipFill>
            <a:blip r:embed="rId1"/>
            <a:stretch/>
          </p:blipFill>
          <p:spPr>
            <a:xfrm>
              <a:off x="11173680" y="3209760"/>
              <a:ext cx="5074560" cy="5074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3" name="object 6"/>
          <p:cNvSpPr/>
          <p:nvPr/>
        </p:nvSpPr>
        <p:spPr>
          <a:xfrm>
            <a:off x="0" y="548280"/>
            <a:ext cx="18285840" cy="4536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45360"/>
              <a:gd name="textAreaBottom" fmla="*/ 47520 h 45360"/>
            </a:gdLst>
            <a:ahLst/>
            <a:rect l="textAreaLeft" t="textAreaTop" r="textAreaRight" b="textAreaBottom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object 7"/>
          <p:cNvSpPr/>
          <p:nvPr/>
        </p:nvSpPr>
        <p:spPr>
          <a:xfrm>
            <a:off x="0" y="9754920"/>
            <a:ext cx="18285840" cy="4536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45360"/>
              <a:gd name="textAreaBottom" fmla="*/ 47520 h 45360"/>
            </a:gdLst>
            <a:ahLst/>
            <a:rect l="textAreaLeft" t="textAreaTop" r="textAreaRight" b="textAreaBottom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object 11"/>
          <p:cNvSpPr/>
          <p:nvPr/>
        </p:nvSpPr>
        <p:spPr>
          <a:xfrm>
            <a:off x="1612800" y="3429720"/>
            <a:ext cx="7109280" cy="29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962800" y="1429560"/>
            <a:ext cx="4807800" cy="108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08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6000" spc="120" strike="noStrike">
                <a:solidFill>
                  <a:srgbClr val="332c2c"/>
                </a:solidFill>
                <a:latin typeface="Times New Roman"/>
              </a:rPr>
              <a:t>Introduction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57200" y="3003120"/>
            <a:ext cx="9858240" cy="37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Welcome to this presentation on how ocean currents affect climate.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We'll explore the basics of ocean currents, their influence on global climates, and why places at similar latitudes can have vastly different weather patterns.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We'll focus on a comparative analysis of Seattle, WA, and Ellsworth, MI, to understand these effects in detail.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object 2"/>
          <p:cNvGrpSpPr/>
          <p:nvPr/>
        </p:nvGrpSpPr>
        <p:grpSpPr>
          <a:xfrm>
            <a:off x="0" y="3960"/>
            <a:ext cx="18285840" cy="10281240"/>
            <a:chOff x="0" y="3960"/>
            <a:chExt cx="18285840" cy="10281240"/>
          </a:xfrm>
        </p:grpSpPr>
        <p:sp>
          <p:nvSpPr>
            <p:cNvPr id="59" name="object 3"/>
            <p:cNvSpPr/>
            <p:nvPr/>
          </p:nvSpPr>
          <p:spPr>
            <a:xfrm>
              <a:off x="0" y="4840200"/>
              <a:ext cx="5174280" cy="5445000"/>
            </a:xfrm>
            <a:custGeom>
              <a:avLst/>
              <a:gdLst>
                <a:gd name="textAreaLeft" fmla="*/ 0 w 5174280"/>
                <a:gd name="textAreaRight" fmla="*/ 5176440 w 5174280"/>
                <a:gd name="textAreaTop" fmla="*/ 0 h 5445000"/>
                <a:gd name="textAreaBottom" fmla="*/ 5447160 h 5445000"/>
              </a:gdLst>
              <a:ahLst/>
              <a:rect l="textAreaLeft" t="textAreaTop" r="textAreaRight" b="textAreaBottom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w="25000">
              <a:solidFill>
                <a:srgbClr val="332c2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0" name="object 4" descr=""/>
            <p:cNvPicPr/>
            <p:nvPr/>
          </p:nvPicPr>
          <p:blipFill>
            <a:blip r:embed="rId1"/>
            <a:stretch/>
          </p:blipFill>
          <p:spPr>
            <a:xfrm>
              <a:off x="0" y="3960"/>
              <a:ext cx="7990920" cy="1027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" name="object 5"/>
            <p:cNvSpPr/>
            <p:nvPr/>
          </p:nvSpPr>
          <p:spPr>
            <a:xfrm>
              <a:off x="0" y="549000"/>
              <a:ext cx="18285840" cy="9249840"/>
            </a:xfrm>
            <a:custGeom>
              <a:avLst/>
              <a:gdLst>
                <a:gd name="textAreaLeft" fmla="*/ 0 w 18285840"/>
                <a:gd name="textAreaRight" fmla="*/ 18288000 w 18285840"/>
                <a:gd name="textAreaTop" fmla="*/ 0 h 9249840"/>
                <a:gd name="textAreaBottom" fmla="*/ 9252000 h 9249840"/>
              </a:gdLst>
              <a:ahLst/>
              <a:rect l="textAreaLeft" t="textAreaTop" r="textAreaRight" b="textAreaBottom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616680" y="1544400"/>
            <a:ext cx="7465320" cy="96840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US" sz="4550" spc="83" strike="noStrike">
                <a:solidFill>
                  <a:srgbClr val="332c2c"/>
                </a:solidFill>
                <a:latin typeface="Times New Roman"/>
              </a:rPr>
              <a:t>Understanding</a:t>
            </a:r>
            <a:r>
              <a:rPr b="0" lang="en-US" sz="4550" spc="-137" strike="noStrike">
                <a:solidFill>
                  <a:srgbClr val="332c2c"/>
                </a:solidFill>
                <a:latin typeface="Times New Roman"/>
              </a:rPr>
              <a:t> </a:t>
            </a:r>
            <a:r>
              <a:rPr b="0" lang="en-US" sz="4550" spc="-1" strike="noStrike">
                <a:solidFill>
                  <a:srgbClr val="332c2c"/>
                </a:solidFill>
                <a:latin typeface="Times New Roman"/>
              </a:rPr>
              <a:t>Ocean</a:t>
            </a:r>
            <a:r>
              <a:rPr b="0" lang="en-US" sz="4550" spc="-137" strike="noStrike">
                <a:solidFill>
                  <a:srgbClr val="332c2c"/>
                </a:solidFill>
                <a:latin typeface="Times New Roman"/>
              </a:rPr>
              <a:t> </a:t>
            </a:r>
            <a:r>
              <a:rPr b="0" lang="en-US" sz="4550" spc="89" strike="noStrike">
                <a:solidFill>
                  <a:srgbClr val="332c2c"/>
                </a:solidFill>
                <a:latin typeface="Times New Roman"/>
              </a:rPr>
              <a:t>Currents</a:t>
            </a:r>
            <a:endParaRPr b="0" lang="en-US" sz="4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object 10"/>
          <p:cNvSpPr/>
          <p:nvPr/>
        </p:nvSpPr>
        <p:spPr>
          <a:xfrm>
            <a:off x="9617400" y="2743200"/>
            <a:ext cx="7397640" cy="61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Ocean currents are continuous, directed movements of seawater generated by various forces.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They play a crucial role in regulating the Earth's climate by redistributing heat across the planet.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Major forces driving ocean currents include wind, the Coriolis effect, and differences in water density due to temperature and salinity.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object 1"/>
          <p:cNvGrpSpPr/>
          <p:nvPr/>
        </p:nvGrpSpPr>
        <p:grpSpPr>
          <a:xfrm>
            <a:off x="10287360" y="16560"/>
            <a:ext cx="18285840" cy="10281240"/>
            <a:chOff x="10287360" y="16560"/>
            <a:chExt cx="18285840" cy="10281240"/>
          </a:xfrm>
        </p:grpSpPr>
        <p:sp>
          <p:nvSpPr>
            <p:cNvPr id="65" name="object 22"/>
            <p:cNvSpPr/>
            <p:nvPr/>
          </p:nvSpPr>
          <p:spPr>
            <a:xfrm>
              <a:off x="10287360" y="4852800"/>
              <a:ext cx="5174280" cy="5445000"/>
            </a:xfrm>
            <a:custGeom>
              <a:avLst/>
              <a:gdLst>
                <a:gd name="textAreaLeft" fmla="*/ 0 w 5174280"/>
                <a:gd name="textAreaRight" fmla="*/ 5176440 w 5174280"/>
                <a:gd name="textAreaTop" fmla="*/ 0 h 5445000"/>
                <a:gd name="textAreaBottom" fmla="*/ 5447160 h 5445000"/>
              </a:gdLst>
              <a:ahLst/>
              <a:rect l="textAreaLeft" t="textAreaTop" r="textAreaRight" b="textAreaBottom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w="25000">
              <a:solidFill>
                <a:srgbClr val="332c2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6" name="object 23" descr=""/>
            <p:cNvPicPr/>
            <p:nvPr/>
          </p:nvPicPr>
          <p:blipFill>
            <a:blip r:embed="rId1"/>
            <a:stretch/>
          </p:blipFill>
          <p:spPr>
            <a:xfrm>
              <a:off x="10287360" y="16560"/>
              <a:ext cx="7990920" cy="1027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7" name="object 24"/>
            <p:cNvSpPr/>
            <p:nvPr/>
          </p:nvSpPr>
          <p:spPr>
            <a:xfrm>
              <a:off x="10287360" y="561600"/>
              <a:ext cx="18285840" cy="9249840"/>
            </a:xfrm>
            <a:custGeom>
              <a:avLst/>
              <a:gdLst>
                <a:gd name="textAreaLeft" fmla="*/ 0 w 18285840"/>
                <a:gd name="textAreaRight" fmla="*/ 18288000 w 18285840"/>
                <a:gd name="textAreaTop" fmla="*/ 0 h 9249840"/>
                <a:gd name="textAreaBottom" fmla="*/ 9252000 h 9249840"/>
              </a:gdLst>
              <a:ahLst/>
              <a:rect l="textAreaLeft" t="textAreaTop" r="textAreaRight" b="textAreaBottom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8280" y="1568880"/>
            <a:ext cx="7465320" cy="96840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US" sz="4550" spc="-1" strike="noStrike">
                <a:solidFill>
                  <a:srgbClr val="332c2c"/>
                </a:solidFill>
                <a:latin typeface="Times New Roman"/>
              </a:rPr>
              <a:t>Types of Ocean Currents:</a:t>
            </a:r>
            <a:endParaRPr b="0" lang="en-US" sz="4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object 26"/>
          <p:cNvSpPr/>
          <p:nvPr/>
        </p:nvSpPr>
        <p:spPr>
          <a:xfrm>
            <a:off x="1287360" y="2927880"/>
            <a:ext cx="7397640" cy="66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Surface Currents: Driven primarily by wind patterns and the rotation of the Earth. They affect the upper 400 meters of the ocean.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Deep-Water Currents: Also known as thermohaline circulation, these currents are driven by differences in water density, which is affected by temperature (thermal) and salinity (haline).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Both types work together to circulate water globally in a complex system known as the global conveyor belt.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object 27"/>
          <p:cNvGrpSpPr/>
          <p:nvPr/>
        </p:nvGrpSpPr>
        <p:grpSpPr>
          <a:xfrm>
            <a:off x="0" y="3960"/>
            <a:ext cx="18285840" cy="10281240"/>
            <a:chOff x="0" y="3960"/>
            <a:chExt cx="18285840" cy="10281240"/>
          </a:xfrm>
        </p:grpSpPr>
        <p:sp>
          <p:nvSpPr>
            <p:cNvPr id="71" name="object 28"/>
            <p:cNvSpPr/>
            <p:nvPr/>
          </p:nvSpPr>
          <p:spPr>
            <a:xfrm>
              <a:off x="0" y="4840200"/>
              <a:ext cx="5174280" cy="5445000"/>
            </a:xfrm>
            <a:custGeom>
              <a:avLst/>
              <a:gdLst>
                <a:gd name="textAreaLeft" fmla="*/ 0 w 5174280"/>
                <a:gd name="textAreaRight" fmla="*/ 5176440 w 5174280"/>
                <a:gd name="textAreaTop" fmla="*/ 0 h 5445000"/>
                <a:gd name="textAreaBottom" fmla="*/ 5447160 h 5445000"/>
              </a:gdLst>
              <a:ahLst/>
              <a:rect l="textAreaLeft" t="textAreaTop" r="textAreaRight" b="textAreaBottom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w="25000">
              <a:solidFill>
                <a:srgbClr val="332c2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2" name="object 29" descr=""/>
            <p:cNvPicPr/>
            <p:nvPr/>
          </p:nvPicPr>
          <p:blipFill>
            <a:blip r:embed="rId1"/>
            <a:stretch/>
          </p:blipFill>
          <p:spPr>
            <a:xfrm>
              <a:off x="0" y="3960"/>
              <a:ext cx="7990920" cy="1027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3" name="object 30"/>
            <p:cNvSpPr/>
            <p:nvPr/>
          </p:nvSpPr>
          <p:spPr>
            <a:xfrm>
              <a:off x="0" y="549000"/>
              <a:ext cx="18285840" cy="9249840"/>
            </a:xfrm>
            <a:custGeom>
              <a:avLst/>
              <a:gdLst>
                <a:gd name="textAreaLeft" fmla="*/ 0 w 18285840"/>
                <a:gd name="textAreaRight" fmla="*/ 18288000 w 18285840"/>
                <a:gd name="textAreaTop" fmla="*/ 0 h 9249840"/>
                <a:gd name="textAreaBottom" fmla="*/ 9252000 h 9249840"/>
              </a:gdLst>
              <a:ahLst/>
              <a:rect l="textAreaLeft" t="textAreaTop" r="textAreaRight" b="textAreaBottom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677880" y="685800"/>
            <a:ext cx="7465320" cy="140112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US" sz="4550" spc="-1" strike="noStrike">
                <a:solidFill>
                  <a:srgbClr val="332c2c"/>
                </a:solidFill>
                <a:latin typeface="Times New Roman"/>
              </a:rPr>
              <a:t>Factors influencing Ocean Currents:</a:t>
            </a:r>
            <a:endParaRPr b="0" lang="en-US" sz="4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object 32"/>
          <p:cNvSpPr/>
          <p:nvPr/>
        </p:nvSpPr>
        <p:spPr>
          <a:xfrm>
            <a:off x="9516960" y="2277360"/>
            <a:ext cx="7397640" cy="73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50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Wind: Trade winds, westerlies, and polar easterlies drive surface currents.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50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Coriolis Effect: The rotation of the Earth causes currents to deflect to the right in the Northern Hemisphere and to the left in the Southern Hemisphere.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50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Temperature and Salinity: Differences in water density, influenced by temperature and salinity, drive deep-water currents.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50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Topography: Ocean floor topography and coastlines can redirect currents.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object 2"/>
          <p:cNvGrpSpPr/>
          <p:nvPr/>
        </p:nvGrpSpPr>
        <p:grpSpPr>
          <a:xfrm>
            <a:off x="0" y="3960"/>
            <a:ext cx="18285840" cy="10281240"/>
            <a:chOff x="0" y="3960"/>
            <a:chExt cx="18285840" cy="10281240"/>
          </a:xfrm>
        </p:grpSpPr>
        <p:sp>
          <p:nvSpPr>
            <p:cNvPr id="77" name="object 3"/>
            <p:cNvSpPr/>
            <p:nvPr/>
          </p:nvSpPr>
          <p:spPr>
            <a:xfrm>
              <a:off x="0" y="4840200"/>
              <a:ext cx="5174280" cy="5445000"/>
            </a:xfrm>
            <a:custGeom>
              <a:avLst/>
              <a:gdLst>
                <a:gd name="textAreaLeft" fmla="*/ 0 w 5174280"/>
                <a:gd name="textAreaRight" fmla="*/ 5176440 w 5174280"/>
                <a:gd name="textAreaTop" fmla="*/ 0 h 5445000"/>
                <a:gd name="textAreaBottom" fmla="*/ 5447160 h 5445000"/>
              </a:gdLst>
              <a:ahLst/>
              <a:rect l="textAreaLeft" t="textAreaTop" r="textAreaRight" b="textAreaBottom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w="25000">
              <a:solidFill>
                <a:srgbClr val="332c2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8" name="object 4" descr=""/>
            <p:cNvPicPr/>
            <p:nvPr/>
          </p:nvPicPr>
          <p:blipFill>
            <a:blip r:embed="rId1"/>
            <a:stretch/>
          </p:blipFill>
          <p:spPr>
            <a:xfrm>
              <a:off x="0" y="3960"/>
              <a:ext cx="7990920" cy="1027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9" name="object 5"/>
            <p:cNvSpPr/>
            <p:nvPr/>
          </p:nvSpPr>
          <p:spPr>
            <a:xfrm>
              <a:off x="0" y="549000"/>
              <a:ext cx="18285840" cy="9249840"/>
            </a:xfrm>
            <a:custGeom>
              <a:avLst/>
              <a:gdLst>
                <a:gd name="textAreaLeft" fmla="*/ 0 w 18285840"/>
                <a:gd name="textAreaRight" fmla="*/ 18288000 w 18285840"/>
                <a:gd name="textAreaTop" fmla="*/ 0 h 9249840"/>
                <a:gd name="textAreaBottom" fmla="*/ 9252000 h 9249840"/>
              </a:gdLst>
              <a:ahLst/>
              <a:rect l="textAreaLeft" t="textAreaTop" r="textAreaRight" b="textAreaBottom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601200" y="1143000"/>
            <a:ext cx="74602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US" sz="3950" spc="-1" strike="noStrike">
                <a:solidFill>
                  <a:srgbClr val="332c2c"/>
                </a:solidFill>
                <a:latin typeface="Times New Roman"/>
              </a:rPr>
              <a:t>How Ocean Currents Affect Climate</a:t>
            </a:r>
            <a:endParaRPr b="0" lang="en-US" sz="3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object 10"/>
          <p:cNvSpPr/>
          <p:nvPr/>
        </p:nvSpPr>
        <p:spPr>
          <a:xfrm>
            <a:off x="9601200" y="2057400"/>
            <a:ext cx="7542000" cy="73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Ocean currents distribute heat from the equator toward the poles and cold water from the poles back to the tropics.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Warm currents can raise temperatures of nearby coastal regions, while cold currents can lower them.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They also affect precipitation patterns, influencing local weather and climate.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Examples include the Gulf Stream warming Western Europe and the California Current cooling the west coast of the US.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object 2"/>
          <p:cNvGrpSpPr/>
          <p:nvPr/>
        </p:nvGrpSpPr>
        <p:grpSpPr>
          <a:xfrm>
            <a:off x="457200" y="3112560"/>
            <a:ext cx="5227200" cy="5227200"/>
            <a:chOff x="457200" y="3112560"/>
            <a:chExt cx="5227200" cy="5227200"/>
          </a:xfrm>
        </p:grpSpPr>
        <p:sp>
          <p:nvSpPr>
            <p:cNvPr id="83" name="object 3"/>
            <p:cNvSpPr/>
            <p:nvPr/>
          </p:nvSpPr>
          <p:spPr>
            <a:xfrm>
              <a:off x="457200" y="3112560"/>
              <a:ext cx="5227200" cy="5227200"/>
            </a:xfrm>
            <a:custGeom>
              <a:avLst/>
              <a:gdLst>
                <a:gd name="textAreaLeft" fmla="*/ 0 w 5227200"/>
                <a:gd name="textAreaRight" fmla="*/ 5229360 w 5227200"/>
                <a:gd name="textAreaTop" fmla="*/ 0 h 5227200"/>
                <a:gd name="textAreaBottom" fmla="*/ 5229360 h 5227200"/>
              </a:gdLst>
              <a:ahLst/>
              <a:rect l="textAreaLeft" t="textAreaTop" r="textAreaRight" b="textAreaBottom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84" name="object 4" descr=""/>
            <p:cNvPicPr/>
            <p:nvPr/>
          </p:nvPicPr>
          <p:blipFill>
            <a:blip r:embed="rId1"/>
            <a:stretch/>
          </p:blipFill>
          <p:spPr>
            <a:xfrm>
              <a:off x="527760" y="3171600"/>
              <a:ext cx="5093640" cy="5093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5" name="object 5"/>
          <p:cNvSpPr/>
          <p:nvPr/>
        </p:nvSpPr>
        <p:spPr>
          <a:xfrm>
            <a:off x="13042080" y="5610240"/>
            <a:ext cx="5244120" cy="4675320"/>
          </a:xfrm>
          <a:custGeom>
            <a:avLst/>
            <a:gdLst>
              <a:gd name="textAreaLeft" fmla="*/ 0 w 5244120"/>
              <a:gd name="textAreaRight" fmla="*/ 5246280 w 5244120"/>
              <a:gd name="textAreaTop" fmla="*/ 0 h 4675320"/>
              <a:gd name="textAreaBottom" fmla="*/ 4677480 h 4675320"/>
            </a:gdLst>
            <a:ahLst/>
            <a:rect l="textAreaLeft" t="textAreaTop" r="textAreaRight" b="textAreaBottom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noFill/>
          <a:ln w="24995">
            <a:solidFill>
              <a:srgbClr val="332c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object 6"/>
          <p:cNvSpPr/>
          <p:nvPr/>
        </p:nvSpPr>
        <p:spPr>
          <a:xfrm>
            <a:off x="0" y="548280"/>
            <a:ext cx="18285840" cy="4536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45360"/>
              <a:gd name="textAreaBottom" fmla="*/ 47520 h 45360"/>
            </a:gdLst>
            <a:ahLst/>
            <a:rect l="textAreaLeft" t="textAreaTop" r="textAreaRight" b="textAreaBottom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object 7"/>
          <p:cNvSpPr/>
          <p:nvPr/>
        </p:nvSpPr>
        <p:spPr>
          <a:xfrm>
            <a:off x="0" y="9754920"/>
            <a:ext cx="18285840" cy="4536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45360"/>
              <a:gd name="textAreaBottom" fmla="*/ 47520 h 45360"/>
            </a:gdLst>
            <a:ahLst/>
            <a:rect l="textAreaLeft" t="textAreaTop" r="textAreaRight" b="textAreaBottom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-944640" y="685800"/>
            <a:ext cx="1580220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680328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Comparative Analysis: Seattle vs. Ellsworth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943960" y="2971800"/>
            <a:ext cx="9599400" cy="638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Geographic Locations: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Seattle, WA, is located at approximately 47.6° N latitude.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Ellsworth, MI, is located at approximately 45.2° N latitude.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Despite Seattle being farther north, it experiences milder climates compared to Ellsworth.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We will explore the reasons behind this difference in the upcoming slides.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object 2"/>
          <p:cNvGrpSpPr/>
          <p:nvPr/>
        </p:nvGrpSpPr>
        <p:grpSpPr>
          <a:xfrm>
            <a:off x="0" y="6858000"/>
            <a:ext cx="18286560" cy="3427200"/>
            <a:chOff x="0" y="6858000"/>
            <a:chExt cx="18286560" cy="3427200"/>
          </a:xfrm>
        </p:grpSpPr>
        <p:pic>
          <p:nvPicPr>
            <p:cNvPr id="91" name="object 3" descr=""/>
            <p:cNvPicPr/>
            <p:nvPr/>
          </p:nvPicPr>
          <p:blipFill>
            <a:blip r:embed="rId1"/>
            <a:stretch/>
          </p:blipFill>
          <p:spPr>
            <a:xfrm>
              <a:off x="0" y="6858000"/>
              <a:ext cx="18285840" cy="3426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object 4"/>
            <p:cNvSpPr/>
            <p:nvPr/>
          </p:nvSpPr>
          <p:spPr>
            <a:xfrm>
              <a:off x="13609440" y="8080200"/>
              <a:ext cx="4677120" cy="2205000"/>
            </a:xfrm>
            <a:custGeom>
              <a:avLst/>
              <a:gdLst>
                <a:gd name="textAreaLeft" fmla="*/ 0 w 4677120"/>
                <a:gd name="textAreaRight" fmla="*/ 4679280 w 4677120"/>
                <a:gd name="textAreaTop" fmla="*/ 0 h 2205000"/>
                <a:gd name="textAreaBottom" fmla="*/ 2207160 h 2205000"/>
              </a:gdLst>
              <a:ahLst/>
              <a:rect l="textAreaLeft" t="textAreaTop" r="textAreaRight" b="textAreaBottom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noFill/>
            <a:ln w="24999">
              <a:solidFill>
                <a:srgbClr val="332c2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3" name="object 5"/>
          <p:cNvSpPr/>
          <p:nvPr/>
        </p:nvSpPr>
        <p:spPr>
          <a:xfrm>
            <a:off x="0" y="549000"/>
            <a:ext cx="18285840" cy="4536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45360"/>
              <a:gd name="textAreaBottom" fmla="*/ 47520 h 45360"/>
            </a:gdLst>
            <a:ahLst/>
            <a:rect l="textAreaLeft" t="textAreaTop" r="textAreaRight" b="textAreaBottom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object 6"/>
          <p:cNvSpPr/>
          <p:nvPr/>
        </p:nvSpPr>
        <p:spPr>
          <a:xfrm>
            <a:off x="0" y="9753480"/>
            <a:ext cx="18285840" cy="4536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45360"/>
              <a:gd name="textAreaBottom" fmla="*/ 47520 h 45360"/>
            </a:gdLst>
            <a:ahLst/>
            <a:rect l="textAreaLeft" t="textAreaTop" r="textAreaRight" b="textAreaBottom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object 15"/>
          <p:cNvSpPr/>
          <p:nvPr/>
        </p:nvSpPr>
        <p:spPr>
          <a:xfrm>
            <a:off x="1096200" y="1179360"/>
            <a:ext cx="16513560" cy="68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247640">
              <a:lnSpc>
                <a:spcPts val="3614"/>
              </a:lnSpc>
              <a:spcBef>
                <a:spcPts val="99"/>
              </a:spcBef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Climate of Seattle, WA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4247640">
              <a:lnSpc>
                <a:spcPts val="3614"/>
              </a:lnSpc>
              <a:spcBef>
                <a:spcPts val="99"/>
              </a:spcBef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Seattle has a maritime climate, heavily influenced by the Pacific Ocean.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Winters are mild and wet, while summers are warm and dry.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Average January temperatures range from 36°F to 45°F, and average July temperatures range from 54°F to 72°F.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Annual precipitation is about 39 inches, mostly falling as rain in the winter months.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47640" defTabSz="457200">
              <a:lnSpc>
                <a:spcPts val="3614"/>
              </a:lnSpc>
              <a:spcBef>
                <a:spcPts val="99"/>
              </a:spcBef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4247640" defTabSz="457200">
              <a:lnSpc>
                <a:spcPts val="3614"/>
              </a:lnSpc>
              <a:spcBef>
                <a:spcPts val="99"/>
              </a:spcBef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4247640" defTabSz="457200">
              <a:lnSpc>
                <a:spcPts val="3614"/>
              </a:lnSpc>
              <a:spcBef>
                <a:spcPts val="99"/>
              </a:spcBef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13258800" y="1009800"/>
            <a:ext cx="4818240" cy="333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object 2"/>
          <p:cNvGrpSpPr/>
          <p:nvPr/>
        </p:nvGrpSpPr>
        <p:grpSpPr>
          <a:xfrm>
            <a:off x="1620000" y="3112560"/>
            <a:ext cx="5227200" cy="5227200"/>
            <a:chOff x="1620000" y="3112560"/>
            <a:chExt cx="5227200" cy="5227200"/>
          </a:xfrm>
        </p:grpSpPr>
        <p:sp>
          <p:nvSpPr>
            <p:cNvPr id="98" name="object 3"/>
            <p:cNvSpPr/>
            <p:nvPr/>
          </p:nvSpPr>
          <p:spPr>
            <a:xfrm>
              <a:off x="1620000" y="3112560"/>
              <a:ext cx="5227200" cy="5227200"/>
            </a:xfrm>
            <a:custGeom>
              <a:avLst/>
              <a:gdLst>
                <a:gd name="textAreaLeft" fmla="*/ 0 w 5227200"/>
                <a:gd name="textAreaRight" fmla="*/ 5229360 w 5227200"/>
                <a:gd name="textAreaTop" fmla="*/ 0 h 5227200"/>
                <a:gd name="textAreaBottom" fmla="*/ 5229360 h 5227200"/>
              </a:gdLst>
              <a:ahLst/>
              <a:rect l="textAreaLeft" t="textAreaTop" r="textAreaRight" b="textAreaBottom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99" name="object 4" descr=""/>
            <p:cNvPicPr/>
            <p:nvPr/>
          </p:nvPicPr>
          <p:blipFill>
            <a:blip r:embed="rId1"/>
            <a:stretch/>
          </p:blipFill>
          <p:spPr>
            <a:xfrm>
              <a:off x="1690560" y="3171600"/>
              <a:ext cx="5093640" cy="5093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0" name="object 5"/>
          <p:cNvSpPr/>
          <p:nvPr/>
        </p:nvSpPr>
        <p:spPr>
          <a:xfrm>
            <a:off x="13042080" y="5610240"/>
            <a:ext cx="5244120" cy="4675320"/>
          </a:xfrm>
          <a:custGeom>
            <a:avLst/>
            <a:gdLst>
              <a:gd name="textAreaLeft" fmla="*/ 0 w 5244120"/>
              <a:gd name="textAreaRight" fmla="*/ 5246280 w 5244120"/>
              <a:gd name="textAreaTop" fmla="*/ 0 h 4675320"/>
              <a:gd name="textAreaBottom" fmla="*/ 4677480 h 4675320"/>
            </a:gdLst>
            <a:ahLst/>
            <a:rect l="textAreaLeft" t="textAreaTop" r="textAreaRight" b="textAreaBottom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noFill/>
          <a:ln w="24995">
            <a:solidFill>
              <a:srgbClr val="332c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object 6"/>
          <p:cNvSpPr/>
          <p:nvPr/>
        </p:nvSpPr>
        <p:spPr>
          <a:xfrm>
            <a:off x="0" y="548280"/>
            <a:ext cx="18285840" cy="4536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45360"/>
              <a:gd name="textAreaBottom" fmla="*/ 47520 h 45360"/>
            </a:gdLst>
            <a:ahLst/>
            <a:rect l="textAreaLeft" t="textAreaTop" r="textAreaRight" b="textAreaBottom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object 7"/>
          <p:cNvSpPr/>
          <p:nvPr/>
        </p:nvSpPr>
        <p:spPr>
          <a:xfrm>
            <a:off x="0" y="9754920"/>
            <a:ext cx="18285840" cy="45360"/>
          </a:xfrm>
          <a:custGeom>
            <a:avLst/>
            <a:gdLst>
              <a:gd name="textAreaLeft" fmla="*/ 0 w 18285840"/>
              <a:gd name="textAreaRight" fmla="*/ 18288000 w 18285840"/>
              <a:gd name="textAreaTop" fmla="*/ 0 h 45360"/>
              <a:gd name="textAreaBottom" fmla="*/ 47520 h 45360"/>
            </a:gdLst>
            <a:ahLst/>
            <a:rect l="textAreaLeft" t="textAreaTop" r="textAreaRight" b="textAreaBottom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object 13"/>
          <p:cNvSpPr/>
          <p:nvPr/>
        </p:nvSpPr>
        <p:spPr>
          <a:xfrm>
            <a:off x="7315200" y="2514600"/>
            <a:ext cx="7139520" cy="68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Ellsworth experiences a continental climate, with significant seasonal temperature variations.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Winters are cold and snowy, while summers can be warm, rainy and humid.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Average January temperatures range from 13°F to 27°F, and average July temperatures range from 55°F to 79°F.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332c2c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Annual precipitation is about 34 inches, with significant snowfall in winter.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1429560"/>
            <a:ext cx="15116040" cy="108432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6804720" indent="0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US" sz="4700" spc="-1" strike="noStrike">
                <a:solidFill>
                  <a:srgbClr val="332c2c"/>
                </a:solidFill>
                <a:latin typeface="Times New Roman"/>
              </a:rPr>
              <a:t>Ellsworth,</a:t>
            </a:r>
            <a:r>
              <a:rPr b="0" lang="en-US" sz="4700" spc="-185" strike="noStrike">
                <a:solidFill>
                  <a:srgbClr val="332c2c"/>
                </a:solidFill>
                <a:latin typeface="Times New Roman"/>
              </a:rPr>
              <a:t> </a:t>
            </a:r>
            <a:r>
              <a:rPr b="0" lang="en-US" sz="4700" spc="-265" strike="noStrike">
                <a:solidFill>
                  <a:srgbClr val="332c2c"/>
                </a:solidFill>
                <a:latin typeface="Times New Roman"/>
              </a:rPr>
              <a:t>MI</a:t>
            </a:r>
            <a:r>
              <a:rPr b="0" lang="en-US" sz="4700" spc="-191" strike="noStrike">
                <a:solidFill>
                  <a:srgbClr val="332c2c"/>
                </a:solidFill>
                <a:latin typeface="Times New Roman"/>
              </a:rPr>
              <a:t> </a:t>
            </a:r>
            <a:r>
              <a:rPr b="0" lang="en-US" sz="4700" spc="-1" strike="noStrike">
                <a:solidFill>
                  <a:srgbClr val="332c2c"/>
                </a:solidFill>
                <a:latin typeface="Times New Roman"/>
              </a:rPr>
              <a:t>Climate</a:t>
            </a:r>
            <a:r>
              <a:rPr b="0" lang="en-US" sz="4700" spc="-185" strike="noStrike">
                <a:solidFill>
                  <a:srgbClr val="332c2c"/>
                </a:solidFill>
                <a:latin typeface="Times New Roman"/>
              </a:rPr>
              <a:t> </a:t>
            </a:r>
            <a:r>
              <a:rPr b="0" lang="en-US" sz="4700" spc="-12" strike="noStrike">
                <a:solidFill>
                  <a:srgbClr val="332c2c"/>
                </a:solidFill>
                <a:latin typeface="Times New Roman"/>
              </a:rPr>
              <a:t>Analysis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3487400" y="2409840"/>
            <a:ext cx="4780080" cy="261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LibreOffice/7.6.5.2$Windows_X86_64 LibreOffice_project/38d5f62f85355c192ef5f1dd47c5c0c0c6d6598b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2024-06-12T02:09:31Z</dcterms:created>
  <dc:creator/>
  <dc:description/>
  <dc:language>en-US</dc:language>
  <cp:lastModifiedBy/>
  <dcterms:modified xsi:type="dcterms:W3CDTF">2024-06-12T11:09:25Z</dcterms:modified>
  <cp:revision>7</cp:revision>
  <dc:subject/>
  <dc:title>Untitled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2024-06-12T00:00:00Z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3-Heights(TM) PDF Security Shell 4.8.25.2 (http://www.pdf-tools.com)</vt:lpwstr>
  </property>
</Properties>
</file>