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upload.wikimedia.org/wikipedia/commons/thumb/6/66/Guido_van_Rossum_OSCON_2006.jpg/320px-Guido_van_Rossum_OSCON_2006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IronPython" TargetMode="External"/><Relationship Id="rId3" Type="http://schemas.openxmlformats.org/officeDocument/2006/relationships/hyperlink" Target="https://ru.wikipedia.org/wiki/Python_Software_Foundation" TargetMode="External"/><Relationship Id="rId7" Type="http://schemas.openxmlformats.org/officeDocument/2006/relationships/hyperlink" Target="https://ru.wikipedia.org/wiki/Jython" TargetMode="External"/><Relationship Id="rId2" Type="http://schemas.openxmlformats.org/officeDocument/2006/relationships/hyperlink" Target="https://ru.wikipedia.org/wiki/&#1042;&#1072;&#1085;_&#1056;&#1086;&#1089;&#1089;&#1091;&#1084;,_&#1043;&#1074;&#1080;&#1076;&#1086;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CPython" TargetMode="External"/><Relationship Id="rId5" Type="http://schemas.openxmlformats.org/officeDocument/2006/relationships/hyperlink" Target="https://ru.wikipedia.org/wiki/UTF-8" TargetMode="External"/><Relationship Id="rId10" Type="http://schemas.openxmlformats.org/officeDocument/2006/relationships/hyperlink" Target="https://ru.wikipedia.org/wiki/Python_Software_Foundation_License" TargetMode="External"/><Relationship Id="rId4" Type="http://schemas.openxmlformats.org/officeDocument/2006/relationships/hyperlink" Target="http://www.python.org/" TargetMode="External"/><Relationship Id="rId9" Type="http://schemas.openxmlformats.org/officeDocument/2006/relationships/hyperlink" Target="https://ru.wikipedia.org/wiki/&#1050;&#1088;&#1086;&#1089;&#1089;&#1087;&#1083;&#1072;&#1090;&#1092;&#1086;&#1088;&#1084;&#1077;&#1085;&#1085;&#1086;&#1077;_&#1087;&#1088;&#1086;&#1075;&#1088;&#1072;&#1084;&#1084;&#1085;&#1086;&#1077;_&#1086;&#1073;&#1077;&#1089;&#1087;&#1077;&#1095;&#1077;&#1085;&#1080;&#1077;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31078"/>
              </p:ext>
            </p:extLst>
          </p:nvPr>
        </p:nvGraphicFramePr>
        <p:xfrm>
          <a:off x="134938" y="1306512"/>
          <a:ext cx="11599862" cy="4023360"/>
        </p:xfrm>
        <a:graphic>
          <a:graphicData uri="http://schemas.openxmlformats.org/drawingml/2006/table">
            <a:tbl>
              <a:tblPr/>
              <a:tblGrid>
                <a:gridCol w="5799931">
                  <a:extLst>
                    <a:ext uri="{9D8B030D-6E8A-4147-A177-3AD203B41FA5}">
                      <a16:colId xmlns:a16="http://schemas.microsoft.com/office/drawing/2014/main" val="2238485471"/>
                    </a:ext>
                  </a:extLst>
                </a:gridCol>
                <a:gridCol w="5799931">
                  <a:extLst>
                    <a:ext uri="{9D8B030D-6E8A-4147-A177-3AD203B41FA5}">
                      <a16:colId xmlns:a16="http://schemas.microsoft.com/office/drawing/2014/main" val="27841198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3600" b="1" dirty="0"/>
                        <a:t>Допустимые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600" b="1" dirty="0"/>
                        <a:t>Недопустимые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37024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 err="1"/>
                        <a:t>i</a:t>
                      </a:r>
                      <a:endParaRPr lang="en-US" sz="3600" dirty="0"/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 err="1"/>
                        <a:t>my_name</a:t>
                      </a:r>
                      <a:endParaRPr lang="en-US" sz="3600" dirty="0"/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name_23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a1b2_c3</a:t>
                      </a:r>
                    </a:p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3600" dirty="0" smtClean="0"/>
                        <a:t>#</a:t>
                      </a:r>
                      <a:r>
                        <a:rPr lang="ru-RU" sz="3600" dirty="0" smtClean="0"/>
                        <a:t>л</a:t>
                      </a:r>
                      <a:r>
                        <a:rPr lang="en-US" sz="3600" dirty="0" smtClean="0"/>
                        <a:t>юбые_символы_utf8_üöäß</a:t>
                      </a:r>
                      <a:endParaRPr lang="en-US" sz="3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ru-RU" sz="3600" dirty="0"/>
                        <a:t>2things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ru-RU" sz="3600" dirty="0"/>
                        <a:t>здесь есть пробелы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ru-RU" sz="3600" dirty="0"/>
                        <a:t>&gt;a1b2_c3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ru-RU" sz="3600" dirty="0"/>
                        <a:t>"</a:t>
                      </a:r>
                      <a:r>
                        <a:rPr lang="ru-RU" sz="3600" dirty="0" err="1"/>
                        <a:t>это_в_кавычках</a:t>
                      </a:r>
                      <a:r>
                        <a:rPr lang="ru-RU" sz="3600" dirty="0"/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81505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9734"/>
            <a:ext cx="68249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Примеры имен идентификаторов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Ключевые слова</a:t>
            </a:r>
          </a:p>
          <a:p>
            <a:endParaRPr lang="ru-RU" dirty="0"/>
          </a:p>
          <a:p>
            <a:r>
              <a:rPr lang="ru-RU" sz="3200" dirty="0"/>
              <a:t>Некоторые слова имеют в </a:t>
            </a:r>
            <a:r>
              <a:rPr lang="en-US" sz="3200" dirty="0"/>
              <a:t>Python </a:t>
            </a:r>
            <a:r>
              <a:rPr lang="ru-RU" sz="3200" dirty="0"/>
              <a:t>специальное назначение и представляют собой управляющие конструкции языка. Список ключевых слов приведен в </a:t>
            </a:r>
            <a:r>
              <a:rPr lang="ru-RU" sz="3200" dirty="0" smtClean="0"/>
              <a:t>Листинге.</a:t>
            </a:r>
            <a:endParaRPr lang="ru-RU" sz="3200" dirty="0"/>
          </a:p>
          <a:p>
            <a:r>
              <a:rPr lang="ru-RU" sz="3200" dirty="0"/>
              <a:t>Листинг </a:t>
            </a:r>
            <a:r>
              <a:rPr lang="ru-RU" sz="3200" dirty="0" smtClean="0"/>
              <a:t>- </a:t>
            </a:r>
            <a:r>
              <a:rPr lang="ru-RU" sz="3200" dirty="0"/>
              <a:t>Ключевые слова в </a:t>
            </a:r>
            <a:r>
              <a:rPr lang="en-US" sz="3200" dirty="0" smtClean="0"/>
              <a:t>Python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&gt;&gt;&gt; import keyword</a:t>
            </a:r>
          </a:p>
          <a:p>
            <a:r>
              <a:rPr lang="en-US" sz="3200" dirty="0"/>
              <a:t>&gt;&gt;&gt; </a:t>
            </a:r>
            <a:r>
              <a:rPr lang="en-US" sz="3200" dirty="0" err="1"/>
              <a:t>keyword.kwlist</a:t>
            </a:r>
            <a:endParaRPr lang="en-US" sz="3200" dirty="0"/>
          </a:p>
          <a:p>
            <a:r>
              <a:rPr lang="en-US" sz="3200" dirty="0"/>
              <a:t>['False', 'None', 'True', 'and', 'as', 'assert', 'break', 'class', 'continue',</a:t>
            </a:r>
          </a:p>
          <a:p>
            <a:r>
              <a:rPr lang="en-US" sz="3200" dirty="0"/>
              <a:t> '</a:t>
            </a:r>
            <a:r>
              <a:rPr lang="en-US" sz="3200" dirty="0" err="1"/>
              <a:t>def</a:t>
            </a:r>
            <a:r>
              <a:rPr lang="en-US" sz="3200" dirty="0"/>
              <a:t>', 'del', '</a:t>
            </a:r>
            <a:r>
              <a:rPr lang="en-US" sz="3200" dirty="0" err="1"/>
              <a:t>elif</a:t>
            </a:r>
            <a:r>
              <a:rPr lang="en-US" sz="3200" dirty="0"/>
              <a:t>', 'else', 'except', 'finally', 'for', 'from', 'global',</a:t>
            </a:r>
          </a:p>
          <a:p>
            <a:r>
              <a:rPr lang="en-US" sz="3200" dirty="0"/>
              <a:t> 'if', 'import', 'in', 'is', 'lambda', 'nonlocal', 'not', 'or', 'pass',</a:t>
            </a:r>
          </a:p>
          <a:p>
            <a:r>
              <a:rPr lang="en-US" sz="3200" dirty="0"/>
              <a:t> 'raise', 'return', 'try', 'while', 'with', 'yield']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3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79653"/>
            <a:ext cx="12192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Синтаксическая структура</a:t>
            </a:r>
          </a:p>
          <a:p>
            <a:r>
              <a:rPr lang="ru-RU" dirty="0" smtClean="0"/>
              <a:t>Для </a:t>
            </a:r>
            <a:r>
              <a:rPr lang="ru-RU" dirty="0"/>
              <a:t>составления программы необходимо объединить лексемы в синтаксические конструкции. Примеры конструкций приведены в </a:t>
            </a:r>
            <a:r>
              <a:rPr lang="ru-RU" dirty="0" smtClean="0"/>
              <a:t>Листинге.</a:t>
            </a:r>
            <a:r>
              <a:rPr lang="ru-RU" dirty="0"/>
              <a:t> - Примеры синтаксических конструкций в </a:t>
            </a:r>
            <a:r>
              <a:rPr lang="ru-RU" dirty="0" err="1"/>
              <a:t>Python</a:t>
            </a:r>
            <a:r>
              <a:rPr lang="ru-RU" dirty="0"/>
              <a:t>¶</a:t>
            </a:r>
          </a:p>
          <a:p>
            <a:r>
              <a:rPr lang="ru-RU" sz="2800" dirty="0" smtClean="0"/>
              <a:t>Листинг # </a:t>
            </a:r>
            <a:r>
              <a:rPr lang="ru-RU" sz="2800" dirty="0"/>
              <a:t>1. Простейшие синтаксические конструкции - литералы</a:t>
            </a:r>
          </a:p>
          <a:p>
            <a:r>
              <a:rPr lang="ru-RU" sz="2800" dirty="0" smtClean="0"/>
              <a:t># </a:t>
            </a:r>
            <a:r>
              <a:rPr lang="ru-RU" sz="2800" b="1" dirty="0"/>
              <a:t>простые</a:t>
            </a:r>
          </a:p>
          <a:p>
            <a:r>
              <a:rPr lang="ru-RU" sz="2800" dirty="0"/>
              <a:t>5  # Литерал - целое число</a:t>
            </a:r>
          </a:p>
          <a:p>
            <a:r>
              <a:rPr lang="ru-RU" sz="2800" dirty="0"/>
              <a:t>'это строка'  # Литерал - строка</a:t>
            </a:r>
          </a:p>
          <a:p>
            <a:r>
              <a:rPr lang="ru-RU" sz="2800" dirty="0" smtClean="0"/>
              <a:t># </a:t>
            </a:r>
            <a:r>
              <a:rPr lang="ru-RU" sz="2800" b="1" dirty="0"/>
              <a:t>составные</a:t>
            </a:r>
          </a:p>
          <a:p>
            <a:r>
              <a:rPr lang="ru-RU" sz="2800" dirty="0"/>
              <a:t>[1, 2, 3]  # Литерал - список чисел</a:t>
            </a:r>
          </a:p>
          <a:p>
            <a:endParaRPr lang="ru-RU" sz="2800" dirty="0"/>
          </a:p>
          <a:p>
            <a:r>
              <a:rPr lang="ru-RU" sz="2800" dirty="0"/>
              <a:t># </a:t>
            </a:r>
            <a:r>
              <a:rPr lang="ru-RU" sz="2800" b="1" dirty="0"/>
              <a:t>с использованием знаков операций</a:t>
            </a:r>
          </a:p>
          <a:p>
            <a:r>
              <a:rPr lang="ru-RU" sz="2800" dirty="0"/>
              <a:t>x = 1   # Присваивание</a:t>
            </a:r>
          </a:p>
          <a:p>
            <a:r>
              <a:rPr lang="ru-RU" sz="2800" dirty="0"/>
              <a:t>y += 1  # Увеличение на 1</a:t>
            </a:r>
          </a:p>
          <a:p>
            <a:endParaRPr lang="ru-RU" sz="2800" dirty="0"/>
          </a:p>
          <a:p>
            <a:r>
              <a:rPr lang="ru-RU" sz="2800" dirty="0"/>
              <a:t># 2. </a:t>
            </a:r>
            <a:r>
              <a:rPr lang="ru-RU" sz="2800" b="1" dirty="0"/>
              <a:t>Операторы</a:t>
            </a:r>
          </a:p>
          <a:p>
            <a:r>
              <a:rPr lang="ru-RU" sz="2800" dirty="0" err="1"/>
              <a:t>if</a:t>
            </a:r>
            <a:r>
              <a:rPr lang="ru-RU" sz="2800" dirty="0"/>
              <a:t> x &gt; 10:  # Если выражение истинно</a:t>
            </a:r>
          </a:p>
          <a:p>
            <a:r>
              <a:rPr lang="ru-RU" sz="2800" dirty="0"/>
              <a:t>    x += 1  # Увеличить x на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7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8847"/>
            <a:ext cx="12192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Структура файла и кодировка программы</a:t>
            </a:r>
          </a:p>
          <a:p>
            <a:endParaRPr lang="ru-RU" dirty="0"/>
          </a:p>
          <a:p>
            <a:pPr algn="just"/>
            <a:r>
              <a:rPr lang="ru-RU" sz="2400" dirty="0"/>
              <a:t>Программный код на языке </a:t>
            </a:r>
            <a:r>
              <a:rPr lang="ru-RU" sz="2400" dirty="0" err="1"/>
              <a:t>Python</a:t>
            </a:r>
            <a:r>
              <a:rPr lang="ru-RU" sz="2400" dirty="0"/>
              <a:t> можно записать в любом простом текстовом редакторе, который способен загружать и сохранять текст либо в кодировке ASCII, либо UTF-8. По умолчанию предполагается, что файлы с программным кодом на языке </a:t>
            </a:r>
            <a:r>
              <a:rPr lang="ru-RU" sz="2400" dirty="0" err="1"/>
              <a:t>Python</a:t>
            </a:r>
            <a:r>
              <a:rPr lang="ru-RU" sz="2400" dirty="0"/>
              <a:t> сохраняются в кодировке UTF-8 - надмножестве кодировки ASCII, с помощью которой можно представить практически любой символ любого национального алфавита. Файлы с программным кодом на языке </a:t>
            </a:r>
            <a:r>
              <a:rPr lang="ru-RU" sz="2400" dirty="0" err="1"/>
              <a:t>Python</a:t>
            </a:r>
            <a:r>
              <a:rPr lang="ru-RU" sz="2400" dirty="0"/>
              <a:t> обычно имеют расширение .</a:t>
            </a:r>
            <a:r>
              <a:rPr lang="ru-RU" sz="2400" dirty="0" err="1"/>
              <a:t>ру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В начале файла также допускается, но не рекомендуется указывать отдельной строкой кодировку отличную от UTF-8, например # </a:t>
            </a:r>
            <a:r>
              <a:rPr lang="ru-RU" sz="2400" dirty="0" err="1"/>
              <a:t>coding</a:t>
            </a:r>
            <a:r>
              <a:rPr lang="ru-RU" sz="2400" dirty="0"/>
              <a:t>: cp-1251.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Не рекомендуется также делать размер строки кода больше </a:t>
            </a:r>
            <a:r>
              <a:rPr lang="ru-RU" sz="2400" dirty="0" smtClean="0"/>
              <a:t>8</a:t>
            </a:r>
            <a:r>
              <a:rPr lang="ru-RU" sz="3200" dirty="0" smtClean="0"/>
              <a:t>0</a:t>
            </a:r>
            <a:r>
              <a:rPr lang="ru-RU" sz="2400" dirty="0" smtClean="0"/>
              <a:t> </a:t>
            </a:r>
            <a:r>
              <a:rPr lang="ru-RU" sz="2400" dirty="0"/>
              <a:t>символов (такую программу удобно просматривать и при необходимости распечатать - в большинстве редакторов для этого специально предусмотрена визуальная вертикальная полоса). Если строка все же не умещается в это ограничение, необходимо выполнить перенос строки</a:t>
            </a:r>
          </a:p>
        </p:txBody>
      </p:sp>
    </p:spTree>
    <p:extLst>
      <p:ext uri="{BB962C8B-B14F-4D97-AF65-F5344CB8AC3E}">
        <p14:creationId xmlns:p14="http://schemas.microsoft.com/office/powerpoint/2010/main" val="83675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634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Перенос длинной строки в </a:t>
            </a:r>
            <a:r>
              <a:rPr lang="ru-RU" sz="2800" b="1" dirty="0" err="1"/>
              <a:t>Python</a:t>
            </a:r>
            <a:r>
              <a:rPr lang="ru-RU" sz="2800" dirty="0"/>
              <a:t>¶</a:t>
            </a:r>
          </a:p>
          <a:p>
            <a:endParaRPr lang="ru-RU" sz="2800" dirty="0"/>
          </a:p>
          <a:p>
            <a:r>
              <a:rPr lang="ru-RU" sz="2800" dirty="0"/>
              <a:t># Для переноса строки используется обратный слеш \</a:t>
            </a:r>
          </a:p>
          <a:p>
            <a:r>
              <a:rPr lang="ru-RU" sz="2800" dirty="0"/>
              <a:t># Это указывает на явный перенос строки</a:t>
            </a:r>
          </a:p>
          <a:p>
            <a:r>
              <a:rPr lang="ru-RU" sz="2800" dirty="0"/>
              <a:t>&gt;&gt;&gt; "Это строка, " \</a:t>
            </a:r>
          </a:p>
          <a:p>
            <a:r>
              <a:rPr lang="ru-RU" sz="2800" dirty="0"/>
              <a:t>... "а это ее продолжение"</a:t>
            </a:r>
          </a:p>
          <a:p>
            <a:r>
              <a:rPr lang="ru-RU" sz="2800" dirty="0"/>
              <a:t>'Это строка, а это ее продолжение'</a:t>
            </a:r>
          </a:p>
          <a:p>
            <a:endParaRPr lang="ru-RU" sz="2800" dirty="0"/>
          </a:p>
          <a:p>
            <a:r>
              <a:rPr lang="ru-RU" sz="2800" dirty="0"/>
              <a:t># При этом, если была открыта какая-либо скобка ( [ {,</a:t>
            </a:r>
          </a:p>
          <a:p>
            <a:r>
              <a:rPr lang="ru-RU" sz="2800" dirty="0"/>
              <a:t># обратный слеш при переносе можно не ставить - </a:t>
            </a:r>
            <a:r>
              <a:rPr lang="ru-RU" sz="2800" dirty="0" err="1"/>
              <a:t>Python</a:t>
            </a:r>
            <a:r>
              <a:rPr lang="ru-RU" sz="2800" dirty="0"/>
              <a:t> поймет все сам</a:t>
            </a:r>
          </a:p>
          <a:p>
            <a:r>
              <a:rPr lang="ru-RU" sz="2800" dirty="0"/>
              <a:t>&gt;&gt;&gt; a = [1, 2, 3,</a:t>
            </a:r>
          </a:p>
          <a:p>
            <a:r>
              <a:rPr lang="ru-RU" sz="2800" dirty="0"/>
              <a:t>... 4, 5, 6, 7, 8, 9, 10]</a:t>
            </a:r>
          </a:p>
          <a:p>
            <a:r>
              <a:rPr lang="ru-RU" sz="2800" dirty="0"/>
              <a:t>&gt;&gt;&gt; a</a:t>
            </a:r>
          </a:p>
          <a:p>
            <a:r>
              <a:rPr lang="ru-RU" sz="2800" dirty="0"/>
              <a:t>[1, 2, 3, 4, 5, 6, 7, 8, 9, 10]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07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9743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Также следует соблюдать PEP 8:</a:t>
            </a:r>
          </a:p>
          <a:p>
            <a:endParaRPr lang="ru-RU" sz="2800" dirty="0"/>
          </a:p>
          <a:p>
            <a:r>
              <a:rPr lang="ru-RU" sz="2800" dirty="0"/>
              <a:t>    использовать отступ в 4 пробела, а не табуляцию;</a:t>
            </a:r>
          </a:p>
          <a:p>
            <a:endParaRPr lang="ru-RU" sz="2800" dirty="0"/>
          </a:p>
          <a:p>
            <a:r>
              <a:rPr lang="ru-RU" sz="2800" dirty="0"/>
              <a:t>    когда возможно, оставлять комментарии в отдельной строке;</a:t>
            </a:r>
          </a:p>
          <a:p>
            <a:endParaRPr lang="ru-RU" sz="2800" dirty="0"/>
          </a:p>
          <a:p>
            <a:r>
              <a:rPr lang="ru-RU" sz="2800" dirty="0"/>
              <a:t>    использовать пробелы вокруг операторов и после запятой, но не непосредственно внутри конструкции скобок:</a:t>
            </a:r>
          </a:p>
          <a:p>
            <a:endParaRPr lang="ru-RU" sz="2800" dirty="0"/>
          </a:p>
          <a:p>
            <a:r>
              <a:rPr lang="ru-RU" sz="2800" dirty="0"/>
              <a:t>    a = f(1, 2) + g(3, 4)</a:t>
            </a:r>
          </a:p>
          <a:p>
            <a:endParaRPr lang="ru-RU" sz="2800" dirty="0"/>
          </a:p>
          <a:p>
            <a:r>
              <a:rPr lang="ru-RU" sz="2800" dirty="0"/>
              <a:t>    не использовать редкие кодировки и не-ASCII символы в идентификаторах, если есть шанс, что люди, говорящие на другом языке, будут читать или поддерживать код.</a:t>
            </a:r>
          </a:p>
        </p:txBody>
      </p:sp>
    </p:spTree>
    <p:extLst>
      <p:ext uri="{BB962C8B-B14F-4D97-AF65-F5344CB8AC3E}">
        <p14:creationId xmlns:p14="http://schemas.microsoft.com/office/powerpoint/2010/main" val="23815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93"/>
            <a:ext cx="12192000" cy="52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9700" y="435045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ru-RU" altLang="ru-RU" sz="28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Гвидо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конференции в 2006 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upload.wikimedia.org/wikipedia/commons/thumb/6/66/Guido_van_Rossum_OSCON_2006.jpg/320px-Guido_van_Rossum_OSCON_2006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820737"/>
            <a:ext cx="3048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49650" y="435045"/>
            <a:ext cx="789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Разработка языка </a:t>
            </a:r>
            <a:r>
              <a:rPr lang="ru-RU" sz="3200" dirty="0" err="1"/>
              <a:t>Python</a:t>
            </a:r>
            <a:r>
              <a:rPr lang="ru-RU" sz="3200" dirty="0"/>
              <a:t> была начата в конце 1980-х годов сотрудником голландского института CWI (Центр математики и информатики, голл. </a:t>
            </a:r>
            <a:r>
              <a:rPr lang="ru-RU" sz="3200" dirty="0" err="1"/>
              <a:t>Centrum</a:t>
            </a:r>
            <a:r>
              <a:rPr lang="ru-RU" sz="3200" dirty="0"/>
              <a:t> </a:t>
            </a:r>
            <a:r>
              <a:rPr lang="ru-RU" sz="3200" dirty="0" err="1"/>
              <a:t>Wiskunde</a:t>
            </a:r>
            <a:r>
              <a:rPr lang="ru-RU" sz="3200" dirty="0"/>
              <a:t> &amp; </a:t>
            </a:r>
            <a:r>
              <a:rPr lang="ru-RU" sz="3200" dirty="0" err="1"/>
              <a:t>Informatica</a:t>
            </a:r>
            <a:r>
              <a:rPr lang="ru-RU" sz="3200" dirty="0"/>
              <a:t>) Гвидо </a:t>
            </a:r>
            <a:r>
              <a:rPr lang="ru-RU" sz="3200" dirty="0" err="1"/>
              <a:t>ван</a:t>
            </a:r>
            <a:r>
              <a:rPr lang="ru-RU" sz="3200" dirty="0"/>
              <a:t> </a:t>
            </a:r>
            <a:r>
              <a:rPr lang="ru-RU" sz="3200" dirty="0" err="1"/>
              <a:t>Россумом</a:t>
            </a:r>
            <a:r>
              <a:rPr lang="ru-RU" sz="3200" dirty="0"/>
              <a:t> (англ. </a:t>
            </a:r>
            <a:r>
              <a:rPr lang="ru-RU" sz="3200" dirty="0" err="1"/>
              <a:t>Guido</a:t>
            </a:r>
            <a:r>
              <a:rPr lang="ru-RU" sz="3200" dirty="0"/>
              <a:t> </a:t>
            </a:r>
            <a:r>
              <a:rPr lang="ru-RU" sz="3200" dirty="0" err="1"/>
              <a:t>van</a:t>
            </a:r>
            <a:r>
              <a:rPr lang="ru-RU" sz="3200" dirty="0"/>
              <a:t> </a:t>
            </a:r>
            <a:r>
              <a:rPr lang="ru-RU" sz="3200" dirty="0" err="1"/>
              <a:t>Rossum</a:t>
            </a:r>
            <a:r>
              <a:rPr lang="ru-RU" sz="3200" dirty="0"/>
              <a:t>), на основе языка </a:t>
            </a:r>
            <a:r>
              <a:rPr lang="ru-RU" sz="3200" dirty="0" smtClean="0"/>
              <a:t>ABC. </a:t>
            </a:r>
            <a:r>
              <a:rPr lang="ru-RU" sz="3200" dirty="0"/>
              <a:t>В феврале 1991 года Гвидо опубликовал исходный текст в группе новостей </a:t>
            </a:r>
            <a:r>
              <a:rPr lang="ru-RU" sz="3200" dirty="0" err="1"/>
              <a:t>alt.sources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99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269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Развитие языка происходит согласно четко регламентированному процессу создания, обсуждения, отбора и реализации документов PEP (</a:t>
            </a:r>
            <a:r>
              <a:rPr lang="ru-RU" sz="3200" dirty="0" err="1"/>
              <a:t>Python</a:t>
            </a:r>
            <a:r>
              <a:rPr lang="ru-RU" sz="3200" dirty="0"/>
              <a:t> </a:t>
            </a:r>
            <a:r>
              <a:rPr lang="ru-RU" sz="3200" dirty="0" err="1"/>
              <a:t>Enhancement</a:t>
            </a:r>
            <a:r>
              <a:rPr lang="ru-RU" sz="3200" dirty="0"/>
              <a:t> </a:t>
            </a:r>
            <a:r>
              <a:rPr lang="ru-RU" sz="3200" dirty="0" err="1"/>
              <a:t>Proposal</a:t>
            </a:r>
            <a:r>
              <a:rPr lang="ru-RU" sz="3200" dirty="0"/>
              <a:t>) — предложений по развитию </a:t>
            </a:r>
            <a:r>
              <a:rPr lang="ru-RU" sz="3200" dirty="0" err="1"/>
              <a:t>Python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В 2008 году, после длительного тестирования, вышла первая версия </a:t>
            </a:r>
            <a:r>
              <a:rPr lang="ru-RU" sz="3200" dirty="0" err="1"/>
              <a:t>Python</a:t>
            </a:r>
            <a:r>
              <a:rPr lang="ru-RU" sz="3200" dirty="0"/>
              <a:t> 3000 (или </a:t>
            </a:r>
            <a:r>
              <a:rPr lang="ru-RU" sz="3200" dirty="0" err="1"/>
              <a:t>Python</a:t>
            </a:r>
            <a:r>
              <a:rPr lang="ru-RU" sz="3200" dirty="0"/>
              <a:t> 3.0, также используется сокращение Py3k). В </a:t>
            </a:r>
            <a:r>
              <a:rPr lang="ru-RU" sz="3200" dirty="0" err="1"/>
              <a:t>Python</a:t>
            </a:r>
            <a:r>
              <a:rPr lang="ru-RU" sz="3200" dirty="0"/>
              <a:t> </a:t>
            </a:r>
            <a:r>
              <a:rPr lang="ru-RU" sz="3200" dirty="0" smtClean="0"/>
              <a:t>3</a:t>
            </a:r>
            <a:r>
              <a:rPr lang="en-US" sz="3200" dirty="0" smtClean="0"/>
              <a:t>.</a:t>
            </a:r>
            <a:r>
              <a:rPr lang="ru-RU" sz="3200" dirty="0" smtClean="0"/>
              <a:t>0 </a:t>
            </a:r>
            <a:r>
              <a:rPr lang="ru-RU" sz="3200" dirty="0"/>
              <a:t>устранены многие недостатки архитектуры с максимально возможным (но не полным) сохранением совместимости со старыми версиями </a:t>
            </a:r>
            <a:r>
              <a:rPr lang="ru-RU" sz="3200" dirty="0" err="1"/>
              <a:t>Python</a:t>
            </a:r>
            <a:r>
              <a:rPr lang="ru-RU" sz="3200" dirty="0"/>
              <a:t>. На сегодня поддерживаются обе ветви развития (</a:t>
            </a:r>
            <a:r>
              <a:rPr lang="ru-RU" sz="3200" dirty="0" err="1"/>
              <a:t>Python</a:t>
            </a:r>
            <a:r>
              <a:rPr lang="ru-RU" sz="3200" dirty="0"/>
              <a:t> 3.x и 2.x) (сравнение и рекомендации), однако получать новый функционал будет только версия 3 </a:t>
            </a:r>
          </a:p>
        </p:txBody>
      </p:sp>
    </p:spTree>
    <p:extLst>
      <p:ext uri="{BB962C8B-B14F-4D97-AF65-F5344CB8AC3E}">
        <p14:creationId xmlns:p14="http://schemas.microsoft.com/office/powerpoint/2010/main" val="124224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8867" y="158234"/>
            <a:ext cx="4238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Особенности </a:t>
            </a:r>
            <a:r>
              <a:rPr lang="en-US" sz="3600" dirty="0"/>
              <a:t>Python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62"/>
              </p:ext>
            </p:extLst>
          </p:nvPr>
        </p:nvGraphicFramePr>
        <p:xfrm>
          <a:off x="-1" y="804565"/>
          <a:ext cx="11671302" cy="5668992"/>
        </p:xfrm>
        <a:graphic>
          <a:graphicData uri="http://schemas.openxmlformats.org/drawingml/2006/table">
            <a:tbl>
              <a:tblPr/>
              <a:tblGrid>
                <a:gridCol w="5689601">
                  <a:extLst>
                    <a:ext uri="{9D8B030D-6E8A-4147-A177-3AD203B41FA5}">
                      <a16:colId xmlns:a16="http://schemas.microsoft.com/office/drawing/2014/main" val="858751036"/>
                    </a:ext>
                  </a:extLst>
                </a:gridCol>
                <a:gridCol w="5981701">
                  <a:extLst>
                    <a:ext uri="{9D8B030D-6E8A-4147-A177-3AD203B41FA5}">
                      <a16:colId xmlns:a16="http://schemas.microsoft.com/office/drawing/2014/main" val="13215089"/>
                    </a:ext>
                  </a:extLst>
                </a:gridCol>
              </a:tblGrid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Характеристика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Значение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0562"/>
                  </a:ext>
                </a:extLst>
              </a:tr>
              <a:tr h="387747">
                <a:tc>
                  <a:txBody>
                    <a:bodyPr/>
                    <a:lstStyle/>
                    <a:p>
                      <a:r>
                        <a:rPr lang="ru-RU" sz="2800" dirty="0"/>
                        <a:t>Автор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hlinkClick r:id="rId2"/>
                        </a:rPr>
                        <a:t>Гвидо </a:t>
                      </a:r>
                      <a:r>
                        <a:rPr lang="ru-RU" sz="2000" dirty="0" err="1">
                          <a:hlinkClick r:id="rId2"/>
                        </a:rPr>
                        <a:t>ван</a:t>
                      </a:r>
                      <a:r>
                        <a:rPr lang="ru-RU" sz="2000" dirty="0">
                          <a:hlinkClick r:id="rId2"/>
                        </a:rPr>
                        <a:t> </a:t>
                      </a:r>
                      <a:r>
                        <a:rPr lang="ru-RU" sz="2000" dirty="0" err="1">
                          <a:hlinkClick r:id="rId2"/>
                        </a:rPr>
                        <a:t>Россум</a:t>
                      </a:r>
                      <a:r>
                        <a:rPr lang="ru-RU" sz="2000" dirty="0"/>
                        <a:t> и </a:t>
                      </a:r>
                      <a:r>
                        <a:rPr lang="en-US" sz="2000" dirty="0">
                          <a:hlinkClick r:id="rId3"/>
                        </a:rPr>
                        <a:t>Python Software Foundation</a:t>
                      </a:r>
                      <a:endParaRPr lang="en-US" sz="2000" dirty="0"/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689691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Официальный сайт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http://www.python.org/</a:t>
                      </a:r>
                      <a:endParaRPr lang="en-US" sz="2000" dirty="0"/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502927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Год создания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1991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062918"/>
                  </a:ext>
                </a:extLst>
              </a:tr>
              <a:tr h="387747">
                <a:tc>
                  <a:txBody>
                    <a:bodyPr/>
                    <a:lstStyle/>
                    <a:p>
                      <a:r>
                        <a:rPr lang="ru-RU" sz="2800" dirty="0"/>
                        <a:t>Класс языка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Императивный, функциональный, объектно-ориентированный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033388"/>
                  </a:ext>
                </a:extLst>
              </a:tr>
              <a:tr h="387747">
                <a:tc>
                  <a:txBody>
                    <a:bodyPr/>
                    <a:lstStyle/>
                    <a:p>
                      <a:r>
                        <a:rPr lang="ru-RU" sz="2800" dirty="0"/>
                        <a:t>Тип исполнения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Интерпретируемый, компилируемый в байт-код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70151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Расширения файлов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py</a:t>
                      </a:r>
                      <a:r>
                        <a:rPr lang="en-US" sz="2000" dirty="0"/>
                        <a:t>, .</a:t>
                      </a:r>
                      <a:r>
                        <a:rPr lang="en-US" sz="2000" dirty="0" err="1"/>
                        <a:t>pyc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и др.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857551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Кодировка по умолчанию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UTF-8</a:t>
                      </a:r>
                      <a:endParaRPr lang="en-US" sz="2000" dirty="0"/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31743"/>
                  </a:ext>
                </a:extLst>
              </a:tr>
              <a:tr h="387747">
                <a:tc>
                  <a:txBody>
                    <a:bodyPr/>
                    <a:lstStyle/>
                    <a:p>
                      <a:r>
                        <a:rPr lang="ru-RU" sz="2800" dirty="0"/>
                        <a:t>Основные реализации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hlinkClick r:id="rId6"/>
                        </a:rPr>
                        <a:t>CPython</a:t>
                      </a:r>
                      <a:r>
                        <a:rPr lang="ru-RU" sz="2000" dirty="0"/>
                        <a:t> (эталонная реализация), </a:t>
                      </a:r>
                      <a:r>
                        <a:rPr lang="ru-RU" sz="2000" dirty="0" err="1">
                          <a:hlinkClick r:id="rId7"/>
                        </a:rPr>
                        <a:t>Jython</a:t>
                      </a:r>
                      <a:r>
                        <a:rPr lang="ru-RU" sz="2000" dirty="0"/>
                        <a:t>, </a:t>
                      </a:r>
                      <a:r>
                        <a:rPr lang="ru-RU" sz="2000" dirty="0" err="1">
                          <a:hlinkClick r:id="rId8"/>
                        </a:rPr>
                        <a:t>IronPython</a:t>
                      </a:r>
                      <a:r>
                        <a:rPr lang="ru-RU" sz="2000" dirty="0"/>
                        <a:t> и др.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63887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Операционная система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hlinkClick r:id="rId9"/>
                        </a:rPr>
                        <a:t>Кроссплатформенное ПО</a:t>
                      </a:r>
                      <a:endParaRPr lang="ru-RU" sz="2000" dirty="0"/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78502"/>
                  </a:ext>
                </a:extLst>
              </a:tr>
              <a:tr h="221570">
                <a:tc>
                  <a:txBody>
                    <a:bodyPr/>
                    <a:lstStyle/>
                    <a:p>
                      <a:r>
                        <a:rPr lang="ru-RU" sz="2800" dirty="0"/>
                        <a:t>Лицензия</a:t>
                      </a:r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Python Software Foundation License</a:t>
                      </a:r>
                      <a:endParaRPr lang="en-US" sz="2000" dirty="0"/>
                    </a:p>
                  </a:txBody>
                  <a:tcPr marL="55392" marR="55392" marT="27696" marB="27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94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6713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Структура </a:t>
            </a:r>
            <a:r>
              <a:rPr lang="ru-RU" sz="3200" dirty="0" err="1"/>
              <a:t>Python</a:t>
            </a:r>
            <a:r>
              <a:rPr lang="ru-RU" sz="3200" dirty="0"/>
              <a:t>-программ</a:t>
            </a:r>
          </a:p>
          <a:p>
            <a:r>
              <a:rPr lang="ru-RU" dirty="0" smtClean="0"/>
              <a:t> </a:t>
            </a:r>
            <a:r>
              <a:rPr lang="ru-RU" sz="2400" dirty="0"/>
              <a:t>Лексическая структура</a:t>
            </a:r>
          </a:p>
          <a:p>
            <a:endParaRPr lang="ru-RU" sz="2400" dirty="0"/>
          </a:p>
          <a:p>
            <a:r>
              <a:rPr lang="ru-RU" sz="2400" dirty="0"/>
              <a:t>Любая </a:t>
            </a:r>
            <a:r>
              <a:rPr lang="ru-RU" sz="2400" dirty="0" err="1"/>
              <a:t>Python</a:t>
            </a:r>
            <a:r>
              <a:rPr lang="ru-RU" sz="2400" dirty="0"/>
              <a:t>-программа состоит из последовательности лексем (допустимых символов), записанных в определенном порядке и по определенным правилам.</a:t>
            </a:r>
          </a:p>
          <a:p>
            <a:endParaRPr lang="ru-RU" sz="2400" dirty="0"/>
          </a:p>
          <a:p>
            <a:r>
              <a:rPr lang="ru-RU" sz="2400" dirty="0"/>
              <a:t>Лексемы включают в себя:</a:t>
            </a:r>
          </a:p>
          <a:p>
            <a:endParaRPr lang="ru-RU" sz="2400" dirty="0"/>
          </a:p>
          <a:p>
            <a:r>
              <a:rPr lang="ru-RU" sz="2400" dirty="0"/>
              <a:t>    комментарии;</a:t>
            </a:r>
          </a:p>
          <a:p>
            <a:endParaRPr lang="ru-RU" sz="2400" dirty="0"/>
          </a:p>
          <a:p>
            <a:r>
              <a:rPr lang="ru-RU" sz="2400" dirty="0"/>
              <a:t>    литералы;</a:t>
            </a:r>
          </a:p>
          <a:p>
            <a:endParaRPr lang="ru-RU" sz="2400" dirty="0"/>
          </a:p>
          <a:p>
            <a:r>
              <a:rPr lang="ru-RU" sz="2400" dirty="0"/>
              <a:t>    знаки пунктуации;</a:t>
            </a:r>
          </a:p>
          <a:p>
            <a:endParaRPr lang="ru-RU" sz="2400" dirty="0"/>
          </a:p>
          <a:p>
            <a:r>
              <a:rPr lang="ru-RU" sz="2400" dirty="0"/>
              <a:t>    идентификаторы;</a:t>
            </a:r>
          </a:p>
          <a:p>
            <a:endParaRPr lang="ru-RU" sz="2400" dirty="0"/>
          </a:p>
          <a:p>
            <a:r>
              <a:rPr lang="ru-RU" sz="2400" dirty="0"/>
              <a:t>    ключевые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330778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7000" y="0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Комментарии</a:t>
            </a:r>
          </a:p>
          <a:p>
            <a:endParaRPr lang="ru-RU" dirty="0"/>
          </a:p>
          <a:p>
            <a:r>
              <a:rPr lang="ru-RU" sz="2800" dirty="0"/>
              <a:t>Комментарии предназначены для пояснения кода для разработчика (</a:t>
            </a:r>
            <a:r>
              <a:rPr lang="ru-RU" sz="2800" dirty="0" err="1"/>
              <a:t>Python</a:t>
            </a:r>
            <a:r>
              <a:rPr lang="ru-RU" sz="2800" dirty="0"/>
              <a:t> их пропускает) и начинаются с символа </a:t>
            </a:r>
            <a:r>
              <a:rPr lang="ru-RU" sz="3600" b="1" dirty="0"/>
              <a:t>#</a:t>
            </a:r>
            <a:r>
              <a:rPr lang="ru-RU" sz="2800" dirty="0"/>
              <a:t>, действуя до конца </a:t>
            </a:r>
            <a:r>
              <a:rPr lang="ru-RU" sz="2800" dirty="0" smtClean="0"/>
              <a:t>строки</a:t>
            </a:r>
            <a:endParaRPr lang="ru-RU" sz="2800" dirty="0"/>
          </a:p>
          <a:p>
            <a:r>
              <a:rPr lang="ru-RU" sz="2800" dirty="0"/>
              <a:t>Листинг </a:t>
            </a:r>
            <a:r>
              <a:rPr lang="ru-RU" sz="2800" dirty="0" smtClean="0"/>
              <a:t>1 </a:t>
            </a:r>
            <a:r>
              <a:rPr lang="ru-RU" sz="2800" dirty="0"/>
              <a:t>- Пример комментариев¶</a:t>
            </a:r>
          </a:p>
          <a:p>
            <a:endParaRPr lang="ru-RU" sz="2800" dirty="0"/>
          </a:p>
          <a:p>
            <a:r>
              <a:rPr lang="ru-RU" sz="2800" dirty="0"/>
              <a:t># Вся эта строка является комментарием</a:t>
            </a:r>
          </a:p>
          <a:p>
            <a:r>
              <a:rPr lang="ru-RU" sz="2800" dirty="0"/>
              <a:t>x = 5  # Это </a:t>
            </a:r>
            <a:r>
              <a:rPr lang="ru-RU" sz="2800" dirty="0" err="1"/>
              <a:t>inline</a:t>
            </a:r>
            <a:r>
              <a:rPr lang="ru-RU" sz="2800" dirty="0"/>
              <a:t>-комментарий (отступ 2 пробела)</a:t>
            </a:r>
          </a:p>
          <a:p>
            <a:r>
              <a:rPr lang="ru-RU" sz="2800" dirty="0"/>
              <a:t>y = '#Это строка'  # А это комментарий</a:t>
            </a:r>
          </a:p>
          <a:p>
            <a:endParaRPr lang="ru-RU" sz="2800" dirty="0"/>
          </a:p>
          <a:p>
            <a:r>
              <a:rPr lang="ru-RU" sz="2800" dirty="0"/>
              <a:t>Комментарии должны объяснять, почему что-то реализовано именно так и объяснять:</a:t>
            </a:r>
          </a:p>
          <a:p>
            <a:endParaRPr lang="ru-RU" sz="2800" dirty="0"/>
          </a:p>
          <a:p>
            <a:r>
              <a:rPr lang="ru-RU" sz="2800" dirty="0"/>
              <a:t>    предположения, важные решения, важные детали;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проблемы, которые решает код;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проблемы, которых необходимо избежать и т.д.</a:t>
            </a:r>
          </a:p>
        </p:txBody>
      </p:sp>
    </p:spTree>
    <p:extLst>
      <p:ext uri="{BB962C8B-B14F-4D97-AF65-F5344CB8AC3E}">
        <p14:creationId xmlns:p14="http://schemas.microsoft.com/office/powerpoint/2010/main" val="5681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8872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Литералы</a:t>
            </a:r>
          </a:p>
          <a:p>
            <a:endParaRPr lang="ru-RU" dirty="0"/>
          </a:p>
          <a:p>
            <a:r>
              <a:rPr lang="ru-RU" sz="2800" dirty="0"/>
              <a:t>Литералы - значения, представленные в коде программы, например, числа или строки 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Листинг </a:t>
            </a:r>
            <a:r>
              <a:rPr lang="ru-RU" sz="2800" dirty="0" smtClean="0"/>
              <a:t>- </a:t>
            </a:r>
            <a:r>
              <a:rPr lang="ru-RU" sz="2800" dirty="0"/>
              <a:t>Пример литералов¶</a:t>
            </a:r>
          </a:p>
          <a:p>
            <a:endParaRPr lang="ru-RU" sz="2800" dirty="0"/>
          </a:p>
          <a:p>
            <a:r>
              <a:rPr lang="ru-RU" sz="2800" dirty="0"/>
              <a:t>5         </a:t>
            </a:r>
            <a:r>
              <a:rPr lang="ru-RU" sz="2800" dirty="0" smtClean="0"/>
              <a:t>       # </a:t>
            </a:r>
            <a:r>
              <a:rPr lang="ru-RU" sz="2800" dirty="0"/>
              <a:t>Целочисленный литерал</a:t>
            </a:r>
          </a:p>
          <a:p>
            <a:r>
              <a:rPr lang="ru-RU" sz="2800" dirty="0" smtClean="0"/>
              <a:t>3.4            # </a:t>
            </a:r>
            <a:r>
              <a:rPr lang="ru-RU" sz="2800" dirty="0"/>
              <a:t>Литерал в виде числа с плавающей точкой</a:t>
            </a:r>
          </a:p>
          <a:p>
            <a:r>
              <a:rPr lang="ru-RU" sz="2800" dirty="0"/>
              <a:t>'строка'  # Строковый литерал</a:t>
            </a:r>
          </a:p>
          <a:p>
            <a:endParaRPr lang="ru-RU" dirty="0"/>
          </a:p>
          <a:p>
            <a:r>
              <a:rPr lang="ru-RU" sz="3600" dirty="0" smtClean="0"/>
              <a:t>Знаки </a:t>
            </a:r>
            <a:r>
              <a:rPr lang="ru-RU" sz="3600" dirty="0"/>
              <a:t>пунктуации</a:t>
            </a:r>
          </a:p>
          <a:p>
            <a:endParaRPr lang="ru-RU" dirty="0"/>
          </a:p>
          <a:p>
            <a:pPr algn="just"/>
            <a:r>
              <a:rPr lang="ru-RU" sz="2800" dirty="0"/>
              <a:t>В алфавит </a:t>
            </a:r>
            <a:r>
              <a:rPr lang="ru-RU" sz="2800" dirty="0" err="1"/>
              <a:t>Python</a:t>
            </a:r>
            <a:r>
              <a:rPr lang="ru-RU" sz="2800" dirty="0"/>
              <a:t> входит </a:t>
            </a:r>
            <a:r>
              <a:rPr lang="ru-RU" sz="2800" dirty="0" smtClean="0"/>
              <a:t>некоторое </a:t>
            </a:r>
            <a:r>
              <a:rPr lang="ru-RU" sz="2800" dirty="0"/>
              <a:t>количество знаков пунктуации, которые используются для различных целей. Например, знаки + или * могут использоваться для сложения и умножения, а знак запятой , - для разделения параметров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47175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97849"/>
            <a:ext cx="120904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Идентификатор</a:t>
            </a:r>
            <a:r>
              <a:rPr lang="ru-RU" sz="2400" dirty="0" smtClean="0"/>
              <a:t> </a:t>
            </a:r>
            <a:r>
              <a:rPr lang="ru-RU" sz="2400" dirty="0"/>
              <a:t>- обычное имя, которое дается ссылке на какой-либо объект. Любой идентификатор имеет некоторые правила и соглашения наименования:</a:t>
            </a:r>
          </a:p>
          <a:p>
            <a:r>
              <a:rPr lang="ru-RU" sz="2800" dirty="0" smtClean="0"/>
              <a:t>    </a:t>
            </a:r>
            <a:r>
              <a:rPr lang="ru-RU" sz="2800" b="1" dirty="0"/>
              <a:t>правила: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может состоять из букв (ASCII или </a:t>
            </a:r>
            <a:r>
              <a:rPr lang="ru-RU" sz="2800" dirty="0" err="1"/>
              <a:t>Unicode</a:t>
            </a:r>
            <a:r>
              <a:rPr lang="ru-RU" sz="2800" dirty="0"/>
              <a:t>), знаков подчеркивания _ или цифр 0-9;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цифра не может быть на первом месте;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чувствителен к регистру: </a:t>
            </a:r>
            <a:r>
              <a:rPr lang="ru-RU" sz="2800" dirty="0" err="1"/>
              <a:t>UserName</a:t>
            </a:r>
            <a:r>
              <a:rPr lang="ru-RU" sz="2800" dirty="0"/>
              <a:t>, </a:t>
            </a:r>
            <a:r>
              <a:rPr lang="ru-RU" sz="2800" dirty="0" err="1"/>
              <a:t>username</a:t>
            </a:r>
            <a:r>
              <a:rPr lang="ru-RU" sz="2800" dirty="0"/>
              <a:t> и USERNAME - разные идентификаторы;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не должен совпадать с каким-либо из ключевых слов языка </a:t>
            </a:r>
            <a:r>
              <a:rPr lang="ru-RU" sz="2800" dirty="0" err="1" smtClean="0"/>
              <a:t>Python</a:t>
            </a:r>
            <a:r>
              <a:rPr lang="ru-RU" sz="2800" dirty="0" smtClean="0"/>
              <a:t>;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ru-RU" sz="3600" b="1" dirty="0"/>
              <a:t>соглашения</a:t>
            </a:r>
            <a:r>
              <a:rPr lang="ru-RU" sz="2800" b="1" dirty="0"/>
              <a:t>: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использовать </a:t>
            </a:r>
            <a:r>
              <a:rPr lang="ru-RU" sz="2800" dirty="0" err="1"/>
              <a:t>змеиный_регистр</a:t>
            </a:r>
            <a:r>
              <a:rPr lang="ru-RU" sz="2800" dirty="0"/>
              <a:t> (англ. </a:t>
            </a:r>
            <a:r>
              <a:rPr lang="ru-RU" sz="2800" dirty="0" err="1"/>
              <a:t>snake_case</a:t>
            </a:r>
            <a:r>
              <a:rPr lang="ru-RU" sz="2800" dirty="0"/>
              <a:t>): </a:t>
            </a:r>
            <a:r>
              <a:rPr lang="ru-RU" sz="2800" dirty="0" err="1"/>
              <a:t>customer_account</a:t>
            </a:r>
            <a:r>
              <a:rPr lang="ru-RU" sz="2800" dirty="0"/>
              <a:t>;</a:t>
            </a:r>
          </a:p>
          <a:p>
            <a:r>
              <a:rPr lang="ru-RU" sz="2800" dirty="0" smtClean="0"/>
              <a:t>            </a:t>
            </a:r>
            <a:r>
              <a:rPr lang="ru-RU" sz="2800" dirty="0"/>
              <a:t>не использовать предопределенные </a:t>
            </a:r>
            <a:r>
              <a:rPr lang="ru-RU" sz="2800" dirty="0" smtClean="0"/>
              <a:t>имена;</a:t>
            </a:r>
            <a:endParaRPr lang="ru-RU" sz="2800" dirty="0"/>
          </a:p>
          <a:p>
            <a:r>
              <a:rPr lang="ru-RU" sz="2800" dirty="0" smtClean="0"/>
              <a:t>            </a:t>
            </a:r>
            <a:r>
              <a:rPr lang="ru-RU" sz="2800" dirty="0"/>
              <a:t>не использовать 2 знака подчеркивания __ в начале и конце, и _ или __ в начале идентификатора; данный синтаксис имеет специальное назначение.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273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117693"/>
            <a:ext cx="12103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Некоторые предопределенные имена в </a:t>
            </a:r>
            <a:r>
              <a:rPr lang="ru-RU" sz="3200" b="1" dirty="0" err="1"/>
              <a:t>Python</a:t>
            </a:r>
            <a:r>
              <a:rPr lang="ru-RU" sz="2400" b="1" dirty="0"/>
              <a:t>¶</a:t>
            </a:r>
          </a:p>
          <a:p>
            <a:endParaRPr lang="ru-RU" dirty="0"/>
          </a:p>
          <a:p>
            <a:r>
              <a:rPr lang="ru-RU" sz="2800" dirty="0"/>
              <a:t># В языке </a:t>
            </a:r>
            <a:r>
              <a:rPr lang="ru-RU" sz="2800" dirty="0" err="1"/>
              <a:t>Python</a:t>
            </a:r>
            <a:r>
              <a:rPr lang="ru-RU" sz="2800" dirty="0"/>
              <a:t> имеется встроенная функция </a:t>
            </a:r>
            <a:r>
              <a:rPr lang="ru-RU" sz="2800" dirty="0" err="1"/>
              <a:t>dir</a:t>
            </a:r>
            <a:r>
              <a:rPr lang="ru-RU" sz="2800" dirty="0"/>
              <a:t>(), которая</a:t>
            </a:r>
          </a:p>
          <a:p>
            <a:r>
              <a:rPr lang="ru-RU" sz="2800" dirty="0"/>
              <a:t># возвращает список атрибутов объекта. Если эта функция вызывается</a:t>
            </a:r>
          </a:p>
          <a:p>
            <a:r>
              <a:rPr lang="ru-RU" sz="2800" dirty="0"/>
              <a:t># без аргументов, она возвращает список встроенных атрибутов</a:t>
            </a:r>
          </a:p>
          <a:p>
            <a:r>
              <a:rPr lang="ru-RU" sz="2800" dirty="0"/>
              <a:t>&gt;&gt;&gt; </a:t>
            </a:r>
            <a:r>
              <a:rPr lang="ru-RU" sz="2800" dirty="0" err="1"/>
              <a:t>dir</a:t>
            </a:r>
            <a:r>
              <a:rPr lang="ru-RU" sz="2800" dirty="0"/>
              <a:t>()</a:t>
            </a:r>
          </a:p>
          <a:p>
            <a:r>
              <a:rPr lang="ru-RU" sz="2800" dirty="0"/>
              <a:t>['__</a:t>
            </a:r>
            <a:r>
              <a:rPr lang="ru-RU" sz="2800" dirty="0" err="1"/>
              <a:t>builtins</a:t>
            </a:r>
            <a:r>
              <a:rPr lang="ru-RU" sz="2800" dirty="0"/>
              <a:t>__', '__</a:t>
            </a:r>
            <a:r>
              <a:rPr lang="ru-RU" sz="2800" dirty="0" err="1"/>
              <a:t>doc</a:t>
            </a:r>
            <a:r>
              <a:rPr lang="ru-RU" sz="2800" dirty="0"/>
              <a:t>__', '__</a:t>
            </a:r>
            <a:r>
              <a:rPr lang="ru-RU" sz="2800" dirty="0" err="1"/>
              <a:t>name</a:t>
            </a:r>
            <a:r>
              <a:rPr lang="ru-RU" sz="2800" dirty="0"/>
              <a:t>__']</a:t>
            </a:r>
          </a:p>
          <a:p>
            <a:endParaRPr lang="ru-RU" sz="2800" dirty="0"/>
          </a:p>
          <a:p>
            <a:r>
              <a:rPr lang="ru-RU" sz="2800" dirty="0"/>
              <a:t># Атрибут </a:t>
            </a:r>
            <a:r>
              <a:rPr lang="ru-RU" sz="2800" dirty="0" err="1"/>
              <a:t>builtins</a:t>
            </a:r>
            <a:r>
              <a:rPr lang="ru-RU" sz="2800" dirty="0"/>
              <a:t> в действительности является модулем, в котором</a:t>
            </a:r>
          </a:p>
          <a:p>
            <a:r>
              <a:rPr lang="ru-RU" sz="2800" dirty="0"/>
              <a:t># определены все встроенные атрибуты языка </a:t>
            </a:r>
            <a:r>
              <a:rPr lang="ru-RU" sz="2800" dirty="0" err="1"/>
              <a:t>Python</a:t>
            </a:r>
            <a:r>
              <a:rPr lang="ru-RU" sz="2800" dirty="0"/>
              <a:t>. Его можно</a:t>
            </a:r>
          </a:p>
          <a:p>
            <a:r>
              <a:rPr lang="ru-RU" sz="2800" dirty="0"/>
              <a:t># использовать в качестве аргумента функции </a:t>
            </a:r>
            <a:r>
              <a:rPr lang="ru-RU" sz="2800" dirty="0" err="1"/>
              <a:t>dir</a:t>
            </a:r>
            <a:r>
              <a:rPr lang="ru-RU" sz="2800" dirty="0"/>
              <a:t>():</a:t>
            </a:r>
          </a:p>
          <a:p>
            <a:r>
              <a:rPr lang="ru-RU" sz="2800" dirty="0"/>
              <a:t>&gt;&gt;&gt; </a:t>
            </a:r>
            <a:r>
              <a:rPr lang="ru-RU" sz="2800" dirty="0" err="1"/>
              <a:t>dir</a:t>
            </a:r>
            <a:r>
              <a:rPr lang="ru-RU" sz="2800" dirty="0"/>
              <a:t>(__</a:t>
            </a:r>
            <a:r>
              <a:rPr lang="ru-RU" sz="2800" dirty="0" err="1"/>
              <a:t>builtins</a:t>
            </a:r>
            <a:r>
              <a:rPr lang="ru-RU" sz="2800" dirty="0"/>
              <a:t>__)</a:t>
            </a:r>
          </a:p>
          <a:p>
            <a:r>
              <a:rPr lang="ru-RU" sz="2800" dirty="0"/>
              <a:t>['</a:t>
            </a:r>
            <a:r>
              <a:rPr lang="ru-RU" sz="2800" dirty="0" err="1"/>
              <a:t>ArithmeticError</a:t>
            </a:r>
            <a:r>
              <a:rPr lang="ru-RU" sz="2800" dirty="0"/>
              <a:t>', '</a:t>
            </a:r>
            <a:r>
              <a:rPr lang="ru-RU" sz="2800" dirty="0" err="1"/>
              <a:t>AssertionError</a:t>
            </a:r>
            <a:r>
              <a:rPr lang="ru-RU" sz="2800" dirty="0"/>
              <a:t>', '</a:t>
            </a:r>
            <a:r>
              <a:rPr lang="ru-RU" sz="2800" dirty="0" err="1"/>
              <a:t>AttributeError</a:t>
            </a:r>
            <a:r>
              <a:rPr lang="ru-RU" sz="2800" dirty="0"/>
              <a:t>',</a:t>
            </a:r>
          </a:p>
          <a:p>
            <a:r>
              <a:rPr lang="ru-RU" sz="2800" dirty="0"/>
              <a:t> ...</a:t>
            </a:r>
          </a:p>
          <a:p>
            <a:r>
              <a:rPr lang="ru-RU" sz="2800" dirty="0"/>
              <a:t> '</a:t>
            </a:r>
            <a:r>
              <a:rPr lang="ru-RU" sz="2800" dirty="0" err="1"/>
              <a:t>sum</a:t>
            </a:r>
            <a:r>
              <a:rPr lang="ru-RU" sz="2800" dirty="0"/>
              <a:t>', '</a:t>
            </a:r>
            <a:r>
              <a:rPr lang="ru-RU" sz="2800" dirty="0" err="1"/>
              <a:t>super</a:t>
            </a:r>
            <a:r>
              <a:rPr lang="ru-RU" sz="2800" dirty="0"/>
              <a:t>', '</a:t>
            </a:r>
            <a:r>
              <a:rPr lang="ru-RU" sz="2800" dirty="0" err="1"/>
              <a:t>tuple</a:t>
            </a:r>
            <a:r>
              <a:rPr lang="ru-RU" sz="2800" dirty="0"/>
              <a:t>', '</a:t>
            </a:r>
            <a:r>
              <a:rPr lang="ru-RU" sz="2800" dirty="0" err="1"/>
              <a:t>type</a:t>
            </a:r>
            <a:r>
              <a:rPr lang="ru-RU" sz="2800" dirty="0"/>
              <a:t>', '</a:t>
            </a:r>
            <a:r>
              <a:rPr lang="ru-RU" sz="2800" dirty="0" err="1"/>
              <a:t>vars</a:t>
            </a:r>
            <a:r>
              <a:rPr lang="ru-RU" sz="2800" dirty="0"/>
              <a:t>', '</a:t>
            </a:r>
            <a:r>
              <a:rPr lang="ru-RU" sz="2800" dirty="0" err="1"/>
              <a:t>zip</a:t>
            </a:r>
            <a:r>
              <a:rPr lang="ru-RU" sz="2800" dirty="0"/>
              <a:t>']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289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628</TotalTime>
  <Words>1299</Words>
  <Application>Microsoft Office PowerPoint</Application>
  <PresentationFormat>Широкоэкранный</PresentationFormat>
  <Paragraphs>171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Parcel</vt:lpstr>
      <vt:lpstr>Язык программирования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</dc:title>
  <dc:creator>User</dc:creator>
  <cp:lastModifiedBy>User</cp:lastModifiedBy>
  <cp:revision>20</cp:revision>
  <dcterms:created xsi:type="dcterms:W3CDTF">2020-05-28T09:23:26Z</dcterms:created>
  <dcterms:modified xsi:type="dcterms:W3CDTF">2022-07-05T16:49:47Z</dcterms:modified>
</cp:coreProperties>
</file>