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8" r:id="rId17"/>
    <p:sldId id="292" r:id="rId18"/>
    <p:sldId id="293" r:id="rId19"/>
    <p:sldId id="29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6" r:id="rId34"/>
    <p:sldId id="295" r:id="rId35"/>
    <p:sldId id="296" r:id="rId36"/>
    <p:sldId id="287" r:id="rId37"/>
    <p:sldId id="289" r:id="rId38"/>
    <p:sldId id="290" r:id="rId39"/>
    <p:sldId id="291" r:id="rId40"/>
    <p:sldId id="297" r:id="rId41"/>
    <p:sldId id="299" r:id="rId42"/>
    <p:sldId id="300" r:id="rId43"/>
    <p:sldId id="301" r:id="rId44"/>
    <p:sldId id="302" r:id="rId45"/>
    <p:sldId id="303" r:id="rId46"/>
    <p:sldId id="283" r:id="rId47"/>
    <p:sldId id="284" r:id="rId48"/>
    <p:sldId id="28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figure-03-01-01" TargetMode="External"/><Relationship Id="rId2" Type="http://schemas.openxmlformats.org/officeDocument/2006/relationships/hyperlink" Target="https://www.yuripetrov.ru/edu/python/_images/03_01_01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данных</a:t>
            </a:r>
            <a:br>
              <a:rPr lang="ru-RU" dirty="0" smtClean="0"/>
            </a:br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7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0" y="17573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связи с этим целесообразнее в </a:t>
            </a:r>
            <a:r>
              <a:rPr lang="ru-RU" dirty="0" err="1"/>
              <a:t>Python</a:t>
            </a:r>
            <a:r>
              <a:rPr lang="ru-RU" dirty="0"/>
              <a:t> в качестве метафоры рассматривать переменные как </a:t>
            </a:r>
            <a:r>
              <a:rPr lang="ru-RU" dirty="0" err="1"/>
              <a:t>стикеры</a:t>
            </a:r>
            <a:r>
              <a:rPr lang="ru-RU" dirty="0"/>
              <a:t> (этикетки), цепляемые к данным, а не ящики </a:t>
            </a:r>
            <a:r>
              <a:rPr lang="ru-RU" dirty="0" smtClean="0"/>
              <a:t>(и </a:t>
            </a:r>
            <a:r>
              <a:rPr lang="ru-RU" dirty="0"/>
              <a:t>говорить, что «переменная присвоена объекту», а не привычное «переменной присвоен объект».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700" y="1461634"/>
            <a:ext cx="11709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ru-RU" altLang="ru-RU" sz="1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Рисунок - Переменные 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стикеры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не ящики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3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_images/03_01_01.png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19200"/>
            <a:ext cx="10274300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140"/>
            <a:ext cx="1182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Выражение присваивания в </a:t>
            </a:r>
            <a:r>
              <a:rPr lang="ru-RU" sz="3200" dirty="0" err="1"/>
              <a:t>Python</a:t>
            </a:r>
            <a:r>
              <a:rPr lang="ru-RU" sz="3200" dirty="0"/>
              <a:t> может быть записано несколькими способами в</a:t>
            </a:r>
          </a:p>
          <a:p>
            <a:r>
              <a:rPr lang="ru-RU" sz="3200" dirty="0"/>
              <a:t># зависимости от содержимого левой части (l-значение) и правой части (r-значение).</a:t>
            </a:r>
          </a:p>
          <a:p>
            <a:endParaRPr lang="ru-RU" sz="3200" dirty="0"/>
          </a:p>
          <a:p>
            <a:r>
              <a:rPr lang="ru-RU" sz="3200" dirty="0"/>
              <a:t># 1. Простое присваивание использует одно l-значение и одно r-значение.</a:t>
            </a:r>
          </a:p>
          <a:p>
            <a:r>
              <a:rPr lang="ru-RU" sz="3200" dirty="0"/>
              <a:t>#</a:t>
            </a:r>
          </a:p>
          <a:p>
            <a:r>
              <a:rPr lang="ru-RU" sz="3200" dirty="0"/>
              <a:t># Объект 5 целого типа связывается с переменной 'a'</a:t>
            </a:r>
          </a:p>
          <a:p>
            <a:r>
              <a:rPr lang="ru-RU" sz="3200" dirty="0"/>
              <a:t>&gt;&gt;&gt; a = 5</a:t>
            </a:r>
          </a:p>
          <a:p>
            <a:r>
              <a:rPr lang="ru-RU" sz="3200" dirty="0"/>
              <a:t>&gt;&gt;&gt; a</a:t>
            </a:r>
          </a:p>
          <a:p>
            <a:r>
              <a:rPr lang="ru-RU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064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3340"/>
            <a:ext cx="11836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2. Сокращенная запись присваивания часто применяется когда нужно обновить</a:t>
            </a:r>
          </a:p>
          <a:p>
            <a:r>
              <a:rPr lang="ru-RU" sz="3200" dirty="0"/>
              <a:t>#    переменной по отношению к текущему значению.</a:t>
            </a:r>
          </a:p>
          <a:p>
            <a:r>
              <a:rPr lang="ru-RU" sz="3200" dirty="0"/>
              <a:t>#    Сокращенная запись образуется для всех операторов одинаково, например</a:t>
            </a:r>
          </a:p>
          <a:p>
            <a:r>
              <a:rPr lang="ru-RU" sz="3200" dirty="0"/>
              <a:t>#    '*=' для умножения и т.д.</a:t>
            </a:r>
          </a:p>
          <a:p>
            <a:r>
              <a:rPr lang="ru-RU" sz="3200" dirty="0"/>
              <a:t>#</a:t>
            </a:r>
          </a:p>
          <a:p>
            <a:r>
              <a:rPr lang="ru-RU" sz="3200" dirty="0"/>
              <a:t># Увеличиваем значение связанного целого объекта 'a' на 1, эквивалентно a = a + 1</a:t>
            </a:r>
          </a:p>
          <a:p>
            <a:r>
              <a:rPr lang="ru-RU" sz="3200" dirty="0"/>
              <a:t>&gt;&gt;&gt; a </a:t>
            </a:r>
            <a:r>
              <a:rPr lang="ru-RU" sz="3200" b="1" dirty="0"/>
              <a:t>+= 1</a:t>
            </a:r>
          </a:p>
          <a:p>
            <a:r>
              <a:rPr lang="ru-RU" sz="3200" dirty="0"/>
              <a:t>&gt;&gt;&gt; a</a:t>
            </a:r>
          </a:p>
          <a:p>
            <a:r>
              <a:rPr lang="ru-RU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88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8618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3200" dirty="0"/>
              <a:t># 3. Также возможно параллельное присваивание, где выражение присваивания</a:t>
            </a:r>
          </a:p>
          <a:p>
            <a:r>
              <a:rPr lang="ru-RU" sz="3200" dirty="0"/>
              <a:t>#    содержит больше одного l- и r-значений.</a:t>
            </a:r>
          </a:p>
          <a:p>
            <a:r>
              <a:rPr lang="ru-RU" sz="3200" dirty="0"/>
              <a:t>#</a:t>
            </a:r>
          </a:p>
          <a:p>
            <a:r>
              <a:rPr lang="ru-RU" sz="3200" dirty="0"/>
              <a:t># Связывание значений 1, "</a:t>
            </a:r>
            <a:r>
              <a:rPr lang="ru-RU" sz="3200" dirty="0" err="1"/>
              <a:t>aaa</a:t>
            </a:r>
            <a:r>
              <a:rPr lang="ru-RU" sz="3200" dirty="0"/>
              <a:t>", 3 с переменными 'x', 'y', 'z' соответственно</a:t>
            </a:r>
          </a:p>
          <a:p>
            <a:r>
              <a:rPr lang="ru-RU" sz="3200" dirty="0"/>
              <a:t>&gt;&gt;&gt; </a:t>
            </a:r>
            <a:r>
              <a:rPr lang="ru-RU" sz="3200" b="1" dirty="0"/>
              <a:t>x, y, z = 1, "</a:t>
            </a:r>
            <a:r>
              <a:rPr lang="ru-RU" sz="3200" b="1" dirty="0" err="1"/>
              <a:t>aaa</a:t>
            </a:r>
            <a:r>
              <a:rPr lang="ru-RU" sz="3200" b="1" dirty="0"/>
              <a:t>", 3</a:t>
            </a:r>
          </a:p>
          <a:p>
            <a:r>
              <a:rPr lang="ru-RU" sz="3200" dirty="0"/>
              <a:t>&gt;&gt;&gt; x, y, z</a:t>
            </a:r>
          </a:p>
          <a:p>
            <a:r>
              <a:rPr lang="ru-RU" sz="3200" dirty="0"/>
              <a:t>(1, '</a:t>
            </a:r>
            <a:r>
              <a:rPr lang="ru-RU" sz="3200" dirty="0" err="1"/>
              <a:t>aaa</a:t>
            </a:r>
            <a:r>
              <a:rPr lang="ru-RU" sz="3200" dirty="0"/>
              <a:t>', 3)</a:t>
            </a:r>
          </a:p>
          <a:p>
            <a:endParaRPr lang="ru-RU" sz="3200" dirty="0"/>
          </a:p>
          <a:p>
            <a:r>
              <a:rPr lang="ru-RU" sz="3200" dirty="0"/>
              <a:t># Возможно также не совпадения количества значения l- и r-значений,</a:t>
            </a:r>
          </a:p>
          <a:p>
            <a:r>
              <a:rPr lang="ru-RU" sz="3200" dirty="0"/>
              <a:t># данный случай рекомендуется рассмотреть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196299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26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3600" dirty="0"/>
              <a:t># 4. Оператор присваивание выполняется справа налево, поэтому также можно</a:t>
            </a:r>
          </a:p>
          <a:p>
            <a:r>
              <a:rPr lang="ru-RU" sz="3600" dirty="0"/>
              <a:t>#    образовывать цепочки присваивания.</a:t>
            </a:r>
          </a:p>
          <a:p>
            <a:r>
              <a:rPr lang="ru-RU" sz="3600" dirty="0"/>
              <a:t>#</a:t>
            </a:r>
          </a:p>
          <a:p>
            <a:r>
              <a:rPr lang="ru-RU" sz="3600" dirty="0"/>
              <a:t># 0 связывается с переменной 'y', а затем и с переменной 'x'</a:t>
            </a:r>
          </a:p>
          <a:p>
            <a:r>
              <a:rPr lang="ru-RU" sz="3600" dirty="0"/>
              <a:t>&gt;&gt;&gt; </a:t>
            </a:r>
            <a:r>
              <a:rPr lang="ru-RU" sz="3600" b="1" dirty="0"/>
              <a:t>x = y = 0</a:t>
            </a:r>
          </a:p>
          <a:p>
            <a:r>
              <a:rPr lang="ru-RU" sz="3600" dirty="0"/>
              <a:t>&gt;&gt;&gt; x, y</a:t>
            </a:r>
          </a:p>
          <a:p>
            <a:r>
              <a:rPr lang="ru-RU" sz="36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291894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39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/>
              <a:t>Инициализация переменной перед использованием</a:t>
            </a:r>
          </a:p>
          <a:p>
            <a:pPr algn="just"/>
            <a:r>
              <a:rPr lang="ru-RU" sz="3600" dirty="0" smtClean="0"/>
              <a:t>Переменная </a:t>
            </a:r>
            <a:r>
              <a:rPr lang="ru-RU" sz="3600" dirty="0"/>
              <a:t>должна быть проинициализирована (ссылаться на данные) перед использованием в выражении. Например, код a = b + 2 или b += 1, вызовет ошибку, если идентификатор b не был предварительно определен</a:t>
            </a:r>
            <a:r>
              <a:rPr lang="ru-RU" sz="3600" dirty="0" smtClean="0"/>
              <a:t>.</a:t>
            </a:r>
          </a:p>
          <a:p>
            <a:r>
              <a:rPr lang="ru-RU" sz="3200" b="1" u="sng" dirty="0" smtClean="0"/>
              <a:t>Присваивание </a:t>
            </a:r>
            <a:r>
              <a:rPr lang="ru-RU" sz="3200" b="1" u="sng" dirty="0"/>
              <a:t>и побочный эффект</a:t>
            </a:r>
          </a:p>
          <a:p>
            <a:pPr algn="just"/>
            <a:r>
              <a:rPr lang="ru-RU" sz="3600" dirty="0" smtClean="0"/>
              <a:t>Присваивание</a:t>
            </a:r>
            <a:r>
              <a:rPr lang="ru-RU" sz="3600" dirty="0"/>
              <a:t>, меняя значение переменной, изменяет состояние программы - т.е. имеет побочный эффект. После выполнения присваивания, например x += 1, весь дальнейший код программы будет иметь дело с новым, измененным значением 1.</a:t>
            </a:r>
          </a:p>
        </p:txBody>
      </p:sp>
    </p:spTree>
    <p:extLst>
      <p:ext uri="{BB962C8B-B14F-4D97-AF65-F5344CB8AC3E}">
        <p14:creationId xmlns:p14="http://schemas.microsoft.com/office/powerpoint/2010/main" val="40492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0" y="132834"/>
            <a:ext cx="1196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30 </a:t>
            </a:r>
            <a:r>
              <a:rPr lang="ru-RU" sz="2800" b="1" dirty="0"/>
              <a:t>основных встроенных функций </a:t>
            </a:r>
            <a:r>
              <a:rPr lang="ru-RU" sz="2800" b="1" dirty="0" err="1"/>
              <a:t>python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300" y="740608"/>
            <a:ext cx="40005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2800" dirty="0"/>
              <a:t>1. </a:t>
            </a:r>
            <a:r>
              <a:rPr lang="en-US" sz="2800" b="1" dirty="0"/>
              <a:t>abs()</a:t>
            </a:r>
          </a:p>
          <a:p>
            <a:r>
              <a:rPr lang="en-US" sz="2800" dirty="0"/>
              <a:t>    2. </a:t>
            </a:r>
            <a:r>
              <a:rPr lang="en-US" sz="2800" b="1" dirty="0" err="1"/>
              <a:t>chr</a:t>
            </a:r>
            <a:r>
              <a:rPr lang="en-US" sz="2800" b="1" dirty="0"/>
              <a:t>()</a:t>
            </a:r>
          </a:p>
          <a:p>
            <a:r>
              <a:rPr lang="en-US" sz="2800" dirty="0"/>
              <a:t>    3. callable()</a:t>
            </a:r>
          </a:p>
          <a:p>
            <a:r>
              <a:rPr lang="en-US" sz="2800" dirty="0"/>
              <a:t>    4. complex()</a:t>
            </a:r>
          </a:p>
          <a:p>
            <a:r>
              <a:rPr lang="en-US" sz="2800" dirty="0"/>
              <a:t>    5. </a:t>
            </a:r>
            <a:r>
              <a:rPr lang="en-US" sz="2800" dirty="0" err="1"/>
              <a:t>dict</a:t>
            </a:r>
            <a:r>
              <a:rPr lang="en-US" sz="2800" dirty="0"/>
              <a:t>()</a:t>
            </a:r>
          </a:p>
          <a:p>
            <a:r>
              <a:rPr lang="en-US" sz="2800" dirty="0"/>
              <a:t>    6. </a:t>
            </a:r>
            <a:r>
              <a:rPr lang="en-US" sz="2800" dirty="0" err="1"/>
              <a:t>dir</a:t>
            </a:r>
            <a:r>
              <a:rPr lang="en-US" sz="2800" dirty="0"/>
              <a:t>()</a:t>
            </a:r>
          </a:p>
          <a:p>
            <a:r>
              <a:rPr lang="en-US" sz="2800" dirty="0"/>
              <a:t>    7. enumerate()</a:t>
            </a:r>
          </a:p>
          <a:p>
            <a:r>
              <a:rPr lang="en-US" sz="2800" dirty="0"/>
              <a:t>    8. </a:t>
            </a:r>
            <a:r>
              <a:rPr lang="en-US" sz="2800" dirty="0" err="1"/>
              <a:t>eval</a:t>
            </a:r>
            <a:r>
              <a:rPr lang="en-US" sz="2800" dirty="0"/>
              <a:t>()</a:t>
            </a:r>
          </a:p>
          <a:p>
            <a:r>
              <a:rPr lang="en-US" sz="2800" dirty="0"/>
              <a:t>    9. filter()</a:t>
            </a:r>
          </a:p>
          <a:p>
            <a:r>
              <a:rPr lang="en-US" sz="2800" dirty="0"/>
              <a:t>    10. </a:t>
            </a:r>
            <a:r>
              <a:rPr lang="en-US" sz="2800" b="1" dirty="0"/>
              <a:t>float()</a:t>
            </a:r>
          </a:p>
          <a:p>
            <a:r>
              <a:rPr lang="en-US" sz="2800" dirty="0"/>
              <a:t>    </a:t>
            </a:r>
            <a:r>
              <a:rPr lang="en-US" dirty="0" smtClean="0"/>
              <a:t>  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241860"/>
            <a:ext cx="2375486" cy="46028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56000" y="1394936"/>
            <a:ext cx="355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11. help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r>
              <a:rPr lang="en-US" sz="2800" dirty="0" smtClean="0"/>
              <a:t>12</a:t>
            </a:r>
            <a:r>
              <a:rPr lang="en-US" sz="2800" dirty="0"/>
              <a:t>. </a:t>
            </a:r>
            <a:r>
              <a:rPr lang="en-US" sz="2800" b="1" dirty="0"/>
              <a:t>input</a:t>
            </a:r>
            <a:r>
              <a:rPr lang="en-US" sz="2800" b="1" dirty="0" smtClean="0"/>
              <a:t>()</a:t>
            </a:r>
            <a:endParaRPr lang="ru-RU" sz="2800" dirty="0" smtClean="0"/>
          </a:p>
          <a:p>
            <a:r>
              <a:rPr lang="en-US" sz="2800" dirty="0" smtClean="0"/>
              <a:t>13</a:t>
            </a:r>
            <a:r>
              <a:rPr lang="en-US" sz="2800" dirty="0"/>
              <a:t>. </a:t>
            </a:r>
            <a:r>
              <a:rPr lang="en-US" sz="2800" b="1" dirty="0" err="1"/>
              <a:t>int</a:t>
            </a:r>
            <a:r>
              <a:rPr lang="en-US" sz="2800" b="1" dirty="0" smtClean="0"/>
              <a:t>()</a:t>
            </a:r>
            <a:endParaRPr lang="ru-RU" sz="2800" dirty="0" smtClean="0"/>
          </a:p>
          <a:p>
            <a:r>
              <a:rPr lang="en-US" sz="2800" dirty="0" smtClean="0"/>
              <a:t>14</a:t>
            </a:r>
            <a:r>
              <a:rPr lang="en-US" sz="2800" dirty="0"/>
              <a:t>. </a:t>
            </a:r>
            <a:r>
              <a:rPr lang="en-US" sz="2800" dirty="0" err="1"/>
              <a:t>iter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r>
              <a:rPr lang="en-US" sz="2800" dirty="0" smtClean="0"/>
              <a:t>15</a:t>
            </a:r>
            <a:r>
              <a:rPr lang="en-US" sz="2800" dirty="0"/>
              <a:t>. </a:t>
            </a:r>
            <a:r>
              <a:rPr lang="en-US" sz="2800" b="1" dirty="0" smtClean="0"/>
              <a:t>print()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657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0"/>
            <a:ext cx="11887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Ввод данных</a:t>
            </a:r>
          </a:p>
          <a:p>
            <a:endParaRPr lang="ru-RU" sz="2800" dirty="0"/>
          </a:p>
          <a:p>
            <a:r>
              <a:rPr lang="ru-RU" sz="2800" dirty="0"/>
              <a:t>Для считывания строки со стандартного ввода используется функция </a:t>
            </a:r>
            <a:r>
              <a:rPr lang="ru-RU" sz="2800" dirty="0" err="1"/>
              <a:t>input</a:t>
            </a:r>
            <a:r>
              <a:rPr lang="ru-RU" sz="2800" dirty="0"/>
              <a:t>(), которая считывает </a:t>
            </a:r>
            <a:r>
              <a:rPr lang="ru-RU" sz="2800" b="1" dirty="0"/>
              <a:t>строку</a:t>
            </a:r>
            <a:r>
              <a:rPr lang="ru-RU" sz="2800" dirty="0"/>
              <a:t> с клавиатуры и возвращает значение считанной строки, которое сразу же можно присвоить переменным:</a:t>
            </a:r>
          </a:p>
          <a:p>
            <a:endParaRPr lang="ru-RU" sz="2800" dirty="0"/>
          </a:p>
          <a:p>
            <a:r>
              <a:rPr lang="ru-RU" sz="2800" dirty="0"/>
              <a:t>a = </a:t>
            </a:r>
            <a:r>
              <a:rPr lang="ru-RU" sz="2800" dirty="0" err="1"/>
              <a:t>input</a:t>
            </a:r>
            <a:r>
              <a:rPr lang="ru-RU" sz="2800" dirty="0"/>
              <a:t>()</a:t>
            </a:r>
          </a:p>
          <a:p>
            <a:r>
              <a:rPr lang="ru-RU" sz="2800" dirty="0"/>
              <a:t>b = </a:t>
            </a:r>
            <a:r>
              <a:rPr lang="ru-RU" sz="2800" dirty="0" err="1"/>
              <a:t>input</a:t>
            </a:r>
            <a:r>
              <a:rPr lang="ru-RU" sz="2800" dirty="0"/>
              <a:t>()</a:t>
            </a:r>
          </a:p>
          <a:p>
            <a:endParaRPr lang="ru-RU" sz="2800" dirty="0"/>
          </a:p>
          <a:p>
            <a:r>
              <a:rPr lang="ru-RU" sz="2800" dirty="0"/>
              <a:t>Правда, функция </a:t>
            </a:r>
            <a:r>
              <a:rPr lang="ru-RU" sz="2800" dirty="0" err="1"/>
              <a:t>input</a:t>
            </a:r>
            <a:r>
              <a:rPr lang="ru-RU" sz="2800" dirty="0"/>
              <a:t> возвращает текстовую строку. Если нужно сделать так, чтобы переменные имели целочисленные значения, то сразу же после считывания выполним преобразование типов при помощи </a:t>
            </a:r>
            <a:r>
              <a:rPr lang="ru-RU" sz="2800" dirty="0" err="1"/>
              <a:t>фунцкии</a:t>
            </a:r>
            <a:r>
              <a:rPr lang="ru-RU" sz="2800" dirty="0"/>
              <a:t> </a:t>
            </a:r>
            <a:r>
              <a:rPr lang="ru-RU" sz="2800" dirty="0" err="1"/>
              <a:t>int</a:t>
            </a:r>
            <a:r>
              <a:rPr lang="ru-RU" sz="2800" dirty="0"/>
              <a:t>, и запишем новые значения в переменные a и b:</a:t>
            </a:r>
          </a:p>
          <a:p>
            <a:endParaRPr lang="ru-RU" sz="2800" dirty="0"/>
          </a:p>
          <a:p>
            <a:r>
              <a:rPr lang="ru-RU" sz="2800" dirty="0"/>
              <a:t>a = </a:t>
            </a:r>
            <a:r>
              <a:rPr lang="ru-RU" sz="2800" dirty="0" err="1"/>
              <a:t>int</a:t>
            </a:r>
            <a:r>
              <a:rPr lang="ru-RU" sz="2800" dirty="0"/>
              <a:t>(a)</a:t>
            </a:r>
          </a:p>
          <a:p>
            <a:r>
              <a:rPr lang="ru-RU" sz="2800" dirty="0"/>
              <a:t>b = </a:t>
            </a:r>
            <a:r>
              <a:rPr lang="ru-RU" sz="2800" dirty="0" err="1"/>
              <a:t>int</a:t>
            </a:r>
            <a:r>
              <a:rPr lang="ru-RU" sz="28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6818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Можно объединить считывание строк и преобразование типов, если вызывать функцию </a:t>
            </a:r>
            <a:r>
              <a:rPr lang="ru-RU" sz="2800" dirty="0" err="1"/>
              <a:t>int</a:t>
            </a:r>
            <a:r>
              <a:rPr lang="ru-RU" sz="2800" dirty="0"/>
              <a:t> для того значения, которое вернет функция </a:t>
            </a:r>
            <a:r>
              <a:rPr lang="ru-RU" sz="2800" dirty="0" err="1"/>
              <a:t>input</a:t>
            </a:r>
            <a:r>
              <a:rPr lang="ru-RU" sz="2800" dirty="0"/>
              <a:t>():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a = </a:t>
            </a:r>
            <a:r>
              <a:rPr lang="ru-RU" sz="2800" dirty="0" err="1"/>
              <a:t>int</a:t>
            </a:r>
            <a:r>
              <a:rPr lang="ru-RU" sz="2800" dirty="0"/>
              <a:t>(</a:t>
            </a:r>
            <a:r>
              <a:rPr lang="ru-RU" sz="2800" dirty="0" err="1"/>
              <a:t>input</a:t>
            </a:r>
            <a:r>
              <a:rPr lang="ru-RU" sz="2800" dirty="0"/>
              <a:t>())</a:t>
            </a:r>
          </a:p>
          <a:p>
            <a:pPr algn="just"/>
            <a:r>
              <a:rPr lang="ru-RU" sz="2800" dirty="0"/>
              <a:t>b = </a:t>
            </a:r>
            <a:r>
              <a:rPr lang="ru-RU" sz="2800" dirty="0" err="1"/>
              <a:t>int</a:t>
            </a:r>
            <a:r>
              <a:rPr lang="ru-RU" sz="2800" dirty="0"/>
              <a:t>(</a:t>
            </a:r>
            <a:r>
              <a:rPr lang="ru-RU" sz="2800" dirty="0" err="1"/>
              <a:t>input</a:t>
            </a:r>
            <a:r>
              <a:rPr lang="ru-RU" sz="2800" dirty="0"/>
              <a:t>())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Сложнее считать значения переменных, если они записаны в отдельной строке. Здесь нужно применить к считанной строке метод </a:t>
            </a:r>
            <a:r>
              <a:rPr lang="ru-RU" sz="2800" dirty="0" err="1"/>
              <a:t>split</a:t>
            </a:r>
            <a:r>
              <a:rPr lang="ru-RU" sz="2800" dirty="0"/>
              <a:t>(), который разделяет строку на части по одному или двум пробелам. Затем результат выполнения этой функции присвоим кортежу из двух или нескольких чисел. Например, если в строке вводятся два числа через пробел, то считать их можно так: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a, b = </a:t>
            </a:r>
            <a:r>
              <a:rPr lang="ru-RU" sz="2800" dirty="0" err="1"/>
              <a:t>input</a:t>
            </a:r>
            <a:r>
              <a:rPr lang="ru-RU" sz="2800" dirty="0"/>
              <a:t>().</a:t>
            </a:r>
            <a:r>
              <a:rPr lang="ru-RU" sz="2800" dirty="0" err="1"/>
              <a:t>split</a:t>
            </a:r>
            <a:r>
              <a:rPr lang="ru-RU" sz="2800" dirty="0"/>
              <a:t>()</a:t>
            </a:r>
          </a:p>
          <a:p>
            <a:pPr algn="just"/>
            <a:r>
              <a:rPr lang="ru-RU" sz="2800" dirty="0"/>
              <a:t>a = </a:t>
            </a:r>
            <a:r>
              <a:rPr lang="ru-RU" sz="2800" dirty="0" err="1"/>
              <a:t>int</a:t>
            </a:r>
            <a:r>
              <a:rPr lang="ru-RU" sz="2800" dirty="0"/>
              <a:t>(a)</a:t>
            </a:r>
          </a:p>
          <a:p>
            <a:pPr algn="just"/>
            <a:r>
              <a:rPr lang="ru-RU" sz="2800" dirty="0"/>
              <a:t>b = </a:t>
            </a:r>
            <a:r>
              <a:rPr lang="ru-RU" sz="2800" dirty="0" err="1"/>
              <a:t>int</a:t>
            </a:r>
            <a:r>
              <a:rPr lang="ru-RU" sz="28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316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03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Можно также сразу же преобразовать считанные значения в числовой тип (например, </a:t>
            </a:r>
            <a:r>
              <a:rPr lang="ru-RU" sz="3600" dirty="0" err="1"/>
              <a:t>int</a:t>
            </a:r>
            <a:r>
              <a:rPr lang="ru-RU" sz="3600" dirty="0"/>
              <a:t>), если воспользоваться функцией </a:t>
            </a:r>
            <a:r>
              <a:rPr lang="ru-RU" sz="3600" dirty="0" err="1"/>
              <a:t>map</a:t>
            </a:r>
            <a:r>
              <a:rPr lang="ru-RU" sz="3600" dirty="0"/>
              <a:t>, которая применяет к каждому элементу списка заданную функцию (для преобразования к типу </a:t>
            </a:r>
            <a:r>
              <a:rPr lang="ru-RU" sz="3600" dirty="0" err="1"/>
              <a:t>int</a:t>
            </a:r>
            <a:r>
              <a:rPr lang="ru-RU" sz="3600" dirty="0"/>
              <a:t> нужно, соответственно, задать функцию </a:t>
            </a:r>
            <a:r>
              <a:rPr lang="ru-RU" sz="3600" dirty="0" err="1"/>
              <a:t>int</a:t>
            </a:r>
            <a:r>
              <a:rPr lang="ru-RU" sz="3600" dirty="0"/>
              <a:t> для применения к каждому элементу). Для начала можно просто запомнить эту конструкцию:</a:t>
            </a:r>
          </a:p>
          <a:p>
            <a:pPr algn="just"/>
            <a:endParaRPr lang="ru-RU" sz="3600" dirty="0"/>
          </a:p>
          <a:p>
            <a:pPr algn="just"/>
            <a:r>
              <a:rPr lang="ru-RU" sz="3600" b="1" dirty="0"/>
              <a:t>a, b, c = </a:t>
            </a:r>
            <a:r>
              <a:rPr lang="ru-RU" sz="3600" b="1" dirty="0" err="1"/>
              <a:t>map</a:t>
            </a:r>
            <a:r>
              <a:rPr lang="ru-RU" sz="3600" b="1" dirty="0"/>
              <a:t>(</a:t>
            </a:r>
            <a:r>
              <a:rPr lang="ru-RU" sz="3600" b="1" dirty="0" err="1"/>
              <a:t>int</a:t>
            </a:r>
            <a:r>
              <a:rPr lang="ru-RU" sz="3600" b="1" dirty="0"/>
              <a:t>, </a:t>
            </a:r>
            <a:r>
              <a:rPr lang="ru-RU" sz="3600" b="1" dirty="0" err="1"/>
              <a:t>input</a:t>
            </a:r>
            <a:r>
              <a:rPr lang="ru-RU" sz="3600" b="1" dirty="0"/>
              <a:t>().</a:t>
            </a:r>
            <a:r>
              <a:rPr lang="ru-RU" sz="3600" b="1" dirty="0" err="1"/>
              <a:t>split</a:t>
            </a:r>
            <a:r>
              <a:rPr lang="ru-RU" sz="3600" b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816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6243"/>
            <a:ext cx="120142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Понятие типа данных и переменной</a:t>
            </a:r>
          </a:p>
          <a:p>
            <a:pPr algn="just"/>
            <a:r>
              <a:rPr lang="ru-RU" sz="3600" dirty="0" smtClean="0"/>
              <a:t>Тип </a:t>
            </a:r>
            <a:r>
              <a:rPr lang="ru-RU" sz="3600" dirty="0"/>
              <a:t>данных (англ. </a:t>
            </a:r>
            <a:r>
              <a:rPr lang="ru-RU" sz="3600" dirty="0" err="1"/>
              <a:t>Data</a:t>
            </a:r>
            <a:r>
              <a:rPr lang="ru-RU" sz="3600" dirty="0"/>
              <a:t> </a:t>
            </a:r>
            <a:r>
              <a:rPr lang="ru-RU" sz="3600" dirty="0" err="1"/>
              <a:t>type</a:t>
            </a:r>
            <a:r>
              <a:rPr lang="ru-RU" sz="3600" dirty="0"/>
              <a:t>) - характеристика, определяющая множество значений и набор операций на этих значениях: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множество допустимых значений, которые могут принимать данные, принадлежащие к этому типу (например, объект типа Целое число может принимать только целочисленные значение в определенном диапазоне);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набор операций, которые можно осуществлять над данными, принадлежащими к этому типу (например, объекты типа Целое число умеют складываться, умножаться и т.д.).</a:t>
            </a:r>
          </a:p>
        </p:txBody>
      </p:sp>
    </p:spTree>
    <p:extLst>
      <p:ext uri="{BB962C8B-B14F-4D97-AF65-F5344CB8AC3E}">
        <p14:creationId xmlns:p14="http://schemas.microsoft.com/office/powerpoint/2010/main" val="3080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7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u="sng" dirty="0"/>
              <a:t>Управление памятью и сборщик мусора</a:t>
            </a:r>
          </a:p>
          <a:p>
            <a:pPr algn="just"/>
            <a:endParaRPr lang="ru-RU" sz="3600" dirty="0"/>
          </a:p>
          <a:p>
            <a:pPr algn="just"/>
            <a:r>
              <a:rPr lang="ru-RU" sz="3600" dirty="0"/>
              <a:t>Создание объекта любого типа подразумевает выделение памяти для размещения данных об этом объекте. Когда объект больше не нужен - его необходимо удалить, очистив занимаемую память. </a:t>
            </a:r>
            <a:r>
              <a:rPr lang="ru-RU" sz="3600" dirty="0" err="1"/>
              <a:t>Python</a:t>
            </a:r>
            <a:r>
              <a:rPr lang="ru-RU" sz="3600" dirty="0"/>
              <a:t> - язык с встроенным менеджером управления памятью и выполняет данные операции автоматически за счет наличия сборщика мусора (англ. </a:t>
            </a:r>
            <a:r>
              <a:rPr lang="ru-RU" sz="3600" dirty="0" err="1"/>
              <a:t>Garbage</a:t>
            </a:r>
            <a:r>
              <a:rPr lang="ru-RU" sz="3600" dirty="0"/>
              <a:t> </a:t>
            </a:r>
            <a:r>
              <a:rPr lang="ru-RU" sz="3600" dirty="0" err="1"/>
              <a:t>Collection</a:t>
            </a:r>
            <a:r>
              <a:rPr lang="ru-RU" sz="3600" dirty="0"/>
              <a:t>, GC).</a:t>
            </a:r>
          </a:p>
        </p:txBody>
      </p:sp>
    </p:spTree>
    <p:extLst>
      <p:ext uri="{BB962C8B-B14F-4D97-AF65-F5344CB8AC3E}">
        <p14:creationId xmlns:p14="http://schemas.microsoft.com/office/powerpoint/2010/main" val="2016919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50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u="sng" dirty="0"/>
              <a:t>Сборка мусора </a:t>
            </a:r>
            <a:r>
              <a:rPr lang="ru-RU" sz="3600" dirty="0"/>
              <a:t>- технология, позволяющая, с одной стороны, упростить программирование, избавив программиста от необходимости вручную удалять объекты, созданные в динамической памяти, с другой - устранить ошибки, вызванные неправильным ручным управлением памятью. </a:t>
            </a:r>
            <a:endParaRPr lang="ru-RU" sz="3600" dirty="0" smtClean="0"/>
          </a:p>
          <a:p>
            <a:pPr algn="just"/>
            <a:r>
              <a:rPr lang="ru-RU" sz="3600" b="1" dirty="0" smtClean="0"/>
              <a:t>Алгоритм</a:t>
            </a:r>
            <a:r>
              <a:rPr lang="ru-RU" sz="3600" dirty="0"/>
              <a:t>, используемый сборщиком мусора называется подсчетом ссылок (англ. </a:t>
            </a:r>
            <a:r>
              <a:rPr lang="ru-RU" sz="3600" dirty="0" err="1"/>
              <a:t>Reference</a:t>
            </a:r>
            <a:r>
              <a:rPr lang="ru-RU" sz="3600" dirty="0"/>
              <a:t> </a:t>
            </a:r>
            <a:r>
              <a:rPr lang="ru-RU" sz="3600" dirty="0" err="1"/>
              <a:t>Counting</a:t>
            </a:r>
            <a:r>
              <a:rPr lang="ru-RU" sz="3600" dirty="0"/>
              <a:t>). </a:t>
            </a:r>
            <a:endParaRPr lang="ru-RU" sz="3600" dirty="0" smtClean="0"/>
          </a:p>
          <a:p>
            <a:pPr algn="just"/>
            <a:r>
              <a:rPr lang="ru-RU" sz="3600" b="1" dirty="0" err="1" smtClean="0"/>
              <a:t>Python</a:t>
            </a:r>
            <a:r>
              <a:rPr lang="ru-RU" sz="3600" dirty="0" smtClean="0"/>
              <a:t> </a:t>
            </a:r>
            <a:r>
              <a:rPr lang="ru-RU" sz="3600" dirty="0"/>
              <a:t>хранит журнал ссылок на каждый объект и автоматически уничтожает объект, как только на него больше нет ссылок</a:t>
            </a:r>
          </a:p>
        </p:txBody>
      </p:sp>
    </p:spTree>
    <p:extLst>
      <p:ext uri="{BB962C8B-B14F-4D97-AF65-F5344CB8AC3E}">
        <p14:creationId xmlns:p14="http://schemas.microsoft.com/office/powerpoint/2010/main" val="265688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7039"/>
            <a:ext cx="11811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/>
              <a:t>Время между созданием и уничтожением объекта - его жизненный цикл.</a:t>
            </a:r>
          </a:p>
          <a:p>
            <a:pPr algn="just"/>
            <a:endParaRPr lang="ru-RU" sz="4000" dirty="0"/>
          </a:p>
          <a:p>
            <a:pPr algn="just"/>
            <a:r>
              <a:rPr lang="ru-RU" sz="4000" dirty="0"/>
              <a:t>Объекты, которые имеют на протяжении своего жизненного цикла одно неменяющееся и характеризующее их значение, а также умеют сравниваться, называются </a:t>
            </a:r>
            <a:r>
              <a:rPr lang="ru-RU" sz="4000" dirty="0" err="1"/>
              <a:t>хешируемыми</a:t>
            </a:r>
            <a:r>
              <a:rPr lang="ru-RU" sz="4000" dirty="0" smtClean="0"/>
              <a:t>.</a:t>
            </a:r>
          </a:p>
          <a:p>
            <a:pPr algn="just"/>
            <a:r>
              <a:rPr lang="ru-RU" sz="4000" dirty="0" smtClean="0"/>
              <a:t> </a:t>
            </a:r>
            <a:r>
              <a:rPr lang="ru-RU" sz="4000" dirty="0"/>
              <a:t>К </a:t>
            </a:r>
            <a:r>
              <a:rPr lang="ru-RU" sz="4000" dirty="0" err="1"/>
              <a:t>хешируемым</a:t>
            </a:r>
            <a:r>
              <a:rPr lang="ru-RU" sz="4000" dirty="0"/>
              <a:t> объектам относятся все </a:t>
            </a:r>
            <a:r>
              <a:rPr lang="ru-RU" sz="4000" dirty="0" err="1"/>
              <a:t>немутирующие</a:t>
            </a:r>
            <a:r>
              <a:rPr lang="ru-RU" sz="4000" dirty="0"/>
              <a:t> типы данных, а также пользовательские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405443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14300" y="147241"/>
            <a:ext cx="11988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/>
              <a:t>Скалярные </a:t>
            </a:r>
            <a:r>
              <a:rPr lang="ru-RU" sz="3600" b="1" u="sng" dirty="0"/>
              <a:t>типы</a:t>
            </a:r>
          </a:p>
          <a:p>
            <a:r>
              <a:rPr lang="ru-RU" sz="3200" dirty="0" smtClean="0"/>
              <a:t>Числа</a:t>
            </a:r>
            <a:endParaRPr lang="ru-RU" sz="3200" dirty="0"/>
          </a:p>
          <a:p>
            <a:r>
              <a:rPr lang="ru-RU" sz="3200" dirty="0" smtClean="0"/>
              <a:t>В </a:t>
            </a:r>
            <a:r>
              <a:rPr lang="ru-RU" sz="3200" dirty="0" err="1"/>
              <a:t>Python</a:t>
            </a:r>
            <a:r>
              <a:rPr lang="ru-RU" sz="3200" dirty="0"/>
              <a:t> существует 2 категории чисел: целые и вещественные (с плавающей точкой).</a:t>
            </a:r>
          </a:p>
          <a:p>
            <a:r>
              <a:rPr lang="ru-RU" sz="3200" dirty="0" smtClean="0"/>
              <a:t>. </a:t>
            </a:r>
            <a:r>
              <a:rPr lang="ru-RU" sz="3200" dirty="0"/>
              <a:t>Целое число</a:t>
            </a:r>
          </a:p>
          <a:p>
            <a:endParaRPr lang="ru-RU" sz="3200" dirty="0"/>
          </a:p>
          <a:p>
            <a:r>
              <a:rPr lang="ru-RU" sz="3200" dirty="0"/>
              <a:t>Целые числа в </a:t>
            </a:r>
            <a:r>
              <a:rPr lang="ru-RU" sz="3200" dirty="0" err="1"/>
              <a:t>Python</a:t>
            </a:r>
            <a:r>
              <a:rPr lang="ru-RU" sz="3200" dirty="0"/>
              <a:t> представлены типом </a:t>
            </a:r>
            <a:r>
              <a:rPr lang="ru-RU" sz="3200" dirty="0" err="1" smtClean="0"/>
              <a:t>int</a:t>
            </a:r>
            <a:r>
              <a:rPr lang="ru-RU" sz="3200" dirty="0" smtClean="0"/>
              <a:t> и </a:t>
            </a:r>
            <a:r>
              <a:rPr lang="en-US" sz="3200" dirty="0" smtClean="0"/>
              <a:t>long </a:t>
            </a:r>
            <a:r>
              <a:rPr lang="en-US" sz="3200" dirty="0"/>
              <a:t>(</a:t>
            </a:r>
            <a:r>
              <a:rPr lang="ru-RU" sz="3200" dirty="0"/>
              <a:t>целые произвольной точности).</a:t>
            </a:r>
          </a:p>
          <a:p>
            <a:endParaRPr lang="ru-RU" sz="3200" dirty="0"/>
          </a:p>
          <a:p>
            <a:r>
              <a:rPr lang="ru-RU" sz="3200" dirty="0" err="1"/>
              <a:t>class</a:t>
            </a:r>
            <a:r>
              <a:rPr lang="ru-RU" sz="3200" dirty="0"/>
              <a:t> </a:t>
            </a:r>
            <a:r>
              <a:rPr lang="ru-RU" sz="3200" dirty="0" err="1"/>
              <a:t>int</a:t>
            </a:r>
            <a:r>
              <a:rPr lang="ru-RU" sz="3200" dirty="0"/>
              <a:t>(x=0)</a:t>
            </a:r>
          </a:p>
          <a:p>
            <a:r>
              <a:rPr lang="ru-RU" sz="3200" dirty="0" err="1"/>
              <a:t>class</a:t>
            </a:r>
            <a:r>
              <a:rPr lang="ru-RU" sz="3200" dirty="0"/>
              <a:t> </a:t>
            </a:r>
            <a:r>
              <a:rPr lang="ru-RU" sz="3200" dirty="0" err="1"/>
              <a:t>int</a:t>
            </a:r>
            <a:r>
              <a:rPr lang="ru-RU" sz="3200" dirty="0"/>
              <a:t>(x, </a:t>
            </a:r>
            <a:r>
              <a:rPr lang="ru-RU" sz="3200" dirty="0" err="1"/>
              <a:t>base</a:t>
            </a:r>
            <a:r>
              <a:rPr lang="ru-RU" sz="3200" dirty="0"/>
              <a:t>=10)</a:t>
            </a:r>
          </a:p>
          <a:p>
            <a:endParaRPr lang="ru-RU" sz="3200" dirty="0"/>
          </a:p>
          <a:p>
            <a:r>
              <a:rPr lang="ru-RU" sz="3200" dirty="0"/>
              <a:t>    Конструктор класса </a:t>
            </a:r>
            <a:r>
              <a:rPr lang="ru-RU" sz="3200" dirty="0" err="1"/>
              <a:t>int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4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Размер целого числа ограничивается только объемом памяти компьютера. </a:t>
            </a:r>
            <a:endParaRPr lang="ru-RU" sz="3200" dirty="0" smtClean="0"/>
          </a:p>
          <a:p>
            <a:r>
              <a:rPr lang="ru-RU" sz="3200" dirty="0" smtClean="0"/>
              <a:t>Литералы </a:t>
            </a:r>
            <a:r>
              <a:rPr lang="ru-RU" sz="3200" dirty="0"/>
              <a:t>целых чисел по умолчанию записываются в десятичной системе счисления, но при желании можно использовать и </a:t>
            </a:r>
            <a:r>
              <a:rPr lang="ru-RU" sz="3200" dirty="0" smtClean="0"/>
              <a:t>другие</a:t>
            </a:r>
          </a:p>
          <a:p>
            <a:r>
              <a:rPr lang="ru-RU" sz="3200" dirty="0"/>
              <a:t>&gt;&gt;&gt; </a:t>
            </a:r>
            <a:r>
              <a:rPr lang="ru-RU" sz="3200" b="1" dirty="0"/>
              <a:t>15 </a:t>
            </a:r>
            <a:r>
              <a:rPr lang="ru-RU" sz="3200" dirty="0"/>
              <a:t>     # десятичное число</a:t>
            </a:r>
          </a:p>
          <a:p>
            <a:r>
              <a:rPr lang="ru-RU" sz="3200" dirty="0"/>
              <a:t>15</a:t>
            </a:r>
          </a:p>
          <a:p>
            <a:r>
              <a:rPr lang="ru-RU" sz="3200" dirty="0" smtClean="0"/>
              <a:t>&gt;&gt;&gt; </a:t>
            </a:r>
            <a:r>
              <a:rPr lang="ru-RU" sz="3200" b="1" dirty="0"/>
              <a:t>0b1111 </a:t>
            </a:r>
            <a:r>
              <a:rPr lang="ru-RU" sz="3200" dirty="0"/>
              <a:t> # двоичное число</a:t>
            </a:r>
          </a:p>
          <a:p>
            <a:r>
              <a:rPr lang="ru-RU" sz="3200" dirty="0"/>
              <a:t>15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ru-RU" sz="3200" b="1" dirty="0"/>
              <a:t>0o17</a:t>
            </a:r>
            <a:r>
              <a:rPr lang="ru-RU" sz="3200" dirty="0"/>
              <a:t>    # восьмеричное число</a:t>
            </a:r>
          </a:p>
          <a:p>
            <a:r>
              <a:rPr lang="ru-RU" sz="3200" dirty="0"/>
              <a:t>15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ru-RU" sz="3200" b="1" dirty="0"/>
              <a:t>0xF</a:t>
            </a:r>
            <a:r>
              <a:rPr lang="ru-RU" sz="3200" dirty="0"/>
              <a:t>     # </a:t>
            </a:r>
            <a:r>
              <a:rPr lang="ru-RU" sz="3200" dirty="0" err="1"/>
              <a:t>шестнадцатиричное</a:t>
            </a:r>
            <a:r>
              <a:rPr lang="ru-RU" sz="3200" dirty="0"/>
              <a:t> число</a:t>
            </a:r>
          </a:p>
        </p:txBody>
      </p:sp>
    </p:spTree>
    <p:extLst>
      <p:ext uri="{BB962C8B-B14F-4D97-AF65-F5344CB8AC3E}">
        <p14:creationId xmlns:p14="http://schemas.microsoft.com/office/powerpoint/2010/main" val="3172939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5842"/>
            <a:ext cx="118491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Вещественное число</a:t>
            </a:r>
          </a:p>
          <a:p>
            <a:r>
              <a:rPr lang="ru-RU" sz="3200" dirty="0" err="1" smtClean="0"/>
              <a:t>Python</a:t>
            </a:r>
            <a:r>
              <a:rPr lang="ru-RU" sz="3200" dirty="0" smtClean="0"/>
              <a:t> </a:t>
            </a:r>
            <a:r>
              <a:rPr lang="ru-RU" sz="3200" dirty="0"/>
              <a:t>предоставляет три типа значений с плавающей точкой: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b="1" dirty="0" err="1"/>
              <a:t>float</a:t>
            </a:r>
            <a:r>
              <a:rPr lang="ru-RU" sz="3200" dirty="0"/>
              <a:t> (двойная точность)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b="1" dirty="0" err="1"/>
              <a:t>complex</a:t>
            </a:r>
            <a:r>
              <a:rPr lang="ru-RU" sz="3200" dirty="0"/>
              <a:t> (комплексные числа вида 3.5 + 5j);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b="1" dirty="0" err="1"/>
              <a:t>decimal.Decimal</a:t>
            </a:r>
            <a:r>
              <a:rPr lang="ru-RU" sz="3200" dirty="0"/>
              <a:t> (большая точность, по умолчанию 28 знаков после запятой).</a:t>
            </a:r>
          </a:p>
          <a:p>
            <a:endParaRPr lang="ru-RU" sz="3200" dirty="0"/>
          </a:p>
          <a:p>
            <a:r>
              <a:rPr lang="ru-RU" sz="3200" dirty="0" err="1"/>
              <a:t>class</a:t>
            </a:r>
            <a:r>
              <a:rPr lang="ru-RU" sz="3200" dirty="0"/>
              <a:t> </a:t>
            </a:r>
            <a:r>
              <a:rPr lang="ru-RU" sz="3200" dirty="0" err="1"/>
              <a:t>float</a:t>
            </a:r>
            <a:r>
              <a:rPr lang="ru-RU" sz="3200" dirty="0"/>
              <a:t>([x])</a:t>
            </a:r>
          </a:p>
          <a:p>
            <a:endParaRPr lang="ru-RU" sz="3200" dirty="0"/>
          </a:p>
          <a:p>
            <a:r>
              <a:rPr lang="ru-RU" sz="3200" dirty="0"/>
              <a:t>    Конструктор класса </a:t>
            </a:r>
            <a:r>
              <a:rPr lang="ru-RU" sz="3200" dirty="0" err="1"/>
              <a:t>float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39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8847"/>
            <a:ext cx="12192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Наиболее часто используемый тип </a:t>
            </a:r>
            <a:r>
              <a:rPr lang="ru-RU" sz="2800" b="1" dirty="0" err="1"/>
              <a:t>float</a:t>
            </a:r>
            <a:r>
              <a:rPr lang="ru-RU" sz="2800" dirty="0"/>
              <a:t> представляет числа с плавающей точкой двойной точности, диапазон значений которых зависит от компилятора, применявшегося для компиляции интерпретатора </a:t>
            </a:r>
            <a:r>
              <a:rPr lang="ru-RU" sz="2800" dirty="0" err="1"/>
              <a:t>Python</a:t>
            </a:r>
            <a:r>
              <a:rPr lang="ru-RU" sz="2800" dirty="0"/>
              <a:t>. </a:t>
            </a:r>
            <a:r>
              <a:rPr lang="ru-RU" sz="2800" dirty="0" smtClean="0"/>
              <a:t>Числа </a:t>
            </a:r>
            <a:r>
              <a:rPr lang="ru-RU" sz="2800" dirty="0"/>
              <a:t>типа </a:t>
            </a:r>
            <a:r>
              <a:rPr lang="ru-RU" sz="2800" b="1" dirty="0" err="1"/>
              <a:t>float</a:t>
            </a:r>
            <a:r>
              <a:rPr lang="ru-RU" sz="2800" dirty="0"/>
              <a:t> записываются с десятичной точкой или в экспоненциальной форме записи </a:t>
            </a:r>
            <a:r>
              <a:rPr lang="ru-RU" sz="2800" dirty="0" smtClean="0"/>
              <a:t>().</a:t>
            </a:r>
            <a:endParaRPr lang="ru-RU" sz="2800" dirty="0"/>
          </a:p>
          <a:p>
            <a:r>
              <a:rPr lang="ru-RU" sz="2400" dirty="0"/>
              <a:t>Листинг </a:t>
            </a:r>
            <a:r>
              <a:rPr lang="ru-RU" sz="2400" dirty="0" smtClean="0"/>
              <a:t>- </a:t>
            </a:r>
            <a:r>
              <a:rPr lang="ru-RU" sz="2400" dirty="0"/>
              <a:t>Пример литералов вещественных чисел¶</a:t>
            </a:r>
          </a:p>
          <a:p>
            <a:endParaRPr lang="ru-RU" sz="2400" dirty="0"/>
          </a:p>
          <a:p>
            <a:r>
              <a:rPr lang="ru-RU" sz="2400" dirty="0"/>
              <a:t>&gt;&gt;&gt; </a:t>
            </a:r>
            <a:r>
              <a:rPr lang="ru-RU" sz="2400" b="1" dirty="0"/>
              <a:t>5.7 </a:t>
            </a:r>
            <a:r>
              <a:rPr lang="ru-RU" sz="2400" dirty="0"/>
              <a:t>             # Точка - разделитель целой и дробной части</a:t>
            </a:r>
          </a:p>
          <a:p>
            <a:r>
              <a:rPr lang="ru-RU" sz="2400" dirty="0"/>
              <a:t>5.7</a:t>
            </a:r>
          </a:p>
          <a:p>
            <a:r>
              <a:rPr lang="ru-RU" sz="2400" dirty="0" smtClean="0"/>
              <a:t>&gt;&gt;&gt; </a:t>
            </a:r>
            <a:r>
              <a:rPr lang="ru-RU" sz="2400" b="1" dirty="0"/>
              <a:t>4.               </a:t>
            </a:r>
            <a:r>
              <a:rPr lang="ru-RU" sz="2400" dirty="0"/>
              <a:t># Если дробной части нет, ее можно опустить</a:t>
            </a:r>
          </a:p>
          <a:p>
            <a:r>
              <a:rPr lang="ru-RU" sz="2400" dirty="0"/>
              <a:t>4.0</a:t>
            </a:r>
          </a:p>
          <a:p>
            <a:r>
              <a:rPr lang="ru-RU" sz="2400" dirty="0" smtClean="0"/>
              <a:t>&gt;&gt;&gt; </a:t>
            </a:r>
            <a:r>
              <a:rPr lang="ru-RU" sz="2400" b="1" dirty="0"/>
              <a:t>-2.5             </a:t>
            </a:r>
            <a:r>
              <a:rPr lang="ru-RU" sz="2400" dirty="0"/>
              <a:t># Отрицательное вещественное число</a:t>
            </a:r>
          </a:p>
          <a:p>
            <a:r>
              <a:rPr lang="ru-RU" sz="2400" dirty="0"/>
              <a:t>-2.5</a:t>
            </a:r>
          </a:p>
          <a:p>
            <a:r>
              <a:rPr lang="ru-RU" sz="2400" dirty="0" smtClean="0"/>
              <a:t>&gt;&gt;&gt; 8e-4             </a:t>
            </a:r>
            <a:r>
              <a:rPr lang="ru-RU" sz="2400" dirty="0"/>
              <a:t># Экспоненциальная форма </a:t>
            </a:r>
            <a:r>
              <a:rPr lang="ru-RU" sz="2400" dirty="0" smtClean="0"/>
              <a:t>записи </a:t>
            </a:r>
            <a:endParaRPr lang="ru-RU" sz="2400" dirty="0"/>
          </a:p>
          <a:p>
            <a:r>
              <a:rPr lang="ru-RU" sz="2400" dirty="0"/>
              <a:t>0.0008</a:t>
            </a:r>
          </a:p>
          <a:p>
            <a:endParaRPr lang="ru-RU" sz="2400" dirty="0"/>
          </a:p>
          <a:p>
            <a:r>
              <a:rPr lang="ru-RU" sz="2400" dirty="0"/>
              <a:t>&gt;&gt;&gt; </a:t>
            </a:r>
            <a:r>
              <a:rPr lang="ru-RU" sz="2400" b="1" dirty="0"/>
              <a:t>0.1 + 0.2        </a:t>
            </a:r>
            <a:r>
              <a:rPr lang="ru-RU" sz="2400" dirty="0"/>
              <a:t># Проблема потери точности актуальна для вещественных чисел</a:t>
            </a:r>
          </a:p>
          <a:p>
            <a:r>
              <a:rPr lang="ru-RU" sz="2400" dirty="0"/>
              <a:t>0.30000000000000004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3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Для чисел с плавающей точкой существует ряд нюансов:</a:t>
            </a:r>
          </a:p>
          <a:p>
            <a:endParaRPr lang="ru-RU" sz="3200" dirty="0"/>
          </a:p>
          <a:p>
            <a:r>
              <a:rPr lang="ru-RU" sz="3200" dirty="0"/>
              <a:t>    в машинном представлении такие хранятся как двоичные числа. Это означает, что одни дробные значения могут быть представлены точно (такие как 0.5), а другие - только приблизительно (такие как 0.1 и 0.2, например, их сумма будет равна не 0.3, а 0.30000000000000004);</a:t>
            </a:r>
          </a:p>
          <a:p>
            <a:endParaRPr lang="ru-RU" sz="3200" dirty="0"/>
          </a:p>
          <a:p>
            <a:r>
              <a:rPr lang="ru-RU" sz="3200" dirty="0"/>
              <a:t>    для представления используется фиксированное число битов, поэтому существует ограничение на количество цифр в представлении таких чисел.</a:t>
            </a:r>
          </a:p>
        </p:txBody>
      </p:sp>
    </p:spTree>
    <p:extLst>
      <p:ext uri="{BB962C8B-B14F-4D97-AF65-F5344CB8AC3E}">
        <p14:creationId xmlns:p14="http://schemas.microsoft.com/office/powerpoint/2010/main" val="21143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764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Операции над числами</a:t>
            </a:r>
          </a:p>
          <a:p>
            <a:endParaRPr lang="ru-RU" sz="2800" dirty="0"/>
          </a:p>
          <a:p>
            <a:r>
              <a:rPr lang="ru-RU" sz="3200" dirty="0"/>
              <a:t>Типовые операции, которые можно производить над числами (</a:t>
            </a:r>
            <a:r>
              <a:rPr lang="ru-RU" sz="3200" dirty="0" err="1"/>
              <a:t>int</a:t>
            </a:r>
            <a:r>
              <a:rPr lang="ru-RU" sz="3200" dirty="0"/>
              <a:t> и </a:t>
            </a:r>
            <a:r>
              <a:rPr lang="ru-RU" sz="3200" dirty="0" err="1"/>
              <a:t>float</a:t>
            </a:r>
            <a:r>
              <a:rPr lang="ru-RU" sz="3200" dirty="0"/>
              <a:t>), указаны в </a:t>
            </a:r>
            <a:r>
              <a:rPr lang="ru-RU" sz="3200" dirty="0" smtClean="0"/>
              <a:t>Листинге.</a:t>
            </a:r>
            <a:endParaRPr lang="ru-RU" sz="3200" dirty="0"/>
          </a:p>
          <a:p>
            <a:endParaRPr lang="ru-RU" sz="3200" dirty="0"/>
          </a:p>
          <a:p>
            <a:pPr algn="just"/>
            <a:r>
              <a:rPr lang="ru-RU" sz="3200" dirty="0"/>
              <a:t>Для арифметических операций тип результата операции определяется типом аргументов. Если тип результата явно не предусмотрен при вычислении (например, округление до целых подразумевает получение результата типа </a:t>
            </a:r>
            <a:r>
              <a:rPr lang="ru-RU" sz="3200" dirty="0" err="1"/>
              <a:t>int</a:t>
            </a:r>
            <a:r>
              <a:rPr lang="ru-RU" sz="3200" dirty="0"/>
              <a:t>), действуют следующие правила: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float</a:t>
            </a:r>
            <a:r>
              <a:rPr lang="ru-RU" sz="3200" dirty="0"/>
              <a:t>: если хотя бы один аргумент имеет тип </a:t>
            </a:r>
            <a:r>
              <a:rPr lang="ru-RU" sz="3200" dirty="0" err="1"/>
              <a:t>float</a:t>
            </a:r>
            <a:r>
              <a:rPr lang="ru-RU" sz="3200" dirty="0"/>
              <a:t>;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int</a:t>
            </a:r>
            <a:r>
              <a:rPr lang="ru-RU" sz="3200" dirty="0"/>
              <a:t>: если все аргументы имеют тип </a:t>
            </a:r>
            <a:r>
              <a:rPr lang="ru-RU" sz="3200" dirty="0" err="1"/>
              <a:t>int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41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945"/>
            <a:ext cx="119634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800" b="1" u="sng" dirty="0"/>
              <a:t>Операции над числами в </a:t>
            </a:r>
            <a:r>
              <a:rPr lang="ru-RU" sz="2800" b="1" u="sng" dirty="0" err="1"/>
              <a:t>Python</a:t>
            </a:r>
            <a:r>
              <a:rPr lang="ru-RU" sz="2800" u="sng" dirty="0"/>
              <a:t>¶</a:t>
            </a:r>
          </a:p>
          <a:p>
            <a:r>
              <a:rPr lang="ru-RU" sz="2400" dirty="0" smtClean="0"/>
              <a:t># </a:t>
            </a:r>
            <a:r>
              <a:rPr lang="ru-RU" sz="2400" dirty="0"/>
              <a:t>1. </a:t>
            </a:r>
            <a:r>
              <a:rPr lang="ru-RU" sz="3200" b="1" dirty="0"/>
              <a:t>Арифметические операции</a:t>
            </a:r>
          </a:p>
          <a:p>
            <a:r>
              <a:rPr lang="ru-RU" sz="2400" dirty="0"/>
              <a:t>#    Тип результата операции определяется типом аргументов</a:t>
            </a:r>
          </a:p>
          <a:p>
            <a:endParaRPr lang="ru-RU" sz="2400" dirty="0"/>
          </a:p>
          <a:p>
            <a:r>
              <a:rPr lang="ru-RU" sz="2400" b="1" dirty="0"/>
              <a:t>#</a:t>
            </a:r>
            <a:r>
              <a:rPr lang="ru-RU" sz="2400" dirty="0"/>
              <a:t> -х</a:t>
            </a:r>
          </a:p>
          <a:p>
            <a:r>
              <a:rPr lang="ru-RU" sz="2400" dirty="0"/>
              <a:t># Меняет знак х на обратный</a:t>
            </a:r>
          </a:p>
          <a:p>
            <a:r>
              <a:rPr lang="ru-RU" sz="2400" dirty="0"/>
              <a:t>&gt;&gt;&gt; x = 5</a:t>
            </a:r>
          </a:p>
          <a:p>
            <a:r>
              <a:rPr lang="ru-RU" sz="2400" dirty="0"/>
              <a:t>&gt;&gt;&gt; -x</a:t>
            </a:r>
          </a:p>
          <a:p>
            <a:r>
              <a:rPr lang="ru-RU" sz="2400" dirty="0"/>
              <a:t>-5</a:t>
            </a:r>
          </a:p>
          <a:p>
            <a:endParaRPr lang="ru-RU" sz="2400" dirty="0"/>
          </a:p>
          <a:p>
            <a:r>
              <a:rPr lang="ru-RU" sz="2400" b="1" dirty="0"/>
              <a:t>#</a:t>
            </a:r>
            <a:r>
              <a:rPr lang="ru-RU" sz="2400" dirty="0"/>
              <a:t> х + у, х - у, х * у</a:t>
            </a:r>
          </a:p>
          <a:p>
            <a:r>
              <a:rPr lang="ru-RU" sz="2400" dirty="0"/>
              <a:t># Сложение, разность, произведение чисел х и у</a:t>
            </a:r>
          </a:p>
          <a:p>
            <a:r>
              <a:rPr lang="ru-RU" sz="2400" dirty="0"/>
              <a:t>&gt;&gt;&gt; 5 + 3</a:t>
            </a:r>
          </a:p>
          <a:p>
            <a:r>
              <a:rPr lang="ru-RU" sz="2400" dirty="0"/>
              <a:t>8</a:t>
            </a:r>
          </a:p>
          <a:p>
            <a:r>
              <a:rPr lang="ru-RU" sz="2400" dirty="0"/>
              <a:t>&gt;&gt;&gt; 5 - 7</a:t>
            </a:r>
          </a:p>
          <a:p>
            <a:r>
              <a:rPr lang="ru-RU" sz="2400" dirty="0"/>
              <a:t>-2</a:t>
            </a:r>
          </a:p>
          <a:p>
            <a:r>
              <a:rPr lang="ru-RU" sz="2400" dirty="0"/>
              <a:t>&gt;&gt;&gt; 5 * 3</a:t>
            </a:r>
          </a:p>
          <a:p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694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671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Все типы в </a:t>
            </a:r>
            <a:r>
              <a:rPr lang="ru-RU" sz="3600" dirty="0" err="1"/>
              <a:t>Python</a:t>
            </a:r>
            <a:r>
              <a:rPr lang="ru-RU" sz="3600" dirty="0"/>
              <a:t> являются объектами (в отличие, например, от C++). При создании объекта вызывается специальная функция - конструктор.</a:t>
            </a:r>
          </a:p>
          <a:p>
            <a:endParaRPr lang="ru-RU" sz="3600" dirty="0"/>
          </a:p>
          <a:p>
            <a:pPr algn="just"/>
            <a:r>
              <a:rPr lang="ru-RU" sz="3600" dirty="0"/>
              <a:t>Переменная (англ. </a:t>
            </a:r>
            <a:r>
              <a:rPr lang="ru-RU" sz="3600" dirty="0" err="1"/>
              <a:t>Variable</a:t>
            </a:r>
            <a:r>
              <a:rPr lang="ru-RU" sz="3600" dirty="0"/>
              <a:t>) - это идентификатор, который указывает на определенную область памяти, где хранятся произвольные данные - созданный объект (значение переменной</a:t>
            </a:r>
            <a:r>
              <a:rPr lang="ru-RU" sz="3600" dirty="0" smtClean="0"/>
              <a:t>).</a:t>
            </a:r>
          </a:p>
          <a:p>
            <a:r>
              <a:rPr lang="ru-RU" sz="3600" dirty="0"/>
              <a:t>PEP8.</a:t>
            </a:r>
          </a:p>
          <a:p>
            <a:endParaRPr lang="ru-RU" sz="3600" dirty="0"/>
          </a:p>
          <a:p>
            <a:r>
              <a:rPr lang="ru-RU" sz="3600" dirty="0"/>
              <a:t>Для имен переменных используется </a:t>
            </a:r>
            <a:r>
              <a:rPr lang="ru-RU" sz="3600" dirty="0" err="1"/>
              <a:t>змеиный_регистр</a:t>
            </a:r>
            <a:r>
              <a:rPr lang="ru-RU" sz="3600" dirty="0"/>
              <a:t> (англ. </a:t>
            </a:r>
            <a:r>
              <a:rPr lang="ru-RU" sz="3600" dirty="0" err="1"/>
              <a:t>snake_case</a:t>
            </a:r>
            <a:r>
              <a:rPr lang="ru-RU" sz="3600" dirty="0"/>
              <a:t>): например, </a:t>
            </a:r>
            <a:r>
              <a:rPr lang="ru-RU" sz="3600" dirty="0" err="1"/>
              <a:t>my_variable</a:t>
            </a:r>
            <a:r>
              <a:rPr lang="ru-RU" sz="3600" dirty="0"/>
              <a:t> или i.</a:t>
            </a:r>
          </a:p>
        </p:txBody>
      </p:sp>
    </p:spTree>
    <p:extLst>
      <p:ext uri="{BB962C8B-B14F-4D97-AF65-F5344CB8AC3E}">
        <p14:creationId xmlns:p14="http://schemas.microsoft.com/office/powerpoint/2010/main" val="335004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024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# х / у</a:t>
            </a:r>
          </a:p>
          <a:p>
            <a:r>
              <a:rPr lang="ru-RU" sz="2400" dirty="0"/>
              <a:t># Делит х на у (результат типа </a:t>
            </a:r>
            <a:r>
              <a:rPr lang="ru-RU" sz="2400" dirty="0" err="1"/>
              <a:t>float</a:t>
            </a:r>
            <a:r>
              <a:rPr lang="ru-RU" sz="2400" dirty="0"/>
              <a:t>)</a:t>
            </a:r>
          </a:p>
          <a:p>
            <a:r>
              <a:rPr lang="ru-RU" sz="2400" dirty="0"/>
              <a:t>&gt;&gt;&gt; 5 / 3</a:t>
            </a:r>
          </a:p>
          <a:p>
            <a:r>
              <a:rPr lang="ru-RU" sz="2400" dirty="0"/>
              <a:t>1.6666666666666667</a:t>
            </a:r>
          </a:p>
          <a:p>
            <a:endParaRPr lang="ru-RU" sz="2400" dirty="0"/>
          </a:p>
          <a:p>
            <a:r>
              <a:rPr lang="ru-RU" sz="2400" dirty="0"/>
              <a:t># x // y</a:t>
            </a:r>
          </a:p>
          <a:p>
            <a:r>
              <a:rPr lang="ru-RU" sz="2400" dirty="0"/>
              <a:t># Делит х на у нацело - усекает дробную часть (результат типа </a:t>
            </a:r>
            <a:r>
              <a:rPr lang="ru-RU" sz="2400" dirty="0" err="1"/>
              <a:t>int</a:t>
            </a:r>
            <a:r>
              <a:rPr lang="ru-RU" sz="2400" dirty="0"/>
              <a:t>)</a:t>
            </a:r>
          </a:p>
          <a:p>
            <a:r>
              <a:rPr lang="ru-RU" sz="2400" dirty="0"/>
              <a:t>&gt;&gt;&gt; 5 // 3</a:t>
            </a:r>
          </a:p>
          <a:p>
            <a:r>
              <a:rPr lang="ru-RU" sz="2400" dirty="0"/>
              <a:t>1</a:t>
            </a:r>
          </a:p>
          <a:p>
            <a:endParaRPr lang="ru-RU" sz="2400" dirty="0"/>
          </a:p>
          <a:p>
            <a:r>
              <a:rPr lang="ru-RU" sz="2400" dirty="0"/>
              <a:t># х % у</a:t>
            </a:r>
          </a:p>
          <a:p>
            <a:r>
              <a:rPr lang="ru-RU" sz="2400" dirty="0"/>
              <a:t># Возвращает модуль </a:t>
            </a:r>
            <a:r>
              <a:rPr lang="ru-RU" sz="2400" dirty="0" smtClean="0"/>
              <a:t>(целочисленный остаток</a:t>
            </a:r>
            <a:r>
              <a:rPr lang="ru-RU" sz="2400" dirty="0"/>
              <a:t>) от деления х на у</a:t>
            </a:r>
          </a:p>
          <a:p>
            <a:r>
              <a:rPr lang="ru-RU" sz="2400" dirty="0"/>
              <a:t>&gt;&gt;&gt; 5 % 3</a:t>
            </a:r>
          </a:p>
          <a:p>
            <a:r>
              <a:rPr lang="ru-RU" sz="2400" dirty="0"/>
              <a:t>2</a:t>
            </a:r>
          </a:p>
          <a:p>
            <a:r>
              <a:rPr lang="ru-RU" sz="2400" dirty="0" smtClean="0"/>
              <a:t># </a:t>
            </a:r>
            <a:r>
              <a:rPr lang="ru-RU" sz="2400" dirty="0"/>
              <a:t>x**y</a:t>
            </a:r>
          </a:p>
          <a:p>
            <a:r>
              <a:rPr lang="ru-RU" sz="2400" dirty="0"/>
              <a:t># Возводит х в степень у</a:t>
            </a:r>
          </a:p>
          <a:p>
            <a:r>
              <a:rPr lang="ru-RU" sz="2400" dirty="0"/>
              <a:t>&gt;&gt;&gt; 5**3</a:t>
            </a:r>
          </a:p>
          <a:p>
            <a:r>
              <a:rPr lang="ru-RU" sz="2400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93866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63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</a:t>
            </a:r>
            <a:r>
              <a:rPr lang="ru-RU" sz="3200" b="1" dirty="0" err="1"/>
              <a:t>abs</a:t>
            </a:r>
            <a:r>
              <a:rPr lang="ru-RU" sz="3200" b="1" dirty="0"/>
              <a:t>(x)</a:t>
            </a:r>
          </a:p>
          <a:p>
            <a:r>
              <a:rPr lang="ru-RU" sz="3200" dirty="0"/>
              <a:t># Возвращает абсолютное значение х</a:t>
            </a:r>
          </a:p>
          <a:p>
            <a:r>
              <a:rPr lang="ru-RU" sz="3200" dirty="0"/>
              <a:t>&gt;&gt;&gt; </a:t>
            </a:r>
            <a:r>
              <a:rPr lang="ru-RU" sz="3200" dirty="0" err="1"/>
              <a:t>abs</a:t>
            </a:r>
            <a:r>
              <a:rPr lang="ru-RU" sz="3200" dirty="0"/>
              <a:t>(-5)</a:t>
            </a:r>
          </a:p>
          <a:p>
            <a:r>
              <a:rPr lang="ru-RU" sz="3200" dirty="0"/>
              <a:t>5</a:t>
            </a:r>
          </a:p>
          <a:p>
            <a:endParaRPr lang="ru-RU" sz="3200" dirty="0"/>
          </a:p>
          <a:p>
            <a:r>
              <a:rPr lang="ru-RU" sz="3200" dirty="0"/>
              <a:t># </a:t>
            </a:r>
            <a:r>
              <a:rPr lang="ru-RU" sz="3200" b="1" dirty="0" err="1"/>
              <a:t>round</a:t>
            </a:r>
            <a:r>
              <a:rPr lang="ru-RU" sz="3200" b="1" dirty="0"/>
              <a:t>(x, n)</a:t>
            </a:r>
          </a:p>
          <a:p>
            <a:r>
              <a:rPr lang="ru-RU" sz="3200" dirty="0"/>
              <a:t># Возвращает значение x, округленное до n знаков после запятой;</a:t>
            </a:r>
          </a:p>
          <a:p>
            <a:r>
              <a:rPr lang="ru-RU" sz="3200" dirty="0"/>
              <a:t># тип результата зависит от n (</a:t>
            </a:r>
            <a:r>
              <a:rPr lang="ru-RU" sz="3200" dirty="0" err="1"/>
              <a:t>int</a:t>
            </a:r>
            <a:r>
              <a:rPr lang="ru-RU" sz="3200" dirty="0"/>
              <a:t>, если n равно 0, при этом его можно не указывать)</a:t>
            </a:r>
          </a:p>
          <a:p>
            <a:r>
              <a:rPr lang="ru-RU" sz="3200" dirty="0"/>
              <a:t>&gt;&gt;&gt; </a:t>
            </a:r>
            <a:r>
              <a:rPr lang="ru-RU" sz="3200" b="1" dirty="0" err="1"/>
              <a:t>round</a:t>
            </a:r>
            <a:r>
              <a:rPr lang="ru-RU" sz="3200" b="1" dirty="0"/>
              <a:t>(4/3, 2)</a:t>
            </a:r>
          </a:p>
          <a:p>
            <a:r>
              <a:rPr lang="ru-RU" sz="3200" dirty="0"/>
              <a:t>1.33</a:t>
            </a:r>
          </a:p>
          <a:p>
            <a:r>
              <a:rPr lang="ru-RU" sz="3200" dirty="0"/>
              <a:t>&gt;&gt;&gt; </a:t>
            </a:r>
            <a:r>
              <a:rPr lang="ru-RU" sz="3200" dirty="0" err="1"/>
              <a:t>round</a:t>
            </a:r>
            <a:r>
              <a:rPr lang="ru-RU" sz="3200" dirty="0"/>
              <a:t>(4/3)</a:t>
            </a:r>
          </a:p>
          <a:p>
            <a:r>
              <a:rPr lang="ru-RU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309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2. Равенство и </a:t>
            </a:r>
            <a:r>
              <a:rPr lang="ru-RU" sz="2800" dirty="0" smtClean="0"/>
              <a:t>сравнение #    </a:t>
            </a:r>
            <a:r>
              <a:rPr lang="ru-RU" sz="2800" dirty="0"/>
              <a:t>Результат логического типа</a:t>
            </a:r>
          </a:p>
          <a:p>
            <a:r>
              <a:rPr lang="ru-RU" sz="2800" dirty="0" smtClean="0"/>
              <a:t># </a:t>
            </a:r>
            <a:r>
              <a:rPr lang="ru-RU" sz="2800" dirty="0"/>
              <a:t>x == y, x != y</a:t>
            </a:r>
          </a:p>
          <a:p>
            <a:r>
              <a:rPr lang="ru-RU" sz="2800" dirty="0"/>
              <a:t># Проверка чисел на равенство/неравенство</a:t>
            </a:r>
          </a:p>
          <a:p>
            <a:r>
              <a:rPr lang="ru-RU" sz="2800" dirty="0"/>
              <a:t>&gt;&gt;&gt; 5 == 4</a:t>
            </a:r>
          </a:p>
          <a:p>
            <a:r>
              <a:rPr lang="ru-RU" sz="2800" dirty="0" err="1"/>
              <a:t>False</a:t>
            </a:r>
            <a:endParaRPr lang="ru-RU" sz="2800" dirty="0"/>
          </a:p>
          <a:p>
            <a:r>
              <a:rPr lang="ru-RU" sz="2800" dirty="0"/>
              <a:t>&gt;&gt;&gt; 5 != 4</a:t>
            </a:r>
          </a:p>
          <a:p>
            <a:r>
              <a:rPr lang="ru-RU" sz="2800" dirty="0" err="1"/>
              <a:t>True</a:t>
            </a:r>
            <a:endParaRPr lang="ru-RU" sz="2800" dirty="0"/>
          </a:p>
          <a:p>
            <a:r>
              <a:rPr lang="ru-RU" sz="2800" dirty="0" smtClean="0"/>
              <a:t># </a:t>
            </a:r>
            <a:r>
              <a:rPr lang="ru-RU" sz="2800" dirty="0"/>
              <a:t>x &gt; y, x &lt; y, x &gt;= y, x &lt;= y</a:t>
            </a:r>
          </a:p>
          <a:p>
            <a:r>
              <a:rPr lang="ru-RU" sz="2800" dirty="0"/>
              <a:t># Больше, меньше, больше или равно, меньше или равно</a:t>
            </a:r>
          </a:p>
          <a:p>
            <a:r>
              <a:rPr lang="ru-RU" sz="2800" dirty="0"/>
              <a:t>&gt;&gt;&gt; 5 &gt; 4</a:t>
            </a:r>
          </a:p>
          <a:p>
            <a:r>
              <a:rPr lang="ru-RU" sz="2800" dirty="0" err="1"/>
              <a:t>True</a:t>
            </a:r>
            <a:endParaRPr lang="ru-RU" sz="2800" dirty="0"/>
          </a:p>
          <a:p>
            <a:r>
              <a:rPr lang="ru-RU" sz="2800" dirty="0"/>
              <a:t>&gt;&gt;&gt; 5 &lt;= 5</a:t>
            </a:r>
          </a:p>
          <a:p>
            <a:r>
              <a:rPr lang="ru-RU" sz="2800" dirty="0" err="1"/>
              <a:t>True</a:t>
            </a:r>
            <a:endParaRPr lang="ru-RU" sz="2800" dirty="0"/>
          </a:p>
          <a:p>
            <a:r>
              <a:rPr lang="ru-RU" sz="2800" dirty="0" smtClean="0"/>
              <a:t># </a:t>
            </a:r>
            <a:r>
              <a:rPr lang="ru-RU" sz="2800" dirty="0"/>
              <a:t>Возможно составление цепочек сравнений</a:t>
            </a:r>
          </a:p>
          <a:p>
            <a:r>
              <a:rPr lang="ru-RU" sz="2800" dirty="0"/>
              <a:t>&gt;&gt;&gt; 3 &lt; 4 &lt;= 5</a:t>
            </a:r>
          </a:p>
          <a:p>
            <a:r>
              <a:rPr lang="ru-RU" sz="2800" dirty="0" err="1"/>
              <a:t>True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05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/>
              <a:t>Выражения</a:t>
            </a:r>
          </a:p>
          <a:p>
            <a:pPr algn="just"/>
            <a:r>
              <a:rPr lang="ru-RU" sz="3600" dirty="0"/>
              <a:t>В современных языках программирования принято производить большую часть </a:t>
            </a:r>
            <a:r>
              <a:rPr lang="ru-RU" sz="3600" dirty="0" smtClean="0"/>
              <a:t>обработки данных </a:t>
            </a:r>
            <a:r>
              <a:rPr lang="ru-RU" sz="3600" dirty="0"/>
              <a:t>в выражениях. Синтаксис выражений у многих языков </a:t>
            </a:r>
            <a:r>
              <a:rPr lang="ru-RU" sz="3600" dirty="0" smtClean="0"/>
              <a:t>программирования примерно </a:t>
            </a:r>
            <a:r>
              <a:rPr lang="ru-RU" sz="3600" dirty="0"/>
              <a:t>одинаков. Синтаксис выражений </a:t>
            </a:r>
            <a:r>
              <a:rPr lang="ru-RU" sz="3600" dirty="0" err="1"/>
              <a:t>Python</a:t>
            </a:r>
            <a:r>
              <a:rPr lang="ru-RU" sz="3600" dirty="0"/>
              <a:t> не удивит программиста чем-то новым</a:t>
            </a:r>
            <a:r>
              <a:rPr lang="ru-RU" sz="3600" dirty="0" smtClean="0"/>
              <a:t>. (</a:t>
            </a:r>
            <a:r>
              <a:rPr lang="ru-RU" sz="3600" dirty="0"/>
              <a:t>Разве что цепочечные сравнения могут приятно порадовать.)</a:t>
            </a:r>
          </a:p>
          <a:p>
            <a:pPr algn="just"/>
            <a:r>
              <a:rPr lang="ru-RU" sz="3600" dirty="0"/>
              <a:t>Приоритет операций показан в нижеследующей таблице (в порядке уменьшения). </a:t>
            </a:r>
            <a:r>
              <a:rPr lang="ru-RU" sz="3600" dirty="0" smtClean="0"/>
              <a:t>Для унарных </a:t>
            </a:r>
            <a:r>
              <a:rPr lang="ru-RU" sz="3600" dirty="0"/>
              <a:t>операций x обозначает операнд. Ассоциативность операций в </a:t>
            </a:r>
            <a:r>
              <a:rPr lang="ru-RU" sz="3600" dirty="0" err="1"/>
              <a:t>Python</a:t>
            </a:r>
            <a:r>
              <a:rPr lang="ru-RU" sz="3600" dirty="0"/>
              <a:t> - </a:t>
            </a:r>
            <a:r>
              <a:rPr lang="ru-RU" sz="3600" dirty="0" smtClean="0"/>
              <a:t>слева-направо</a:t>
            </a:r>
            <a:r>
              <a:rPr lang="ru-RU" sz="3600" dirty="0"/>
              <a:t>, за исключением операции возведения в степень (**), которая </a:t>
            </a:r>
            <a:r>
              <a:rPr lang="ru-RU" sz="3600" dirty="0" smtClean="0"/>
              <a:t>ассоциативна справа </a:t>
            </a:r>
            <a:r>
              <a:rPr lang="ru-RU" sz="3600" dirty="0"/>
              <a:t>налево.</a:t>
            </a:r>
          </a:p>
        </p:txBody>
      </p:sp>
    </p:spTree>
    <p:extLst>
      <p:ext uri="{BB962C8B-B14F-4D97-AF65-F5344CB8AC3E}">
        <p14:creationId xmlns:p14="http://schemas.microsoft.com/office/powerpoint/2010/main" val="134338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5764"/>
              </p:ext>
            </p:extLst>
          </p:nvPr>
        </p:nvGraphicFramePr>
        <p:xfrm>
          <a:off x="220132" y="1"/>
          <a:ext cx="11768668" cy="8395726"/>
        </p:xfrm>
        <a:graphic>
          <a:graphicData uri="http://schemas.openxmlformats.org/drawingml/2006/table">
            <a:tbl>
              <a:tblPr/>
              <a:tblGrid>
                <a:gridCol w="5884334">
                  <a:extLst>
                    <a:ext uri="{9D8B030D-6E8A-4147-A177-3AD203B41FA5}">
                      <a16:colId xmlns:a16="http://schemas.microsoft.com/office/drawing/2014/main" val="3344531719"/>
                    </a:ext>
                  </a:extLst>
                </a:gridCol>
                <a:gridCol w="5884334">
                  <a:extLst>
                    <a:ext uri="{9D8B030D-6E8A-4147-A177-3AD203B41FA5}">
                      <a16:colId xmlns:a16="http://schemas.microsoft.com/office/drawing/2014/main" val="3451268478"/>
                    </a:ext>
                  </a:extLst>
                </a:gridCol>
              </a:tblGrid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914138"/>
                  </a:ext>
                </a:extLst>
              </a:tr>
              <a:tr h="887912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Скобки – </a:t>
                      </a:r>
                      <a:r>
                        <a:rPr lang="ru-RU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высший приоритет</a:t>
                      </a: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первые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58507"/>
                  </a:ext>
                </a:extLst>
              </a:tr>
              <a:tr h="887912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Экспонента (возведение в степень)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4554"/>
                  </a:ext>
                </a:extLst>
              </a:tr>
              <a:tr h="887912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+x, -x, ~x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Унарные плюс, минус и битовое отрицание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61878"/>
                  </a:ext>
                </a:extLst>
              </a:tr>
              <a:tr h="887912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 /, //, %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Умножение, деления, взятие остатка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5757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Сложение и вычитание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96142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r>
                        <a:rPr lang="ru-RU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&lt;&lt;, &gt;&gt;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Битовые сдвиги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88109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r>
                        <a:rPr lang="ru-RU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Битовое И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27099"/>
                  </a:ext>
                </a:extLst>
              </a:tr>
              <a:tr h="1462526">
                <a:tc>
                  <a:txBody>
                    <a:bodyPr/>
                    <a:lstStyle/>
                    <a:p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90" marR="43690" marT="21845" marB="218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1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2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6571"/>
              </p:ext>
            </p:extLst>
          </p:nvPr>
        </p:nvGraphicFramePr>
        <p:xfrm>
          <a:off x="-2" y="253999"/>
          <a:ext cx="12005735" cy="6341544"/>
        </p:xfrm>
        <a:graphic>
          <a:graphicData uri="http://schemas.openxmlformats.org/drawingml/2006/table">
            <a:tbl>
              <a:tblPr/>
              <a:tblGrid>
                <a:gridCol w="6002868">
                  <a:extLst>
                    <a:ext uri="{9D8B030D-6E8A-4147-A177-3AD203B41FA5}">
                      <a16:colId xmlns:a16="http://schemas.microsoft.com/office/drawing/2014/main" val="2839995498"/>
                    </a:ext>
                  </a:extLst>
                </a:gridCol>
                <a:gridCol w="6002867">
                  <a:extLst>
                    <a:ext uri="{9D8B030D-6E8A-4147-A177-3AD203B41FA5}">
                      <a16:colId xmlns:a16="http://schemas.microsoft.com/office/drawing/2014/main" val="1159553138"/>
                    </a:ext>
                  </a:extLst>
                </a:gridCol>
              </a:tblGrid>
              <a:tr h="302571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383859"/>
                  </a:ext>
                </a:extLst>
              </a:tr>
              <a:tr h="59300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Битовое исключающее ИЛИ (</a:t>
                      </a: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XOR)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318523"/>
                  </a:ext>
                </a:extLst>
              </a:tr>
              <a:tr h="59300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Битовое ИЛИ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02461"/>
                  </a:ext>
                </a:extLst>
              </a:tr>
              <a:tr h="59300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!=, &gt;, &gt;=, &lt;, &lt;=, </a:t>
                      </a:r>
                      <a:b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is, is not, </a:t>
                      </a:r>
                      <a:b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in, not in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Сравнение, проверка идентичности,</a:t>
                      </a:r>
                      <a:b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вхождения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09844"/>
                  </a:ext>
                </a:extLst>
              </a:tr>
              <a:tr h="3025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НЕ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35134"/>
                  </a:ext>
                </a:extLst>
              </a:tr>
              <a:tr h="3025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2872"/>
                  </a:ext>
                </a:extLst>
              </a:tr>
              <a:tr h="3025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marL="43690" marR="43690" marT="21845" marB="2184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ИЛИ – </a:t>
                      </a:r>
                      <a:r>
                        <a:rPr lang="ru-RU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низший приоритет</a:t>
                      </a: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последние</a:t>
                      </a:r>
                    </a:p>
                  </a:txBody>
                  <a:tcPr marL="43690" marR="43690" marT="21845" marB="21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62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01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014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0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72278"/>
              </p:ext>
            </p:extLst>
          </p:nvPr>
        </p:nvGraphicFramePr>
        <p:xfrm>
          <a:off x="0" y="0"/>
          <a:ext cx="12077699" cy="884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92735910"/>
                    </a:ext>
                  </a:extLst>
                </a:gridCol>
                <a:gridCol w="9791699">
                  <a:extLst>
                    <a:ext uri="{9D8B030D-6E8A-4147-A177-3AD203B41FA5}">
                      <a16:colId xmlns:a16="http://schemas.microsoft.com/office/drawing/2014/main" val="1713616428"/>
                    </a:ext>
                  </a:extLst>
                </a:gridCol>
              </a:tblGrid>
              <a:tr h="787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Числовые и строковые функции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1442"/>
                  </a:ext>
                </a:extLst>
              </a:tr>
              <a:tr h="319232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числа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Результат: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|x|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03018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 y)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Частное и остаток от деления. Результат: (частное, остаток)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42756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 y[, m])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Возведение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степень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модулю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Результат: 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x**y % m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29230"/>
                  </a:ext>
                </a:extLst>
              </a:tr>
              <a:tr h="787147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(n[, z])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Округление чисел до заданного знака после (или до) точки.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16998"/>
                  </a:ext>
                </a:extLst>
              </a:tr>
              <a:tr h="1023291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 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 возвращает код (или </a:t>
                      </a:r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Unicode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заданного ей символа в</a:t>
                      </a:r>
                    </a:p>
                    <a:p>
                      <a:r>
                        <a:rPr lang="ru-RU" sz="2400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односимвольной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строке.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59633"/>
                  </a:ext>
                </a:extLst>
              </a:tr>
              <a:tr h="1023291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строку с символом с заданным кодом.</a:t>
                      </a:r>
                    </a:p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число элементов последовательности или отображения.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413"/>
                  </a:ext>
                </a:extLst>
              </a:tr>
              <a:tr h="1023291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r>
                        <a:rPr lang="ru-RU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 возвращают строку с восьмеричным или шестнадцатеричным</a:t>
                      </a:r>
                    </a:p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представлением целого числа </a:t>
                      </a:r>
                      <a:r>
                        <a:rPr lang="en-US" sz="2400" dirty="0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1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03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45082"/>
              </p:ext>
            </p:extLst>
          </p:nvPr>
        </p:nvGraphicFramePr>
        <p:xfrm>
          <a:off x="0" y="0"/>
          <a:ext cx="12065000" cy="784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3419499"/>
                    </a:ext>
                  </a:extLst>
                </a:gridCol>
                <a:gridCol w="9728200">
                  <a:extLst>
                    <a:ext uri="{9D8B030D-6E8A-4147-A177-3AD203B41FA5}">
                      <a16:colId xmlns:a16="http://schemas.microsoft.com/office/drawing/2014/main" val="146199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cmp</a:t>
                      </a:r>
                      <a:r>
                        <a:rPr lang="ru-RU" sz="2800" dirty="0" smtClean="0"/>
                        <a:t>(x, y)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Сравнение двух значений. Результат: отрицательный, ноль или</a:t>
                      </a:r>
                    </a:p>
                    <a:p>
                      <a:r>
                        <a:rPr lang="ru-RU" sz="2800" dirty="0" smtClean="0"/>
                        <a:t>положительный, в зависимости от результата сравнения.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unichr</a:t>
                      </a:r>
                      <a:r>
                        <a:rPr lang="ru-RU" sz="2800" dirty="0" smtClean="0"/>
                        <a:t>(n)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</a:t>
                      </a:r>
                      <a:r>
                        <a:rPr lang="ru-RU" sz="2800" dirty="0" err="1" smtClean="0"/>
                        <a:t>односимвольную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-строку с символом с кодом n.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(s, [, </a:t>
                      </a:r>
                      <a:r>
                        <a:rPr lang="en-US" sz="2800" dirty="0" smtClean="0"/>
                        <a:t>encoding[,</a:t>
                      </a:r>
                    </a:p>
                    <a:p>
                      <a:r>
                        <a:rPr lang="en-US" sz="2800" dirty="0" smtClean="0"/>
                        <a:t>errors]])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Создает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-объект, соответствующий строке s в заданной </a:t>
                      </a:r>
                      <a:r>
                        <a:rPr lang="ru-RU" sz="2800" dirty="0" err="1" smtClean="0"/>
                        <a:t>кодировкеencoding</a:t>
                      </a:r>
                      <a:r>
                        <a:rPr lang="ru-RU" sz="2800" dirty="0" smtClean="0"/>
                        <a:t>. Ошибки кодирования обрабатываются в соответствии с </a:t>
                      </a:r>
                      <a:r>
                        <a:rPr lang="ru-RU" sz="2800" dirty="0" err="1" smtClean="0"/>
                        <a:t>errors</a:t>
                      </a:r>
                      <a:r>
                        <a:rPr lang="ru-RU" sz="280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который может принимать значения: '</a:t>
                      </a:r>
                      <a:r>
                        <a:rPr lang="ru-RU" sz="2800" dirty="0" err="1" smtClean="0"/>
                        <a:t>strict</a:t>
                      </a:r>
                      <a:r>
                        <a:rPr lang="ru-RU" sz="2800" dirty="0" smtClean="0"/>
                        <a:t>' (строгое преобразование),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'</a:t>
                      </a:r>
                      <a:r>
                        <a:rPr lang="ru-RU" sz="2800" dirty="0" err="1" smtClean="0"/>
                        <a:t>replace</a:t>
                      </a:r>
                      <a:r>
                        <a:rPr lang="ru-RU" sz="2800" dirty="0" smtClean="0"/>
                        <a:t>' (с заменой несуществующих символов) или '</a:t>
                      </a:r>
                      <a:r>
                        <a:rPr lang="ru-RU" sz="2800" dirty="0" err="1" smtClean="0"/>
                        <a:t>ignore</a:t>
                      </a:r>
                      <a:r>
                        <a:rPr lang="ru-RU" sz="2800" dirty="0" smtClean="0"/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(игнорировать несуществующие символы). По умолчанию: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err="1" smtClean="0"/>
                        <a:t>encoding</a:t>
                      </a:r>
                      <a:r>
                        <a:rPr lang="ru-RU" sz="2800" dirty="0" smtClean="0"/>
                        <a:t>='utf-8', </a:t>
                      </a:r>
                      <a:r>
                        <a:rPr lang="ru-RU" sz="2800" dirty="0" err="1" smtClean="0"/>
                        <a:t>errors</a:t>
                      </a:r>
                      <a:r>
                        <a:rPr lang="ru-RU" sz="2800" dirty="0" smtClean="0"/>
                        <a:t>='</a:t>
                      </a:r>
                      <a:r>
                        <a:rPr lang="ru-RU" sz="2800" dirty="0" err="1" smtClean="0"/>
                        <a:t>strict</a:t>
                      </a:r>
                      <a:r>
                        <a:rPr lang="ru-RU" sz="2800" dirty="0" smtClean="0"/>
                        <a:t>'.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9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8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85741"/>
            <a:ext cx="575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12623"/>
              </p:ext>
            </p:extLst>
          </p:nvPr>
        </p:nvGraphicFramePr>
        <p:xfrm>
          <a:off x="186265" y="-388620"/>
          <a:ext cx="11853334" cy="9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7">
                  <a:extLst>
                    <a:ext uri="{9D8B030D-6E8A-4147-A177-3AD203B41FA5}">
                      <a16:colId xmlns:a16="http://schemas.microsoft.com/office/drawing/2014/main" val="1505131521"/>
                    </a:ext>
                  </a:extLst>
                </a:gridCol>
                <a:gridCol w="5926667">
                  <a:extLst>
                    <a:ext uri="{9D8B030D-6E8A-4147-A177-3AD203B41FA5}">
                      <a16:colId xmlns:a16="http://schemas.microsoft.com/office/drawing/2014/main" val="521781245"/>
                    </a:ext>
                  </a:extLst>
                </a:gridCol>
              </a:tblGrid>
              <a:tr h="716241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Функция или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константа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98067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acos</a:t>
                      </a:r>
                      <a:r>
                        <a:rPr lang="en-US" sz="2800" dirty="0" smtClean="0"/>
                        <a:t>(z)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арккосинус </a:t>
                      </a:r>
                      <a:r>
                        <a:rPr lang="en-US" sz="2800" dirty="0" smtClean="0"/>
                        <a:t>z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74637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asin</a:t>
                      </a:r>
                      <a:r>
                        <a:rPr lang="en-US" sz="2800" dirty="0" smtClean="0"/>
                        <a:t>(z)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арксинус </a:t>
                      </a:r>
                      <a:r>
                        <a:rPr lang="en-US" sz="2800" dirty="0" smtClean="0"/>
                        <a:t>z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8078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atan</a:t>
                      </a:r>
                      <a:r>
                        <a:rPr lang="en-US" sz="2800" dirty="0" smtClean="0"/>
                        <a:t>(z)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арктангенс </a:t>
                      </a:r>
                      <a:r>
                        <a:rPr lang="en-US" sz="2800" dirty="0" smtClean="0"/>
                        <a:t>z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11255"/>
                  </a:ext>
                </a:extLst>
              </a:tr>
              <a:tr h="103970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ceil(x)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наименьшее целое, большее или равное </a:t>
                      </a:r>
                      <a:r>
                        <a:rPr lang="en-US" sz="2800" dirty="0" smtClean="0"/>
                        <a:t>x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69802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cos(z)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косинус </a:t>
                      </a:r>
                      <a:r>
                        <a:rPr lang="en-US" sz="2800" dirty="0" smtClean="0"/>
                        <a:t>z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85782"/>
                  </a:ext>
                </a:extLst>
              </a:tr>
              <a:tr h="392777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cosh</a:t>
                      </a:r>
                      <a:r>
                        <a:rPr lang="en-US" sz="2800" dirty="0" smtClean="0"/>
                        <a:t>(x)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гиперболический косинус </a:t>
                      </a:r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76287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константа </a:t>
                      </a:r>
                      <a:r>
                        <a:rPr lang="en-US" sz="2800" dirty="0" smtClean="0"/>
                        <a:t>e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4796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exp</a:t>
                      </a:r>
                      <a:r>
                        <a:rPr lang="en-US" sz="2800" dirty="0" smtClean="0"/>
                        <a:t>(z)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экспонента (то есть, </a:t>
                      </a:r>
                      <a:r>
                        <a:rPr lang="en-US" sz="2800" dirty="0" smtClean="0"/>
                        <a:t>e**z)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6467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fabs</a:t>
                      </a:r>
                      <a:r>
                        <a:rPr lang="en-US" sz="2800" dirty="0" smtClean="0"/>
                        <a:t>(x)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абсолютное значение </a:t>
                      </a:r>
                      <a:r>
                        <a:rPr lang="en-US" sz="2800" dirty="0" smtClean="0"/>
                        <a:t>x</a:t>
                      </a:r>
                      <a:endParaRPr lang="ru-RU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1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3942"/>
            <a:ext cx="119761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Информативные имена переменных.</a:t>
            </a:r>
          </a:p>
          <a:p>
            <a:endParaRPr lang="ru-RU" sz="3200" dirty="0"/>
          </a:p>
          <a:p>
            <a:r>
              <a:rPr lang="ru-RU" sz="3200" dirty="0"/>
              <a:t>Переменным необходимо информативные имена, по которым можно было бы понять, с какими данными она связана - это чрезвычайно облегчает дальнейшее чтение и изменение кода.</a:t>
            </a:r>
          </a:p>
          <a:p>
            <a:endParaRPr lang="ru-RU" sz="3200" dirty="0"/>
          </a:p>
          <a:p>
            <a:r>
              <a:rPr lang="ru-RU" sz="3200" dirty="0"/>
              <a:t>Например, переменную, хранящую данные о скорости можно назвать </a:t>
            </a:r>
            <a:r>
              <a:rPr lang="ru-RU" sz="3200" dirty="0" err="1"/>
              <a:t>speed</a:t>
            </a:r>
            <a:r>
              <a:rPr lang="ru-RU" sz="3200" dirty="0"/>
              <a:t>, а не </a:t>
            </a:r>
            <a:r>
              <a:rPr lang="ru-RU" sz="3200" dirty="0" err="1"/>
              <a:t>sk</a:t>
            </a:r>
            <a:r>
              <a:rPr lang="ru-RU" sz="3200" dirty="0"/>
              <a:t>; значение баланса телефона клиента - </a:t>
            </a:r>
            <a:r>
              <a:rPr lang="ru-RU" sz="3200" dirty="0" err="1"/>
              <a:t>balance</a:t>
            </a:r>
            <a:r>
              <a:rPr lang="ru-RU" sz="3200" dirty="0"/>
              <a:t>, а не b и т.д. «Привычные</a:t>
            </a:r>
            <a:r>
              <a:rPr lang="ru-RU" sz="3200"/>
              <a:t>» </a:t>
            </a:r>
            <a:r>
              <a:rPr lang="ru-RU" sz="3200" smtClean="0"/>
              <a:t> </a:t>
            </a:r>
            <a:r>
              <a:rPr lang="ru-RU" sz="3200" dirty="0"/>
              <a:t>короткие имена следует использовать там, где они либо подходят по смыслу (например, a, b, c в роли коэффициентов квадратного уравнения), либо используются временно (например, счетчик i в циклической конструкции).</a:t>
            </a:r>
          </a:p>
        </p:txBody>
      </p:sp>
    </p:spTree>
    <p:extLst>
      <p:ext uri="{BB962C8B-B14F-4D97-AF65-F5344CB8AC3E}">
        <p14:creationId xmlns:p14="http://schemas.microsoft.com/office/powerpoint/2010/main" val="430672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Функция </a:t>
            </a:r>
            <a:r>
              <a:rPr lang="ru-RU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math.exp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Экспонента в степени 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math.exp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возводит число 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степень 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Функция возвращает результат вещественного типа. Аргумент 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целого или вещественного типа. Значение экспоненты: 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2.718281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служит основой натурального логарифма.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</a:t>
            </a: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math.exp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заменена другими выражениями</a:t>
            </a:r>
          </a:p>
          <a:p>
            <a:pPr>
              <a:buFont typeface="+mj-lt"/>
              <a:buAutoNum type="arabicPeriod"/>
            </a:pP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здесь </a:t>
            </a: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константа, равная значению экспоненты.</a:t>
            </a:r>
          </a:p>
          <a:p>
            <a:pPr>
              <a:buFont typeface="+mj-lt"/>
              <a:buAutoNum type="arabicPeriod"/>
            </a:pP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math.e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здесь </a:t>
            </a:r>
            <a:r>
              <a:rPr lang="ru-RU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встроенная функция языка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323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181739"/>
            <a:ext cx="12103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# Функция math.exp(x)</a:t>
            </a:r>
          </a:p>
          <a:p>
            <a:r>
              <a:rPr lang="es-ES" sz="3600" dirty="0"/>
              <a:t>import math</a:t>
            </a:r>
          </a:p>
          <a:p>
            <a:endParaRPr lang="es-ES" sz="3600" dirty="0"/>
          </a:p>
          <a:p>
            <a:r>
              <a:rPr lang="es-ES" sz="3600" dirty="0"/>
              <a:t>y = math.exp(1) # y = 2.718281828459045</a:t>
            </a:r>
          </a:p>
          <a:p>
            <a:endParaRPr lang="es-ES" sz="3600" dirty="0"/>
          </a:p>
          <a:p>
            <a:r>
              <a:rPr lang="es-ES" sz="3600" dirty="0"/>
              <a:t>x = 0.0</a:t>
            </a:r>
          </a:p>
          <a:p>
            <a:r>
              <a:rPr lang="es-ES" sz="3600" dirty="0"/>
              <a:t>y = math.exp(x) # y = 1.0</a:t>
            </a:r>
          </a:p>
          <a:p>
            <a:endParaRPr lang="es-ES" sz="3600" dirty="0"/>
          </a:p>
          <a:p>
            <a:r>
              <a:rPr lang="es-ES" sz="3600" dirty="0"/>
              <a:t>x = 3.85</a:t>
            </a:r>
          </a:p>
          <a:p>
            <a:r>
              <a:rPr lang="es-ES" sz="3600" dirty="0"/>
              <a:t>y = math.exp(x) # y = 46.993063231579285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7896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 </a:t>
            </a:r>
            <a:r>
              <a:rPr lang="en-US" sz="3600" dirty="0" smtClean="0"/>
              <a:t>2.</a:t>
            </a:r>
            <a:r>
              <a:rPr lang="ru-RU" sz="3200" dirty="0" smtClean="0"/>
              <a:t>Функция </a:t>
            </a:r>
            <a:r>
              <a:rPr lang="ru-RU" sz="3200" dirty="0"/>
              <a:t>math.log(x). Натуральный логарифм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Функция math.log(x) предназначена для вычисления натурального логарифма числа с заданным основанием.</a:t>
            </a:r>
          </a:p>
          <a:p>
            <a:pPr algn="just"/>
            <a:r>
              <a:rPr lang="ru-RU" sz="3200" dirty="0"/>
              <a:t>Общая форма функции следующая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math.log(x [, </a:t>
            </a:r>
            <a:r>
              <a:rPr lang="ru-RU" sz="3200" dirty="0" err="1"/>
              <a:t>base</a:t>
            </a:r>
            <a:r>
              <a:rPr lang="ru-RU" sz="3200" dirty="0"/>
              <a:t>])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где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    x – аргумент, для которого вычисляется логарифм;</a:t>
            </a:r>
          </a:p>
          <a:p>
            <a:pPr algn="just"/>
            <a:r>
              <a:rPr lang="ru-RU" sz="3200" dirty="0"/>
              <a:t>    </a:t>
            </a:r>
            <a:r>
              <a:rPr lang="ru-RU" sz="3200" dirty="0" err="1"/>
              <a:t>base</a:t>
            </a:r>
            <a:r>
              <a:rPr lang="ru-RU" sz="3200" dirty="0"/>
              <a:t> – основание логарифма. Этот параметр функции необязательный. Если параметр </a:t>
            </a:r>
            <a:r>
              <a:rPr lang="ru-RU" sz="3200" dirty="0" err="1"/>
              <a:t>base</a:t>
            </a:r>
            <a:r>
              <a:rPr lang="ru-RU" sz="3200" dirty="0"/>
              <a:t> отсутствует, то за основу берется число e = 2.718281…</a:t>
            </a:r>
          </a:p>
        </p:txBody>
      </p:sp>
    </p:spTree>
    <p:extLst>
      <p:ext uri="{BB962C8B-B14F-4D97-AF65-F5344CB8AC3E}">
        <p14:creationId xmlns:p14="http://schemas.microsoft.com/office/powerpoint/2010/main" val="192747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8436"/>
            <a:ext cx="12026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# Функция </a:t>
            </a:r>
            <a:r>
              <a:rPr lang="en-US" sz="3600" dirty="0"/>
              <a:t>math.log(x)</a:t>
            </a:r>
          </a:p>
          <a:p>
            <a:r>
              <a:rPr lang="en-US" sz="3600" dirty="0"/>
              <a:t>import math</a:t>
            </a:r>
          </a:p>
          <a:p>
            <a:endParaRPr lang="en-US" sz="3600" dirty="0"/>
          </a:p>
          <a:p>
            <a:r>
              <a:rPr lang="en-US" sz="3600" dirty="0"/>
              <a:t>x = 1.0</a:t>
            </a:r>
          </a:p>
          <a:p>
            <a:r>
              <a:rPr lang="en-US" sz="3600" dirty="0"/>
              <a:t>y = math.log(x) </a:t>
            </a:r>
            <a:endParaRPr lang="en-US" sz="3600" dirty="0" smtClean="0"/>
          </a:p>
          <a:p>
            <a:r>
              <a:rPr lang="en-US" sz="3600" dirty="0" smtClean="0"/>
              <a:t># </a:t>
            </a:r>
            <a:r>
              <a:rPr lang="en-US" sz="3600" dirty="0"/>
              <a:t>y = 0.0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6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3.</a:t>
            </a:r>
            <a:r>
              <a:rPr lang="ru-RU" sz="2800" dirty="0" smtClean="0"/>
              <a:t>Функция </a:t>
            </a:r>
            <a:r>
              <a:rPr lang="ru-RU" sz="2800" dirty="0"/>
              <a:t>math.log2(x). Логарифм с основанием 2</a:t>
            </a:r>
          </a:p>
          <a:p>
            <a:pPr algn="just"/>
            <a:r>
              <a:rPr lang="ru-RU" sz="2800" dirty="0" smtClean="0"/>
              <a:t>Функция </a:t>
            </a:r>
            <a:r>
              <a:rPr lang="ru-RU" sz="2800" dirty="0"/>
              <a:t>math.log2(x) введена начиная с версии </a:t>
            </a:r>
            <a:r>
              <a:rPr lang="ru-RU" sz="2800" dirty="0" err="1"/>
              <a:t>Python</a:t>
            </a:r>
            <a:r>
              <a:rPr lang="ru-RU" sz="2800" dirty="0"/>
              <a:t> 3.3 и возвращает логарифм от аргумента x с основанием 2. Функция введена с целью повышения точности вычислений по сравнению с функцией math.log(x, 2). Аргумент x может быть как целого, так и вещественного типа.</a:t>
            </a:r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# Функция math.log2(x)</a:t>
            </a:r>
          </a:p>
          <a:p>
            <a:pPr algn="just"/>
            <a:r>
              <a:rPr lang="ru-RU" sz="2800" dirty="0" err="1"/>
              <a:t>import</a:t>
            </a:r>
            <a:r>
              <a:rPr lang="ru-RU" sz="2800" dirty="0"/>
              <a:t> </a:t>
            </a:r>
            <a:r>
              <a:rPr lang="ru-RU" sz="2800" dirty="0" err="1"/>
              <a:t>math</a:t>
            </a:r>
            <a:endParaRPr lang="ru-RU" sz="2800" dirty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x = 2</a:t>
            </a:r>
          </a:p>
          <a:p>
            <a:pPr algn="just"/>
            <a:r>
              <a:rPr lang="ru-RU" sz="2800" dirty="0"/>
              <a:t>y = math.log2(x) # y = 1.0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x = 16</a:t>
            </a:r>
          </a:p>
          <a:p>
            <a:pPr algn="just"/>
            <a:r>
              <a:rPr lang="ru-RU" sz="2800" dirty="0"/>
              <a:t>y = math.log2(x) # y = 4.0</a:t>
            </a:r>
          </a:p>
        </p:txBody>
      </p:sp>
    </p:spTree>
    <p:extLst>
      <p:ext uri="{BB962C8B-B14F-4D97-AF65-F5344CB8AC3E}">
        <p14:creationId xmlns:p14="http://schemas.microsoft.com/office/powerpoint/2010/main" val="2988119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</a:t>
            </a:r>
            <a:r>
              <a:rPr lang="ru-RU" sz="2800" b="1" dirty="0" smtClean="0"/>
              <a:t>Функция </a:t>
            </a:r>
            <a:r>
              <a:rPr lang="en-US" sz="2800" b="1" dirty="0"/>
              <a:t>math.log10(x). </a:t>
            </a:r>
            <a:r>
              <a:rPr lang="ru-RU" sz="2800" b="1" dirty="0"/>
              <a:t>Десятичный логарифм</a:t>
            </a:r>
          </a:p>
          <a:p>
            <a:pPr algn="just"/>
            <a:r>
              <a:rPr lang="ru-RU" sz="2800" dirty="0" smtClean="0"/>
              <a:t>Функция </a:t>
            </a:r>
            <a:r>
              <a:rPr lang="en-US" sz="2800" dirty="0"/>
              <a:t>math.log10(x) </a:t>
            </a:r>
            <a:r>
              <a:rPr lang="ru-RU" sz="2800" dirty="0"/>
              <a:t>возвращает логарифм от </a:t>
            </a:r>
            <a:r>
              <a:rPr lang="en-US" sz="2800" dirty="0"/>
              <a:t>x </a:t>
            </a:r>
            <a:r>
              <a:rPr lang="ru-RU" sz="2800" dirty="0"/>
              <a:t>с основанием 10 (</a:t>
            </a:r>
            <a:r>
              <a:rPr lang="en-US" sz="2800" dirty="0"/>
              <a:t>base = 10). </a:t>
            </a:r>
            <a:r>
              <a:rPr lang="ru-RU" sz="2800" dirty="0"/>
              <a:t>Функция дает более точный результат по сравнению с вызовом функции </a:t>
            </a:r>
            <a:r>
              <a:rPr lang="en-US" sz="2800" dirty="0"/>
              <a:t>math.log(x, 10). </a:t>
            </a:r>
            <a:r>
              <a:rPr lang="ru-RU" sz="2800" dirty="0"/>
              <a:t>Аргумент </a:t>
            </a:r>
            <a:r>
              <a:rPr lang="en-US" sz="2800" dirty="0"/>
              <a:t>x </a:t>
            </a:r>
            <a:r>
              <a:rPr lang="ru-RU" sz="2800" dirty="0"/>
              <a:t>может быть как целого, так и вещественного типа.</a:t>
            </a:r>
          </a:p>
          <a:p>
            <a:endParaRPr lang="ru-RU" sz="2800" dirty="0"/>
          </a:p>
          <a:p>
            <a:r>
              <a:rPr lang="ru-RU" sz="2800" dirty="0"/>
              <a:t># Функция </a:t>
            </a:r>
            <a:r>
              <a:rPr lang="en-US" sz="2800" dirty="0"/>
              <a:t>math.log10(x)</a:t>
            </a:r>
          </a:p>
          <a:p>
            <a:r>
              <a:rPr lang="en-US" sz="2800" dirty="0"/>
              <a:t>import math</a:t>
            </a:r>
          </a:p>
          <a:p>
            <a:endParaRPr lang="en-US" sz="2800" dirty="0"/>
          </a:p>
          <a:p>
            <a:r>
              <a:rPr lang="en-US" sz="2800" dirty="0"/>
              <a:t>x = 10</a:t>
            </a:r>
          </a:p>
          <a:p>
            <a:r>
              <a:rPr lang="en-US" sz="2800" dirty="0"/>
              <a:t>y = math.log10(x) # y = 1.0</a:t>
            </a:r>
          </a:p>
          <a:p>
            <a:endParaRPr lang="en-US" sz="2800" dirty="0"/>
          </a:p>
          <a:p>
            <a:r>
              <a:rPr lang="en-US" sz="2800" dirty="0"/>
              <a:t>x = 100</a:t>
            </a:r>
          </a:p>
          <a:p>
            <a:r>
              <a:rPr lang="en-US" sz="2800" dirty="0"/>
              <a:t>y = math.log10(x) # y = 2.0</a:t>
            </a:r>
          </a:p>
          <a:p>
            <a:endParaRPr lang="en-US" sz="2800" dirty="0"/>
          </a:p>
          <a:p>
            <a:r>
              <a:rPr lang="en-US" sz="2800" dirty="0"/>
              <a:t>x = 10.00001</a:t>
            </a:r>
          </a:p>
          <a:p>
            <a:r>
              <a:rPr lang="en-US" sz="2800" dirty="0"/>
              <a:t>y = math.log10(x) # y = 1.0000004342942648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2087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8143"/>
            <a:ext cx="12090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Логический тип</a:t>
            </a:r>
          </a:p>
          <a:p>
            <a:endParaRPr lang="ru-RU" sz="2800" dirty="0"/>
          </a:p>
          <a:p>
            <a:r>
              <a:rPr lang="ru-RU" sz="2800" dirty="0"/>
              <a:t>Логический тип представлен типом </a:t>
            </a:r>
            <a:r>
              <a:rPr lang="ru-RU" sz="2800" dirty="0" err="1"/>
              <a:t>bool</a:t>
            </a:r>
            <a:r>
              <a:rPr lang="ru-RU" sz="2800" dirty="0"/>
              <a:t>:</a:t>
            </a:r>
          </a:p>
          <a:p>
            <a:endParaRPr lang="ru-RU" sz="2800" dirty="0"/>
          </a:p>
          <a:p>
            <a:r>
              <a:rPr lang="ru-RU" sz="2800" dirty="0" err="1"/>
              <a:t>class</a:t>
            </a:r>
            <a:r>
              <a:rPr lang="ru-RU" sz="2800" dirty="0"/>
              <a:t> </a:t>
            </a:r>
            <a:r>
              <a:rPr lang="ru-RU" sz="2800" dirty="0" err="1"/>
              <a:t>bool</a:t>
            </a:r>
            <a:r>
              <a:rPr lang="ru-RU" sz="2800" dirty="0"/>
              <a:t>([x])</a:t>
            </a:r>
          </a:p>
          <a:p>
            <a:endParaRPr lang="ru-RU" sz="2800" dirty="0"/>
          </a:p>
          <a:p>
            <a:r>
              <a:rPr lang="ru-RU" sz="2800" dirty="0"/>
              <a:t>    Конструктор класса </a:t>
            </a:r>
            <a:r>
              <a:rPr lang="ru-RU" sz="2800" dirty="0" err="1"/>
              <a:t>bool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 err="1"/>
              <a:t>True</a:t>
            </a:r>
            <a:endParaRPr lang="ru-RU" sz="2800" dirty="0"/>
          </a:p>
          <a:p>
            <a:r>
              <a:rPr lang="ru-RU" sz="2800" dirty="0" err="1"/>
              <a:t>False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и позволяет хранить 2 значения:</a:t>
            </a:r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ru-RU" sz="2800" dirty="0" err="1"/>
              <a:t>True</a:t>
            </a:r>
            <a:r>
              <a:rPr lang="ru-RU" sz="2800" dirty="0"/>
              <a:t> (Истина / Да / 1);</a:t>
            </a:r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ru-RU" sz="2800" dirty="0" err="1"/>
              <a:t>False</a:t>
            </a:r>
            <a:r>
              <a:rPr lang="ru-RU" sz="2800" dirty="0"/>
              <a:t> (Ложь / Нет / 0).</a:t>
            </a:r>
          </a:p>
        </p:txBody>
      </p:sp>
    </p:spTree>
    <p:extLst>
      <p:ext uri="{BB962C8B-B14F-4D97-AF65-F5344CB8AC3E}">
        <p14:creationId xmlns:p14="http://schemas.microsoft.com/office/powerpoint/2010/main" val="3096202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904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Операции над объектами логического типа в </a:t>
            </a:r>
            <a:r>
              <a:rPr lang="ru-RU" sz="3200" b="1" dirty="0" err="1"/>
              <a:t>Python</a:t>
            </a:r>
            <a:r>
              <a:rPr lang="ru-RU" sz="2400" dirty="0"/>
              <a:t>¶</a:t>
            </a:r>
          </a:p>
          <a:p>
            <a:endParaRPr lang="ru-RU" sz="2400" dirty="0"/>
          </a:p>
          <a:p>
            <a:r>
              <a:rPr lang="ru-RU" sz="2400" dirty="0"/>
              <a:t>&gt;&gt;&gt; x = </a:t>
            </a:r>
            <a:r>
              <a:rPr lang="ru-RU" sz="2400" dirty="0" err="1"/>
              <a:t>True</a:t>
            </a:r>
            <a:endParaRPr lang="ru-RU" sz="2400" dirty="0"/>
          </a:p>
          <a:p>
            <a:r>
              <a:rPr lang="ru-RU" sz="2400" dirty="0"/>
              <a:t>&gt;&gt;&gt; y = </a:t>
            </a:r>
            <a:r>
              <a:rPr lang="ru-RU" sz="2400" dirty="0" err="1"/>
              <a:t>False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&gt;&gt;&gt; </a:t>
            </a:r>
            <a:r>
              <a:rPr lang="ru-RU" sz="2400" dirty="0" err="1"/>
              <a:t>not</a:t>
            </a:r>
            <a:r>
              <a:rPr lang="ru-RU" sz="2400" dirty="0"/>
              <a:t> x</a:t>
            </a:r>
          </a:p>
          <a:p>
            <a:r>
              <a:rPr lang="ru-RU" sz="2400" dirty="0" err="1"/>
              <a:t>False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&gt;&gt;&gt; x </a:t>
            </a:r>
            <a:r>
              <a:rPr lang="ru-RU" sz="2400" dirty="0" err="1"/>
              <a:t>and</a:t>
            </a:r>
            <a:r>
              <a:rPr lang="ru-RU" sz="2400" dirty="0"/>
              <a:t> y</a:t>
            </a:r>
          </a:p>
          <a:p>
            <a:r>
              <a:rPr lang="ru-RU" sz="2400" dirty="0" err="1"/>
              <a:t>False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&gt;&gt;&gt; x </a:t>
            </a:r>
            <a:r>
              <a:rPr lang="ru-RU" sz="2400" dirty="0" err="1"/>
              <a:t>or</a:t>
            </a:r>
            <a:r>
              <a:rPr lang="ru-RU" sz="2400" dirty="0"/>
              <a:t> y</a:t>
            </a:r>
          </a:p>
          <a:p>
            <a:r>
              <a:rPr lang="ru-RU" sz="2400" dirty="0" err="1"/>
              <a:t>True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# </a:t>
            </a:r>
            <a:r>
              <a:rPr lang="ru-RU" sz="2400" dirty="0" err="1"/>
              <a:t>Python</a:t>
            </a:r>
            <a:r>
              <a:rPr lang="ru-RU" sz="2400" dirty="0"/>
              <a:t> использует "ленивую" модель вычисления: если на каком-то</a:t>
            </a:r>
          </a:p>
          <a:p>
            <a:r>
              <a:rPr lang="ru-RU" sz="2400" dirty="0"/>
              <a:t># этапе результат выражения известен, оно не вычисляется до конца</a:t>
            </a:r>
          </a:p>
          <a:p>
            <a:r>
              <a:rPr lang="ru-RU" sz="2400" dirty="0"/>
              <a:t>&gt;&gt;&gt; (4 &gt; 5) </a:t>
            </a:r>
            <a:r>
              <a:rPr lang="ru-RU" sz="2400" dirty="0" err="1"/>
              <a:t>and</a:t>
            </a:r>
            <a:r>
              <a:rPr lang="ru-RU" sz="2400" dirty="0"/>
              <a:t> (5 &gt; 2)</a:t>
            </a:r>
          </a:p>
          <a:p>
            <a:r>
              <a:rPr lang="ru-RU" sz="2400" dirty="0" err="1"/>
              <a:t>False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118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8900" y="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NoneType</a:t>
            </a:r>
            <a:endParaRPr lang="ru-RU" sz="3200" b="1" dirty="0"/>
          </a:p>
          <a:p>
            <a:endParaRPr lang="ru-RU" sz="3200" dirty="0"/>
          </a:p>
          <a:p>
            <a:r>
              <a:rPr lang="ru-RU" sz="3200" dirty="0" err="1"/>
              <a:t>None</a:t>
            </a:r>
            <a:endParaRPr lang="ru-RU" sz="3200" dirty="0"/>
          </a:p>
          <a:p>
            <a:endParaRPr lang="ru-RU" sz="3200" dirty="0"/>
          </a:p>
          <a:p>
            <a:pPr algn="just"/>
            <a:r>
              <a:rPr lang="ru-RU" sz="3200" dirty="0"/>
              <a:t>В </a:t>
            </a:r>
            <a:r>
              <a:rPr lang="ru-RU" sz="3200" dirty="0" err="1"/>
              <a:t>Python</a:t>
            </a:r>
            <a:r>
              <a:rPr lang="ru-RU" sz="3200" dirty="0"/>
              <a:t> существует специальное значение </a:t>
            </a:r>
            <a:r>
              <a:rPr lang="ru-RU" sz="3200" dirty="0" err="1"/>
              <a:t>None</a:t>
            </a:r>
            <a:r>
              <a:rPr lang="ru-RU" sz="3200" dirty="0"/>
              <a:t> типа </a:t>
            </a:r>
            <a:r>
              <a:rPr lang="ru-RU" sz="3200" dirty="0" err="1"/>
              <a:t>NoneType</a:t>
            </a:r>
            <a:r>
              <a:rPr lang="ru-RU" sz="3200" dirty="0"/>
              <a:t>, обозначающее нейтральное или «нулевое» поведение. Присвоение такого значения ничем не отличается от других: a = </a:t>
            </a:r>
            <a:r>
              <a:rPr lang="ru-RU" sz="3200" dirty="0" err="1"/>
              <a:t>None</a:t>
            </a:r>
            <a:r>
              <a:rPr lang="ru-RU" sz="3200" dirty="0"/>
              <a:t>, обозначая, что идентификатор a задан, но ни с чем не связан.</a:t>
            </a:r>
          </a:p>
          <a:p>
            <a:endParaRPr lang="ru-RU" sz="3200" dirty="0"/>
          </a:p>
          <a:p>
            <a:r>
              <a:rPr lang="ru-RU" sz="3200" dirty="0"/>
              <a:t>Наиболее часто используется для защитного программирования - «если что-то не </a:t>
            </a:r>
            <a:r>
              <a:rPr lang="ru-RU" sz="3200" dirty="0" err="1"/>
              <a:t>None</a:t>
            </a:r>
            <a:r>
              <a:rPr lang="ru-RU" sz="3200" dirty="0"/>
              <a:t>, можно продолжать работу программы».</a:t>
            </a:r>
          </a:p>
        </p:txBody>
      </p:sp>
    </p:spTree>
    <p:extLst>
      <p:ext uri="{BB962C8B-B14F-4D97-AF65-F5344CB8AC3E}">
        <p14:creationId xmlns:p14="http://schemas.microsoft.com/office/powerpoint/2010/main" val="135808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000" y="0"/>
            <a:ext cx="117602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/>
              <a:t>Классификация типов данных</a:t>
            </a:r>
          </a:p>
          <a:p>
            <a:r>
              <a:rPr lang="ru-RU" sz="3600" dirty="0" smtClean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встроенные типы данных подразделяются на 2 группы: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Скалярные (неделимые).</a:t>
            </a:r>
          </a:p>
          <a:p>
            <a:r>
              <a:rPr lang="ru-RU" sz="3600" dirty="0" smtClean="0"/>
              <a:t>            </a:t>
            </a:r>
            <a:r>
              <a:rPr lang="ru-RU" sz="3600" dirty="0"/>
              <a:t>Числа (целое, вещественное).</a:t>
            </a:r>
          </a:p>
          <a:p>
            <a:r>
              <a:rPr lang="ru-RU" sz="3600" dirty="0" smtClean="0"/>
              <a:t>            </a:t>
            </a:r>
            <a:r>
              <a:rPr lang="ru-RU" sz="3600" dirty="0"/>
              <a:t>Логический тип.</a:t>
            </a:r>
          </a:p>
          <a:p>
            <a:r>
              <a:rPr lang="ru-RU" sz="3600" dirty="0" smtClean="0"/>
              <a:t>            </a:t>
            </a:r>
            <a:r>
              <a:rPr lang="ru-RU" sz="3600" dirty="0" err="1"/>
              <a:t>NoneType</a:t>
            </a:r>
            <a:r>
              <a:rPr lang="ru-RU" sz="3600" dirty="0"/>
              <a:t>.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Структурированные (составные) / коллекции.</a:t>
            </a:r>
          </a:p>
          <a:p>
            <a:r>
              <a:rPr lang="ru-RU" sz="3600" dirty="0" smtClean="0"/>
              <a:t>            </a:t>
            </a:r>
            <a:r>
              <a:rPr lang="ru-RU" sz="3600" dirty="0"/>
              <a:t>Последовательности: строка, список, кортеж, числовой диапазон.</a:t>
            </a:r>
          </a:p>
          <a:p>
            <a:r>
              <a:rPr lang="ru-RU" sz="3600" dirty="0" smtClean="0"/>
              <a:t>            </a:t>
            </a:r>
            <a:r>
              <a:rPr lang="ru-RU" sz="3600" dirty="0"/>
              <a:t>Множества.</a:t>
            </a:r>
          </a:p>
          <a:p>
            <a:r>
              <a:rPr lang="ru-RU" sz="3600" dirty="0" smtClean="0"/>
              <a:t>            </a:t>
            </a:r>
            <a:r>
              <a:rPr lang="ru-RU" sz="3600" dirty="0"/>
              <a:t>Отображения: словарь.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5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93"/>
            <a:ext cx="12192000" cy="52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64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Кроме того, все объекты в </a:t>
            </a:r>
            <a:r>
              <a:rPr lang="ru-RU" sz="3600" dirty="0" err="1"/>
              <a:t>Python</a:t>
            </a:r>
            <a:r>
              <a:rPr lang="ru-RU" sz="3600" dirty="0"/>
              <a:t> относятся к одной из 2-х категорий:</a:t>
            </a:r>
          </a:p>
          <a:p>
            <a:endParaRPr lang="ru-RU" sz="3600" dirty="0"/>
          </a:p>
          <a:p>
            <a:r>
              <a:rPr lang="ru-RU" sz="3600" dirty="0"/>
              <a:t>    Мутирующие (англ. </a:t>
            </a:r>
            <a:r>
              <a:rPr lang="ru-RU" sz="3600" dirty="0" err="1"/>
              <a:t>Mutable</a:t>
            </a:r>
            <a:r>
              <a:rPr lang="ru-RU" sz="3600" dirty="0"/>
              <a:t>): содержимое объекта можно изменить после создания (например, список);</a:t>
            </a:r>
          </a:p>
          <a:p>
            <a:endParaRPr lang="ru-RU" sz="3600" dirty="0"/>
          </a:p>
          <a:p>
            <a:r>
              <a:rPr lang="ru-RU" sz="3600" dirty="0"/>
              <a:t>    </a:t>
            </a:r>
            <a:r>
              <a:rPr lang="ru-RU" sz="3600" dirty="0" err="1"/>
              <a:t>Немутирующие</a:t>
            </a:r>
            <a:r>
              <a:rPr lang="ru-RU" sz="3600" dirty="0"/>
              <a:t> (англ. </a:t>
            </a:r>
            <a:r>
              <a:rPr lang="ru-RU" sz="3600" dirty="0" err="1"/>
              <a:t>Immutable</a:t>
            </a:r>
            <a:r>
              <a:rPr lang="ru-RU" sz="3600" dirty="0"/>
              <a:t>): содержимое объекта нельзя изменить после создания (например, строка или число).</a:t>
            </a:r>
          </a:p>
          <a:p>
            <a:endParaRPr lang="ru-RU" sz="3600" dirty="0"/>
          </a:p>
          <a:p>
            <a:r>
              <a:rPr lang="ru-RU" sz="3600" dirty="0"/>
              <a:t>Также часто используется терминология «изменяемые» и «неизменяемые» типы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164334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770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/>
              <a:t>Оператор присваивания</a:t>
            </a:r>
          </a:p>
          <a:p>
            <a:endParaRPr lang="ru-RU" sz="3200" dirty="0"/>
          </a:p>
          <a:p>
            <a:r>
              <a:rPr lang="ru-RU" sz="3200" dirty="0"/>
              <a:t>Для связывания (и при необходимости предварительного создания) объекта и переменной используется оператор </a:t>
            </a:r>
            <a:r>
              <a:rPr lang="ru-RU" sz="3200" dirty="0" smtClean="0"/>
              <a:t>присваивания   =   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Присваивание выполняется «справа налево» и подразумевает шаги:</a:t>
            </a:r>
          </a:p>
          <a:p>
            <a:r>
              <a:rPr lang="ru-RU" sz="3200" dirty="0" smtClean="0"/>
              <a:t>    </a:t>
            </a:r>
            <a:r>
              <a:rPr lang="ru-RU" sz="3200" dirty="0"/>
              <a:t>если справа от оператора находится литерал (например, строка или число) в операнд слева записывается ссылка, которая указывает на объект в памяти, хранящий значение литерала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r>
              <a:rPr lang="ru-RU" sz="3200" dirty="0" smtClean="0"/>
              <a:t>        </a:t>
            </a:r>
            <a:r>
              <a:rPr lang="ru-RU" sz="3200" dirty="0"/>
              <a:t>a = 100  # Создание объекта 100 и запись ссылки на него в переменную 'a'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4940"/>
            <a:ext cx="1198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 если справа находится ссылка на объект, в левый операнд записывается ссылка, указывающая на тот же самый объект, на который ссылается правый операнд;</a:t>
            </a:r>
          </a:p>
          <a:p>
            <a:endParaRPr lang="ru-RU" sz="3200" dirty="0"/>
          </a:p>
          <a:p>
            <a:r>
              <a:rPr lang="ru-RU" sz="3200" dirty="0"/>
              <a:t>        a = 100</a:t>
            </a:r>
          </a:p>
          <a:p>
            <a:r>
              <a:rPr lang="ru-RU" sz="3200" dirty="0"/>
              <a:t>        b = a  # В переменную 'b' копируется ссылка из 'a' -</a:t>
            </a:r>
          </a:p>
          <a:p>
            <a:r>
              <a:rPr lang="ru-RU" sz="3200" dirty="0"/>
              <a:t>               # они будут указывать на один и тот же объект</a:t>
            </a:r>
          </a:p>
          <a:p>
            <a:endParaRPr lang="ru-RU" sz="3200" dirty="0"/>
          </a:p>
          <a:p>
            <a:r>
              <a:rPr lang="ru-RU" sz="3200" b="1" dirty="0"/>
              <a:t>Переменная лишь указывает на данные - хранит ссылку</a:t>
            </a:r>
            <a:r>
              <a:rPr lang="ru-RU" sz="3200" dirty="0"/>
              <a:t>, а не сами данные. В виду того, что копирования данных при этом не происходит, операция присваивания выполняется с высокой скоростью.</a:t>
            </a:r>
          </a:p>
        </p:txBody>
      </p:sp>
    </p:spTree>
    <p:extLst>
      <p:ext uri="{BB962C8B-B14F-4D97-AF65-F5344CB8AC3E}">
        <p14:creationId xmlns:p14="http://schemas.microsoft.com/office/powerpoint/2010/main" val="20696984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471</TotalTime>
  <Words>3275</Words>
  <Application>Microsoft Office PowerPoint</Application>
  <PresentationFormat>Широкоэкранный</PresentationFormat>
  <Paragraphs>459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Corbel</vt:lpstr>
      <vt:lpstr>Gill Sans MT</vt:lpstr>
      <vt:lpstr>Times New Roman</vt:lpstr>
      <vt:lpstr>Parcel</vt:lpstr>
      <vt:lpstr>Типы данных ВВОД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</dc:title>
  <dc:creator>User</dc:creator>
  <cp:lastModifiedBy>User</cp:lastModifiedBy>
  <cp:revision>56</cp:revision>
  <dcterms:created xsi:type="dcterms:W3CDTF">2020-05-28T12:00:41Z</dcterms:created>
  <dcterms:modified xsi:type="dcterms:W3CDTF">2022-09-11T16:38:32Z</dcterms:modified>
</cp:coreProperties>
</file>