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1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4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6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1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2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3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8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2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Print()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10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err="1"/>
              <a:t>file</a:t>
            </a:r>
            <a:r>
              <a:rPr lang="ru-RU" sz="4000" dirty="0"/>
              <a:t> — </a:t>
            </a:r>
            <a:r>
              <a:rPr lang="ru-RU" sz="4000" dirty="0" err="1"/>
              <a:t>файлоподобный</a:t>
            </a:r>
            <a:r>
              <a:rPr lang="ru-RU" sz="4000" dirty="0"/>
              <a:t> объект (поток). По умолчанию — это </a:t>
            </a:r>
            <a:r>
              <a:rPr lang="ru-RU" sz="4000" dirty="0" err="1"/>
              <a:t>sys.stdout</a:t>
            </a:r>
            <a:r>
              <a:rPr lang="ru-RU" sz="4000" dirty="0"/>
              <a:t>. Здесь можно указать файл, в который нужно записать или добавить данные из функции </a:t>
            </a:r>
            <a:r>
              <a:rPr lang="ru-RU" sz="4000" dirty="0" err="1"/>
              <a:t>print</a:t>
            </a:r>
            <a:r>
              <a:rPr lang="ru-RU" sz="4000" dirty="0"/>
              <a:t>.</a:t>
            </a:r>
          </a:p>
          <a:p>
            <a:r>
              <a:rPr lang="ru-RU" sz="4000" dirty="0" smtClean="0"/>
              <a:t>Таким </a:t>
            </a:r>
            <a:r>
              <a:rPr lang="ru-RU" sz="4000" dirty="0"/>
              <a:t>образом вывод функции можно сохранять в файлы форматов .</a:t>
            </a:r>
            <a:r>
              <a:rPr lang="ru-RU" sz="4000" dirty="0" err="1"/>
              <a:t>csv</a:t>
            </a:r>
            <a:r>
              <a:rPr lang="ru-RU" sz="4000" dirty="0"/>
              <a:t> или .</a:t>
            </a:r>
            <a:r>
              <a:rPr lang="ru-RU" sz="4000" dirty="0" err="1"/>
              <a:t>txt</a:t>
            </a:r>
            <a:r>
              <a:rPr lang="ru-RU" sz="4000" dirty="0"/>
              <a:t>. Рассмотрим это на примере с перебором всех элементов списка. Он сохраняется в текстовом файле. В первую очередь файл нужно открыть в режиме </a:t>
            </a:r>
            <a:r>
              <a:rPr lang="ru-RU" sz="4000" dirty="0" err="1"/>
              <a:t>append</a:t>
            </a:r>
            <a:r>
              <a:rPr lang="ru-RU" sz="4000" dirty="0"/>
              <a:t>. Далее определяется функция, чей вывод будет добавляться внутрь текстового файла.</a:t>
            </a:r>
          </a:p>
        </p:txBody>
      </p:sp>
    </p:spTree>
    <p:extLst>
      <p:ext uri="{BB962C8B-B14F-4D97-AF65-F5344CB8AC3E}">
        <p14:creationId xmlns:p14="http://schemas.microsoft.com/office/powerpoint/2010/main" val="124737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9739"/>
            <a:ext cx="11861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file = open('</a:t>
            </a:r>
            <a:r>
              <a:rPr lang="en-US" sz="3600" dirty="0" err="1"/>
              <a:t>print.txt','a</a:t>
            </a:r>
            <a:r>
              <a:rPr lang="en-US" sz="3600" dirty="0"/>
              <a:t>+')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 err="1"/>
              <a:t>def</a:t>
            </a:r>
            <a:r>
              <a:rPr lang="en-US" sz="3600" dirty="0"/>
              <a:t> value(items):</a:t>
            </a:r>
          </a:p>
          <a:p>
            <a:r>
              <a:rPr lang="en-US" sz="3600" dirty="0"/>
              <a:t>    for item in items:</a:t>
            </a:r>
          </a:p>
          <a:p>
            <a:r>
              <a:rPr lang="en-US" sz="3600" dirty="0"/>
              <a:t>        print(item, file=file)</a:t>
            </a:r>
          </a:p>
          <a:p>
            <a:r>
              <a:rPr lang="en-US" sz="3600" dirty="0"/>
              <a:t>    </a:t>
            </a:r>
            <a:r>
              <a:rPr lang="en-US" sz="3600" dirty="0" err="1"/>
              <a:t>file.close</a:t>
            </a:r>
            <a:r>
              <a:rPr lang="en-US" sz="3600" dirty="0"/>
              <a:t>()  # </a:t>
            </a:r>
            <a:r>
              <a:rPr lang="ru-RU" sz="3600" dirty="0"/>
              <a:t>закройте файл после работы с ним.</a:t>
            </a:r>
          </a:p>
          <a:p>
            <a:endParaRPr lang="ru-RU" sz="3600" dirty="0"/>
          </a:p>
          <a:p>
            <a:r>
              <a:rPr lang="en-US" sz="3600" dirty="0"/>
              <a:t>value([1,2,3,4,5,6,7,8,9,10])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4460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19888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dirty="0" err="1"/>
              <a:t>flush</a:t>
            </a:r>
            <a:r>
              <a:rPr lang="ru-RU" sz="4000" dirty="0"/>
              <a:t> — определяет, нужно ли принудительно очищать поток. По умолчанию значение равно </a:t>
            </a:r>
            <a:r>
              <a:rPr lang="ru-RU" sz="4000" dirty="0" err="1"/>
              <a:t>False</a:t>
            </a:r>
            <a:r>
              <a:rPr lang="ru-RU" sz="4000" dirty="0"/>
              <a:t>.</a:t>
            </a:r>
          </a:p>
          <a:p>
            <a:pPr algn="just"/>
            <a:endParaRPr lang="ru-RU" sz="4000" dirty="0"/>
          </a:p>
          <a:p>
            <a:pPr algn="just"/>
            <a:r>
              <a:rPr lang="ru-RU" sz="4000" dirty="0"/>
              <a:t>Как правило, вывод в файл или консоль буферизируется как минимум до тех пор, пока не будет напечатан символ новой строки. Буфер значит, что вывод хранится в определенном регистре до тех пор, пока файл не будет готов к сохранению значения или не окажется закрыт. Задача </a:t>
            </a:r>
            <a:r>
              <a:rPr lang="ru-RU" sz="4000" dirty="0" err="1"/>
              <a:t>flush</a:t>
            </a:r>
            <a:r>
              <a:rPr lang="ru-RU" sz="4000" dirty="0"/>
              <a:t> — убедиться в том что, буферизированный вывод благополучно добрался до точки назначения.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28050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32539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import time</a:t>
            </a:r>
          </a:p>
          <a:p>
            <a:endParaRPr lang="en-US" sz="4000" dirty="0"/>
          </a:p>
          <a:p>
            <a:r>
              <a:rPr lang="en-US" sz="4000" dirty="0"/>
              <a:t>print('</a:t>
            </a:r>
            <a:r>
              <a:rPr lang="ru-RU" sz="4000" dirty="0"/>
              <a:t>Пожалуйста, введите ваш электронный адрес : ', </a:t>
            </a:r>
            <a:r>
              <a:rPr lang="en-US" sz="4000" dirty="0"/>
              <a:t>end=' ')</a:t>
            </a:r>
          </a:p>
          <a:p>
            <a:r>
              <a:rPr lang="en-US" sz="4000" dirty="0"/>
              <a:t># print('</a:t>
            </a:r>
            <a:r>
              <a:rPr lang="ru-RU" sz="4000" dirty="0"/>
              <a:t>Пожалуйста, введите ваш электронный адрес : ', </a:t>
            </a:r>
            <a:r>
              <a:rPr lang="en-US" sz="4000" dirty="0"/>
              <a:t>end=' ', flush=True)  </a:t>
            </a:r>
          </a:p>
          <a:p>
            <a:r>
              <a:rPr lang="en-US" sz="4000" dirty="0"/>
              <a:t># </a:t>
            </a:r>
            <a:r>
              <a:rPr lang="ru-RU" sz="4000" dirty="0"/>
              <a:t>запустите код выше, чтобы увидеть разницу.</a:t>
            </a:r>
          </a:p>
          <a:p>
            <a:r>
              <a:rPr lang="en-US" sz="4000" dirty="0" err="1"/>
              <a:t>time.sleep</a:t>
            </a:r>
            <a:r>
              <a:rPr lang="en-US" sz="4000" dirty="0"/>
              <a:t>(5)</a:t>
            </a:r>
          </a:p>
          <a:p>
            <a:endParaRPr lang="en-US" sz="4000" dirty="0"/>
          </a:p>
          <a:p>
            <a:r>
              <a:rPr lang="ru-RU" sz="4000" dirty="0"/>
              <a:t>Пожалуйста, введите ваш электронный адрес :  </a:t>
            </a:r>
          </a:p>
        </p:txBody>
      </p:sp>
    </p:spTree>
    <p:extLst>
      <p:ext uri="{BB962C8B-B14F-4D97-AF65-F5344CB8AC3E}">
        <p14:creationId xmlns:p14="http://schemas.microsoft.com/office/powerpoint/2010/main" val="21795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7338"/>
            <a:ext cx="11938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/>
              <a:t>f-строки в </a:t>
            </a:r>
            <a:r>
              <a:rPr lang="ru-RU" sz="4400" b="1" dirty="0" err="1"/>
              <a:t>Python</a:t>
            </a:r>
            <a:endParaRPr lang="ru-RU" sz="4400" b="1" dirty="0"/>
          </a:p>
          <a:p>
            <a:endParaRPr lang="ru-RU" sz="4400" dirty="0"/>
          </a:p>
          <a:p>
            <a:r>
              <a:rPr lang="ru-RU" sz="4400" dirty="0"/>
              <a:t>Начиная с версии 3.6 в </a:t>
            </a:r>
            <a:r>
              <a:rPr lang="ru-RU" sz="4400" dirty="0" err="1"/>
              <a:t>Python</a:t>
            </a:r>
            <a:r>
              <a:rPr lang="ru-RU" sz="4400" dirty="0"/>
              <a:t> появился новый тип строк — f-строки, которые буквально означают «</a:t>
            </a:r>
            <a:r>
              <a:rPr lang="ru-RU" sz="4400" dirty="0" err="1"/>
              <a:t>formatted</a:t>
            </a:r>
            <a:r>
              <a:rPr lang="ru-RU" sz="4400" dirty="0"/>
              <a:t> </a:t>
            </a:r>
            <a:r>
              <a:rPr lang="ru-RU" sz="4400" dirty="0" err="1"/>
              <a:t>string</a:t>
            </a:r>
            <a:r>
              <a:rPr lang="ru-RU" sz="4400" dirty="0"/>
              <a:t>». Эти строки улучшают читаемость кода, а также работают быстрее чем другие способы форматирования. F-строки задаются с помощью литерала «f» перед кавычками.</a:t>
            </a:r>
          </a:p>
        </p:txBody>
      </p:sp>
    </p:spTree>
    <p:extLst>
      <p:ext uri="{BB962C8B-B14F-4D97-AF65-F5344CB8AC3E}">
        <p14:creationId xmlns:p14="http://schemas.microsoft.com/office/powerpoint/2010/main" val="106297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f-строки - это пятый способ (</a:t>
            </a:r>
            <a:r>
              <a:rPr lang="ru-RU" sz="4000" dirty="0" err="1"/>
              <a:t>sic</a:t>
            </a:r>
            <a:r>
              <a:rPr lang="ru-RU" sz="4000" dirty="0"/>
              <a:t>!) форматирования строк в </a:t>
            </a:r>
            <a:r>
              <a:rPr lang="ru-RU" sz="4000" dirty="0" err="1"/>
              <a:t>Python</a:t>
            </a:r>
            <a:r>
              <a:rPr lang="ru-RU" sz="4000" dirty="0"/>
              <a:t>, который очень похож на использование метода </a:t>
            </a:r>
            <a:r>
              <a:rPr lang="ru-RU" sz="4000" dirty="0" err="1"/>
              <a:t>format</a:t>
            </a:r>
            <a:r>
              <a:rPr lang="ru-RU" sz="4000" dirty="0"/>
              <a:t>().</a:t>
            </a:r>
          </a:p>
          <a:p>
            <a:endParaRPr lang="ru-RU" sz="4000" dirty="0"/>
          </a:p>
          <a:p>
            <a:r>
              <a:rPr lang="ru-RU" sz="4000" dirty="0"/>
              <a:t>Вспомним все 5 способов форматирования.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41775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900" y="104339"/>
            <a:ext cx="11861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/>
              <a:t>1</a:t>
            </a:r>
            <a:r>
              <a:rPr lang="ru-RU" sz="4400" dirty="0"/>
              <a:t>. </a:t>
            </a:r>
            <a:r>
              <a:rPr lang="ru-RU" sz="4400" b="1" dirty="0"/>
              <a:t>Конкатенация</a:t>
            </a:r>
            <a:r>
              <a:rPr lang="ru-RU" sz="4400" dirty="0"/>
              <a:t>. Грубый способ форматирования, в котором мы просто склеиваем несколько строк с помощью операции сложения:</a:t>
            </a:r>
          </a:p>
          <a:p>
            <a:r>
              <a:rPr lang="ru-RU" sz="4400" dirty="0" smtClean="0"/>
              <a:t>&gt;&gt;&gt; </a:t>
            </a:r>
            <a:r>
              <a:rPr lang="ru-RU" sz="4400" dirty="0" err="1"/>
              <a:t>name</a:t>
            </a:r>
            <a:r>
              <a:rPr lang="ru-RU" sz="4400" dirty="0"/>
              <a:t> = "Дмитрий"</a:t>
            </a:r>
          </a:p>
          <a:p>
            <a:r>
              <a:rPr lang="ru-RU" sz="4400" dirty="0"/>
              <a:t>&gt;&gt;&gt; </a:t>
            </a:r>
            <a:r>
              <a:rPr lang="ru-RU" sz="4400" dirty="0" err="1"/>
              <a:t>age</a:t>
            </a:r>
            <a:r>
              <a:rPr lang="ru-RU" sz="4400" dirty="0"/>
              <a:t> = 25</a:t>
            </a:r>
          </a:p>
          <a:p>
            <a:r>
              <a:rPr lang="ru-RU" sz="4400" dirty="0"/>
              <a:t>&gt;&gt;&gt; </a:t>
            </a:r>
            <a:r>
              <a:rPr lang="ru-RU" sz="4400" dirty="0" err="1"/>
              <a:t>print</a:t>
            </a:r>
            <a:r>
              <a:rPr lang="ru-RU" sz="4400" dirty="0"/>
              <a:t>("Меня зовут " + </a:t>
            </a:r>
            <a:r>
              <a:rPr lang="ru-RU" sz="4400" dirty="0" err="1"/>
              <a:t>name</a:t>
            </a:r>
            <a:r>
              <a:rPr lang="ru-RU" sz="4400" dirty="0"/>
              <a:t> + ". Мне " + </a:t>
            </a:r>
            <a:r>
              <a:rPr lang="ru-RU" sz="4400" dirty="0" err="1"/>
              <a:t>str</a:t>
            </a:r>
            <a:r>
              <a:rPr lang="ru-RU" sz="4400" dirty="0"/>
              <a:t>(</a:t>
            </a:r>
            <a:r>
              <a:rPr lang="ru-RU" sz="4400" dirty="0" err="1"/>
              <a:t>age</a:t>
            </a:r>
            <a:r>
              <a:rPr lang="ru-RU" sz="4400" dirty="0"/>
              <a:t>) + " лет.")</a:t>
            </a:r>
          </a:p>
          <a:p>
            <a:r>
              <a:rPr lang="ru-RU" sz="4400" dirty="0"/>
              <a:t>&gt;&gt;&gt; Меня зовут Дмитрий. Мне 25 лет.</a:t>
            </a:r>
          </a:p>
        </p:txBody>
      </p:sp>
    </p:spTree>
    <p:extLst>
      <p:ext uri="{BB962C8B-B14F-4D97-AF65-F5344CB8AC3E}">
        <p14:creationId xmlns:p14="http://schemas.microsoft.com/office/powerpoint/2010/main" val="163891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3444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/>
              <a:t>2</a:t>
            </a:r>
            <a:r>
              <a:rPr lang="ru-RU" sz="3200" dirty="0"/>
              <a:t>. </a:t>
            </a:r>
            <a:r>
              <a:rPr lang="ru-RU" sz="3600" b="1" dirty="0"/>
              <a:t>%</a:t>
            </a:r>
            <a:r>
              <a:rPr lang="ru-RU" sz="3200" dirty="0"/>
              <a:t>-форматирование. Самый популярный способ, который перешел в </a:t>
            </a:r>
            <a:r>
              <a:rPr lang="ru-RU" sz="3200" dirty="0" err="1"/>
              <a:t>Python</a:t>
            </a:r>
            <a:r>
              <a:rPr lang="ru-RU" sz="3200" dirty="0"/>
              <a:t> из языка С. Передавать значения в строку можно через списки и кортежи , а также и с помощью словаря. Во втором случае значения помещаются не по позиции, а в соответствии с именами.</a:t>
            </a:r>
          </a:p>
          <a:p>
            <a:endParaRPr lang="ru-RU" sz="3200" dirty="0"/>
          </a:p>
          <a:p>
            <a:r>
              <a:rPr lang="ru-RU" sz="3200" dirty="0"/>
              <a:t>&gt;&gt;&gt; </a:t>
            </a:r>
            <a:r>
              <a:rPr lang="ru-RU" sz="3200" dirty="0" err="1"/>
              <a:t>name</a:t>
            </a:r>
            <a:r>
              <a:rPr lang="ru-RU" sz="3200" dirty="0"/>
              <a:t> = "Дмитрий"</a:t>
            </a:r>
          </a:p>
          <a:p>
            <a:r>
              <a:rPr lang="ru-RU" sz="3200" dirty="0"/>
              <a:t>&gt;&gt;&gt; </a:t>
            </a:r>
            <a:r>
              <a:rPr lang="ru-RU" sz="3200" dirty="0" err="1"/>
              <a:t>age</a:t>
            </a:r>
            <a:r>
              <a:rPr lang="ru-RU" sz="3200" dirty="0"/>
              <a:t> = 25</a:t>
            </a:r>
          </a:p>
          <a:p>
            <a:r>
              <a:rPr lang="ru-RU" sz="3200" dirty="0"/>
              <a:t>&gt;&gt;&gt; </a:t>
            </a:r>
            <a:r>
              <a:rPr lang="ru-RU" sz="3200" dirty="0" err="1"/>
              <a:t>print</a:t>
            </a:r>
            <a:r>
              <a:rPr lang="ru-RU" sz="3200" dirty="0"/>
              <a:t>("Меня зовут %s. Мне %d лет." % (</a:t>
            </a:r>
            <a:r>
              <a:rPr lang="ru-RU" sz="3200" dirty="0" err="1"/>
              <a:t>name</a:t>
            </a:r>
            <a:r>
              <a:rPr lang="ru-RU" sz="3200" dirty="0"/>
              <a:t>, </a:t>
            </a:r>
            <a:r>
              <a:rPr lang="ru-RU" sz="3200" dirty="0" err="1"/>
              <a:t>age</a:t>
            </a:r>
            <a:r>
              <a:rPr lang="ru-RU" sz="3200" dirty="0"/>
              <a:t>))</a:t>
            </a:r>
          </a:p>
          <a:p>
            <a:r>
              <a:rPr lang="ru-RU" sz="3200" dirty="0"/>
              <a:t>&gt;&gt;&gt; Меня зовут Дмитрий. Мне 25 лет.</a:t>
            </a:r>
          </a:p>
          <a:p>
            <a:r>
              <a:rPr lang="ru-RU" sz="3200" dirty="0"/>
              <a:t>&gt;&gt;&gt; </a:t>
            </a:r>
            <a:r>
              <a:rPr lang="ru-RU" sz="3200" dirty="0" err="1"/>
              <a:t>print</a:t>
            </a:r>
            <a:r>
              <a:rPr lang="ru-RU" sz="3200" dirty="0"/>
              <a:t>("Меня зовут %(</a:t>
            </a:r>
            <a:r>
              <a:rPr lang="ru-RU" sz="3200" dirty="0" err="1"/>
              <a:t>name</a:t>
            </a:r>
            <a:r>
              <a:rPr lang="ru-RU" sz="3200" dirty="0"/>
              <a:t>)s. Мне %(</a:t>
            </a:r>
            <a:r>
              <a:rPr lang="ru-RU" sz="3200" dirty="0" err="1"/>
              <a:t>age</a:t>
            </a:r>
            <a:r>
              <a:rPr lang="ru-RU" sz="3200" dirty="0"/>
              <a:t>)d лет." % {"</a:t>
            </a:r>
            <a:r>
              <a:rPr lang="ru-RU" sz="3200" dirty="0" err="1"/>
              <a:t>name</a:t>
            </a:r>
            <a:r>
              <a:rPr lang="ru-RU" sz="3200" dirty="0"/>
              <a:t>": </a:t>
            </a:r>
            <a:r>
              <a:rPr lang="ru-RU" sz="3200" dirty="0" err="1"/>
              <a:t>name</a:t>
            </a:r>
            <a:r>
              <a:rPr lang="ru-RU" sz="3200" dirty="0"/>
              <a:t>, "</a:t>
            </a:r>
            <a:r>
              <a:rPr lang="ru-RU" sz="3200" dirty="0" err="1"/>
              <a:t>age</a:t>
            </a:r>
            <a:r>
              <a:rPr lang="ru-RU" sz="3200" dirty="0"/>
              <a:t>": </a:t>
            </a:r>
            <a:r>
              <a:rPr lang="ru-RU" sz="3200" dirty="0" err="1"/>
              <a:t>age</a:t>
            </a:r>
            <a:r>
              <a:rPr lang="ru-RU" sz="3200" dirty="0"/>
              <a:t>})</a:t>
            </a:r>
          </a:p>
          <a:p>
            <a:r>
              <a:rPr lang="ru-RU" sz="3200" dirty="0"/>
              <a:t>&gt;&gt;&gt; Меня зовут Дмитрий. Мне 25 лет.</a:t>
            </a:r>
          </a:p>
        </p:txBody>
      </p:sp>
    </p:spTree>
    <p:extLst>
      <p:ext uri="{BB962C8B-B14F-4D97-AF65-F5344CB8AC3E}">
        <p14:creationId xmlns:p14="http://schemas.microsoft.com/office/powerpoint/2010/main" val="209289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3</a:t>
            </a:r>
            <a:r>
              <a:rPr lang="en-US" sz="3600" dirty="0"/>
              <a:t>. </a:t>
            </a:r>
            <a:r>
              <a:rPr lang="en-US" sz="3600" b="1" dirty="0"/>
              <a:t>Template-</a:t>
            </a:r>
            <a:r>
              <a:rPr lang="ru-RU" sz="3600" b="1" dirty="0"/>
              <a:t>строки</a:t>
            </a:r>
            <a:r>
              <a:rPr lang="ru-RU" sz="3600" dirty="0"/>
              <a:t>. Этот способ появился в </a:t>
            </a:r>
            <a:r>
              <a:rPr lang="en-US" sz="3600" dirty="0"/>
              <a:t>Python 2.4, </a:t>
            </a:r>
            <a:r>
              <a:rPr lang="ru-RU" sz="3600" dirty="0"/>
              <a:t>как замена %-форматированию (</a:t>
            </a:r>
            <a:r>
              <a:rPr lang="en-US" sz="3600" dirty="0"/>
              <a:t>PEP 292), </a:t>
            </a:r>
            <a:r>
              <a:rPr lang="ru-RU" sz="3600" dirty="0"/>
              <a:t>но популярным так и не стал. Поддерживает передачу значений по имени и использует </a:t>
            </a:r>
            <a:r>
              <a:rPr lang="ru-RU" sz="3600" b="1" dirty="0"/>
              <a:t>$</a:t>
            </a:r>
            <a:r>
              <a:rPr lang="ru-RU" sz="3600" dirty="0"/>
              <a:t>-синтаксис как в </a:t>
            </a:r>
            <a:r>
              <a:rPr lang="en-US" sz="3600" dirty="0"/>
              <a:t>PHP.</a:t>
            </a:r>
          </a:p>
          <a:p>
            <a:endParaRPr lang="en-US" sz="3600" dirty="0"/>
          </a:p>
          <a:p>
            <a:r>
              <a:rPr lang="en-US" sz="3600" dirty="0"/>
              <a:t>&gt;&gt;&gt; from string import Template</a:t>
            </a:r>
          </a:p>
          <a:p>
            <a:r>
              <a:rPr lang="en-US" sz="3600" dirty="0"/>
              <a:t>&gt;&gt;&gt; name = "</a:t>
            </a:r>
            <a:r>
              <a:rPr lang="ru-RU" sz="3600" dirty="0"/>
              <a:t>Дмитрий"</a:t>
            </a:r>
          </a:p>
          <a:p>
            <a:r>
              <a:rPr lang="ru-RU" sz="3600" dirty="0"/>
              <a:t>&gt;&gt;&gt; </a:t>
            </a:r>
            <a:r>
              <a:rPr lang="en-US" sz="3600" dirty="0"/>
              <a:t>age = 25</a:t>
            </a:r>
          </a:p>
          <a:p>
            <a:r>
              <a:rPr lang="en-US" sz="3600" dirty="0"/>
              <a:t>&gt;&gt;&gt; s = Template('</a:t>
            </a:r>
            <a:r>
              <a:rPr lang="ru-RU" sz="3600" dirty="0"/>
              <a:t>Меня зовут $</a:t>
            </a:r>
            <a:r>
              <a:rPr lang="en-US" sz="3600" dirty="0"/>
              <a:t>name. </a:t>
            </a:r>
            <a:r>
              <a:rPr lang="ru-RU" sz="3600" dirty="0"/>
              <a:t>Мне $</a:t>
            </a:r>
            <a:r>
              <a:rPr lang="en-US" sz="3600" dirty="0"/>
              <a:t>age </a:t>
            </a:r>
            <a:r>
              <a:rPr lang="ru-RU" sz="3600" dirty="0"/>
              <a:t>лет.')</a:t>
            </a:r>
          </a:p>
          <a:p>
            <a:r>
              <a:rPr lang="ru-RU" sz="3600" dirty="0"/>
              <a:t>&gt;&gt;&gt; </a:t>
            </a:r>
            <a:r>
              <a:rPr lang="en-US" sz="3600" dirty="0"/>
              <a:t>print(</a:t>
            </a:r>
            <a:r>
              <a:rPr lang="en-US" sz="3600" dirty="0" err="1"/>
              <a:t>s.substitute</a:t>
            </a:r>
            <a:r>
              <a:rPr lang="en-US" sz="3600" dirty="0"/>
              <a:t>(name=name, age=age))</a:t>
            </a:r>
          </a:p>
          <a:p>
            <a:r>
              <a:rPr lang="en-US" sz="3600" dirty="0"/>
              <a:t>&gt;&gt;&gt; </a:t>
            </a:r>
            <a:r>
              <a:rPr lang="ru-RU" sz="3600" dirty="0"/>
              <a:t>Меня зовут Дмитрий. Мне 25 лет.</a:t>
            </a:r>
          </a:p>
        </p:txBody>
      </p:sp>
    </p:spTree>
    <p:extLst>
      <p:ext uri="{BB962C8B-B14F-4D97-AF65-F5344CB8AC3E}">
        <p14:creationId xmlns:p14="http://schemas.microsoft.com/office/powerpoint/2010/main" val="1440689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077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4. Форматирование </a:t>
            </a:r>
            <a:r>
              <a:rPr lang="ru-RU" sz="3600" dirty="0"/>
              <a:t>с помощью метода </a:t>
            </a:r>
            <a:r>
              <a:rPr lang="ru-RU" sz="3600" dirty="0" err="1"/>
              <a:t>format</a:t>
            </a:r>
            <a:r>
              <a:rPr lang="ru-RU" sz="3600" dirty="0"/>
              <a:t>(). Этот способ появился в </a:t>
            </a:r>
            <a:r>
              <a:rPr lang="ru-RU" sz="3600" dirty="0" err="1"/>
              <a:t>Python</a:t>
            </a:r>
            <a:r>
              <a:rPr lang="ru-RU" sz="3600" dirty="0"/>
              <a:t> 3 в качестве замены %-форматированию. Он также поддерживает передачу значений по позиции и по имени.</a:t>
            </a:r>
          </a:p>
          <a:p>
            <a:endParaRPr lang="ru-RU" sz="3600" dirty="0"/>
          </a:p>
          <a:p>
            <a:r>
              <a:rPr lang="ru-RU" sz="3600" dirty="0"/>
              <a:t>&gt;&gt;&gt; </a:t>
            </a:r>
            <a:r>
              <a:rPr lang="ru-RU" sz="3600" dirty="0" err="1"/>
              <a:t>name</a:t>
            </a:r>
            <a:r>
              <a:rPr lang="ru-RU" sz="3600" dirty="0"/>
              <a:t> = "Дмитрий"</a:t>
            </a:r>
          </a:p>
          <a:p>
            <a:r>
              <a:rPr lang="ru-RU" sz="3600" dirty="0"/>
              <a:t>&gt;&gt;&gt; </a:t>
            </a:r>
            <a:r>
              <a:rPr lang="ru-RU" sz="3600" dirty="0" err="1"/>
              <a:t>age</a:t>
            </a:r>
            <a:r>
              <a:rPr lang="ru-RU" sz="3600" dirty="0"/>
              <a:t> = 25</a:t>
            </a:r>
          </a:p>
          <a:p>
            <a:r>
              <a:rPr lang="ru-RU" sz="3600" dirty="0"/>
              <a:t>&gt;&gt;&gt; </a:t>
            </a:r>
            <a:r>
              <a:rPr lang="ru-RU" sz="3600" dirty="0" err="1"/>
              <a:t>print</a:t>
            </a:r>
            <a:r>
              <a:rPr lang="ru-RU" sz="3600" dirty="0"/>
              <a:t>("Меня зовут {}. Мне {} лет.".</a:t>
            </a:r>
            <a:r>
              <a:rPr lang="ru-RU" sz="3600" dirty="0" err="1"/>
              <a:t>format</a:t>
            </a:r>
            <a:r>
              <a:rPr lang="ru-RU" sz="3600" dirty="0"/>
              <a:t>(</a:t>
            </a:r>
            <a:r>
              <a:rPr lang="ru-RU" sz="3600" dirty="0" err="1"/>
              <a:t>name</a:t>
            </a:r>
            <a:r>
              <a:rPr lang="ru-RU" sz="3600" dirty="0"/>
              <a:t>, </a:t>
            </a:r>
            <a:r>
              <a:rPr lang="ru-RU" sz="3600" dirty="0" err="1"/>
              <a:t>age</a:t>
            </a:r>
            <a:r>
              <a:rPr lang="ru-RU" sz="3600" dirty="0"/>
              <a:t>)</a:t>
            </a:r>
          </a:p>
          <a:p>
            <a:r>
              <a:rPr lang="ru-RU" sz="3600" dirty="0"/>
              <a:t>&gt;&gt;&gt; Меня зовут Дмитрий. Мне 25 лет.</a:t>
            </a:r>
          </a:p>
          <a:p>
            <a:r>
              <a:rPr lang="ru-RU" sz="3600" dirty="0"/>
              <a:t>&gt;&gt;&gt; </a:t>
            </a:r>
            <a:r>
              <a:rPr lang="ru-RU" sz="3600" dirty="0" err="1"/>
              <a:t>print</a:t>
            </a:r>
            <a:r>
              <a:rPr lang="ru-RU" sz="3600" dirty="0"/>
              <a:t>("Меня зовут {</a:t>
            </a:r>
            <a:r>
              <a:rPr lang="ru-RU" sz="3600" dirty="0" err="1"/>
              <a:t>name</a:t>
            </a:r>
            <a:r>
              <a:rPr lang="ru-RU" sz="3600" dirty="0"/>
              <a:t>} Мне {</a:t>
            </a:r>
            <a:r>
              <a:rPr lang="ru-RU" sz="3600" dirty="0" err="1"/>
              <a:t>age</a:t>
            </a:r>
            <a:r>
              <a:rPr lang="ru-RU" sz="3600" dirty="0"/>
              <a:t>} лет.".</a:t>
            </a:r>
            <a:r>
              <a:rPr lang="ru-RU" sz="3600" dirty="0" err="1"/>
              <a:t>format</a:t>
            </a:r>
            <a:r>
              <a:rPr lang="ru-RU" sz="3600" dirty="0"/>
              <a:t>(</a:t>
            </a:r>
            <a:r>
              <a:rPr lang="ru-RU" sz="3600" dirty="0" err="1"/>
              <a:t>age</a:t>
            </a:r>
            <a:r>
              <a:rPr lang="ru-RU" sz="3600" dirty="0"/>
              <a:t>=</a:t>
            </a:r>
            <a:r>
              <a:rPr lang="ru-RU" sz="3600" dirty="0" err="1"/>
              <a:t>age</a:t>
            </a:r>
            <a:r>
              <a:rPr lang="ru-RU" sz="3600" dirty="0"/>
              <a:t>, </a:t>
            </a:r>
            <a:r>
              <a:rPr lang="ru-RU" sz="3600" dirty="0" err="1"/>
              <a:t>name</a:t>
            </a:r>
            <a:r>
              <a:rPr lang="ru-RU" sz="3600" dirty="0"/>
              <a:t>=</a:t>
            </a:r>
            <a:r>
              <a:rPr lang="ru-RU" sz="3600" dirty="0" err="1"/>
              <a:t>name</a:t>
            </a:r>
            <a:r>
              <a:rPr lang="ru-RU" sz="3600" dirty="0"/>
              <a:t>)</a:t>
            </a:r>
          </a:p>
          <a:p>
            <a:r>
              <a:rPr lang="ru-RU" sz="3600" dirty="0"/>
              <a:t>&gt;&gt;&gt; Меня зовут Дмитрий. Мне 25 лет.</a:t>
            </a:r>
          </a:p>
        </p:txBody>
      </p:sp>
    </p:spTree>
    <p:extLst>
      <p:ext uri="{BB962C8B-B14F-4D97-AF65-F5344CB8AC3E}">
        <p14:creationId xmlns:p14="http://schemas.microsoft.com/office/powerpoint/2010/main" val="230612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0155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В </a:t>
            </a:r>
            <a:r>
              <a:rPr lang="en-US" sz="3600" dirty="0"/>
              <a:t>Python 3 print() — </a:t>
            </a:r>
            <a:r>
              <a:rPr lang="ru-RU" sz="3600" dirty="0"/>
              <a:t>это не инструкция, а функция.</a:t>
            </a:r>
          </a:p>
          <a:p>
            <a:endParaRPr lang="ru-RU" sz="3600" dirty="0"/>
          </a:p>
          <a:p>
            <a:r>
              <a:rPr lang="ru-RU" sz="3600" dirty="0"/>
              <a:t>Чтобы убедиться, проверим </a:t>
            </a:r>
            <a:r>
              <a:rPr lang="en-US" sz="3600" dirty="0"/>
              <a:t>type/class </a:t>
            </a:r>
            <a:r>
              <a:rPr lang="ru-RU" sz="3600" dirty="0"/>
              <a:t>функции </a:t>
            </a:r>
            <a:r>
              <a:rPr lang="en-US" sz="3600" dirty="0"/>
              <a:t>print().</a:t>
            </a:r>
          </a:p>
          <a:p>
            <a:endParaRPr lang="en-US" sz="3600" dirty="0"/>
          </a:p>
          <a:p>
            <a:r>
              <a:rPr lang="en-US" sz="3600" dirty="0"/>
              <a:t>type(print)</a:t>
            </a:r>
          </a:p>
          <a:p>
            <a:endParaRPr lang="en-US" sz="3600" dirty="0"/>
          </a:p>
          <a:p>
            <a:r>
              <a:rPr lang="en-US" sz="3600" dirty="0" err="1"/>
              <a:t>builtin_function_or_method</a:t>
            </a:r>
            <a:endParaRPr lang="en-US" sz="3600" dirty="0"/>
          </a:p>
          <a:p>
            <a:endParaRPr lang="en-US" sz="3600" dirty="0"/>
          </a:p>
          <a:p>
            <a:r>
              <a:rPr lang="ru-RU" sz="3600" dirty="0"/>
              <a:t>Возвращается </a:t>
            </a:r>
            <a:r>
              <a:rPr lang="en-US" sz="3600" dirty="0" err="1"/>
              <a:t>builtin_function_or_method</a:t>
            </a:r>
            <a:r>
              <a:rPr lang="en-US" sz="3600" dirty="0"/>
              <a:t>. </a:t>
            </a:r>
            <a:r>
              <a:rPr lang="ru-RU" sz="3600" dirty="0"/>
              <a:t>Это значит, что это ранее определенная или встроенная функция </a:t>
            </a:r>
            <a:r>
              <a:rPr lang="en-US" sz="3600" dirty="0"/>
              <a:t>Python.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4538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14300" y="104339"/>
            <a:ext cx="12103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5. </a:t>
            </a:r>
            <a:r>
              <a:rPr lang="ru-RU" sz="4000" b="1" dirty="0"/>
              <a:t>f-строки</a:t>
            </a:r>
            <a:r>
              <a:rPr lang="ru-RU" sz="4000" dirty="0"/>
              <a:t>. Форматирование, которое появилось в </a:t>
            </a:r>
            <a:r>
              <a:rPr lang="ru-RU" sz="4000" dirty="0" err="1"/>
              <a:t>Python</a:t>
            </a:r>
            <a:r>
              <a:rPr lang="ru-RU" sz="4000" dirty="0"/>
              <a:t> 3.6 (PEP 498). Этот способ похож на форматирование с помощью метода </a:t>
            </a:r>
            <a:r>
              <a:rPr lang="ru-RU" sz="4000" dirty="0" err="1"/>
              <a:t>format</a:t>
            </a:r>
            <a:r>
              <a:rPr lang="ru-RU" sz="4000" dirty="0"/>
              <a:t>(), но гибче, читабельней и быстрей.</a:t>
            </a:r>
          </a:p>
          <a:p>
            <a:endParaRPr lang="ru-RU" sz="4000" dirty="0"/>
          </a:p>
          <a:p>
            <a:r>
              <a:rPr lang="ru-RU" sz="4000" dirty="0"/>
              <a:t>&gt;&gt;&gt; </a:t>
            </a:r>
            <a:r>
              <a:rPr lang="ru-RU" sz="4000" dirty="0" err="1"/>
              <a:t>name</a:t>
            </a:r>
            <a:r>
              <a:rPr lang="ru-RU" sz="4000" dirty="0"/>
              <a:t> = "Дмитрий"</a:t>
            </a:r>
          </a:p>
          <a:p>
            <a:r>
              <a:rPr lang="ru-RU" sz="4000" dirty="0"/>
              <a:t>&gt;&gt;&gt; </a:t>
            </a:r>
            <a:r>
              <a:rPr lang="ru-RU" sz="4000" dirty="0" err="1"/>
              <a:t>age</a:t>
            </a:r>
            <a:r>
              <a:rPr lang="ru-RU" sz="4000" dirty="0"/>
              <a:t> = 25</a:t>
            </a:r>
          </a:p>
          <a:p>
            <a:r>
              <a:rPr lang="ru-RU" sz="4000" dirty="0"/>
              <a:t>&gt;&gt;&gt; </a:t>
            </a:r>
            <a:r>
              <a:rPr lang="ru-RU" sz="4000" dirty="0" err="1"/>
              <a:t>print</a:t>
            </a:r>
            <a:r>
              <a:rPr lang="ru-RU" sz="4000" dirty="0"/>
              <a:t>(</a:t>
            </a:r>
            <a:r>
              <a:rPr lang="ru-RU" sz="4000" dirty="0" err="1"/>
              <a:t>f"Меня</a:t>
            </a:r>
            <a:r>
              <a:rPr lang="ru-RU" sz="4000" dirty="0"/>
              <a:t> зовут {</a:t>
            </a:r>
            <a:r>
              <a:rPr lang="ru-RU" sz="4000" dirty="0" err="1"/>
              <a:t>name</a:t>
            </a:r>
            <a:r>
              <a:rPr lang="ru-RU" sz="4000" dirty="0"/>
              <a:t>} Мне {</a:t>
            </a:r>
            <a:r>
              <a:rPr lang="ru-RU" sz="4000" dirty="0" err="1"/>
              <a:t>age</a:t>
            </a:r>
            <a:r>
              <a:rPr lang="ru-RU" sz="4000" dirty="0"/>
              <a:t>} лет.")</a:t>
            </a:r>
          </a:p>
          <a:p>
            <a:r>
              <a:rPr lang="ru-RU" sz="4000" dirty="0"/>
              <a:t>&gt;&gt;&gt; Меня зовут Дмитрий. Мне 25 лет.</a:t>
            </a:r>
          </a:p>
        </p:txBody>
      </p:sp>
    </p:spTree>
    <p:extLst>
      <p:ext uri="{BB962C8B-B14F-4D97-AF65-F5344CB8AC3E}">
        <p14:creationId xmlns:p14="http://schemas.microsoft.com/office/powerpoint/2010/main" val="396069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smtClean="0"/>
              <a:t>Погружение </a:t>
            </a:r>
            <a:r>
              <a:rPr lang="ru-RU" sz="3600" dirty="0"/>
              <a:t>в f-строки</a:t>
            </a:r>
          </a:p>
          <a:p>
            <a:endParaRPr lang="ru-RU" sz="3600" dirty="0"/>
          </a:p>
          <a:p>
            <a:r>
              <a:rPr lang="ru-RU" sz="3600" dirty="0"/>
              <a:t>f-строки делают очень простую вещь — они берут значения переменных, которые есть в текущей области видимости, и подставляют их в строку. В самой строке вам лишь нужно указать имя этой переменной в фигурных скобках.</a:t>
            </a:r>
          </a:p>
          <a:p>
            <a:endParaRPr lang="ru-RU" sz="3600" dirty="0"/>
          </a:p>
          <a:p>
            <a:r>
              <a:rPr lang="ru-RU" sz="3600" dirty="0"/>
              <a:t>&gt;&gt;&gt; </a:t>
            </a:r>
            <a:r>
              <a:rPr lang="ru-RU" sz="3600" dirty="0" err="1"/>
              <a:t>name</a:t>
            </a:r>
            <a:r>
              <a:rPr lang="ru-RU" sz="3600" dirty="0"/>
              <a:t> = "Дмитрий"</a:t>
            </a:r>
          </a:p>
          <a:p>
            <a:r>
              <a:rPr lang="ru-RU" sz="3600" dirty="0"/>
              <a:t>&gt;&gt;&gt; </a:t>
            </a:r>
            <a:r>
              <a:rPr lang="ru-RU" sz="3600" dirty="0" err="1"/>
              <a:t>age</a:t>
            </a:r>
            <a:r>
              <a:rPr lang="ru-RU" sz="3600" dirty="0"/>
              <a:t> = 25</a:t>
            </a:r>
          </a:p>
          <a:p>
            <a:r>
              <a:rPr lang="ru-RU" sz="3600" dirty="0"/>
              <a:t>&gt;&gt;&gt; </a:t>
            </a:r>
            <a:r>
              <a:rPr lang="ru-RU" sz="3600" dirty="0" err="1"/>
              <a:t>print</a:t>
            </a:r>
            <a:r>
              <a:rPr lang="ru-RU" sz="3600" dirty="0"/>
              <a:t>(</a:t>
            </a:r>
            <a:r>
              <a:rPr lang="ru-RU" sz="3600" dirty="0" err="1"/>
              <a:t>f"Меня</a:t>
            </a:r>
            <a:r>
              <a:rPr lang="ru-RU" sz="3600" dirty="0"/>
              <a:t> зовут {</a:t>
            </a:r>
            <a:r>
              <a:rPr lang="ru-RU" sz="3600" dirty="0" err="1"/>
              <a:t>name</a:t>
            </a:r>
            <a:r>
              <a:rPr lang="ru-RU" sz="3600" dirty="0"/>
              <a:t>} Мне {</a:t>
            </a:r>
            <a:r>
              <a:rPr lang="ru-RU" sz="3600" dirty="0" err="1"/>
              <a:t>age</a:t>
            </a:r>
            <a:r>
              <a:rPr lang="ru-RU" sz="3600" dirty="0"/>
              <a:t>} лет.")</a:t>
            </a:r>
          </a:p>
          <a:p>
            <a:r>
              <a:rPr lang="ru-RU" sz="3600" dirty="0"/>
              <a:t>&gt;&gt;&gt; Меня зовут Дмитрий. Мне 25 лет.</a:t>
            </a:r>
          </a:p>
        </p:txBody>
      </p:sp>
    </p:spTree>
    <p:extLst>
      <p:ext uri="{BB962C8B-B14F-4D97-AF65-F5344CB8AC3E}">
        <p14:creationId xmlns:p14="http://schemas.microsoft.com/office/powerpoint/2010/main" val="56778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88900" y="0"/>
            <a:ext cx="12090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/>
              <a:t>f-строки также поддерживают расширенное форматирование чисел:</a:t>
            </a:r>
          </a:p>
          <a:p>
            <a:endParaRPr lang="ru-RU" sz="5400" dirty="0"/>
          </a:p>
          <a:p>
            <a:r>
              <a:rPr lang="ru-RU" sz="5400" dirty="0"/>
              <a:t>&gt;&gt;&gt; </a:t>
            </a:r>
            <a:r>
              <a:rPr lang="ru-RU" sz="5400" dirty="0" err="1"/>
              <a:t>from</a:t>
            </a:r>
            <a:r>
              <a:rPr lang="ru-RU" sz="5400" dirty="0"/>
              <a:t> </a:t>
            </a:r>
            <a:r>
              <a:rPr lang="ru-RU" sz="5400" dirty="0" err="1"/>
              <a:t>math</a:t>
            </a:r>
            <a:r>
              <a:rPr lang="ru-RU" sz="5400" dirty="0"/>
              <a:t> </a:t>
            </a:r>
            <a:r>
              <a:rPr lang="ru-RU" sz="5400" dirty="0" err="1"/>
              <a:t>import</a:t>
            </a:r>
            <a:r>
              <a:rPr lang="ru-RU" sz="5400" dirty="0"/>
              <a:t> </a:t>
            </a:r>
            <a:r>
              <a:rPr lang="ru-RU" sz="5400" dirty="0" err="1"/>
              <a:t>pi</a:t>
            </a:r>
            <a:endParaRPr lang="ru-RU" sz="5400" dirty="0"/>
          </a:p>
          <a:p>
            <a:r>
              <a:rPr lang="ru-RU" sz="5400" dirty="0"/>
              <a:t>&gt;&gt;&gt; </a:t>
            </a:r>
            <a:r>
              <a:rPr lang="ru-RU" sz="5400" dirty="0" err="1"/>
              <a:t>print</a:t>
            </a:r>
            <a:r>
              <a:rPr lang="ru-RU" sz="5400" dirty="0"/>
              <a:t>(</a:t>
            </a:r>
            <a:r>
              <a:rPr lang="ru-RU" sz="5400" dirty="0" err="1"/>
              <a:t>f"Значение</a:t>
            </a:r>
            <a:r>
              <a:rPr lang="ru-RU" sz="5400" dirty="0"/>
              <a:t> числа </a:t>
            </a:r>
            <a:r>
              <a:rPr lang="ru-RU" sz="5400" dirty="0" err="1"/>
              <a:t>pi</a:t>
            </a:r>
            <a:r>
              <a:rPr lang="ru-RU" sz="5400" dirty="0"/>
              <a:t>: {pi:.2f}")</a:t>
            </a:r>
          </a:p>
          <a:p>
            <a:r>
              <a:rPr lang="ru-RU" sz="5400" dirty="0"/>
              <a:t>&gt;&gt;&gt; Значение числа </a:t>
            </a:r>
            <a:r>
              <a:rPr lang="ru-RU" sz="5400" dirty="0" err="1"/>
              <a:t>pi</a:t>
            </a:r>
            <a:r>
              <a:rPr lang="ru-RU" sz="5400" dirty="0"/>
              <a:t>: 3.14</a:t>
            </a:r>
          </a:p>
        </p:txBody>
      </p:sp>
    </p:spTree>
    <p:extLst>
      <p:ext uri="{BB962C8B-B14F-4D97-AF65-F5344CB8AC3E}">
        <p14:creationId xmlns:p14="http://schemas.microsoft.com/office/powerpoint/2010/main" val="1672656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С помощью </a:t>
            </a:r>
            <a:r>
              <a:rPr lang="en-US" sz="4400" dirty="0"/>
              <a:t>f-</a:t>
            </a:r>
            <a:r>
              <a:rPr lang="ru-RU" sz="4400" dirty="0"/>
              <a:t>строк можно форматировать дату без вызова метода </a:t>
            </a:r>
            <a:r>
              <a:rPr lang="en-US" sz="4400" dirty="0" err="1"/>
              <a:t>strftime</a:t>
            </a:r>
            <a:r>
              <a:rPr lang="en-US" sz="4400" dirty="0"/>
              <a:t>():</a:t>
            </a:r>
          </a:p>
          <a:p>
            <a:endParaRPr lang="en-US" sz="4400" dirty="0"/>
          </a:p>
          <a:p>
            <a:r>
              <a:rPr lang="en-US" sz="4400" dirty="0"/>
              <a:t>&gt;&gt;&gt; from </a:t>
            </a:r>
            <a:r>
              <a:rPr lang="en-US" sz="4400" dirty="0" err="1"/>
              <a:t>datetime</a:t>
            </a:r>
            <a:r>
              <a:rPr lang="en-US" sz="4400" dirty="0"/>
              <a:t> import </a:t>
            </a:r>
            <a:r>
              <a:rPr lang="en-US" sz="4400" dirty="0" err="1"/>
              <a:t>datetime</a:t>
            </a:r>
            <a:r>
              <a:rPr lang="en-US" sz="4400" dirty="0"/>
              <a:t> as </a:t>
            </a:r>
            <a:r>
              <a:rPr lang="en-US" sz="4400" dirty="0" err="1"/>
              <a:t>dt</a:t>
            </a:r>
            <a:endParaRPr lang="en-US" sz="4400" dirty="0"/>
          </a:p>
          <a:p>
            <a:r>
              <a:rPr lang="en-US" sz="4400" dirty="0"/>
              <a:t>&gt;&gt;&gt; now = </a:t>
            </a:r>
            <a:r>
              <a:rPr lang="en-US" sz="4400" dirty="0" err="1"/>
              <a:t>dt.now</a:t>
            </a:r>
            <a:r>
              <a:rPr lang="en-US" sz="4400" dirty="0"/>
              <a:t>()</a:t>
            </a:r>
          </a:p>
          <a:p>
            <a:r>
              <a:rPr lang="en-US" sz="4400" dirty="0"/>
              <a:t>&gt;&gt;&gt; print(f"</a:t>
            </a:r>
            <a:r>
              <a:rPr lang="ru-RU" sz="4400" dirty="0"/>
              <a:t>Текущее время {</a:t>
            </a:r>
            <a:r>
              <a:rPr lang="en-US" sz="4400" dirty="0"/>
              <a:t>now:%</a:t>
            </a:r>
            <a:r>
              <a:rPr lang="en-US" sz="4400" dirty="0" err="1"/>
              <a:t>d.%m.%Y</a:t>
            </a:r>
            <a:r>
              <a:rPr lang="en-US" sz="4400" dirty="0"/>
              <a:t> %H:%M}")</a:t>
            </a:r>
          </a:p>
          <a:p>
            <a:r>
              <a:rPr lang="en-US" sz="4400" dirty="0"/>
              <a:t>&gt;&gt;&gt; </a:t>
            </a:r>
            <a:r>
              <a:rPr lang="ru-RU" sz="4400" dirty="0"/>
              <a:t>Текущее время 24.02.2017 15:51</a:t>
            </a:r>
          </a:p>
        </p:txBody>
      </p:sp>
    </p:spTree>
    <p:extLst>
      <p:ext uri="{BB962C8B-B14F-4D97-AF65-F5344CB8AC3E}">
        <p14:creationId xmlns:p14="http://schemas.microsoft.com/office/powerpoint/2010/main" val="318299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7000" y="0"/>
            <a:ext cx="12065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Они поддерживают базовые арифметические операции. </a:t>
            </a:r>
          </a:p>
          <a:p>
            <a:endParaRPr lang="ru-RU" sz="3600" dirty="0"/>
          </a:p>
          <a:p>
            <a:r>
              <a:rPr lang="ru-RU" sz="3600" dirty="0"/>
              <a:t>&gt;&gt;&gt; x = 10</a:t>
            </a:r>
          </a:p>
          <a:p>
            <a:r>
              <a:rPr lang="ru-RU" sz="3600" dirty="0"/>
              <a:t>&gt;&gt;&gt; y = 5</a:t>
            </a:r>
          </a:p>
          <a:p>
            <a:r>
              <a:rPr lang="ru-RU" sz="3600" dirty="0"/>
              <a:t>&gt;&gt;&gt; </a:t>
            </a:r>
            <a:r>
              <a:rPr lang="ru-RU" sz="3600" dirty="0" err="1"/>
              <a:t>print</a:t>
            </a:r>
            <a:r>
              <a:rPr lang="ru-RU" sz="3600" dirty="0"/>
              <a:t>(f"{x} x {y} / 2 = {x * y / 2}")</a:t>
            </a:r>
          </a:p>
          <a:p>
            <a:r>
              <a:rPr lang="ru-RU" sz="3600" dirty="0"/>
              <a:t>&gt;&gt;&gt; 10 x 5 / 2 = 25.0</a:t>
            </a:r>
          </a:p>
          <a:p>
            <a:endParaRPr lang="ru-RU" sz="3600" dirty="0"/>
          </a:p>
          <a:p>
            <a:r>
              <a:rPr lang="ru-RU" sz="3600" dirty="0"/>
              <a:t>Позволяют обращаться к значениям списков по индексу:</a:t>
            </a:r>
          </a:p>
          <a:p>
            <a:endParaRPr lang="ru-RU" sz="3600" dirty="0"/>
          </a:p>
          <a:p>
            <a:r>
              <a:rPr lang="ru-RU" sz="3600" dirty="0"/>
              <a:t>&gt;&gt;&gt; </a:t>
            </a:r>
            <a:r>
              <a:rPr lang="ru-RU" sz="3600" dirty="0" err="1"/>
              <a:t>planets</a:t>
            </a:r>
            <a:r>
              <a:rPr lang="ru-RU" sz="3600" dirty="0"/>
              <a:t> = ["Меркурий", "Венера", "Земля", "Марс"]</a:t>
            </a:r>
          </a:p>
          <a:p>
            <a:r>
              <a:rPr lang="ru-RU" sz="3600" dirty="0"/>
              <a:t>&gt;&gt;&gt; </a:t>
            </a:r>
            <a:r>
              <a:rPr lang="ru-RU" sz="3600" dirty="0" err="1"/>
              <a:t>print</a:t>
            </a:r>
            <a:r>
              <a:rPr lang="ru-RU" sz="3600" dirty="0"/>
              <a:t>(</a:t>
            </a:r>
            <a:r>
              <a:rPr lang="ru-RU" sz="3600" dirty="0" err="1"/>
              <a:t>f"Мы</a:t>
            </a:r>
            <a:r>
              <a:rPr lang="ru-RU" sz="3600" dirty="0"/>
              <a:t> </a:t>
            </a:r>
            <a:r>
              <a:rPr lang="ru-RU" sz="3600" dirty="0" smtClean="0"/>
              <a:t>живем на </a:t>
            </a:r>
            <a:r>
              <a:rPr lang="ru-RU" sz="3600" dirty="0"/>
              <a:t>планете {</a:t>
            </a:r>
            <a:r>
              <a:rPr lang="ru-RU" sz="3600" dirty="0" err="1"/>
              <a:t>planets</a:t>
            </a:r>
            <a:r>
              <a:rPr lang="ru-RU" sz="3600" dirty="0"/>
              <a:t>[2]}")</a:t>
            </a:r>
          </a:p>
          <a:p>
            <a:r>
              <a:rPr lang="ru-RU" sz="3600" dirty="0"/>
              <a:t>&gt;&gt;&gt; Мы </a:t>
            </a:r>
            <a:r>
              <a:rPr lang="ru-RU" sz="3600" dirty="0" smtClean="0"/>
              <a:t>живем на </a:t>
            </a:r>
            <a:r>
              <a:rPr lang="ru-RU" sz="3600" dirty="0"/>
              <a:t>планете Земля</a:t>
            </a:r>
          </a:p>
        </p:txBody>
      </p:sp>
    </p:spTree>
    <p:extLst>
      <p:ext uri="{BB962C8B-B14F-4D97-AF65-F5344CB8AC3E}">
        <p14:creationId xmlns:p14="http://schemas.microsoft.com/office/powerpoint/2010/main" val="3842165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А также к элементам словаря по ключу:</a:t>
            </a:r>
          </a:p>
          <a:p>
            <a:endParaRPr lang="ru-RU" sz="3600" dirty="0"/>
          </a:p>
          <a:p>
            <a:r>
              <a:rPr lang="ru-RU" sz="3600" dirty="0"/>
              <a:t>&gt;&gt;&gt; </a:t>
            </a:r>
            <a:r>
              <a:rPr lang="en-US" sz="3600" dirty="0"/>
              <a:t>planet = {"name": "</a:t>
            </a:r>
            <a:r>
              <a:rPr lang="ru-RU" sz="3600" dirty="0"/>
              <a:t>Земля", "</a:t>
            </a:r>
            <a:r>
              <a:rPr lang="en-US" sz="3600" dirty="0"/>
              <a:t>radius": 6378000}</a:t>
            </a:r>
          </a:p>
          <a:p>
            <a:r>
              <a:rPr lang="en-US" sz="3600" dirty="0"/>
              <a:t>&gt;&gt;&gt; print(f"</a:t>
            </a:r>
            <a:r>
              <a:rPr lang="ru-RU" sz="3600" dirty="0"/>
              <a:t>Планета {</a:t>
            </a:r>
            <a:r>
              <a:rPr lang="en-US" sz="3600" dirty="0"/>
              <a:t>planet['name']}. </a:t>
            </a:r>
            <a:r>
              <a:rPr lang="ru-RU" sz="3600" dirty="0"/>
              <a:t>Радиус {</a:t>
            </a:r>
            <a:r>
              <a:rPr lang="en-US" sz="3600" dirty="0"/>
              <a:t>planet['radius']/1000} </a:t>
            </a:r>
            <a:r>
              <a:rPr lang="ru-RU" sz="3600" dirty="0"/>
              <a:t>км.")</a:t>
            </a:r>
          </a:p>
          <a:p>
            <a:r>
              <a:rPr lang="ru-RU" sz="3600" dirty="0"/>
              <a:t>&gt;&gt;&gt; Планета Земля. Радиус 6378.0 км. </a:t>
            </a:r>
          </a:p>
          <a:p>
            <a:r>
              <a:rPr lang="ru-RU" sz="3600" dirty="0" smtClean="0"/>
              <a:t>Причем </a:t>
            </a:r>
            <a:r>
              <a:rPr lang="ru-RU" sz="3600" dirty="0"/>
              <a:t>вы можете использовать как строковые, так и числовые ключи. Точно также как в обычном </a:t>
            </a:r>
            <a:r>
              <a:rPr lang="en-US" sz="3600" dirty="0"/>
              <a:t>Python </a:t>
            </a:r>
            <a:r>
              <a:rPr lang="ru-RU" sz="3600" dirty="0"/>
              <a:t>коде:</a:t>
            </a:r>
          </a:p>
          <a:p>
            <a:endParaRPr lang="ru-RU" sz="3600" dirty="0"/>
          </a:p>
          <a:p>
            <a:r>
              <a:rPr lang="ru-RU" sz="3600" dirty="0"/>
              <a:t>&gt;&gt;&gt; </a:t>
            </a:r>
            <a:r>
              <a:rPr lang="en-US" sz="3600" dirty="0"/>
              <a:t>digits = {0: '</a:t>
            </a:r>
            <a:r>
              <a:rPr lang="ru-RU" sz="3600" dirty="0"/>
              <a:t>ноль', '</a:t>
            </a:r>
            <a:r>
              <a:rPr lang="en-US" sz="3600" dirty="0"/>
              <a:t>one': '</a:t>
            </a:r>
            <a:r>
              <a:rPr lang="ru-RU" sz="3600" dirty="0"/>
              <a:t>один'}</a:t>
            </a:r>
          </a:p>
          <a:p>
            <a:r>
              <a:rPr lang="ru-RU" sz="3600" dirty="0"/>
              <a:t>&gt;&gt;&gt; </a:t>
            </a:r>
            <a:r>
              <a:rPr lang="en-US" sz="3600" dirty="0"/>
              <a:t>print(f"0 - {digits[0]}, 1 - {digits['one']}")</a:t>
            </a:r>
          </a:p>
          <a:p>
            <a:r>
              <a:rPr lang="en-US" sz="3600" dirty="0"/>
              <a:t>&gt;&gt;&gt; 0 - </a:t>
            </a:r>
            <a:r>
              <a:rPr lang="ru-RU" sz="3600" dirty="0"/>
              <a:t>ноль, 1 - один</a:t>
            </a:r>
          </a:p>
        </p:txBody>
      </p:sp>
    </p:spTree>
    <p:extLst>
      <p:ext uri="{BB962C8B-B14F-4D97-AF65-F5344CB8AC3E}">
        <p14:creationId xmlns:p14="http://schemas.microsoft.com/office/powerpoint/2010/main" val="800571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407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Вы можете вызывать в f-строках методы объектов:</a:t>
            </a:r>
          </a:p>
          <a:p>
            <a:endParaRPr lang="ru-RU" sz="3600" dirty="0"/>
          </a:p>
          <a:p>
            <a:r>
              <a:rPr lang="ru-RU" sz="3600" dirty="0"/>
              <a:t>&gt;&gt;&gt; </a:t>
            </a:r>
            <a:r>
              <a:rPr lang="ru-RU" sz="3600" dirty="0" err="1"/>
              <a:t>name</a:t>
            </a:r>
            <a:r>
              <a:rPr lang="ru-RU" sz="3600" dirty="0"/>
              <a:t> = "Дмитрий"</a:t>
            </a:r>
          </a:p>
          <a:p>
            <a:r>
              <a:rPr lang="ru-RU" sz="3600" dirty="0"/>
              <a:t>&gt;&gt;&gt; </a:t>
            </a:r>
            <a:r>
              <a:rPr lang="ru-RU" sz="3600" dirty="0" err="1"/>
              <a:t>print</a:t>
            </a:r>
            <a:r>
              <a:rPr lang="ru-RU" sz="3600" dirty="0"/>
              <a:t>(</a:t>
            </a:r>
            <a:r>
              <a:rPr lang="ru-RU" sz="3600" dirty="0" err="1"/>
              <a:t>f"Имя</a:t>
            </a:r>
            <a:r>
              <a:rPr lang="ru-RU" sz="3600" dirty="0"/>
              <a:t>: {</a:t>
            </a:r>
            <a:r>
              <a:rPr lang="ru-RU" sz="3600" dirty="0" err="1"/>
              <a:t>name.upper</a:t>
            </a:r>
            <a:r>
              <a:rPr lang="ru-RU" sz="3600" dirty="0"/>
              <a:t>()}")</a:t>
            </a:r>
          </a:p>
          <a:p>
            <a:r>
              <a:rPr lang="ru-RU" sz="3600" dirty="0"/>
              <a:t>&gt;&gt;&gt; Имя: ДМИТИРИЙ</a:t>
            </a:r>
          </a:p>
          <a:p>
            <a:r>
              <a:rPr lang="ru-RU" sz="3600" dirty="0" smtClean="0"/>
              <a:t>А </a:t>
            </a:r>
            <a:r>
              <a:rPr lang="ru-RU" sz="3600" dirty="0"/>
              <a:t>также вызывать функции:</a:t>
            </a:r>
          </a:p>
          <a:p>
            <a:endParaRPr lang="ru-RU" sz="3600" dirty="0"/>
          </a:p>
          <a:p>
            <a:r>
              <a:rPr lang="ru-RU" sz="3600" dirty="0"/>
              <a:t>&gt;&gt;&gt; </a:t>
            </a:r>
            <a:r>
              <a:rPr lang="ru-RU" sz="3600" dirty="0" err="1"/>
              <a:t>print</a:t>
            </a:r>
            <a:r>
              <a:rPr lang="ru-RU" sz="3600" dirty="0"/>
              <a:t>(f"13 / 3 = {</a:t>
            </a:r>
            <a:r>
              <a:rPr lang="ru-RU" sz="3600" dirty="0" err="1"/>
              <a:t>round</a:t>
            </a:r>
            <a:r>
              <a:rPr lang="ru-RU" sz="3600" dirty="0"/>
              <a:t>(13/3)}")</a:t>
            </a:r>
          </a:p>
          <a:p>
            <a:r>
              <a:rPr lang="ru-RU" sz="3600" dirty="0"/>
              <a:t>&gt;&gt;&gt; 13 / 3 = 4</a:t>
            </a:r>
          </a:p>
          <a:p>
            <a:endParaRPr lang="ru-RU" sz="3600" dirty="0"/>
          </a:p>
          <a:p>
            <a:r>
              <a:rPr lang="ru-RU" sz="3600" dirty="0"/>
              <a:t>f-строки очень гибкий и мощный инструмент для создания самых разнообразных шаблонов.</a:t>
            </a:r>
          </a:p>
        </p:txBody>
      </p:sp>
    </p:spTree>
    <p:extLst>
      <p:ext uri="{BB962C8B-B14F-4D97-AF65-F5344CB8AC3E}">
        <p14:creationId xmlns:p14="http://schemas.microsoft.com/office/powerpoint/2010/main" val="416985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12295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 smtClean="0"/>
              <a:t>При необходимости добавления переноса </a:t>
            </a:r>
            <a:r>
              <a:rPr lang="ru-RU" sz="3600" dirty="0"/>
              <a:t>строки или вертикальный отступ между двумя выводами. Для этого достаточно вызвать </a:t>
            </a:r>
            <a:r>
              <a:rPr lang="en-US" sz="3600" dirty="0"/>
              <a:t>print(), </a:t>
            </a:r>
            <a:r>
              <a:rPr lang="ru-RU" sz="3600" dirty="0"/>
              <a:t>не передавая аргументов.</a:t>
            </a:r>
          </a:p>
          <a:p>
            <a:endParaRPr lang="ru-RU" sz="3600" dirty="0"/>
          </a:p>
          <a:p>
            <a:r>
              <a:rPr lang="en-US" sz="3600" dirty="0"/>
              <a:t>print("Hello, World!");print("Hello, World!")</a:t>
            </a:r>
          </a:p>
          <a:p>
            <a:endParaRPr lang="en-US" sz="3600" dirty="0"/>
          </a:p>
          <a:p>
            <a:r>
              <a:rPr lang="en-US" sz="3600" dirty="0"/>
              <a:t>Hello, World!</a:t>
            </a:r>
          </a:p>
          <a:p>
            <a:r>
              <a:rPr lang="en-US" sz="3600" dirty="0"/>
              <a:t>Hello, World!</a:t>
            </a:r>
          </a:p>
          <a:p>
            <a:endParaRPr lang="en-US" sz="3600" dirty="0"/>
          </a:p>
          <a:p>
            <a:r>
              <a:rPr lang="en-US" sz="3600" dirty="0"/>
              <a:t>print("Hello, World!")</a:t>
            </a:r>
          </a:p>
          <a:p>
            <a:r>
              <a:rPr lang="en-US" sz="3600" dirty="0"/>
              <a:t>print()</a:t>
            </a:r>
          </a:p>
          <a:p>
            <a:r>
              <a:rPr lang="en-US" sz="3600" dirty="0"/>
              <a:t>print("Hello, World!")</a:t>
            </a:r>
          </a:p>
        </p:txBody>
      </p:sp>
    </p:spTree>
    <p:extLst>
      <p:ext uri="{BB962C8B-B14F-4D97-AF65-F5344CB8AC3E}">
        <p14:creationId xmlns:p14="http://schemas.microsoft.com/office/powerpoint/2010/main" val="72902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/>
              <a:t>синтаксис функции </a:t>
            </a:r>
            <a:r>
              <a:rPr lang="en-US" sz="4400" dirty="0"/>
              <a:t>print().</a:t>
            </a:r>
          </a:p>
          <a:p>
            <a:r>
              <a:rPr lang="en-US" sz="4400" b="1" dirty="0" smtClean="0"/>
              <a:t>print(value</a:t>
            </a:r>
            <a:r>
              <a:rPr lang="en-US" sz="4400" b="1" dirty="0"/>
              <a:t>, ..., </a:t>
            </a:r>
            <a:r>
              <a:rPr lang="en-US" sz="4400" b="1" dirty="0" err="1"/>
              <a:t>sep</a:t>
            </a:r>
            <a:r>
              <a:rPr lang="en-US" sz="4400" b="1" dirty="0"/>
              <a:t>='', end='\n', file=</a:t>
            </a:r>
            <a:r>
              <a:rPr lang="en-US" sz="4400" b="1" dirty="0" err="1"/>
              <a:t>sys.stdout</a:t>
            </a:r>
            <a:r>
              <a:rPr lang="en-US" sz="4400" b="1" dirty="0"/>
              <a:t>, </a:t>
            </a:r>
            <a:r>
              <a:rPr lang="ru-RU" sz="4400" b="1" dirty="0" smtClean="0"/>
              <a:t>  				</a:t>
            </a:r>
            <a:r>
              <a:rPr lang="en-US" sz="4400" b="1" dirty="0" smtClean="0"/>
              <a:t>flush=False</a:t>
            </a:r>
            <a:r>
              <a:rPr lang="en-US" sz="4400" b="1" dirty="0"/>
              <a:t>)</a:t>
            </a:r>
          </a:p>
          <a:p>
            <a:endParaRPr lang="en-US" sz="4400" dirty="0"/>
          </a:p>
          <a:p>
            <a:pPr algn="just"/>
            <a:r>
              <a:rPr lang="ru-RU" sz="4400" dirty="0" smtClean="0"/>
              <a:t>Функция </a:t>
            </a:r>
            <a:r>
              <a:rPr lang="en-US" sz="4400" dirty="0"/>
              <a:t>print </a:t>
            </a:r>
            <a:r>
              <a:rPr lang="ru-RU" sz="4400" dirty="0"/>
              <a:t>выводит значения в поток данных или в </a:t>
            </a:r>
            <a:r>
              <a:rPr lang="en-US" sz="4400" dirty="0" err="1"/>
              <a:t>sys.stdout</a:t>
            </a:r>
            <a:r>
              <a:rPr lang="en-US" sz="4400" dirty="0"/>
              <a:t> </a:t>
            </a:r>
            <a:r>
              <a:rPr lang="ru-RU" sz="4400" dirty="0"/>
              <a:t>по умолчанию. </a:t>
            </a:r>
            <a:r>
              <a:rPr lang="en-US" sz="4400" dirty="0" err="1"/>
              <a:t>sys.stdout</a:t>
            </a:r>
            <a:r>
              <a:rPr lang="en-US" sz="4400" dirty="0"/>
              <a:t> </a:t>
            </a:r>
            <a:r>
              <a:rPr lang="ru-RU" sz="4400" dirty="0"/>
              <a:t>или стандартный вывод системы означают, что функция </a:t>
            </a:r>
            <a:r>
              <a:rPr lang="en-US" sz="4400" dirty="0"/>
              <a:t>print </a:t>
            </a:r>
            <a:r>
              <a:rPr lang="ru-RU" sz="4400" dirty="0"/>
              <a:t>выведет значение на экран. </a:t>
            </a:r>
          </a:p>
        </p:txBody>
      </p:sp>
    </p:spTree>
    <p:extLst>
      <p:ext uri="{BB962C8B-B14F-4D97-AF65-F5344CB8AC3E}">
        <p14:creationId xmlns:p14="http://schemas.microsoft.com/office/powerpoint/2010/main" val="143197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Необязательные аргументы:</a:t>
            </a:r>
          </a:p>
          <a:p>
            <a:endParaRPr lang="ru-RU" sz="2400" dirty="0"/>
          </a:p>
          <a:p>
            <a:r>
              <a:rPr lang="ru-RU" sz="2400" dirty="0"/>
              <a:t>    </a:t>
            </a:r>
            <a:r>
              <a:rPr lang="ru-RU" sz="2400" dirty="0" err="1"/>
              <a:t>sep</a:t>
            </a:r>
            <a:r>
              <a:rPr lang="ru-RU" sz="2400" dirty="0"/>
              <a:t> — это может быть строка, которую необходимо вставлять между значениями, по умолчанию — пробел.</a:t>
            </a:r>
          </a:p>
          <a:p>
            <a:endParaRPr lang="ru-RU" sz="2400" dirty="0"/>
          </a:p>
          <a:p>
            <a:r>
              <a:rPr lang="ru-RU" sz="2400" dirty="0"/>
              <a:t>    Вставим список слов в </a:t>
            </a:r>
            <a:r>
              <a:rPr lang="ru-RU" sz="2400" dirty="0" err="1"/>
              <a:t>print</a:t>
            </a:r>
            <a:r>
              <a:rPr lang="ru-RU" sz="2400" dirty="0"/>
              <a:t> и разделим их с помощью символа новой строки. Еще раз: по умолчанию разделитель добавляет пробел между каждым словом.</a:t>
            </a:r>
          </a:p>
          <a:p>
            <a:endParaRPr lang="ru-RU" sz="2400" dirty="0"/>
          </a:p>
          <a:p>
            <a:r>
              <a:rPr lang="ru-RU" sz="2400" dirty="0"/>
              <a:t>    </a:t>
            </a:r>
            <a:r>
              <a:rPr lang="ru-RU" sz="2400" dirty="0" err="1"/>
              <a:t>print</a:t>
            </a:r>
            <a:r>
              <a:rPr lang="ru-RU" sz="2400" dirty="0"/>
              <a:t>('</a:t>
            </a:r>
            <a:r>
              <a:rPr lang="ru-RU" sz="2400" dirty="0" err="1"/>
              <a:t>туториал</a:t>
            </a:r>
            <a:r>
              <a:rPr lang="ru-RU" sz="2400" dirty="0"/>
              <a:t>', 'по', 'функции', '</a:t>
            </a:r>
            <a:r>
              <a:rPr lang="ru-RU" sz="2400" dirty="0" err="1"/>
              <a:t>print</a:t>
            </a:r>
            <a:r>
              <a:rPr lang="ru-RU" sz="2400" dirty="0"/>
              <a:t>()')</a:t>
            </a:r>
          </a:p>
          <a:p>
            <a:endParaRPr lang="ru-RU" sz="2400" dirty="0"/>
          </a:p>
          <a:p>
            <a:r>
              <a:rPr lang="ru-RU" sz="2400" dirty="0"/>
              <a:t>    </a:t>
            </a:r>
            <a:r>
              <a:rPr lang="ru-RU" sz="2400" dirty="0" err="1"/>
              <a:t>туториал</a:t>
            </a:r>
            <a:r>
              <a:rPr lang="ru-RU" sz="2400" dirty="0"/>
              <a:t> по функции </a:t>
            </a:r>
            <a:r>
              <a:rPr lang="ru-RU" sz="2400" dirty="0" err="1"/>
              <a:t>print</a:t>
            </a:r>
            <a:r>
              <a:rPr lang="ru-RU" sz="2400" dirty="0"/>
              <a:t>()</a:t>
            </a:r>
          </a:p>
          <a:p>
            <a:endParaRPr lang="ru-RU" sz="2400" dirty="0"/>
          </a:p>
          <a:p>
            <a:r>
              <a:rPr lang="ru-RU" sz="2400" dirty="0"/>
              <a:t>    # \n перенесет каждое слово на новую строку</a:t>
            </a:r>
          </a:p>
          <a:p>
            <a:r>
              <a:rPr lang="ru-RU" sz="2400" dirty="0"/>
              <a:t>    </a:t>
            </a:r>
            <a:r>
              <a:rPr lang="ru-RU" sz="2400" dirty="0" err="1"/>
              <a:t>print</a:t>
            </a:r>
            <a:r>
              <a:rPr lang="ru-RU" sz="2400" dirty="0"/>
              <a:t>('</a:t>
            </a:r>
            <a:r>
              <a:rPr lang="ru-RU" sz="2400" dirty="0" err="1"/>
              <a:t>туториал</a:t>
            </a:r>
            <a:r>
              <a:rPr lang="ru-RU" sz="2400" dirty="0"/>
              <a:t>', 'по', 'функции', '</a:t>
            </a:r>
            <a:r>
              <a:rPr lang="ru-RU" sz="2400" dirty="0" err="1"/>
              <a:t>print</a:t>
            </a:r>
            <a:r>
              <a:rPr lang="ru-RU" sz="2400" dirty="0"/>
              <a:t>()', </a:t>
            </a:r>
            <a:r>
              <a:rPr lang="ru-RU" sz="2400" dirty="0" err="1"/>
              <a:t>sep</a:t>
            </a:r>
            <a:r>
              <a:rPr lang="ru-RU" sz="2400" dirty="0"/>
              <a:t>='\n')  </a:t>
            </a:r>
          </a:p>
          <a:p>
            <a:endParaRPr lang="ru-RU" sz="2400" dirty="0"/>
          </a:p>
          <a:p>
            <a:r>
              <a:rPr lang="ru-RU" sz="2400" dirty="0"/>
              <a:t>    </a:t>
            </a:r>
            <a:r>
              <a:rPr lang="ru-RU" sz="2400" dirty="0" err="1"/>
              <a:t>туториал</a:t>
            </a:r>
            <a:r>
              <a:rPr lang="ru-RU" sz="2400" dirty="0"/>
              <a:t> </a:t>
            </a:r>
          </a:p>
          <a:p>
            <a:r>
              <a:rPr lang="ru-RU" sz="2400" dirty="0"/>
              <a:t>    по </a:t>
            </a:r>
          </a:p>
          <a:p>
            <a:r>
              <a:rPr lang="ru-RU" sz="2400" dirty="0"/>
              <a:t>    функции </a:t>
            </a:r>
          </a:p>
          <a:p>
            <a:r>
              <a:rPr lang="ru-RU" sz="2400" dirty="0"/>
              <a:t>    </a:t>
            </a:r>
            <a:r>
              <a:rPr lang="ru-RU" sz="2400" dirty="0" err="1"/>
              <a:t>print</a:t>
            </a:r>
            <a:r>
              <a:rPr lang="ru-RU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944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014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/>
              <a:t>Также можно разделить слова запятыми или добавить два символа новой строки (\n), что приведет к появлению пустой строки между каждой строкой с текстом или, например, знак плюс (+).</a:t>
            </a:r>
          </a:p>
          <a:p>
            <a:endParaRPr lang="ru-RU" sz="3600" dirty="0"/>
          </a:p>
          <a:p>
            <a:r>
              <a:rPr lang="ru-RU" sz="3600" dirty="0" err="1"/>
              <a:t>print</a:t>
            </a:r>
            <a:r>
              <a:rPr lang="ru-RU" sz="3600" dirty="0"/>
              <a:t>('</a:t>
            </a:r>
            <a:r>
              <a:rPr lang="ru-RU" sz="3600" dirty="0" err="1"/>
              <a:t>туториал</a:t>
            </a:r>
            <a:r>
              <a:rPr lang="ru-RU" sz="3600" dirty="0"/>
              <a:t>', 'по', 'функции', '</a:t>
            </a:r>
            <a:r>
              <a:rPr lang="ru-RU" sz="3600" dirty="0" err="1"/>
              <a:t>print</a:t>
            </a:r>
            <a:r>
              <a:rPr lang="ru-RU" sz="3600" dirty="0"/>
              <a:t>()', </a:t>
            </a:r>
            <a:r>
              <a:rPr lang="ru-RU" sz="3600" dirty="0" err="1"/>
              <a:t>sep</a:t>
            </a:r>
            <a:r>
              <a:rPr lang="ru-RU" sz="3600" dirty="0"/>
              <a:t>=',')</a:t>
            </a:r>
          </a:p>
          <a:p>
            <a:endParaRPr lang="ru-RU" sz="3600" dirty="0"/>
          </a:p>
          <a:p>
            <a:r>
              <a:rPr lang="ru-RU" sz="3600" dirty="0" err="1"/>
              <a:t>туториал,по,функции,print</a:t>
            </a:r>
            <a:r>
              <a:rPr lang="ru-RU" sz="3600" dirty="0"/>
              <a:t>()</a:t>
            </a:r>
          </a:p>
          <a:p>
            <a:endParaRPr lang="ru-RU" sz="3600" dirty="0"/>
          </a:p>
          <a:p>
            <a:r>
              <a:rPr lang="ru-RU" sz="3600" dirty="0" err="1"/>
              <a:t>print</a:t>
            </a:r>
            <a:r>
              <a:rPr lang="ru-RU" sz="3600" dirty="0"/>
              <a:t>('</a:t>
            </a:r>
            <a:r>
              <a:rPr lang="ru-RU" sz="3600" dirty="0" err="1"/>
              <a:t>туториал</a:t>
            </a:r>
            <a:r>
              <a:rPr lang="ru-RU" sz="3600" dirty="0"/>
              <a:t>', 'по', 'функции', '</a:t>
            </a:r>
            <a:r>
              <a:rPr lang="ru-RU" sz="3600" dirty="0" err="1"/>
              <a:t>print</a:t>
            </a:r>
            <a:r>
              <a:rPr lang="ru-RU" sz="3600" dirty="0"/>
              <a:t>()', </a:t>
            </a:r>
            <a:r>
              <a:rPr lang="ru-RU" sz="3600" dirty="0" err="1"/>
              <a:t>sep</a:t>
            </a:r>
            <a:r>
              <a:rPr lang="ru-RU" sz="3600" dirty="0"/>
              <a:t>='\n\n')</a:t>
            </a:r>
          </a:p>
        </p:txBody>
      </p:sp>
    </p:spTree>
    <p:extLst>
      <p:ext uri="{BB962C8B-B14F-4D97-AF65-F5344CB8AC3E}">
        <p14:creationId xmlns:p14="http://schemas.microsoft.com/office/powerpoint/2010/main" val="421079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/>
              <a:t>end</a:t>
            </a:r>
            <a:r>
              <a:rPr lang="ru-RU" sz="3600" dirty="0"/>
              <a:t> — это строка, которая добавляется после последнего значения. По умолчанию — это перенос на новую строку (\n). С помощью аргумента </a:t>
            </a:r>
            <a:r>
              <a:rPr lang="ru-RU" sz="3600" dirty="0" err="1"/>
              <a:t>end</a:t>
            </a:r>
            <a:r>
              <a:rPr lang="ru-RU" sz="3600" dirty="0"/>
              <a:t> программист может самостоятельно определить окончание выражения </a:t>
            </a:r>
            <a:r>
              <a:rPr lang="ru-RU" sz="3600" dirty="0" err="1"/>
              <a:t>print</a:t>
            </a:r>
            <a:r>
              <a:rPr lang="ru-RU" sz="3600" dirty="0"/>
              <a:t>.</a:t>
            </a:r>
          </a:p>
          <a:p>
            <a:endParaRPr lang="ru-RU" sz="3600" dirty="0"/>
          </a:p>
          <a:p>
            <a:r>
              <a:rPr lang="ru-RU" sz="3600" dirty="0"/>
              <a:t>Предположим, есть две строки, а задача состоит в том, чтобы объединить их, оставив пробел. Для этого нужно в первой функции </a:t>
            </a:r>
            <a:r>
              <a:rPr lang="ru-RU" sz="3600" dirty="0" err="1"/>
              <a:t>print</a:t>
            </a:r>
            <a:r>
              <a:rPr lang="ru-RU" sz="3600" dirty="0"/>
              <a:t> указать первую строку, str1 и аргумент </a:t>
            </a:r>
            <a:r>
              <a:rPr lang="ru-RU" sz="3600" dirty="0" err="1"/>
              <a:t>end</a:t>
            </a:r>
            <a:r>
              <a:rPr lang="ru-RU" sz="3600" dirty="0"/>
              <a:t> с кавычками. В таком случае на экран выведутся две строки с пробелом между ними.</a:t>
            </a:r>
          </a:p>
        </p:txBody>
      </p:sp>
    </p:spTree>
    <p:extLst>
      <p:ext uri="{BB962C8B-B14F-4D97-AF65-F5344CB8AC3E}">
        <p14:creationId xmlns:p14="http://schemas.microsoft.com/office/powerpoint/2010/main" val="386624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str1 = '</a:t>
            </a:r>
            <a:r>
              <a:rPr lang="ru-RU" sz="3200" dirty="0" err="1"/>
              <a:t>туториал</a:t>
            </a:r>
            <a:r>
              <a:rPr lang="ru-RU" sz="3200" dirty="0"/>
              <a:t> по'</a:t>
            </a:r>
          </a:p>
          <a:p>
            <a:r>
              <a:rPr lang="en-US" sz="3200" dirty="0"/>
              <a:t>str2 = '</a:t>
            </a:r>
            <a:r>
              <a:rPr lang="ru-RU" sz="3200" dirty="0"/>
              <a:t>функции </a:t>
            </a:r>
            <a:r>
              <a:rPr lang="en-US" sz="3200" dirty="0"/>
              <a:t>print()'</a:t>
            </a:r>
          </a:p>
          <a:p>
            <a:endParaRPr lang="en-US" sz="3200" dirty="0"/>
          </a:p>
          <a:p>
            <a:r>
              <a:rPr lang="en-US" sz="3200" dirty="0"/>
              <a:t>print(str1)</a:t>
            </a:r>
          </a:p>
          <a:p>
            <a:r>
              <a:rPr lang="en-US" sz="3200" dirty="0"/>
              <a:t>print(str2)</a:t>
            </a:r>
          </a:p>
          <a:p>
            <a:endParaRPr lang="en-US" sz="3200" dirty="0"/>
          </a:p>
          <a:p>
            <a:r>
              <a:rPr lang="ru-RU" sz="3200" dirty="0" err="1"/>
              <a:t>туториал</a:t>
            </a:r>
            <a:r>
              <a:rPr lang="ru-RU" sz="3200" dirty="0"/>
              <a:t> по</a:t>
            </a:r>
          </a:p>
          <a:p>
            <a:r>
              <a:rPr lang="ru-RU" sz="3200" dirty="0"/>
              <a:t>функции </a:t>
            </a:r>
            <a:r>
              <a:rPr lang="en-US" sz="3200" dirty="0"/>
              <a:t>print()</a:t>
            </a:r>
          </a:p>
          <a:p>
            <a:endParaRPr lang="en-US" sz="3200" dirty="0"/>
          </a:p>
          <a:p>
            <a:r>
              <a:rPr lang="en-US" sz="3200" dirty="0"/>
              <a:t>print(str1, end=' ')</a:t>
            </a:r>
          </a:p>
          <a:p>
            <a:r>
              <a:rPr lang="en-US" sz="3200" dirty="0"/>
              <a:t>print(str2)</a:t>
            </a:r>
          </a:p>
          <a:p>
            <a:endParaRPr lang="en-US" sz="3200" dirty="0"/>
          </a:p>
          <a:p>
            <a:r>
              <a:rPr lang="ru-RU" sz="3200" dirty="0" err="1"/>
              <a:t>туториал</a:t>
            </a:r>
            <a:r>
              <a:rPr lang="ru-RU" sz="3200" dirty="0"/>
              <a:t> по функции </a:t>
            </a:r>
            <a:r>
              <a:rPr lang="en-US" sz="3200" dirty="0"/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387646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6137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/>
              <a:t>def</a:t>
            </a:r>
            <a:r>
              <a:rPr lang="en-US" sz="4400" dirty="0"/>
              <a:t> value(items):</a:t>
            </a:r>
          </a:p>
          <a:p>
            <a:r>
              <a:rPr lang="en-US" sz="4400" dirty="0"/>
              <a:t>    for item in items:</a:t>
            </a:r>
          </a:p>
          <a:p>
            <a:r>
              <a:rPr lang="en-US" sz="4400" dirty="0"/>
              <a:t>        print(item, end=' ')</a:t>
            </a:r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value([1,2,3,4])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7138687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</TotalTime>
  <Words>1569</Words>
  <Application>Microsoft Office PowerPoint</Application>
  <PresentationFormat>Широкоэкранный</PresentationFormat>
  <Paragraphs>185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Ретро</vt:lpstr>
      <vt:lpstr>Print()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Print()</dc:title>
  <dc:creator>User</dc:creator>
  <cp:lastModifiedBy>User</cp:lastModifiedBy>
  <cp:revision>14</cp:revision>
  <dcterms:created xsi:type="dcterms:W3CDTF">2020-06-16T16:46:32Z</dcterms:created>
  <dcterms:modified xsi:type="dcterms:W3CDTF">2022-09-19T17:31:00Z</dcterms:modified>
</cp:coreProperties>
</file>