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86" r:id="rId5"/>
    <p:sldId id="287" r:id="rId6"/>
    <p:sldId id="259" r:id="rId7"/>
    <p:sldId id="260" r:id="rId8"/>
    <p:sldId id="261" r:id="rId9"/>
    <p:sldId id="262" r:id="rId10"/>
    <p:sldId id="285" r:id="rId11"/>
    <p:sldId id="263" r:id="rId12"/>
    <p:sldId id="264" r:id="rId13"/>
    <p:sldId id="288" r:id="rId14"/>
    <p:sldId id="290" r:id="rId15"/>
    <p:sldId id="291" r:id="rId16"/>
    <p:sldId id="289" r:id="rId17"/>
    <p:sldId id="292" r:id="rId18"/>
    <p:sldId id="282" r:id="rId19"/>
    <p:sldId id="283" r:id="rId20"/>
    <p:sldId id="284" r:id="rId21"/>
    <p:sldId id="266" r:id="rId22"/>
    <p:sldId id="267" r:id="rId23"/>
    <p:sldId id="294" r:id="rId24"/>
    <p:sldId id="293" r:id="rId25"/>
    <p:sldId id="268" r:id="rId26"/>
    <p:sldId id="269" r:id="rId27"/>
    <p:sldId id="295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verstudents.ru/numbers/division_of_integers_with_remainder.html" TargetMode="External"/><Relationship Id="rId2" Type="http://schemas.openxmlformats.org/officeDocument/2006/relationships/hyperlink" Target="http://www.cleverstudents.ru/numbers/integers.html#positive_and_negativ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uripetrov.ru/edu/python/_images/04_01_01.png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Поток команд (управляющие структуры)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800" y="660738"/>
            <a:ext cx="11061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 err="1"/>
              <a:t>int</a:t>
            </a:r>
            <a:r>
              <a:rPr lang="en-US" sz="3600" dirty="0"/>
              <a:t>(input())</a:t>
            </a:r>
          </a:p>
          <a:p>
            <a:r>
              <a:rPr lang="en-US" sz="3600" dirty="0"/>
              <a:t>b = </a:t>
            </a:r>
            <a:r>
              <a:rPr lang="en-US" sz="3600" dirty="0" err="1"/>
              <a:t>int</a:t>
            </a:r>
            <a:r>
              <a:rPr lang="en-US" sz="3600" dirty="0"/>
              <a:t>(input())</a:t>
            </a:r>
          </a:p>
          <a:p>
            <a:r>
              <a:rPr lang="en-US" sz="3600" dirty="0"/>
              <a:t>c = </a:t>
            </a:r>
            <a:r>
              <a:rPr lang="en-US" sz="3600" dirty="0" err="1"/>
              <a:t>int</a:t>
            </a:r>
            <a:r>
              <a:rPr lang="en-US" sz="3600" dirty="0"/>
              <a:t>(input())</a:t>
            </a:r>
          </a:p>
          <a:p>
            <a:r>
              <a:rPr lang="en-US" sz="3600" dirty="0"/>
              <a:t>if b - a == c - b:</a:t>
            </a:r>
          </a:p>
          <a:p>
            <a:r>
              <a:rPr lang="en-US" sz="3600" dirty="0"/>
              <a:t>    print('YES')</a:t>
            </a:r>
          </a:p>
          <a:p>
            <a:r>
              <a:rPr lang="en-US" sz="3600" dirty="0"/>
              <a:t>else:</a:t>
            </a:r>
          </a:p>
          <a:p>
            <a:r>
              <a:rPr lang="en-US" sz="3600" dirty="0"/>
              <a:t>    print('NO')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9807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96340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Циклы</a:t>
            </a:r>
          </a:p>
          <a:p>
            <a:r>
              <a:rPr lang="ru-RU" sz="3200" b="1" u="sng" dirty="0" smtClean="0"/>
              <a:t>Цикл </a:t>
            </a:r>
            <a:r>
              <a:rPr lang="ru-RU" sz="3200" b="1" u="sng" dirty="0"/>
              <a:t>с условием</a:t>
            </a:r>
          </a:p>
          <a:p>
            <a:endParaRPr lang="ru-RU" sz="3200" dirty="0"/>
          </a:p>
          <a:p>
            <a:r>
              <a:rPr lang="ru-RU" sz="3200" dirty="0"/>
              <a:t>Цикл с условием представлен в </a:t>
            </a:r>
            <a:r>
              <a:rPr lang="en-US" sz="3200" dirty="0"/>
              <a:t>Python </a:t>
            </a:r>
            <a:r>
              <a:rPr lang="ru-RU" sz="3200" dirty="0"/>
              <a:t>оператором </a:t>
            </a:r>
            <a:r>
              <a:rPr lang="en-US" sz="3200" dirty="0"/>
              <a:t>while.</a:t>
            </a:r>
          </a:p>
          <a:p>
            <a:endParaRPr lang="en-US" sz="3200" dirty="0"/>
          </a:p>
          <a:p>
            <a:r>
              <a:rPr lang="en-US" sz="3200" dirty="0"/>
              <a:t>while</a:t>
            </a:r>
          </a:p>
          <a:p>
            <a:endParaRPr lang="en-US" sz="3200" dirty="0"/>
          </a:p>
          <a:p>
            <a:r>
              <a:rPr lang="en-US" sz="3200" dirty="0"/>
              <a:t>    while </a:t>
            </a:r>
            <a:r>
              <a:rPr lang="en-US" sz="3200" b="1" dirty="0" err="1"/>
              <a:t>logical_expression</a:t>
            </a:r>
            <a:r>
              <a:rPr lang="en-US" sz="3200" dirty="0"/>
              <a:t>:  # </a:t>
            </a:r>
            <a:r>
              <a:rPr lang="ru-RU" sz="3200" dirty="0" smtClean="0"/>
              <a:t>Пока </a:t>
            </a:r>
            <a:r>
              <a:rPr lang="ru-RU" sz="3200" dirty="0"/>
              <a:t>условие истинно, </a:t>
            </a:r>
            <a:r>
              <a:rPr lang="ru-RU" sz="3200" dirty="0" smtClean="0"/>
              <a:t>вы-</a:t>
            </a:r>
            <a:r>
              <a:rPr lang="ru-RU" sz="3200" dirty="0" err="1" smtClean="0"/>
              <a:t>ся</a:t>
            </a:r>
            <a:r>
              <a:rPr lang="ru-RU" sz="3200" dirty="0" smtClean="0"/>
              <a:t> </a:t>
            </a:r>
            <a:r>
              <a:rPr lang="ru-RU" sz="3200" dirty="0"/>
              <a:t>'</a:t>
            </a:r>
            <a:r>
              <a:rPr lang="en-US" sz="3200" dirty="0" err="1"/>
              <a:t>while_suite</a:t>
            </a:r>
            <a:r>
              <a:rPr lang="en-US" sz="3200" dirty="0"/>
              <a:t>'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while_suite</a:t>
            </a:r>
            <a:r>
              <a:rPr lang="en-US" sz="3200" dirty="0"/>
              <a:t>            # </a:t>
            </a:r>
            <a:r>
              <a:rPr lang="ru-RU" sz="3200" dirty="0"/>
              <a:t>После выполнения, происходит возврат к проверке</a:t>
            </a:r>
          </a:p>
          <a:p>
            <a:r>
              <a:rPr lang="ru-RU" sz="3200" dirty="0"/>
              <a:t>    </a:t>
            </a:r>
            <a:r>
              <a:rPr lang="en-US" sz="3200" dirty="0"/>
              <a:t>else:                      # (else - 0 </a:t>
            </a:r>
            <a:r>
              <a:rPr lang="ru-RU" sz="3200" dirty="0"/>
              <a:t>или 1)</a:t>
            </a:r>
          </a:p>
          <a:p>
            <a:r>
              <a:rPr lang="ru-RU" sz="3200" dirty="0"/>
              <a:t>        </a:t>
            </a:r>
            <a:r>
              <a:rPr lang="en-US" sz="3200" dirty="0" err="1"/>
              <a:t>else_suite</a:t>
            </a:r>
            <a:r>
              <a:rPr lang="en-US" sz="3200" dirty="0"/>
              <a:t>             # </a:t>
            </a:r>
            <a:r>
              <a:rPr lang="ru-RU" sz="3200" dirty="0"/>
              <a:t>Выполняется, если не было прерывания цикла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00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Особенности:</a:t>
            </a:r>
          </a:p>
          <a:p>
            <a:endParaRPr lang="ru-RU" sz="3600" dirty="0"/>
          </a:p>
          <a:p>
            <a:r>
              <a:rPr lang="ru-RU" sz="3600" dirty="0"/>
              <a:t>    блок команд </a:t>
            </a:r>
            <a:r>
              <a:rPr lang="ru-RU" sz="3600" dirty="0" err="1"/>
              <a:t>while_suite</a:t>
            </a:r>
            <a:r>
              <a:rPr lang="ru-RU" sz="3600" dirty="0"/>
              <a:t> выполняется пока </a:t>
            </a:r>
            <a:r>
              <a:rPr lang="ru-RU" sz="3600" dirty="0" err="1"/>
              <a:t>logical_expression</a:t>
            </a:r>
            <a:r>
              <a:rPr lang="ru-RU" sz="3600" dirty="0"/>
              <a:t> истинно;</a:t>
            </a:r>
          </a:p>
          <a:p>
            <a:endParaRPr lang="ru-RU" sz="3600" dirty="0"/>
          </a:p>
          <a:p>
            <a:r>
              <a:rPr lang="ru-RU" sz="3600" dirty="0"/>
              <a:t>    блок </a:t>
            </a:r>
            <a:r>
              <a:rPr lang="ru-RU" sz="3600" dirty="0" err="1"/>
              <a:t>else</a:t>
            </a:r>
            <a:r>
              <a:rPr lang="ru-RU" sz="3600" dirty="0"/>
              <a:t> необязателен, а его содержимое (блок </a:t>
            </a:r>
            <a:r>
              <a:rPr lang="ru-RU" sz="3600" dirty="0" err="1"/>
              <a:t>else_suite</a:t>
            </a:r>
            <a:r>
              <a:rPr lang="ru-RU" sz="3600" dirty="0"/>
              <a:t>) выполняется только, если не было прерывания цикла.</a:t>
            </a:r>
          </a:p>
          <a:p>
            <a:endParaRPr lang="ru-RU" sz="3600" dirty="0"/>
          </a:p>
          <a:p>
            <a:r>
              <a:rPr lang="ru-RU" sz="3600" dirty="0"/>
              <a:t>Цикл с условием используется, когда количество итераций неизвестно, однако известно условие его окончания.</a:t>
            </a:r>
          </a:p>
        </p:txBody>
      </p:sp>
    </p:spTree>
    <p:extLst>
      <p:ext uri="{BB962C8B-B14F-4D97-AF65-F5344CB8AC3E}">
        <p14:creationId xmlns:p14="http://schemas.microsoft.com/office/powerpoint/2010/main" val="134180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965200"/>
            <a:ext cx="7162800" cy="5600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279400"/>
            <a:ext cx="795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Цикл с предусловием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6669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57895"/>
            <a:ext cx="1174174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dirty="0"/>
              <a:t>Алгоритм </a:t>
            </a:r>
            <a:r>
              <a:rPr lang="ru-RU" sz="3600" dirty="0" smtClean="0"/>
              <a:t>Евклида</a:t>
            </a:r>
            <a:r>
              <a:rPr lang="en-US" sz="3600" dirty="0" smtClean="0"/>
              <a:t>(</a:t>
            </a:r>
            <a:r>
              <a:rPr lang="ru-RU" sz="3600" dirty="0" smtClean="0"/>
              <a:t>бинарный</a:t>
            </a:r>
            <a:r>
              <a:rPr lang="en-US" sz="3600" dirty="0" smtClean="0"/>
              <a:t>)</a:t>
            </a:r>
            <a:endParaRPr lang="ru-RU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6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нахождения наибольшего общего делителя двух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чисел 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целые положительные числа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последовательно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выполняется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деление с остатком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которое дает ряд равенств вида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5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leverstudents.ru/divisibility/images/nod_finding/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576866"/>
            <a:ext cx="6575425" cy="441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3700" y="254000"/>
            <a:ext cx="1155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3600" dirty="0">
                <a:latin typeface="Arial" panose="020B0604020202020204" pitchFamily="34" charset="0"/>
              </a:rPr>
              <a:t>Деление заканчивается, когда r</a:t>
            </a:r>
            <a:r>
              <a:rPr lang="ru-RU" altLang="ru-RU" sz="3600" baseline="-30000" dirty="0">
                <a:latin typeface="Arial" panose="020B0604020202020204" pitchFamily="34" charset="0"/>
              </a:rPr>
              <a:t>k+1</a:t>
            </a:r>
            <a:r>
              <a:rPr lang="ru-RU" altLang="ru-RU" sz="3600" dirty="0">
                <a:latin typeface="Arial" panose="020B0604020202020204" pitchFamily="34" charset="0"/>
              </a:rPr>
              <a:t>=0, при этом </a:t>
            </a:r>
            <a:r>
              <a:rPr lang="ru-RU" altLang="ru-RU" sz="3600" dirty="0" err="1">
                <a:latin typeface="Arial" panose="020B0604020202020204" pitchFamily="34" charset="0"/>
              </a:rPr>
              <a:t>r</a:t>
            </a:r>
            <a:r>
              <a:rPr lang="ru-RU" altLang="ru-RU" sz="3600" baseline="-30000" dirty="0" err="1">
                <a:latin typeface="Arial" panose="020B0604020202020204" pitchFamily="34" charset="0"/>
              </a:rPr>
              <a:t>k</a:t>
            </a:r>
            <a:r>
              <a:rPr lang="ru-RU" altLang="ru-RU" sz="3600" dirty="0">
                <a:latin typeface="Arial" panose="020B0604020202020204" pitchFamily="34" charset="0"/>
              </a:rPr>
              <a:t>=НОД(a, b).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5584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342900"/>
            <a:ext cx="106680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Алгоритм Евклида</a:t>
            </a:r>
          </a:p>
          <a:p>
            <a:r>
              <a:rPr lang="ru-RU" sz="3200" dirty="0" smtClean="0"/>
              <a:t>Найти </a:t>
            </a:r>
            <a:r>
              <a:rPr lang="ru-RU" sz="3200" dirty="0"/>
              <a:t>наибольший общий делитель чисел </a:t>
            </a:r>
            <a:r>
              <a:rPr lang="ru-RU" sz="3600" i="1" dirty="0" smtClean="0"/>
              <a:t>64</a:t>
            </a:r>
            <a:r>
              <a:rPr lang="ru-RU" sz="3200" i="1" dirty="0" smtClean="0"/>
              <a:t> </a:t>
            </a:r>
            <a:r>
              <a:rPr lang="ru-RU" sz="3200" i="1" dirty="0" smtClean="0"/>
              <a:t>и 48</a:t>
            </a:r>
            <a:endParaRPr lang="ru-RU" sz="3200" dirty="0"/>
          </a:p>
          <a:p>
            <a:pPr algn="just"/>
            <a:r>
              <a:rPr lang="ru-RU" sz="3200" dirty="0" smtClean="0"/>
              <a:t>Решение</a:t>
            </a:r>
          </a:p>
          <a:p>
            <a:r>
              <a:rPr lang="ru-RU" sz="3200" dirty="0"/>
              <a:t>Воспользуемся алгоритмом Евклида. В этом примере a=64, b=48. </a:t>
            </a:r>
          </a:p>
          <a:p>
            <a:r>
              <a:rPr lang="ru-RU" sz="3200" dirty="0"/>
              <a:t>Делим 64 на 48, получаем 64:48=1 (ост. 16</a:t>
            </a:r>
            <a:r>
              <a:rPr lang="ru-RU" sz="3200" dirty="0" smtClean="0"/>
              <a:t>), </a:t>
            </a:r>
            <a:endParaRPr lang="ru-RU" sz="3200" dirty="0" smtClean="0"/>
          </a:p>
          <a:p>
            <a:r>
              <a:rPr lang="ru-RU" sz="3200" dirty="0" smtClean="0"/>
              <a:t>что </a:t>
            </a:r>
            <a:r>
              <a:rPr lang="ru-RU" sz="3200" dirty="0"/>
              <a:t>можно записать в виде равенства 64=48·1+16, то есть, q</a:t>
            </a:r>
            <a:r>
              <a:rPr lang="ru-RU" sz="3200" baseline="-25000" dirty="0"/>
              <a:t>1</a:t>
            </a:r>
            <a:r>
              <a:rPr lang="ru-RU" sz="3200" dirty="0"/>
              <a:t>=1, r</a:t>
            </a:r>
            <a:r>
              <a:rPr lang="ru-RU" sz="3200" baseline="-25000" dirty="0"/>
              <a:t>1</a:t>
            </a:r>
            <a:r>
              <a:rPr lang="ru-RU" sz="3200" dirty="0"/>
              <a:t>=16. </a:t>
            </a:r>
          </a:p>
          <a:p>
            <a:r>
              <a:rPr lang="ru-RU" sz="3200" dirty="0"/>
              <a:t>Теперь делим b на r</a:t>
            </a:r>
            <a:r>
              <a:rPr lang="ru-RU" sz="3200" baseline="-25000" dirty="0"/>
              <a:t>1</a:t>
            </a:r>
            <a:r>
              <a:rPr lang="ru-RU" sz="3200" dirty="0"/>
              <a:t>, то есть, 48 делим на 16, получаем 48:16=3, откуда имеем 48=16·3. Здесь q</a:t>
            </a:r>
            <a:r>
              <a:rPr lang="ru-RU" sz="3200" baseline="-25000" dirty="0"/>
              <a:t>2</a:t>
            </a:r>
            <a:r>
              <a:rPr lang="ru-RU" sz="3200" dirty="0"/>
              <a:t>=3, а r</a:t>
            </a:r>
            <a:r>
              <a:rPr lang="ru-RU" sz="3200" baseline="-25000" dirty="0"/>
              <a:t>2</a:t>
            </a:r>
            <a:r>
              <a:rPr lang="ru-RU" sz="3200" dirty="0"/>
              <a:t>=0, так как 48 делится на 16 без остатка. Мы получили r</a:t>
            </a:r>
            <a:r>
              <a:rPr lang="ru-RU" sz="3200" baseline="-25000" dirty="0"/>
              <a:t>2</a:t>
            </a:r>
            <a:r>
              <a:rPr lang="ru-RU" sz="3200" dirty="0"/>
              <a:t>=0, поэтому это был последний шаг алгоритма Евклида, и r</a:t>
            </a:r>
            <a:r>
              <a:rPr lang="ru-RU" sz="3200" baseline="-25000" dirty="0"/>
              <a:t>1</a:t>
            </a:r>
            <a:r>
              <a:rPr lang="ru-RU" sz="3200" dirty="0"/>
              <a:t>=16 является искомым наибольшим общим делителем чисел 64 и 48. </a:t>
            </a:r>
          </a:p>
          <a:p>
            <a:pPr algn="just"/>
            <a:endParaRPr lang="ru-RU" sz="3200" dirty="0" smtClean="0"/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6748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03200"/>
            <a:ext cx="8788399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700" y="25553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 = </a:t>
            </a:r>
            <a:r>
              <a:rPr lang="en-US" sz="4000" dirty="0" err="1"/>
              <a:t>int</a:t>
            </a:r>
            <a:r>
              <a:rPr lang="en-US" sz="4000" dirty="0"/>
              <a:t>(input</a:t>
            </a:r>
            <a:r>
              <a:rPr lang="en-US" sz="4000" dirty="0" smtClean="0"/>
              <a:t>())# </a:t>
            </a:r>
            <a:r>
              <a:rPr lang="ru-RU" sz="4000" dirty="0" smtClean="0"/>
              <a:t>не совсем </a:t>
            </a:r>
            <a:r>
              <a:rPr lang="en-US" sz="4000" dirty="0" smtClean="0"/>
              <a:t>Python</a:t>
            </a:r>
            <a:endParaRPr lang="en-US" sz="4000" dirty="0"/>
          </a:p>
          <a:p>
            <a:r>
              <a:rPr lang="en-US" sz="4000" dirty="0"/>
              <a:t>b = </a:t>
            </a:r>
            <a:r>
              <a:rPr lang="en-US" sz="4000" dirty="0" err="1"/>
              <a:t>int</a:t>
            </a:r>
            <a:r>
              <a:rPr lang="en-US" sz="4000" dirty="0"/>
              <a:t>(input())</a:t>
            </a:r>
          </a:p>
          <a:p>
            <a:r>
              <a:rPr lang="en-US" sz="4000" dirty="0"/>
              <a:t>while a != 0 and b != 0:</a:t>
            </a:r>
          </a:p>
          <a:p>
            <a:r>
              <a:rPr lang="en-US" sz="4000" dirty="0"/>
              <a:t>    if a &gt;= b:</a:t>
            </a:r>
          </a:p>
          <a:p>
            <a:r>
              <a:rPr lang="en-US" sz="4000" dirty="0"/>
              <a:t>        a = a % b</a:t>
            </a:r>
          </a:p>
          <a:p>
            <a:r>
              <a:rPr lang="en-US" sz="4000" dirty="0"/>
              <a:t>    else:</a:t>
            </a:r>
          </a:p>
          <a:p>
            <a:r>
              <a:rPr lang="en-US" sz="4000" dirty="0"/>
              <a:t>        b = b % a</a:t>
            </a:r>
          </a:p>
          <a:p>
            <a:r>
              <a:rPr lang="en-US" sz="4000" dirty="0"/>
              <a:t>print('NOD=', a + b)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265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11988800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1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Теория</a:t>
            </a:r>
          </a:p>
          <a:p>
            <a:pPr algn="just"/>
            <a:r>
              <a:rPr lang="ru-RU" sz="3200" dirty="0" smtClean="0"/>
              <a:t>При </a:t>
            </a:r>
            <a:r>
              <a:rPr lang="ru-RU" sz="3200" dirty="0"/>
              <a:t>составлении алгоритма и написании программы возникают ситуации, когда часть действий необходимо выполнить при каком-либо условии или повторить (несколько раз или также при условии). В высокоуровневых языках программирования для этого предназначены специальные конструкции:</a:t>
            </a:r>
          </a:p>
          <a:p>
            <a:pPr algn="just"/>
            <a:r>
              <a:rPr lang="ru-RU" sz="3200" dirty="0" smtClean="0"/>
              <a:t>    </a:t>
            </a:r>
            <a:r>
              <a:rPr lang="ru-RU" sz="3200" dirty="0"/>
              <a:t>ветвление (условная конструкция);</a:t>
            </a:r>
          </a:p>
          <a:p>
            <a:pPr algn="just"/>
            <a:r>
              <a:rPr lang="ru-RU" sz="3200" dirty="0" smtClean="0"/>
              <a:t>    </a:t>
            </a:r>
            <a:r>
              <a:rPr lang="ru-RU" sz="3200" dirty="0"/>
              <a:t>цикл - конструкция, предназначенная для организации многократного исполнения набора инструкций.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В языке </a:t>
            </a:r>
            <a:r>
              <a:rPr lang="ru-RU" sz="3200" dirty="0" err="1"/>
              <a:t>Python</a:t>
            </a:r>
            <a:r>
              <a:rPr lang="ru-RU" sz="3200" dirty="0"/>
              <a:t> ветвление и цикл поддерживаются операторами:</a:t>
            </a:r>
          </a:p>
          <a:p>
            <a:pPr algn="just"/>
            <a:r>
              <a:rPr lang="ru-RU" sz="3200" dirty="0" smtClean="0"/>
              <a:t>    </a:t>
            </a:r>
            <a:r>
              <a:rPr lang="ru-RU" sz="3200" dirty="0" err="1"/>
              <a:t>if</a:t>
            </a:r>
            <a:r>
              <a:rPr lang="ru-RU" sz="3200" dirty="0"/>
              <a:t>: условное ветвление;</a:t>
            </a:r>
          </a:p>
          <a:p>
            <a:pPr algn="just"/>
            <a:r>
              <a:rPr lang="ru-RU" sz="3200" dirty="0" smtClean="0"/>
              <a:t>    </a:t>
            </a:r>
            <a:r>
              <a:rPr lang="ru-RU" sz="3200" dirty="0" err="1"/>
              <a:t>while</a:t>
            </a:r>
            <a:r>
              <a:rPr lang="ru-RU" sz="3200" dirty="0"/>
              <a:t>: цикл с условием;</a:t>
            </a:r>
          </a:p>
          <a:p>
            <a:pPr algn="just"/>
            <a:r>
              <a:rPr lang="ru-RU" sz="3200" dirty="0" smtClean="0"/>
              <a:t>    </a:t>
            </a:r>
            <a:r>
              <a:rPr lang="ru-RU" sz="3200" dirty="0" err="1"/>
              <a:t>for</a:t>
            </a:r>
            <a:r>
              <a:rPr lang="ru-RU" sz="3200" dirty="0"/>
              <a:t>: совместные циклы (циклы по коллекциям).</a:t>
            </a:r>
          </a:p>
        </p:txBody>
      </p:sp>
    </p:spTree>
    <p:extLst>
      <p:ext uri="{BB962C8B-B14F-4D97-AF65-F5344CB8AC3E}">
        <p14:creationId xmlns:p14="http://schemas.microsoft.com/office/powerpoint/2010/main" val="334010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79400"/>
            <a:ext cx="11785599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Совместный цикл (цикл по коллекциям)</a:t>
            </a:r>
          </a:p>
          <a:p>
            <a:r>
              <a:rPr lang="ru-RU" sz="3200" dirty="0" smtClean="0"/>
              <a:t>Совместный </a:t>
            </a:r>
            <a:r>
              <a:rPr lang="ru-RU" sz="3200" dirty="0"/>
              <a:t>цикл представлен в </a:t>
            </a:r>
            <a:r>
              <a:rPr lang="en-US" sz="3200" dirty="0"/>
              <a:t>Python </a:t>
            </a:r>
            <a:r>
              <a:rPr lang="ru-RU" sz="3200" dirty="0"/>
              <a:t>циклом </a:t>
            </a:r>
            <a:r>
              <a:rPr lang="en-US" sz="3200" dirty="0"/>
              <a:t>for.</a:t>
            </a:r>
          </a:p>
          <a:p>
            <a:endParaRPr lang="en-US" sz="3200" dirty="0"/>
          </a:p>
          <a:p>
            <a:r>
              <a:rPr lang="en-US" sz="3200" dirty="0"/>
              <a:t>    </a:t>
            </a:r>
            <a:r>
              <a:rPr lang="en-US" sz="3600" dirty="0"/>
              <a:t>for </a:t>
            </a:r>
            <a:r>
              <a:rPr lang="en-US" sz="3600" dirty="0" smtClean="0"/>
              <a:t> </a:t>
            </a:r>
            <a:r>
              <a:rPr lang="en-US" sz="3600" b="1" dirty="0" smtClean="0"/>
              <a:t>expression  in  </a:t>
            </a:r>
            <a:r>
              <a:rPr lang="en-US" sz="3600" b="1" dirty="0" err="1" smtClean="0"/>
              <a:t>iterable</a:t>
            </a:r>
            <a:r>
              <a:rPr lang="en-US" sz="3600" dirty="0"/>
              <a:t>:  </a:t>
            </a:r>
            <a:r>
              <a:rPr lang="en-US" sz="3200" dirty="0"/>
              <a:t># </a:t>
            </a:r>
            <a:r>
              <a:rPr lang="ru-RU" sz="3200" dirty="0"/>
              <a:t>Для каждого элемента '</a:t>
            </a:r>
            <a:r>
              <a:rPr lang="en-US" sz="3200" dirty="0"/>
              <a:t>expression' </a:t>
            </a:r>
            <a:r>
              <a:rPr lang="ru-RU" sz="3200" dirty="0"/>
              <a:t>из '</a:t>
            </a:r>
            <a:r>
              <a:rPr lang="en-US" sz="3200" dirty="0" err="1"/>
              <a:t>iterable</a:t>
            </a:r>
            <a:r>
              <a:rPr lang="en-US" sz="3200" dirty="0"/>
              <a:t>'</a:t>
            </a:r>
          </a:p>
          <a:p>
            <a:r>
              <a:rPr lang="en-US" sz="3200" dirty="0"/>
              <a:t>        </a:t>
            </a:r>
            <a:r>
              <a:rPr lang="en-US" sz="3600" dirty="0" err="1"/>
              <a:t>for_suite</a:t>
            </a:r>
            <a:r>
              <a:rPr lang="en-US" sz="3200" dirty="0"/>
              <a:t>                # </a:t>
            </a:r>
            <a:r>
              <a:rPr lang="ru-RU" sz="3200" dirty="0"/>
              <a:t>выполняется '</a:t>
            </a:r>
            <a:r>
              <a:rPr lang="en-US" sz="3200" dirty="0" err="1"/>
              <a:t>for_suite</a:t>
            </a:r>
            <a:r>
              <a:rPr lang="en-US" sz="3200" dirty="0"/>
              <a:t>'</a:t>
            </a:r>
          </a:p>
          <a:p>
            <a:r>
              <a:rPr lang="en-US" sz="3200" dirty="0"/>
              <a:t>    </a:t>
            </a:r>
            <a:r>
              <a:rPr lang="en-US" sz="3600" dirty="0"/>
              <a:t>else:                        </a:t>
            </a:r>
            <a:r>
              <a:rPr lang="en-US" sz="3200" dirty="0"/>
              <a:t># (else - 0 </a:t>
            </a:r>
            <a:r>
              <a:rPr lang="ru-RU" sz="3200" dirty="0"/>
              <a:t>или 1)</a:t>
            </a:r>
          </a:p>
          <a:p>
            <a:r>
              <a:rPr lang="ru-RU" sz="3200" dirty="0"/>
              <a:t>       </a:t>
            </a:r>
            <a:r>
              <a:rPr lang="ru-RU" sz="3600" dirty="0"/>
              <a:t> </a:t>
            </a:r>
            <a:r>
              <a:rPr lang="en-US" sz="3600" dirty="0" err="1"/>
              <a:t>else_suite</a:t>
            </a:r>
            <a:r>
              <a:rPr lang="en-US" sz="3600" dirty="0"/>
              <a:t>               </a:t>
            </a:r>
            <a:r>
              <a:rPr lang="en-US" sz="3200" dirty="0"/>
              <a:t># </a:t>
            </a:r>
            <a:r>
              <a:rPr lang="ru-RU" sz="3200" dirty="0"/>
              <a:t>Выполняется, если не было прерывания цикла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1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900" y="0"/>
            <a:ext cx="12103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Особенности:</a:t>
            </a:r>
          </a:p>
          <a:p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    в качестве </a:t>
            </a:r>
            <a:r>
              <a:rPr lang="ru-RU" sz="3600" dirty="0" err="1"/>
              <a:t>iterable</a:t>
            </a:r>
            <a:r>
              <a:rPr lang="ru-RU" sz="3600" dirty="0"/>
              <a:t> может использоваться любой </a:t>
            </a:r>
            <a:r>
              <a:rPr lang="ru-RU" sz="3600" b="1" dirty="0"/>
              <a:t>итерируемый</a:t>
            </a:r>
            <a:r>
              <a:rPr lang="ru-RU" sz="3600" dirty="0"/>
              <a:t> объект (список, словарь и др.);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    блок команд </a:t>
            </a:r>
            <a:r>
              <a:rPr lang="ru-RU" sz="3600" dirty="0" err="1"/>
              <a:t>for_suite</a:t>
            </a:r>
            <a:r>
              <a:rPr lang="ru-RU" sz="3600" dirty="0"/>
              <a:t> выполняется для каждого элемента </a:t>
            </a:r>
            <a:r>
              <a:rPr lang="ru-RU" sz="3600" dirty="0" err="1"/>
              <a:t>expression</a:t>
            </a:r>
            <a:r>
              <a:rPr lang="ru-RU" sz="3600" dirty="0"/>
              <a:t> из </a:t>
            </a:r>
            <a:r>
              <a:rPr lang="ru-RU" sz="3600" dirty="0" err="1"/>
              <a:t>iterable</a:t>
            </a:r>
            <a:r>
              <a:rPr lang="ru-RU" sz="3600" dirty="0"/>
              <a:t>; при этом внутри блока </a:t>
            </a:r>
            <a:r>
              <a:rPr lang="ru-RU" sz="3600" dirty="0" err="1"/>
              <a:t>for_suite</a:t>
            </a:r>
            <a:r>
              <a:rPr lang="ru-RU" sz="3600" dirty="0"/>
              <a:t> </a:t>
            </a:r>
            <a:r>
              <a:rPr lang="ru-RU" sz="3600" dirty="0" err="1"/>
              <a:t>expression</a:t>
            </a:r>
            <a:r>
              <a:rPr lang="ru-RU" sz="3600" dirty="0"/>
              <a:t> содержит ссылку на текущий просматриваемый элемент;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    блок </a:t>
            </a:r>
            <a:r>
              <a:rPr lang="ru-RU" sz="3600" dirty="0" err="1"/>
              <a:t>else</a:t>
            </a:r>
            <a:r>
              <a:rPr lang="ru-RU" sz="3600" dirty="0"/>
              <a:t> необязателен; при наличии выполняется блок </a:t>
            </a:r>
            <a:r>
              <a:rPr lang="ru-RU" sz="3600" dirty="0" err="1"/>
              <a:t>else_suite</a:t>
            </a:r>
            <a:r>
              <a:rPr lang="ru-RU" sz="3600" dirty="0"/>
              <a:t>, если не было прерывания цикла.</a:t>
            </a:r>
          </a:p>
        </p:txBody>
      </p:sp>
    </p:spTree>
    <p:extLst>
      <p:ext uri="{BB962C8B-B14F-4D97-AF65-F5344CB8AC3E}">
        <p14:creationId xmlns:p14="http://schemas.microsoft.com/office/powerpoint/2010/main" val="423232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88900"/>
            <a:ext cx="4300538" cy="67691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3500" y="0"/>
            <a:ext cx="528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Программа, вычисляющая </a:t>
            </a:r>
            <a:r>
              <a:rPr lang="ru-RU" sz="3200" dirty="0"/>
              <a:t>сумму чисел от </a:t>
            </a:r>
            <a:r>
              <a:rPr lang="ru-RU" sz="3200" dirty="0" smtClean="0"/>
              <a:t>1</a:t>
            </a:r>
            <a:r>
              <a:rPr lang="ru-RU" sz="3200" dirty="0"/>
              <a:t> до введенного натурального числа </a:t>
            </a:r>
            <a:r>
              <a:rPr lang="ru-RU" sz="3200" dirty="0" smtClean="0"/>
              <a:t>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9667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500" y="0"/>
            <a:ext cx="1207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Программа, вычисляющая </a:t>
            </a:r>
            <a:r>
              <a:rPr lang="ru-RU" sz="3200" dirty="0"/>
              <a:t>сумму чисел от </a:t>
            </a:r>
            <a:r>
              <a:rPr lang="ru-RU" sz="3200" dirty="0" smtClean="0"/>
              <a:t>1</a:t>
            </a:r>
            <a:r>
              <a:rPr lang="ru-RU" sz="3200" dirty="0"/>
              <a:t> до введенного натурального числа </a:t>
            </a:r>
            <a:r>
              <a:rPr lang="ru-RU" sz="3200" dirty="0" smtClean="0"/>
              <a:t>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9700" y="153463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/>
              <a:t>n = </a:t>
            </a:r>
            <a:r>
              <a:rPr lang="en-US" sz="4000" dirty="0" err="1"/>
              <a:t>int</a:t>
            </a:r>
            <a:r>
              <a:rPr lang="en-US" sz="4000" dirty="0"/>
              <a:t>(input())</a:t>
            </a:r>
          </a:p>
          <a:p>
            <a:r>
              <a:rPr lang="en-US" sz="4000" dirty="0" smtClean="0"/>
              <a:t>s </a:t>
            </a:r>
            <a:r>
              <a:rPr lang="en-US" sz="4000" dirty="0"/>
              <a:t>= 0</a:t>
            </a:r>
          </a:p>
          <a:p>
            <a:r>
              <a:rPr lang="en-US" sz="4000" dirty="0"/>
              <a:t>for </a:t>
            </a:r>
            <a:r>
              <a:rPr lang="en-US" sz="4000" dirty="0" err="1"/>
              <a:t>i</a:t>
            </a:r>
            <a:r>
              <a:rPr lang="en-US" sz="4000" dirty="0"/>
              <a:t> in </a:t>
            </a:r>
            <a:r>
              <a:rPr lang="en-US" sz="4000" dirty="0" smtClean="0"/>
              <a:t>range(1, </a:t>
            </a:r>
            <a:r>
              <a:rPr lang="en-US" sz="4000" dirty="0"/>
              <a:t>n + </a:t>
            </a:r>
            <a:r>
              <a:rPr lang="en-US" sz="4000" dirty="0" smtClean="0"/>
              <a:t>1):</a:t>
            </a:r>
            <a:endParaRPr lang="en-US" sz="4000" dirty="0"/>
          </a:p>
          <a:p>
            <a:r>
              <a:rPr lang="en-US" sz="4000" dirty="0" smtClean="0"/>
              <a:t>    s </a:t>
            </a:r>
            <a:r>
              <a:rPr lang="en-US" sz="4000" dirty="0"/>
              <a:t>+= </a:t>
            </a:r>
            <a:r>
              <a:rPr lang="en-US" sz="4000" dirty="0" err="1"/>
              <a:t>i</a:t>
            </a:r>
            <a:endParaRPr lang="en-US" sz="4000" dirty="0"/>
          </a:p>
          <a:p>
            <a:r>
              <a:rPr lang="en-US" sz="4000" dirty="0" smtClean="0"/>
              <a:t>print(s)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81673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# </a:t>
            </a:r>
            <a:r>
              <a:rPr lang="ru-RU" sz="3200" b="1" dirty="0"/>
              <a:t>1</a:t>
            </a:r>
            <a:r>
              <a:rPr lang="ru-RU" sz="3200" dirty="0"/>
              <a:t>. Простое перемещение по коллекции (списку)</a:t>
            </a:r>
          </a:p>
          <a:p>
            <a:r>
              <a:rPr lang="ru-RU" sz="3200" dirty="0" smtClean="0"/>
              <a:t>#    </a:t>
            </a:r>
            <a:r>
              <a:rPr lang="ru-RU" sz="3200" dirty="0"/>
              <a:t>Выводим на экран наименование языка программирования из списка и его длину</a:t>
            </a:r>
          </a:p>
          <a:p>
            <a:r>
              <a:rPr lang="ru-RU" sz="3200" dirty="0" err="1"/>
              <a:t>langs</a:t>
            </a:r>
            <a:r>
              <a:rPr lang="ru-RU" sz="3200" dirty="0"/>
              <a:t> = ['С++', '</a:t>
            </a:r>
            <a:r>
              <a:rPr lang="ru-RU" sz="3200" dirty="0" err="1"/>
              <a:t>Java</a:t>
            </a:r>
            <a:r>
              <a:rPr lang="ru-RU" sz="3200" dirty="0"/>
              <a:t>', '</a:t>
            </a:r>
            <a:r>
              <a:rPr lang="ru-RU" sz="3200" dirty="0" err="1"/>
              <a:t>Python</a:t>
            </a:r>
            <a:r>
              <a:rPr lang="ru-RU" sz="3200" dirty="0"/>
              <a:t>']</a:t>
            </a:r>
          </a:p>
          <a:p>
            <a:r>
              <a:rPr lang="ru-RU" sz="3600" dirty="0" err="1"/>
              <a:t>for</a:t>
            </a:r>
            <a:r>
              <a:rPr lang="ru-RU" sz="3600" dirty="0"/>
              <a:t> </a:t>
            </a:r>
            <a:r>
              <a:rPr lang="ru-RU" sz="3600" dirty="0" err="1"/>
              <a:t>lang</a:t>
            </a:r>
            <a:r>
              <a:rPr lang="ru-RU" sz="3600" dirty="0"/>
              <a:t> </a:t>
            </a:r>
            <a:r>
              <a:rPr lang="ru-RU" sz="3600" dirty="0" err="1"/>
              <a:t>in</a:t>
            </a:r>
            <a:r>
              <a:rPr lang="ru-RU" sz="3600" dirty="0"/>
              <a:t> </a:t>
            </a:r>
            <a:r>
              <a:rPr lang="ru-RU" sz="3600" dirty="0" err="1"/>
              <a:t>langs</a:t>
            </a:r>
            <a:r>
              <a:rPr lang="ru-RU" sz="3600" dirty="0"/>
              <a:t>:</a:t>
            </a:r>
          </a:p>
          <a:p>
            <a:r>
              <a:rPr lang="ru-RU" sz="3600" dirty="0"/>
              <a:t>    </a:t>
            </a:r>
            <a:r>
              <a:rPr lang="ru-RU" sz="3600" dirty="0" err="1"/>
              <a:t>print</a:t>
            </a:r>
            <a:r>
              <a:rPr lang="ru-RU" sz="3600" dirty="0"/>
              <a:t>(</a:t>
            </a:r>
            <a:r>
              <a:rPr lang="ru-RU" sz="3600" dirty="0" err="1"/>
              <a:t>lang</a:t>
            </a:r>
            <a:r>
              <a:rPr lang="ru-RU" sz="3600" dirty="0"/>
              <a:t>, </a:t>
            </a:r>
            <a:r>
              <a:rPr lang="ru-RU" sz="3600" dirty="0" err="1"/>
              <a:t>len</a:t>
            </a:r>
            <a:r>
              <a:rPr lang="ru-RU" sz="3600" dirty="0"/>
              <a:t>(</a:t>
            </a:r>
            <a:r>
              <a:rPr lang="ru-RU" sz="3600" dirty="0" err="1"/>
              <a:t>lang</a:t>
            </a:r>
            <a:r>
              <a:rPr lang="ru-RU" sz="3600" dirty="0"/>
              <a:t>))</a:t>
            </a:r>
          </a:p>
          <a:p>
            <a:r>
              <a:rPr lang="ru-RU" sz="3600" dirty="0" err="1"/>
              <a:t>print</a:t>
            </a:r>
            <a:r>
              <a:rPr lang="ru-RU" sz="3600" dirty="0"/>
              <a:t>()</a:t>
            </a:r>
          </a:p>
          <a:p>
            <a:r>
              <a:rPr lang="ru-RU" sz="3200" dirty="0" smtClean="0"/>
              <a:t># </a:t>
            </a:r>
            <a:r>
              <a:rPr lang="ru-RU" sz="3200" b="1" dirty="0"/>
              <a:t>2</a:t>
            </a:r>
            <a:r>
              <a:rPr lang="ru-RU" sz="3200" dirty="0"/>
              <a:t>. В </a:t>
            </a:r>
            <a:r>
              <a:rPr lang="ru-RU" sz="3200" dirty="0" err="1"/>
              <a:t>Python</a:t>
            </a:r>
            <a:r>
              <a:rPr lang="ru-RU" sz="3200" dirty="0"/>
              <a:t> в явном виде отсутствует привычный для </a:t>
            </a:r>
            <a:r>
              <a:rPr lang="ru-RU" sz="3200" dirty="0" smtClean="0"/>
              <a:t>Пас-я </a:t>
            </a:r>
            <a:r>
              <a:rPr lang="ru-RU" sz="3200" dirty="0"/>
              <a:t>или Си</a:t>
            </a:r>
          </a:p>
          <a:p>
            <a:r>
              <a:rPr lang="ru-RU" sz="3200" dirty="0"/>
              <a:t>#    цикл со счетчиком. Однако данный тип цикла может быть реализован как</a:t>
            </a:r>
          </a:p>
          <a:p>
            <a:r>
              <a:rPr lang="ru-RU" sz="3200" dirty="0"/>
              <a:t>#    </a:t>
            </a:r>
            <a:r>
              <a:rPr lang="ru-RU" sz="3200" dirty="0" err="1"/>
              <a:t>for</a:t>
            </a:r>
            <a:r>
              <a:rPr lang="ru-RU" sz="3200" dirty="0"/>
              <a:t> ... </a:t>
            </a:r>
            <a:r>
              <a:rPr lang="ru-RU" sz="3200" dirty="0" err="1"/>
              <a:t>in</a:t>
            </a:r>
            <a:r>
              <a:rPr lang="ru-RU" sz="3200" dirty="0"/>
              <a:t> с перемещением по числовому диапазону </a:t>
            </a:r>
            <a:r>
              <a:rPr lang="ru-RU" sz="3200" dirty="0" err="1"/>
              <a:t>range</a:t>
            </a:r>
            <a:r>
              <a:rPr lang="ru-RU" sz="3200" dirty="0"/>
              <a:t>(...)</a:t>
            </a:r>
          </a:p>
          <a:p>
            <a:r>
              <a:rPr lang="ru-RU" sz="3200" dirty="0" smtClean="0"/>
              <a:t>#    </a:t>
            </a:r>
            <a:r>
              <a:rPr lang="ru-RU" sz="3200" dirty="0"/>
              <a:t>Выводим на экран числа от 1 до 10</a:t>
            </a:r>
          </a:p>
          <a:p>
            <a:r>
              <a:rPr lang="ru-RU" sz="3200" b="1" dirty="0" err="1"/>
              <a:t>for</a:t>
            </a:r>
            <a:r>
              <a:rPr lang="ru-RU" sz="3200" b="1" dirty="0"/>
              <a:t> i </a:t>
            </a:r>
            <a:r>
              <a:rPr lang="ru-RU" sz="3200" b="1" dirty="0" err="1"/>
              <a:t>in</a:t>
            </a:r>
            <a:r>
              <a:rPr lang="ru-RU" sz="3200" b="1" dirty="0"/>
              <a:t> </a:t>
            </a:r>
            <a:r>
              <a:rPr lang="ru-RU" sz="3200" b="1" dirty="0" err="1"/>
              <a:t>range</a:t>
            </a:r>
            <a:r>
              <a:rPr lang="ru-RU" sz="3200" b="1" dirty="0"/>
              <a:t>(10):</a:t>
            </a:r>
          </a:p>
          <a:p>
            <a:r>
              <a:rPr lang="ru-RU" sz="3200" b="1" dirty="0"/>
              <a:t>    </a:t>
            </a:r>
            <a:r>
              <a:rPr lang="ru-RU" sz="3200" b="1" dirty="0" err="1"/>
              <a:t>print</a:t>
            </a:r>
            <a:r>
              <a:rPr lang="ru-RU" sz="3200" b="1" dirty="0"/>
              <a:t>(i + 1, </a:t>
            </a:r>
            <a:r>
              <a:rPr lang="ru-RU" sz="3200" b="1" dirty="0" err="1"/>
              <a:t>end</a:t>
            </a:r>
            <a:r>
              <a:rPr lang="ru-RU" sz="3200" b="1" dirty="0"/>
              <a:t>=" ")</a:t>
            </a:r>
          </a:p>
        </p:txBody>
      </p:sp>
    </p:spTree>
    <p:extLst>
      <p:ext uri="{BB962C8B-B14F-4D97-AF65-F5344CB8AC3E}">
        <p14:creationId xmlns:p14="http://schemas.microsoft.com/office/powerpoint/2010/main" val="147461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839"/>
            <a:ext cx="12090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Итераторы</a:t>
            </a:r>
          </a:p>
          <a:p>
            <a:endParaRPr lang="ru-RU" sz="3600" dirty="0"/>
          </a:p>
          <a:p>
            <a:pPr algn="just"/>
            <a:r>
              <a:rPr lang="ru-RU" sz="3600" dirty="0"/>
              <a:t>Универсальность цикла </a:t>
            </a:r>
            <a:r>
              <a:rPr lang="ru-RU" sz="3600" dirty="0" err="1"/>
              <a:t>for</a:t>
            </a:r>
            <a:r>
              <a:rPr lang="ru-RU" sz="3600" dirty="0"/>
              <a:t> в виде возможности перемещения по различным коллекциям основана на использовании итераторов - специальных интерфейсных объектов, предоставляющих навигацию по другим (итерируемым) объектам.</a:t>
            </a:r>
          </a:p>
          <a:p>
            <a:endParaRPr lang="ru-RU" sz="3600" dirty="0"/>
          </a:p>
          <a:p>
            <a:r>
              <a:rPr lang="ru-RU" sz="3600" dirty="0"/>
              <a:t>Общая схема взаимодействия коллекции и итератора следующая:</a:t>
            </a:r>
          </a:p>
        </p:txBody>
      </p:sp>
    </p:spTree>
    <p:extLst>
      <p:ext uri="{BB962C8B-B14F-4D97-AF65-F5344CB8AC3E}">
        <p14:creationId xmlns:p14="http://schemas.microsoft.com/office/powerpoint/2010/main" val="226223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42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Пользователь вводит </a:t>
            </a:r>
            <a:r>
              <a:rPr lang="en-US" sz="3600" dirty="0" smtClean="0"/>
              <a:t>n </a:t>
            </a:r>
            <a:r>
              <a:rPr lang="ru-RU" sz="3600" dirty="0" smtClean="0"/>
              <a:t>символов. Сколько символов равно заданному символу </a:t>
            </a:r>
            <a:r>
              <a:rPr lang="en-US" sz="3600" dirty="0" smtClean="0"/>
              <a:t>c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87" y="127000"/>
            <a:ext cx="4545013" cy="65278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33368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n = </a:t>
            </a:r>
            <a:r>
              <a:rPr lang="en-US" sz="3600" dirty="0" err="1"/>
              <a:t>int</a:t>
            </a:r>
            <a:r>
              <a:rPr lang="en-US" sz="3600" dirty="0"/>
              <a:t>(input())</a:t>
            </a:r>
          </a:p>
          <a:p>
            <a:r>
              <a:rPr lang="en-US" sz="3600" dirty="0"/>
              <a:t>c = input()</a:t>
            </a:r>
          </a:p>
          <a:p>
            <a:r>
              <a:rPr lang="en-US" sz="3600" dirty="0"/>
              <a:t>k = 0</a:t>
            </a:r>
          </a:p>
          <a:p>
            <a:r>
              <a:rPr lang="en-US" sz="3600" dirty="0"/>
              <a:t>for </a:t>
            </a:r>
            <a:r>
              <a:rPr lang="en-US" sz="3600" dirty="0" err="1"/>
              <a:t>i</a:t>
            </a:r>
            <a:r>
              <a:rPr lang="en-US" sz="3600" dirty="0"/>
              <a:t> in range(n):</a:t>
            </a:r>
          </a:p>
          <a:p>
            <a:r>
              <a:rPr lang="en-US" sz="3600" dirty="0"/>
              <a:t>    s = input()</a:t>
            </a:r>
          </a:p>
          <a:p>
            <a:r>
              <a:rPr lang="en-US" sz="3600" dirty="0"/>
              <a:t>    if c == s:</a:t>
            </a:r>
          </a:p>
          <a:p>
            <a:r>
              <a:rPr lang="en-US" sz="3600" dirty="0"/>
              <a:t>        k+=1</a:t>
            </a:r>
          </a:p>
          <a:p>
            <a:r>
              <a:rPr lang="en-US" sz="3600" dirty="0"/>
              <a:t>print(k)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8306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89763"/>
            <a:ext cx="1209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коллекция и итератор взаимно ссылаются друг на друга через специальный метод __</a:t>
            </a:r>
            <a:r>
              <a:rPr lang="ru-RU" sz="2800" dirty="0" err="1"/>
              <a:t>iter</a:t>
            </a:r>
            <a:r>
              <a:rPr lang="ru-RU" sz="2800" dirty="0"/>
              <a:t>__();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итератор предоставляет дополнительный метод __</a:t>
            </a:r>
            <a:r>
              <a:rPr lang="ru-RU" sz="2800" dirty="0" err="1"/>
              <a:t>next</a:t>
            </a:r>
            <a:r>
              <a:rPr lang="ru-RU" sz="2800" dirty="0"/>
              <a:t>__() для получения следующего элемента привязанной </a:t>
            </a:r>
            <a:r>
              <a:rPr lang="ru-RU" sz="2800" dirty="0" smtClean="0"/>
              <a:t>коллекции</a:t>
            </a:r>
            <a:endParaRPr lang="ru-RU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804245"/>
            <a:ext cx="12192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 </a:t>
            </a:r>
            <a:r>
              <a:rPr kumimoji="0" lang="ru-RU" altLang="ru-RU" sz="2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Рисунок  - Итератор и итерируемый объект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_images/04_01_0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0206"/>
            <a:ext cx="111252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91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8138"/>
            <a:ext cx="12077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Итераторы, реализованные по-разному для различных классов (например, для кортежа и словаря) позволяют циклу </a:t>
            </a:r>
            <a:r>
              <a:rPr lang="ru-RU" sz="3600" dirty="0" err="1"/>
              <a:t>for</a:t>
            </a:r>
            <a:r>
              <a:rPr lang="ru-RU" sz="3600" dirty="0"/>
              <a:t> перемещаться по коллекциям, не заботясь о внутренней структуре объектов, а используя </a:t>
            </a:r>
            <a:r>
              <a:rPr lang="ru-RU" sz="3600" b="1" dirty="0"/>
              <a:t>методы</a:t>
            </a:r>
            <a:r>
              <a:rPr lang="ru-RU" sz="3600" dirty="0"/>
              <a:t> </a:t>
            </a:r>
            <a:r>
              <a:rPr lang="ru-RU" sz="3600" b="1" dirty="0"/>
              <a:t>__</a:t>
            </a:r>
            <a:r>
              <a:rPr lang="ru-RU" sz="3600" b="1" dirty="0" err="1"/>
              <a:t>iter</a:t>
            </a:r>
            <a:r>
              <a:rPr lang="ru-RU" sz="3600" b="1" dirty="0"/>
              <a:t>__() </a:t>
            </a:r>
            <a:r>
              <a:rPr lang="ru-RU" sz="3600" dirty="0"/>
              <a:t>и </a:t>
            </a:r>
            <a:r>
              <a:rPr lang="ru-RU" sz="3600" b="1" dirty="0"/>
              <a:t>__</a:t>
            </a:r>
            <a:r>
              <a:rPr lang="ru-RU" sz="3600" b="1" dirty="0" err="1"/>
              <a:t>next</a:t>
            </a:r>
            <a:r>
              <a:rPr lang="ru-RU" sz="3600" b="1" dirty="0"/>
              <a:t>__()</a:t>
            </a:r>
            <a:r>
              <a:rPr lang="ru-RU" sz="3600" dirty="0"/>
              <a:t>. </a:t>
            </a:r>
            <a:endParaRPr lang="ru-RU" sz="3600" dirty="0" smtClean="0"/>
          </a:p>
          <a:p>
            <a:pPr algn="just"/>
            <a:r>
              <a:rPr lang="ru-RU" sz="3600" dirty="0" smtClean="0"/>
              <a:t>Вызов </a:t>
            </a:r>
            <a:r>
              <a:rPr lang="ru-RU" sz="3600" dirty="0"/>
              <a:t>__</a:t>
            </a:r>
            <a:r>
              <a:rPr lang="ru-RU" sz="3600" dirty="0" err="1"/>
              <a:t>next</a:t>
            </a:r>
            <a:r>
              <a:rPr lang="ru-RU" sz="3600" dirty="0"/>
              <a:t>__() завершается возбуждением исключения </a:t>
            </a:r>
            <a:r>
              <a:rPr lang="ru-RU" sz="3600" dirty="0" err="1"/>
              <a:t>StopIteration</a:t>
            </a:r>
            <a:r>
              <a:rPr lang="ru-RU" sz="3600" dirty="0"/>
              <a:t>, означающим, что элементов в коллекции больше нет</a:t>
            </a:r>
          </a:p>
        </p:txBody>
      </p:sp>
    </p:spTree>
    <p:extLst>
      <p:ext uri="{BB962C8B-B14F-4D97-AF65-F5344CB8AC3E}">
        <p14:creationId xmlns:p14="http://schemas.microsoft.com/office/powerpoint/2010/main" val="346798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5553"/>
            <a:ext cx="121031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Условный оператор</a:t>
            </a:r>
          </a:p>
          <a:p>
            <a:pPr algn="just"/>
            <a:r>
              <a:rPr lang="ru-RU" sz="3200" dirty="0" smtClean="0"/>
              <a:t>Оператор </a:t>
            </a:r>
            <a:r>
              <a:rPr lang="ru-RU" sz="3200" dirty="0" err="1"/>
              <a:t>if</a:t>
            </a:r>
            <a:r>
              <a:rPr lang="ru-RU" sz="3200" dirty="0"/>
              <a:t> позволяет выполнять часть программы при наступлении определенного условия.</a:t>
            </a:r>
          </a:p>
          <a:p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dirty="0" err="1"/>
              <a:t>if</a:t>
            </a:r>
            <a:r>
              <a:rPr lang="ru-RU" sz="3200" dirty="0"/>
              <a:t> </a:t>
            </a:r>
            <a:r>
              <a:rPr lang="en-US" sz="3200" dirty="0" smtClean="0"/>
              <a:t> </a:t>
            </a:r>
            <a:r>
              <a:rPr lang="ru-RU" sz="3200" b="1" dirty="0" smtClean="0"/>
              <a:t>logical_expression_1</a:t>
            </a:r>
            <a:r>
              <a:rPr lang="ru-RU" sz="3200" dirty="0"/>
              <a:t>:     # (</a:t>
            </a:r>
            <a:r>
              <a:rPr lang="ru-RU" sz="3200" dirty="0" err="1"/>
              <a:t>if</a:t>
            </a:r>
            <a:r>
              <a:rPr lang="ru-RU" sz="3200" dirty="0"/>
              <a:t> строго 1) условие для проверки</a:t>
            </a:r>
          </a:p>
          <a:p>
            <a:r>
              <a:rPr lang="ru-RU" sz="3200" dirty="0"/>
              <a:t>        suite_1                  # блок команд для выполнения, если условие истинно</a:t>
            </a:r>
          </a:p>
          <a:p>
            <a:r>
              <a:rPr lang="ru-RU" sz="3200" dirty="0"/>
              <a:t>    </a:t>
            </a:r>
            <a:r>
              <a:rPr lang="ru-RU" sz="3200" dirty="0" err="1"/>
              <a:t>elif</a:t>
            </a:r>
            <a:r>
              <a:rPr lang="ru-RU" sz="3200" dirty="0"/>
              <a:t> </a:t>
            </a:r>
            <a:r>
              <a:rPr lang="en-US" sz="3200" dirty="0" smtClean="0"/>
              <a:t> </a:t>
            </a:r>
            <a:r>
              <a:rPr lang="ru-RU" sz="3200" b="1" dirty="0" smtClean="0"/>
              <a:t>logical_expression_2</a:t>
            </a:r>
            <a:r>
              <a:rPr lang="ru-RU" sz="3200" dirty="0"/>
              <a:t>:   # (</a:t>
            </a:r>
            <a:r>
              <a:rPr lang="ru-RU" sz="3200" dirty="0" err="1"/>
              <a:t>elif</a:t>
            </a:r>
            <a:r>
              <a:rPr lang="ru-RU" sz="3200" dirty="0"/>
              <a:t> - 0 или несколько) дополнительные условия</a:t>
            </a:r>
          </a:p>
          <a:p>
            <a:r>
              <a:rPr lang="ru-RU" sz="3200" dirty="0"/>
              <a:t>        suite_2                  # проверка идет, если условия выше ложны</a:t>
            </a:r>
          </a:p>
          <a:p>
            <a:r>
              <a:rPr lang="ru-RU" sz="3200" dirty="0"/>
              <a:t>    </a:t>
            </a:r>
            <a:r>
              <a:rPr lang="ru-RU" sz="3200" dirty="0" err="1"/>
              <a:t>elif</a:t>
            </a:r>
            <a:r>
              <a:rPr lang="ru-RU" sz="3200" dirty="0"/>
              <a:t> </a:t>
            </a:r>
            <a:r>
              <a:rPr lang="en-US" sz="3200" dirty="0" smtClean="0"/>
              <a:t> </a:t>
            </a:r>
            <a:r>
              <a:rPr lang="ru-RU" sz="3200" b="1" dirty="0" err="1" smtClean="0"/>
              <a:t>logical_expression_N</a:t>
            </a:r>
            <a:r>
              <a:rPr lang="ru-RU" sz="3200" dirty="0"/>
              <a:t>:</a:t>
            </a:r>
          </a:p>
          <a:p>
            <a:r>
              <a:rPr lang="ru-RU" sz="3200" dirty="0"/>
              <a:t>        </a:t>
            </a:r>
            <a:r>
              <a:rPr lang="ru-RU" sz="3200" dirty="0" err="1"/>
              <a:t>suite_N</a:t>
            </a:r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dirty="0" err="1"/>
              <a:t>else</a:t>
            </a:r>
            <a:r>
              <a:rPr lang="ru-RU" sz="3200" dirty="0"/>
              <a:t>:                        # (</a:t>
            </a:r>
            <a:r>
              <a:rPr lang="ru-RU" sz="3200" dirty="0" err="1"/>
              <a:t>else</a:t>
            </a:r>
            <a:r>
              <a:rPr lang="ru-RU" sz="3200" dirty="0"/>
              <a:t> - 0 или 1) блок команд для выполнения,</a:t>
            </a:r>
          </a:p>
          <a:p>
            <a:r>
              <a:rPr lang="ru-RU" sz="3200" dirty="0"/>
              <a:t>        </a:t>
            </a:r>
            <a:r>
              <a:rPr lang="ru-RU" sz="3200" dirty="0" err="1"/>
              <a:t>else_suite</a:t>
            </a:r>
            <a:r>
              <a:rPr lang="ru-RU" sz="3200" dirty="0"/>
              <a:t>               # если все условия выше оказались ложными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217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# 1. </a:t>
            </a:r>
            <a:r>
              <a:rPr lang="ru-RU" sz="2400" b="1" dirty="0"/>
              <a:t>Явное использование итератора для списка</a:t>
            </a:r>
          </a:p>
          <a:p>
            <a:endParaRPr lang="ru-RU" sz="2400" dirty="0"/>
          </a:p>
          <a:p>
            <a:r>
              <a:rPr lang="ru-RU" sz="2400" dirty="0"/>
              <a:t>&gt;&gt;&gt; </a:t>
            </a:r>
            <a:r>
              <a:rPr lang="en-US" sz="2400" dirty="0" err="1"/>
              <a:t>my_list</a:t>
            </a:r>
            <a:r>
              <a:rPr lang="en-US" sz="2400" dirty="0"/>
              <a:t> = [1, 2, 3]</a:t>
            </a:r>
          </a:p>
          <a:p>
            <a:endParaRPr lang="en-US" sz="2400" dirty="0"/>
          </a:p>
          <a:p>
            <a:r>
              <a:rPr lang="en-US" sz="2400" dirty="0"/>
              <a:t>&gt;&gt;&gt; it = my_list.__</a:t>
            </a:r>
            <a:r>
              <a:rPr lang="en-US" sz="2400" dirty="0" err="1"/>
              <a:t>iter</a:t>
            </a:r>
            <a:r>
              <a:rPr lang="en-US" sz="2400" dirty="0"/>
              <a:t>__()</a:t>
            </a:r>
          </a:p>
          <a:p>
            <a:r>
              <a:rPr lang="en-US" sz="2400" dirty="0"/>
              <a:t>&gt;&gt;&gt; it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list_iterator</a:t>
            </a:r>
            <a:r>
              <a:rPr lang="en-US" sz="2400" dirty="0"/>
              <a:t> object at 0x000001E8E20BAB00&gt;</a:t>
            </a:r>
          </a:p>
          <a:p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it.__next</a:t>
            </a:r>
            <a:r>
              <a:rPr lang="en-US" sz="2400" dirty="0"/>
              <a:t>__()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it.__next</a:t>
            </a:r>
            <a:r>
              <a:rPr lang="en-US" sz="2400" dirty="0"/>
              <a:t>__()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it.__next</a:t>
            </a:r>
            <a:r>
              <a:rPr lang="en-US" sz="2400" dirty="0"/>
              <a:t>__()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 smtClean="0"/>
              <a:t>&gt;&gt;&gt; </a:t>
            </a:r>
            <a:r>
              <a:rPr lang="en-US" sz="2400" dirty="0" err="1"/>
              <a:t>b.__next</a:t>
            </a:r>
            <a:r>
              <a:rPr lang="en-US" sz="2400" dirty="0"/>
              <a:t>__()</a:t>
            </a:r>
          </a:p>
          <a:p>
            <a:r>
              <a:rPr lang="en-US" sz="2400" dirty="0" err="1"/>
              <a:t>Traceback</a:t>
            </a:r>
            <a:r>
              <a:rPr lang="en-US" sz="2400" dirty="0"/>
              <a:t> (most recent call last):</a:t>
            </a:r>
          </a:p>
          <a:p>
            <a:r>
              <a:rPr lang="en-US" sz="2400" dirty="0"/>
              <a:t>  File "&lt;</a:t>
            </a:r>
            <a:r>
              <a:rPr lang="en-US" sz="2400" dirty="0" err="1"/>
              <a:t>stdin</a:t>
            </a:r>
            <a:r>
              <a:rPr lang="en-US" sz="2400" dirty="0"/>
              <a:t>&gt;", line 1, in &lt;module&gt;</a:t>
            </a:r>
          </a:p>
          <a:p>
            <a:r>
              <a:rPr lang="en-US" sz="2400" dirty="0" err="1"/>
              <a:t>StopIteration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211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9888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 2. </a:t>
            </a:r>
            <a:r>
              <a:rPr lang="ru-RU" sz="2800" b="1" dirty="0"/>
              <a:t>Явное использование итератора для словаря</a:t>
            </a:r>
          </a:p>
          <a:p>
            <a:r>
              <a:rPr lang="ru-RU" sz="2800" dirty="0" smtClean="0"/>
              <a:t>&gt;&gt;&gt; </a:t>
            </a:r>
            <a:r>
              <a:rPr lang="en-US" sz="2800" dirty="0" err="1"/>
              <a:t>my_dict</a:t>
            </a:r>
            <a:r>
              <a:rPr lang="en-US" sz="2800" dirty="0"/>
              <a:t> = </a:t>
            </a:r>
            <a:r>
              <a:rPr lang="en-US" sz="2800" dirty="0" err="1"/>
              <a:t>dict</a:t>
            </a:r>
            <a:r>
              <a:rPr lang="en-US" sz="2800" dirty="0"/>
              <a:t>(name="</a:t>
            </a:r>
            <a:r>
              <a:rPr lang="ru-RU" sz="2800" dirty="0"/>
              <a:t>Саша", </a:t>
            </a:r>
            <a:r>
              <a:rPr lang="en-US" sz="2800" dirty="0"/>
              <a:t>age=20, weight=65.6)</a:t>
            </a:r>
          </a:p>
          <a:p>
            <a:r>
              <a:rPr lang="en-US" sz="2800" dirty="0"/>
              <a:t>&gt;&gt;&gt; it = my_</a:t>
            </a:r>
            <a:r>
              <a:rPr lang="en-US" sz="2800" dirty="0" err="1"/>
              <a:t>dict</a:t>
            </a:r>
            <a:r>
              <a:rPr lang="en-US" sz="2800" dirty="0"/>
              <a:t>.__</a:t>
            </a:r>
            <a:r>
              <a:rPr lang="en-US" sz="2800" dirty="0" err="1"/>
              <a:t>iter</a:t>
            </a:r>
            <a:r>
              <a:rPr lang="en-US" sz="2800" dirty="0"/>
              <a:t>__()</a:t>
            </a:r>
          </a:p>
          <a:p>
            <a:r>
              <a:rPr lang="en-US" sz="2800" dirty="0"/>
              <a:t>&gt;&gt;&gt; it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dict_keyiterator</a:t>
            </a:r>
            <a:r>
              <a:rPr lang="en-US" sz="2800" dirty="0"/>
              <a:t> object at 0x000001E8E20B04F8&gt;</a:t>
            </a:r>
          </a:p>
          <a:p>
            <a:endParaRPr lang="en-US" sz="2800" dirty="0"/>
          </a:p>
          <a:p>
            <a:r>
              <a:rPr lang="en-US" sz="2800" dirty="0"/>
              <a:t>&gt;&gt;&gt; </a:t>
            </a:r>
            <a:r>
              <a:rPr lang="en-US" sz="2800" dirty="0" err="1"/>
              <a:t>it.__next</a:t>
            </a:r>
            <a:r>
              <a:rPr lang="en-US" sz="2800" dirty="0"/>
              <a:t>__()</a:t>
            </a:r>
          </a:p>
          <a:p>
            <a:r>
              <a:rPr lang="en-US" sz="2800" dirty="0"/>
              <a:t>'age'</a:t>
            </a:r>
          </a:p>
          <a:p>
            <a:r>
              <a:rPr lang="en-US" sz="2800" dirty="0"/>
              <a:t>&gt;&gt;&gt; </a:t>
            </a:r>
            <a:r>
              <a:rPr lang="en-US" sz="2800" dirty="0" err="1"/>
              <a:t>it.__next</a:t>
            </a:r>
            <a:r>
              <a:rPr lang="en-US" sz="2800" dirty="0"/>
              <a:t>__()</a:t>
            </a:r>
          </a:p>
          <a:p>
            <a:r>
              <a:rPr lang="en-US" sz="2800" dirty="0"/>
              <a:t>'name'</a:t>
            </a:r>
          </a:p>
          <a:p>
            <a:r>
              <a:rPr lang="en-US" sz="2800" dirty="0"/>
              <a:t>&gt;&gt;&gt;</a:t>
            </a:r>
          </a:p>
          <a:p>
            <a:r>
              <a:rPr lang="en-US" sz="2800" dirty="0"/>
              <a:t>&gt;&gt;&gt; </a:t>
            </a:r>
            <a:r>
              <a:rPr lang="en-US" sz="2800" dirty="0" err="1"/>
              <a:t>it.__next</a:t>
            </a:r>
            <a:r>
              <a:rPr lang="en-US" sz="2800" dirty="0"/>
              <a:t>__()</a:t>
            </a:r>
          </a:p>
          <a:p>
            <a:r>
              <a:rPr lang="en-US" sz="2800" dirty="0"/>
              <a:t>'weight'</a:t>
            </a:r>
          </a:p>
          <a:p>
            <a:endParaRPr lang="en-US" sz="2800" dirty="0"/>
          </a:p>
          <a:p>
            <a:r>
              <a:rPr lang="en-US" sz="2800" dirty="0"/>
              <a:t>&gt;&gt;&gt; </a:t>
            </a:r>
            <a:r>
              <a:rPr lang="en-US" sz="2800" dirty="0" err="1"/>
              <a:t>it.__next</a:t>
            </a:r>
            <a:r>
              <a:rPr lang="en-US" sz="2800" dirty="0"/>
              <a:t>__()</a:t>
            </a:r>
          </a:p>
          <a:p>
            <a:r>
              <a:rPr lang="en-US" sz="2800" dirty="0" err="1"/>
              <a:t>Traceback</a:t>
            </a:r>
            <a:r>
              <a:rPr lang="en-US" sz="2800" dirty="0"/>
              <a:t> (most recent call last):</a:t>
            </a:r>
          </a:p>
          <a:p>
            <a:r>
              <a:rPr lang="en-US" sz="2800" dirty="0"/>
              <a:t>  File "&lt;</a:t>
            </a:r>
            <a:r>
              <a:rPr lang="en-US" sz="2800" dirty="0" err="1"/>
              <a:t>stdin</a:t>
            </a:r>
            <a:r>
              <a:rPr lang="en-US" sz="2800" dirty="0"/>
              <a:t>&gt;", line 1, in &lt;module&gt;</a:t>
            </a:r>
          </a:p>
          <a:p>
            <a:r>
              <a:rPr lang="en-US" sz="2800" dirty="0" err="1"/>
              <a:t>StopIteration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64944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Итерируемые объекты также поддерживаются рядом полезных функций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 err="1"/>
              <a:t>all</a:t>
            </a:r>
            <a:r>
              <a:rPr lang="ru-RU" sz="2800" b="1" dirty="0"/>
              <a:t>(</a:t>
            </a:r>
            <a:r>
              <a:rPr lang="ru-RU" sz="2800" b="1" dirty="0" err="1"/>
              <a:t>iterable</a:t>
            </a:r>
            <a:r>
              <a:rPr lang="ru-RU" sz="2800" b="1" dirty="0"/>
              <a:t>)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Возвращает </a:t>
            </a:r>
            <a:r>
              <a:rPr lang="ru-RU" sz="2800" dirty="0" err="1"/>
              <a:t>True</a:t>
            </a:r>
            <a:r>
              <a:rPr lang="ru-RU" sz="2800" dirty="0"/>
              <a:t>, если все элементы </a:t>
            </a:r>
            <a:r>
              <a:rPr lang="ru-RU" sz="2800" dirty="0" err="1"/>
              <a:t>iterable</a:t>
            </a:r>
            <a:r>
              <a:rPr lang="ru-RU" sz="2800" dirty="0"/>
              <a:t> в логическом контексте оцениваются как </a:t>
            </a:r>
            <a:r>
              <a:rPr lang="ru-RU" sz="2800" dirty="0" err="1"/>
              <a:t>True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 err="1"/>
              <a:t>any</a:t>
            </a:r>
            <a:r>
              <a:rPr lang="ru-RU" sz="2800" b="1" dirty="0"/>
              <a:t>(</a:t>
            </a:r>
            <a:r>
              <a:rPr lang="ru-RU" sz="2800" b="1" dirty="0" err="1"/>
              <a:t>iterable</a:t>
            </a:r>
            <a:r>
              <a:rPr lang="ru-RU" sz="2800" b="1" dirty="0"/>
              <a:t>)</a:t>
            </a:r>
          </a:p>
          <a:p>
            <a:endParaRPr lang="ru-RU" sz="2800" dirty="0"/>
          </a:p>
          <a:p>
            <a:r>
              <a:rPr lang="ru-RU" sz="2800" dirty="0"/>
              <a:t>    Возвращает </a:t>
            </a:r>
            <a:r>
              <a:rPr lang="ru-RU" sz="2800" dirty="0" err="1"/>
              <a:t>True</a:t>
            </a:r>
            <a:r>
              <a:rPr lang="ru-RU" sz="2800" dirty="0"/>
              <a:t>, если хотя бы 1 элемент </a:t>
            </a:r>
            <a:r>
              <a:rPr lang="ru-RU" sz="2800" dirty="0" err="1"/>
              <a:t>iterable</a:t>
            </a:r>
            <a:r>
              <a:rPr lang="ru-RU" sz="2800" dirty="0"/>
              <a:t> в логическом контексте оцениваются как </a:t>
            </a:r>
            <a:r>
              <a:rPr lang="ru-RU" sz="2800" dirty="0" err="1"/>
              <a:t>True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 err="1"/>
              <a:t>enumerate</a:t>
            </a:r>
            <a:r>
              <a:rPr lang="ru-RU" sz="2800" b="1" dirty="0"/>
              <a:t>(</a:t>
            </a:r>
            <a:r>
              <a:rPr lang="ru-RU" sz="2800" b="1" dirty="0" err="1"/>
              <a:t>iterable</a:t>
            </a:r>
            <a:r>
              <a:rPr lang="ru-RU" sz="2800" b="1" dirty="0"/>
              <a:t>, </a:t>
            </a:r>
            <a:r>
              <a:rPr lang="ru-RU" sz="2800" b="1" dirty="0" err="1"/>
              <a:t>start</a:t>
            </a:r>
            <a:r>
              <a:rPr lang="ru-RU" sz="2800" b="1" dirty="0"/>
              <a:t>=0)</a:t>
            </a:r>
          </a:p>
          <a:p>
            <a:endParaRPr lang="ru-RU" sz="2800" dirty="0"/>
          </a:p>
          <a:p>
            <a:r>
              <a:rPr lang="ru-RU" sz="2800" dirty="0"/>
              <a:t>    Возвращает итератор, где каждый элемент является парой «номер» - «значение». Номер отсчитывается от </a:t>
            </a:r>
            <a:r>
              <a:rPr lang="ru-RU" sz="2800" dirty="0" err="1"/>
              <a:t>start</a:t>
            </a:r>
            <a:r>
              <a:rPr lang="ru-RU" sz="2800" dirty="0"/>
              <a:t>. Обычно используется в циклах </a:t>
            </a:r>
            <a:r>
              <a:rPr lang="ru-RU" sz="2800" dirty="0" err="1"/>
              <a:t>for</a:t>
            </a:r>
            <a:r>
              <a:rPr lang="ru-RU" sz="2800" dirty="0"/>
              <a:t>, чтобы получить последовательность кортежей (номер, элемент).</a:t>
            </a:r>
          </a:p>
        </p:txBody>
      </p:sp>
    </p:spTree>
    <p:extLst>
      <p:ext uri="{BB962C8B-B14F-4D97-AF65-F5344CB8AC3E}">
        <p14:creationId xmlns:p14="http://schemas.microsoft.com/office/powerpoint/2010/main" val="3846849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904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2800" b="1" dirty="0" err="1"/>
              <a:t>sorted</a:t>
            </a:r>
            <a:r>
              <a:rPr lang="ru-RU" sz="2800" b="1" dirty="0"/>
              <a:t>(</a:t>
            </a:r>
            <a:r>
              <a:rPr lang="ru-RU" sz="2800" b="1" dirty="0" err="1"/>
              <a:t>iterable</a:t>
            </a:r>
            <a:r>
              <a:rPr lang="ru-RU" sz="2800" b="1" dirty="0"/>
              <a:t>, </a:t>
            </a:r>
            <a:r>
              <a:rPr lang="ru-RU" sz="2800" b="1" dirty="0" err="1"/>
              <a:t>key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, </a:t>
            </a:r>
            <a:r>
              <a:rPr lang="ru-RU" sz="2800" b="1" dirty="0" err="1"/>
              <a:t>reverse</a:t>
            </a:r>
            <a:r>
              <a:rPr lang="ru-RU" sz="2800" b="1" dirty="0"/>
              <a:t>=</a:t>
            </a:r>
            <a:r>
              <a:rPr lang="ru-RU" sz="2800" b="1" dirty="0" err="1"/>
              <a:t>False</a:t>
            </a:r>
            <a:r>
              <a:rPr lang="ru-RU" sz="2800" b="1" dirty="0"/>
              <a:t>)</a:t>
            </a:r>
          </a:p>
          <a:p>
            <a:endParaRPr lang="ru-RU" sz="2800" dirty="0"/>
          </a:p>
          <a:p>
            <a:r>
              <a:rPr lang="ru-RU" sz="2800" dirty="0"/>
              <a:t>    Возвращает отсортированный объект в виде списка для итерируемого объекта </a:t>
            </a:r>
            <a:r>
              <a:rPr lang="ru-RU" sz="2800" dirty="0" err="1"/>
              <a:t>iterable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    Параметры</a:t>
            </a:r>
          </a:p>
          <a:p>
            <a:r>
              <a:rPr lang="ru-RU" sz="2800" dirty="0" smtClean="0"/>
              <a:t>            </a:t>
            </a:r>
            <a:r>
              <a:rPr lang="ru-RU" sz="2800" dirty="0" err="1"/>
              <a:t>key</a:t>
            </a:r>
            <a:r>
              <a:rPr lang="ru-RU" sz="2800" dirty="0"/>
              <a:t> – функция сортировки (по умолчанию не учитывается, сортировка осуществляется поэлементно);</a:t>
            </a:r>
          </a:p>
          <a:p>
            <a:endParaRPr lang="ru-RU" sz="2800" dirty="0"/>
          </a:p>
          <a:p>
            <a:r>
              <a:rPr lang="ru-RU" sz="2800" dirty="0"/>
              <a:t>            </a:t>
            </a:r>
            <a:r>
              <a:rPr lang="ru-RU" sz="2800" dirty="0" err="1"/>
              <a:t>reverse</a:t>
            </a:r>
            <a:r>
              <a:rPr lang="ru-RU" sz="2800" dirty="0"/>
              <a:t> – если равен </a:t>
            </a:r>
            <a:r>
              <a:rPr lang="ru-RU" sz="2800" dirty="0" err="1"/>
              <a:t>True</a:t>
            </a:r>
            <a:r>
              <a:rPr lang="ru-RU" sz="2800" dirty="0"/>
              <a:t>, сортировка осуществляется в обратном порядке.</a:t>
            </a:r>
          </a:p>
          <a:p>
            <a:endParaRPr lang="ru-RU" sz="2800" dirty="0"/>
          </a:p>
          <a:p>
            <a:r>
              <a:rPr lang="ru-RU" sz="2800" b="1" dirty="0" err="1"/>
              <a:t>reversed</a:t>
            </a:r>
            <a:r>
              <a:rPr lang="ru-RU" sz="2800" b="1" dirty="0"/>
              <a:t>(</a:t>
            </a:r>
            <a:r>
              <a:rPr lang="ru-RU" sz="2800" b="1" dirty="0" err="1"/>
              <a:t>iterable</a:t>
            </a:r>
            <a:r>
              <a:rPr lang="ru-RU" sz="2800" b="1" dirty="0"/>
              <a:t>)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Возвращает итератор, возвращающий элементы в обратном для исходного </a:t>
            </a:r>
            <a:r>
              <a:rPr lang="ru-RU" sz="2800" dirty="0" err="1"/>
              <a:t>iterable</a:t>
            </a:r>
            <a:r>
              <a:rPr lang="ru-RU" sz="2800" dirty="0"/>
              <a:t>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2335138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Техники организации перемещения по коллекциям в </a:t>
            </a:r>
            <a:r>
              <a:rPr lang="en-US" sz="2400" dirty="0"/>
              <a:t>Python </a:t>
            </a:r>
            <a:r>
              <a:rPr lang="ru-RU" sz="2400" dirty="0" smtClean="0"/>
              <a:t>¶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# 1. </a:t>
            </a:r>
            <a:r>
              <a:rPr lang="ru-RU" sz="2400" b="1" dirty="0"/>
              <a:t>Последовательности</a:t>
            </a:r>
          </a:p>
          <a:p>
            <a:endParaRPr lang="ru-RU" sz="2400" dirty="0"/>
          </a:p>
          <a:p>
            <a:r>
              <a:rPr lang="ru-RU" sz="2400" dirty="0"/>
              <a:t># Используя </a:t>
            </a:r>
            <a:r>
              <a:rPr lang="en-US" sz="2400" dirty="0"/>
              <a:t>enumerate(), </a:t>
            </a:r>
            <a:r>
              <a:rPr lang="ru-RU" sz="2400" dirty="0"/>
              <a:t>можно "дать" порядковый номер элементу коллекции в цикле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, item in enumerate(['</a:t>
            </a:r>
            <a:r>
              <a:rPr lang="ru-RU" sz="2400" dirty="0"/>
              <a:t>камень', 'ножницы', 'бумага']):</a:t>
            </a:r>
          </a:p>
          <a:p>
            <a:r>
              <a:rPr lang="ru-RU" sz="2400" dirty="0"/>
              <a:t>    </a:t>
            </a:r>
            <a:r>
              <a:rPr lang="en-US" sz="2400" dirty="0"/>
              <a:t>print(</a:t>
            </a:r>
            <a:r>
              <a:rPr lang="en-US" sz="2400" dirty="0" err="1"/>
              <a:t>i</a:t>
            </a:r>
            <a:r>
              <a:rPr lang="en-US" sz="2400" dirty="0"/>
              <a:t>, item)</a:t>
            </a:r>
          </a:p>
          <a:p>
            <a:endParaRPr lang="en-US" sz="2400" dirty="0"/>
          </a:p>
          <a:p>
            <a:r>
              <a:rPr lang="en-US" sz="2400" dirty="0"/>
              <a:t># </a:t>
            </a:r>
            <a:r>
              <a:rPr lang="ru-RU" sz="2400" dirty="0"/>
              <a:t>Вывод:</a:t>
            </a:r>
          </a:p>
          <a:p>
            <a:r>
              <a:rPr lang="ru-RU" sz="2400" dirty="0"/>
              <a:t># ------</a:t>
            </a:r>
          </a:p>
          <a:p>
            <a:r>
              <a:rPr lang="ru-RU" sz="2400" dirty="0"/>
              <a:t># 0 камень</a:t>
            </a:r>
          </a:p>
          <a:p>
            <a:r>
              <a:rPr lang="ru-RU" sz="2400" dirty="0"/>
              <a:t># 1 ножницы</a:t>
            </a:r>
          </a:p>
          <a:p>
            <a:r>
              <a:rPr lang="ru-RU" sz="2400" dirty="0"/>
              <a:t># 2 бумага</a:t>
            </a:r>
          </a:p>
          <a:p>
            <a:endParaRPr lang="ru-RU" sz="2400" dirty="0"/>
          </a:p>
          <a:p>
            <a:r>
              <a:rPr lang="ru-RU" sz="2400" dirty="0"/>
              <a:t># Используя </a:t>
            </a:r>
            <a:r>
              <a:rPr lang="en-US" sz="2400" dirty="0"/>
              <a:t>sorted(), </a:t>
            </a:r>
            <a:r>
              <a:rPr lang="ru-RU" sz="2400" dirty="0"/>
              <a:t>можно вывести элементы коллекции в порядке возрастания</a:t>
            </a:r>
          </a:p>
          <a:p>
            <a:r>
              <a:rPr lang="en-US" sz="2400" dirty="0"/>
              <a:t>for item in sorted(['</a:t>
            </a:r>
            <a:r>
              <a:rPr lang="ru-RU" sz="2400" dirty="0"/>
              <a:t>камень', 'ножницы', 'бумага']):</a:t>
            </a:r>
          </a:p>
          <a:p>
            <a:r>
              <a:rPr lang="ru-RU" sz="2400" dirty="0"/>
              <a:t>    </a:t>
            </a:r>
            <a:r>
              <a:rPr lang="en-US" sz="2400" dirty="0"/>
              <a:t>print(item)</a:t>
            </a:r>
          </a:p>
        </p:txBody>
      </p:sp>
    </p:spTree>
    <p:extLst>
      <p:ext uri="{BB962C8B-B14F-4D97-AF65-F5344CB8AC3E}">
        <p14:creationId xmlns:p14="http://schemas.microsoft.com/office/powerpoint/2010/main" val="3052645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Прерывание и продолжение циклов</a:t>
            </a:r>
          </a:p>
          <a:p>
            <a:r>
              <a:rPr lang="ru-RU" sz="2800" b="1" dirty="0" err="1" smtClean="0"/>
              <a:t>break</a:t>
            </a:r>
            <a:r>
              <a:rPr lang="ru-RU" sz="2800" b="1" dirty="0"/>
              <a:t>, </a:t>
            </a:r>
            <a:r>
              <a:rPr lang="ru-RU" sz="2800" b="1" dirty="0" err="1"/>
              <a:t>continue</a:t>
            </a:r>
            <a:endParaRPr lang="ru-RU" sz="2800" b="1" dirty="0"/>
          </a:p>
          <a:p>
            <a:endParaRPr lang="ru-RU" sz="2800" dirty="0"/>
          </a:p>
          <a:p>
            <a:r>
              <a:rPr lang="ru-RU" sz="2800" dirty="0"/>
              <a:t>Любая циклическая конструкция может быть немедленно прервана или продолжена (осуществлен переход к проверке условия или следующей итерации в циклах </a:t>
            </a:r>
            <a:r>
              <a:rPr lang="ru-RU" sz="2800" dirty="0" err="1"/>
              <a:t>while</a:t>
            </a:r>
            <a:r>
              <a:rPr lang="ru-RU" sz="2800" dirty="0"/>
              <a:t> и </a:t>
            </a:r>
            <a:r>
              <a:rPr lang="ru-RU" sz="2800" dirty="0" err="1"/>
              <a:t>for</a:t>
            </a:r>
            <a:r>
              <a:rPr lang="ru-RU" sz="2800" dirty="0"/>
              <a:t> соответственно).</a:t>
            </a:r>
          </a:p>
          <a:p>
            <a:endParaRPr lang="ru-RU" sz="2800" dirty="0"/>
          </a:p>
          <a:p>
            <a:r>
              <a:rPr lang="ru-RU" sz="2800" dirty="0"/>
              <a:t>Прерывание цикла может произойти при: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наличии команды </a:t>
            </a:r>
            <a:r>
              <a:rPr lang="ru-RU" sz="2800" dirty="0" err="1"/>
              <a:t>break</a:t>
            </a:r>
            <a:r>
              <a:rPr lang="ru-RU" sz="2800" dirty="0"/>
              <a:t>: приводит к выходу из цикла (только из того, внутри которого она написана);</a:t>
            </a:r>
          </a:p>
          <a:p>
            <a:endParaRPr lang="ru-RU" sz="2800" dirty="0"/>
          </a:p>
          <a:p>
            <a:r>
              <a:rPr lang="ru-RU" sz="2800" dirty="0"/>
              <a:t>    наличии команды </a:t>
            </a:r>
            <a:r>
              <a:rPr lang="ru-RU" sz="2800" dirty="0" err="1"/>
              <a:t>return</a:t>
            </a:r>
            <a:r>
              <a:rPr lang="ru-RU" sz="2800" dirty="0"/>
              <a:t>: выход из функции (и из </a:t>
            </a:r>
            <a:r>
              <a:rPr lang="ru-RU" sz="2800" dirty="0" smtClean="0"/>
              <a:t>цикла);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    возникновении 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489531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5838"/>
            <a:ext cx="1219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Не зависимо от способа прерывания цикла, механизм действует одинаково - выполнение цикла прерывается, дополнительная часть цикла </a:t>
            </a:r>
            <a:r>
              <a:rPr lang="ru-RU" sz="3200" dirty="0" err="1"/>
              <a:t>else</a:t>
            </a:r>
            <a:r>
              <a:rPr lang="ru-RU" sz="3200" dirty="0"/>
              <a:t> не выполняется и осуществляется выход за пределы цикла.</a:t>
            </a:r>
          </a:p>
          <a:p>
            <a:endParaRPr lang="ru-RU" sz="3200" dirty="0"/>
          </a:p>
          <a:p>
            <a:r>
              <a:rPr lang="ru-RU" sz="3200" dirty="0"/>
              <a:t>Для продолжения цикла используется команда </a:t>
            </a:r>
            <a:r>
              <a:rPr lang="ru-RU" sz="3200" dirty="0" err="1"/>
              <a:t>continue</a:t>
            </a:r>
            <a:r>
              <a:rPr lang="ru-RU" sz="3200" dirty="0"/>
              <a:t>, передающая управление в начало цикла для выполнения следующей проверки или итерации.</a:t>
            </a:r>
          </a:p>
        </p:txBody>
      </p:sp>
    </p:spTree>
    <p:extLst>
      <p:ext uri="{BB962C8B-B14F-4D97-AF65-F5344CB8AC3E}">
        <p14:creationId xmlns:p14="http://schemas.microsoft.com/office/powerpoint/2010/main" val="1128542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9744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Прерывание цикла, используя оператор </a:t>
            </a:r>
            <a:r>
              <a:rPr lang="ru-RU" sz="2800" dirty="0" err="1"/>
              <a:t>break</a:t>
            </a:r>
            <a:r>
              <a:rPr lang="ru-RU" sz="2800" dirty="0"/>
              <a:t> в </a:t>
            </a:r>
            <a:r>
              <a:rPr lang="ru-RU" sz="2800" dirty="0" err="1"/>
              <a:t>Python</a:t>
            </a:r>
            <a:r>
              <a:rPr lang="ru-RU" sz="2800" dirty="0"/>
              <a:t> (для цикла </a:t>
            </a:r>
            <a:r>
              <a:rPr lang="ru-RU" sz="2800" dirty="0" err="1"/>
              <a:t>while</a:t>
            </a:r>
            <a:r>
              <a:rPr lang="ru-RU" sz="2800" dirty="0"/>
              <a:t> механизм аналогичен) </a:t>
            </a:r>
            <a:r>
              <a:rPr lang="ru-RU" sz="2800" dirty="0" smtClean="0"/>
              <a:t>¶</a:t>
            </a:r>
            <a:endParaRPr lang="ru-RU" sz="2800" dirty="0"/>
          </a:p>
          <a:p>
            <a:r>
              <a:rPr lang="ru-RU" sz="2800" dirty="0" smtClean="0"/>
              <a:t># </a:t>
            </a:r>
            <a:r>
              <a:rPr lang="ru-RU" sz="2800" dirty="0"/>
              <a:t>Прерывание цикла может оказаться полезным, если задача решена и продолжение цикла не нужно</a:t>
            </a:r>
          </a:p>
          <a:p>
            <a:r>
              <a:rPr lang="ru-RU" sz="2800" dirty="0" smtClean="0"/>
              <a:t># </a:t>
            </a:r>
            <a:r>
              <a:rPr lang="ru-RU" sz="2800" dirty="0"/>
              <a:t>Ищем первое четное число в списке</a:t>
            </a:r>
          </a:p>
          <a:p>
            <a:r>
              <a:rPr lang="ru-RU" sz="2800" dirty="0"/>
              <a:t># При нахождении имеет смысл выйти из цикла и не просматривать его дальше впустую</a:t>
            </a:r>
          </a:p>
          <a:p>
            <a:endParaRPr lang="ru-RU" sz="2800" dirty="0"/>
          </a:p>
          <a:p>
            <a:r>
              <a:rPr lang="ru-RU" sz="2800" dirty="0" err="1"/>
              <a:t>nums</a:t>
            </a:r>
            <a:r>
              <a:rPr lang="ru-RU" sz="2800" dirty="0"/>
              <a:t> = [1, 6, 8, 2, 9, 3, 5]</a:t>
            </a:r>
          </a:p>
          <a:p>
            <a:endParaRPr lang="ru-RU" sz="2800" dirty="0"/>
          </a:p>
          <a:p>
            <a:r>
              <a:rPr lang="ru-RU" sz="2800" dirty="0" err="1"/>
              <a:t>for</a:t>
            </a:r>
            <a:r>
              <a:rPr lang="ru-RU" sz="2800" dirty="0"/>
              <a:t> x </a:t>
            </a:r>
            <a:r>
              <a:rPr lang="ru-RU" sz="2800" dirty="0" err="1"/>
              <a:t>in</a:t>
            </a:r>
            <a:r>
              <a:rPr lang="ru-RU" sz="2800" dirty="0"/>
              <a:t> </a:t>
            </a:r>
            <a:r>
              <a:rPr lang="ru-RU" sz="2800" dirty="0" err="1"/>
              <a:t>nums</a:t>
            </a:r>
            <a:r>
              <a:rPr lang="ru-RU" sz="2800" dirty="0"/>
              <a:t>:</a:t>
            </a:r>
          </a:p>
          <a:p>
            <a:r>
              <a:rPr lang="ru-RU" sz="2800" dirty="0"/>
              <a:t>    </a:t>
            </a:r>
            <a:r>
              <a:rPr lang="ru-RU" sz="2800" dirty="0" err="1"/>
              <a:t>if</a:t>
            </a:r>
            <a:r>
              <a:rPr lang="ru-RU" sz="2800" dirty="0"/>
              <a:t> x % 2 == 0:</a:t>
            </a:r>
          </a:p>
          <a:p>
            <a:r>
              <a:rPr lang="ru-RU" sz="2800" dirty="0"/>
              <a:t>        </a:t>
            </a:r>
            <a:r>
              <a:rPr lang="ru-RU" sz="2800" dirty="0" err="1"/>
              <a:t>print</a:t>
            </a:r>
            <a:r>
              <a:rPr lang="ru-RU" sz="2800" dirty="0"/>
              <a:t>("Число найдено: {}".</a:t>
            </a:r>
            <a:r>
              <a:rPr lang="ru-RU" sz="2800" dirty="0" err="1"/>
              <a:t>format</a:t>
            </a:r>
            <a:r>
              <a:rPr lang="ru-RU" sz="2800" dirty="0"/>
              <a:t>(x))</a:t>
            </a:r>
          </a:p>
          <a:p>
            <a:r>
              <a:rPr lang="ru-RU" sz="2800" dirty="0"/>
              <a:t>        </a:t>
            </a:r>
            <a:r>
              <a:rPr lang="ru-RU" sz="2800" dirty="0" err="1"/>
              <a:t>break</a:t>
            </a:r>
            <a:endParaRPr lang="ru-RU" sz="2800" dirty="0"/>
          </a:p>
          <a:p>
            <a:r>
              <a:rPr lang="ru-RU" sz="2800" dirty="0" err="1"/>
              <a:t>else</a:t>
            </a:r>
            <a:r>
              <a:rPr lang="ru-RU" sz="2800" dirty="0"/>
              <a:t>:</a:t>
            </a:r>
          </a:p>
          <a:p>
            <a:r>
              <a:rPr lang="ru-RU" sz="2800" dirty="0"/>
              <a:t>    </a:t>
            </a:r>
            <a:r>
              <a:rPr lang="ru-RU" sz="2800" dirty="0" err="1"/>
              <a:t>print</a:t>
            </a:r>
            <a:r>
              <a:rPr lang="ru-RU" sz="2800" dirty="0"/>
              <a:t>("Четное число не найдено!")</a:t>
            </a:r>
          </a:p>
        </p:txBody>
      </p:sp>
    </p:spTree>
    <p:extLst>
      <p:ext uri="{BB962C8B-B14F-4D97-AF65-F5344CB8AC3E}">
        <p14:creationId xmlns:p14="http://schemas.microsoft.com/office/powerpoint/2010/main" val="786590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 Прерывание цикла может оказаться полезным, если задача решена и продолжение цикла не нужно</a:t>
            </a:r>
          </a:p>
          <a:p>
            <a:r>
              <a:rPr lang="ru-RU" sz="2800" dirty="0"/>
              <a:t>#</a:t>
            </a:r>
          </a:p>
          <a:p>
            <a:r>
              <a:rPr lang="ru-RU" sz="2800" dirty="0"/>
              <a:t># Запрашиваем у пользователя 5 целых чисел и считаем сумму четных</a:t>
            </a:r>
          </a:p>
          <a:p>
            <a:r>
              <a:rPr lang="ru-RU" sz="2800" dirty="0"/>
              <a:t># Данную задачу можно также решить и выполняя сложение при условии без </a:t>
            </a:r>
            <a:r>
              <a:rPr lang="ru-RU" sz="2800" dirty="0" err="1"/>
              <a:t>continue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 err="1"/>
              <a:t>sum_x</a:t>
            </a:r>
            <a:r>
              <a:rPr lang="ru-RU" sz="2800" dirty="0"/>
              <a:t> = 0</a:t>
            </a:r>
          </a:p>
          <a:p>
            <a:r>
              <a:rPr lang="ru-RU" sz="2800" dirty="0" err="1"/>
              <a:t>for</a:t>
            </a:r>
            <a:r>
              <a:rPr lang="ru-RU" sz="2800" dirty="0"/>
              <a:t> i </a:t>
            </a:r>
            <a:r>
              <a:rPr lang="ru-RU" sz="2800" dirty="0" err="1"/>
              <a:t>in</a:t>
            </a:r>
            <a:r>
              <a:rPr lang="ru-RU" sz="2800" dirty="0"/>
              <a:t> </a:t>
            </a:r>
            <a:r>
              <a:rPr lang="ru-RU" sz="2800" dirty="0" err="1"/>
              <a:t>range</a:t>
            </a:r>
            <a:r>
              <a:rPr lang="ru-RU" sz="2800" dirty="0"/>
              <a:t>(5):</a:t>
            </a:r>
          </a:p>
          <a:p>
            <a:r>
              <a:rPr lang="ru-RU" sz="2800" dirty="0"/>
              <a:t>    x = </a:t>
            </a:r>
            <a:r>
              <a:rPr lang="ru-RU" sz="2800" dirty="0" err="1"/>
              <a:t>int</a:t>
            </a:r>
            <a:r>
              <a:rPr lang="ru-RU" sz="2800" dirty="0"/>
              <a:t>(</a:t>
            </a:r>
            <a:r>
              <a:rPr lang="ru-RU" sz="2800" dirty="0" err="1"/>
              <a:t>input</a:t>
            </a:r>
            <a:r>
              <a:rPr lang="ru-RU" sz="2800" dirty="0"/>
              <a:t>("Введите число №{}: ".</a:t>
            </a:r>
            <a:r>
              <a:rPr lang="ru-RU" sz="2800" dirty="0" err="1"/>
              <a:t>format</a:t>
            </a:r>
            <a:r>
              <a:rPr lang="ru-RU" sz="2800" dirty="0"/>
              <a:t>(i + 1)))</a:t>
            </a:r>
          </a:p>
          <a:p>
            <a:r>
              <a:rPr lang="ru-RU" sz="2800" dirty="0"/>
              <a:t>    </a:t>
            </a:r>
            <a:r>
              <a:rPr lang="ru-RU" sz="2800" dirty="0" err="1"/>
              <a:t>if</a:t>
            </a:r>
            <a:r>
              <a:rPr lang="ru-RU" sz="2800" dirty="0"/>
              <a:t> x % 2 != 0:</a:t>
            </a:r>
          </a:p>
          <a:p>
            <a:r>
              <a:rPr lang="ru-RU" sz="2800" dirty="0"/>
              <a:t>        </a:t>
            </a:r>
            <a:r>
              <a:rPr lang="ru-RU" sz="2800" dirty="0" err="1"/>
              <a:t>continue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    </a:t>
            </a:r>
            <a:r>
              <a:rPr lang="ru-RU" sz="2800" dirty="0" err="1"/>
              <a:t>sum_x</a:t>
            </a:r>
            <a:r>
              <a:rPr lang="ru-RU" sz="2800" dirty="0"/>
              <a:t> += x</a:t>
            </a:r>
          </a:p>
          <a:p>
            <a:endParaRPr lang="ru-RU" sz="2800" dirty="0"/>
          </a:p>
          <a:p>
            <a:r>
              <a:rPr lang="ru-RU" sz="2800" dirty="0" err="1"/>
              <a:t>print</a:t>
            </a:r>
            <a:r>
              <a:rPr lang="ru-RU" sz="2800" dirty="0"/>
              <a:t>("Сумма =", </a:t>
            </a:r>
            <a:r>
              <a:rPr lang="ru-RU" sz="2800" dirty="0" err="1"/>
              <a:t>sum_x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2531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Комбинация циклов и условий</a:t>
            </a:r>
          </a:p>
          <a:p>
            <a:endParaRPr lang="ru-RU" sz="3200" dirty="0"/>
          </a:p>
          <a:p>
            <a:r>
              <a:rPr lang="ru-RU" sz="3200" dirty="0"/>
              <a:t>В соответствии с методологией структурного программирование любая программа строится из трех базовых управляющих структур: последовательность, ветвление и цикл.</a:t>
            </a:r>
          </a:p>
          <a:p>
            <a:endParaRPr lang="ru-RU" sz="3200" dirty="0"/>
          </a:p>
          <a:p>
            <a:r>
              <a:rPr lang="ru-RU" sz="3200" dirty="0"/>
              <a:t>Циклические конструкции можно произвольно комбинировать для достижения нужного эффекта - тем самым создавая вложенные друг в друга циклы; 2 цикла называются внешним и внутренним (или вложенным) соответственно, когда второй находится внутри первого. Количество уровней вложенности, как правило, не ограничивается.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222979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81162"/>
            <a:ext cx="3544887" cy="25860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4" y="1681161"/>
            <a:ext cx="4238625" cy="2586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4700" y="21590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Неполная развилка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591300" y="21590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Полная развилка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8485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028700"/>
            <a:ext cx="6159500" cy="4110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1400" y="177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Множественное ветвление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32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64237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При регистрации на сайтах требуется вводить пароль дважды. Это сделано для безопасности, поскольку такой подход уменьшает возможность неверного ввода пароля.</a:t>
            </a:r>
          </a:p>
          <a:p>
            <a:r>
              <a:rPr lang="ru-RU" sz="3600" dirty="0"/>
              <a:t>Напишите программу, которая сравнивает пароль и его подтверждение. Если они совпадают, то программа выводит: «Пароль принят», иначе: «Пароль не принят</a:t>
            </a:r>
            <a:r>
              <a:rPr lang="ru-RU" sz="3600" dirty="0" smtClean="0"/>
              <a:t>».</a:t>
            </a:r>
          </a:p>
          <a:p>
            <a:r>
              <a:rPr lang="en-US" sz="3600" dirty="0"/>
              <a:t>a = </a:t>
            </a:r>
            <a:r>
              <a:rPr lang="en-US" sz="3600" dirty="0" smtClean="0"/>
              <a:t>input(‘</a:t>
            </a:r>
            <a:r>
              <a:rPr lang="ru-RU" sz="3600" dirty="0" smtClean="0"/>
              <a:t>ввод пароля </a:t>
            </a:r>
            <a:r>
              <a:rPr lang="en-US" sz="3600" dirty="0" smtClean="0"/>
              <a:t>’)</a:t>
            </a:r>
            <a:endParaRPr lang="en-US" sz="3600" dirty="0"/>
          </a:p>
          <a:p>
            <a:r>
              <a:rPr lang="en-US" sz="3600" dirty="0"/>
              <a:t>b = </a:t>
            </a:r>
            <a:r>
              <a:rPr lang="en-US" sz="3600" dirty="0" smtClean="0"/>
              <a:t>input(‘</a:t>
            </a:r>
            <a:r>
              <a:rPr lang="ru-RU" sz="3600" dirty="0" smtClean="0"/>
              <a:t>подтверждение пароля </a:t>
            </a:r>
            <a:r>
              <a:rPr lang="en-US" sz="3600" dirty="0" smtClean="0"/>
              <a:t>’)</a:t>
            </a:r>
            <a:endParaRPr lang="en-US" sz="3600" dirty="0"/>
          </a:p>
          <a:p>
            <a:r>
              <a:rPr lang="en-US" sz="3600" dirty="0"/>
              <a:t>if a == b:</a:t>
            </a:r>
          </a:p>
          <a:p>
            <a:r>
              <a:rPr lang="en-US" sz="3600" dirty="0"/>
              <a:t>    print('</a:t>
            </a:r>
            <a:r>
              <a:rPr lang="ru-RU" sz="3600" dirty="0"/>
              <a:t>Пароль принят')</a:t>
            </a:r>
          </a:p>
          <a:p>
            <a:r>
              <a:rPr lang="en-US" sz="3600" dirty="0"/>
              <a:t>else:</a:t>
            </a:r>
          </a:p>
          <a:p>
            <a:r>
              <a:rPr lang="en-US" sz="3600" dirty="0"/>
              <a:t>    print('</a:t>
            </a:r>
            <a:r>
              <a:rPr lang="ru-RU" sz="3600" dirty="0"/>
              <a:t>Пароль не принят')</a:t>
            </a:r>
          </a:p>
        </p:txBody>
      </p:sp>
    </p:spTree>
    <p:extLst>
      <p:ext uri="{BB962C8B-B14F-4D97-AF65-F5344CB8AC3E}">
        <p14:creationId xmlns:p14="http://schemas.microsoft.com/office/powerpoint/2010/main" val="54631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Напишите программу, которая проверяет, что для заданного четырехзначного числа выполняется следующее соотношение: сумма первой и последней цифр равна разности второй и третьей цифр.</a:t>
            </a:r>
          </a:p>
          <a:p>
            <a:r>
              <a:rPr lang="ru-RU" sz="3200" b="1" dirty="0"/>
              <a:t>Формат входных данных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На вход программе подаётся одно целое положительное четырёхзначное число.</a:t>
            </a:r>
          </a:p>
          <a:p>
            <a:r>
              <a:rPr lang="ru-RU" sz="3200" b="1" dirty="0"/>
              <a:t>Формат выходных данных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Программа должна вывести «ДА», если соотношение выполняется, и «НЕТ» — если не выполняется.</a:t>
            </a:r>
          </a:p>
        </p:txBody>
      </p:sp>
    </p:spTree>
    <p:extLst>
      <p:ext uri="{BB962C8B-B14F-4D97-AF65-F5344CB8AC3E}">
        <p14:creationId xmlns:p14="http://schemas.microsoft.com/office/powerpoint/2010/main" val="11399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137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 err="1"/>
              <a:t>int</a:t>
            </a:r>
            <a:r>
              <a:rPr lang="en-US" sz="3600" dirty="0"/>
              <a:t>(input())</a:t>
            </a:r>
          </a:p>
          <a:p>
            <a:r>
              <a:rPr lang="en-US" sz="3600" dirty="0"/>
              <a:t>first = a // 1000</a:t>
            </a:r>
          </a:p>
          <a:p>
            <a:r>
              <a:rPr lang="en-US" sz="3600" dirty="0"/>
              <a:t>second = a // 100 - (a // 1000 * 10)</a:t>
            </a:r>
          </a:p>
          <a:p>
            <a:r>
              <a:rPr lang="en-US" sz="3600" dirty="0"/>
              <a:t>third = (a % 100 - a % 10) / 10</a:t>
            </a:r>
          </a:p>
          <a:p>
            <a:r>
              <a:rPr lang="en-US" sz="3600" dirty="0"/>
              <a:t>last = a % 10</a:t>
            </a:r>
          </a:p>
          <a:p>
            <a:r>
              <a:rPr lang="en-US" sz="3600" dirty="0"/>
              <a:t>if first + last == second - third:</a:t>
            </a:r>
          </a:p>
          <a:p>
            <a:r>
              <a:rPr lang="en-US" sz="3600" dirty="0"/>
              <a:t>    print('ДА')</a:t>
            </a:r>
          </a:p>
          <a:p>
            <a:r>
              <a:rPr lang="en-US" sz="3600" dirty="0"/>
              <a:t>else:</a:t>
            </a:r>
          </a:p>
          <a:p>
            <a:r>
              <a:rPr lang="en-US" sz="3600" dirty="0"/>
              <a:t>    print('НЕТ')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5916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Напишите программу, которая определяет, являются ли три заданных числа (в указанном порядке) последовательными членами арифметической прогрессии.</a:t>
            </a:r>
          </a:p>
          <a:p>
            <a:r>
              <a:rPr lang="ru-RU" sz="3600" b="1" dirty="0"/>
              <a:t>Формат входных данных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На вход программе подаются три числа, каждое на отдельной строке.</a:t>
            </a:r>
          </a:p>
          <a:p>
            <a:r>
              <a:rPr lang="ru-RU" sz="3600" b="1" dirty="0"/>
              <a:t>Формат выходных данных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Программа должна вывести «YES» или «NO» (без кавычек) в соответствии с условием задачи. </a:t>
            </a:r>
          </a:p>
        </p:txBody>
      </p:sp>
    </p:spTree>
    <p:extLst>
      <p:ext uri="{BB962C8B-B14F-4D97-AF65-F5344CB8AC3E}">
        <p14:creationId xmlns:p14="http://schemas.microsoft.com/office/powerpoint/2010/main" val="23886783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268</TotalTime>
  <Words>2220</Words>
  <Application>Microsoft Office PowerPoint</Application>
  <PresentationFormat>Широкоэкранный</PresentationFormat>
  <Paragraphs>277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Corbel</vt:lpstr>
      <vt:lpstr>Gill Sans MT</vt:lpstr>
      <vt:lpstr>Parcel</vt:lpstr>
      <vt:lpstr>Поток команд (управляющие структуры)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Поток команд (управляющие структуры)</dc:title>
  <dc:creator>User</dc:creator>
  <cp:lastModifiedBy>User</cp:lastModifiedBy>
  <cp:revision>46</cp:revision>
  <dcterms:created xsi:type="dcterms:W3CDTF">2020-05-29T15:45:19Z</dcterms:created>
  <dcterms:modified xsi:type="dcterms:W3CDTF">2022-09-19T10:59:55Z</dcterms:modified>
</cp:coreProperties>
</file>