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  <p:sldMasterId id="214748372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5" r:id="rId31"/>
    <p:sldId id="297" r:id="rId32"/>
    <p:sldId id="299" r:id="rId33"/>
    <p:sldId id="306" r:id="rId34"/>
    <p:sldId id="307" r:id="rId35"/>
    <p:sldId id="308" r:id="rId36"/>
    <p:sldId id="301" r:id="rId37"/>
    <p:sldId id="302" r:id="rId38"/>
    <p:sldId id="304" r:id="rId39"/>
    <p:sldId id="303" r:id="rId40"/>
    <p:sldId id="30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1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45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1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0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48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07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8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305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7C5AA-775E-4449-9E12-9963D0A7BD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8012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F9E77-97A4-4095-8827-95F81BA314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02971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CC6B3-A2B1-4E22-AB3B-A91A59BCDC0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982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06901-E6F6-400E-8C66-956281E234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0767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33F57-1BFD-4EDC-900D-6C99366FBD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909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9E404-0D27-4188-B859-DF47A068F10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9085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7FC53-8206-43BB-8D91-529A06BF80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98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5010F-7C46-435D-A4F5-11E5133CB1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1895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DFCB-06BD-4BD9-93A5-0C0D54586B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3871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643CD-3C53-4B05-8718-58D6174CEA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04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E6AAE-F98E-4F6D-BED3-E7E2F0D6CD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11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F20A-D7BE-4439-91D8-7D98BFE24951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6E72-C5BF-4D11-BBD2-25F3A5C17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F86F2A-9AFD-4323-B359-43F0241EDC7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84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7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&gt;&gt;&gt; s *= 2</a:t>
            </a:r>
          </a:p>
          <a:p>
            <a:r>
              <a:rPr lang="en-US" sz="2800" dirty="0"/>
              <a:t>&gt;&gt;&gt; s</a:t>
            </a:r>
          </a:p>
          <a:p>
            <a:r>
              <a:rPr lang="en-US" sz="2800" dirty="0"/>
              <a:t>[1, 2, 3, 5, 6, 1, 2, 3, 5, 6]</a:t>
            </a:r>
          </a:p>
          <a:p>
            <a:endParaRPr lang="en-US" sz="2800" dirty="0"/>
          </a:p>
          <a:p>
            <a:r>
              <a:rPr lang="en-US" sz="2800" dirty="0"/>
              <a:t>&gt;&gt;&gt; min(s), max(s)</a:t>
            </a:r>
          </a:p>
          <a:p>
            <a:r>
              <a:rPr lang="en-US" sz="2800" dirty="0"/>
              <a:t>(1, 6)</a:t>
            </a:r>
          </a:p>
          <a:p>
            <a:endParaRPr lang="en-US" sz="2800" dirty="0"/>
          </a:p>
          <a:p>
            <a:r>
              <a:rPr lang="en-US" sz="2800" dirty="0"/>
              <a:t>&gt;&gt;&gt; </a:t>
            </a:r>
            <a:r>
              <a:rPr lang="en-US" sz="2800" dirty="0" err="1"/>
              <a:t>s.index</a:t>
            </a:r>
            <a:r>
              <a:rPr lang="en-US" sz="2800" dirty="0"/>
              <a:t>(5)</a:t>
            </a:r>
          </a:p>
          <a:p>
            <a:r>
              <a:rPr lang="en-US" sz="2800" dirty="0"/>
              <a:t>3</a:t>
            </a:r>
          </a:p>
          <a:p>
            <a:endParaRPr lang="en-US" sz="2800" dirty="0"/>
          </a:p>
          <a:p>
            <a:r>
              <a:rPr lang="en-US" sz="2800" dirty="0"/>
              <a:t>&gt;&gt;&gt; </a:t>
            </a:r>
            <a:r>
              <a:rPr lang="en-US" sz="2800" dirty="0" err="1"/>
              <a:t>s.count</a:t>
            </a:r>
            <a:r>
              <a:rPr lang="en-US" sz="2800" dirty="0"/>
              <a:t>(4)</a:t>
            </a:r>
          </a:p>
          <a:p>
            <a:r>
              <a:rPr lang="en-US" sz="2800" dirty="0"/>
              <a:t>0</a:t>
            </a:r>
          </a:p>
          <a:p>
            <a:endParaRPr lang="en-US" sz="2800" dirty="0"/>
          </a:p>
          <a:p>
            <a:r>
              <a:rPr lang="en-US" sz="2800" dirty="0"/>
              <a:t>&gt;&gt;&gt; sorted(s)</a:t>
            </a:r>
          </a:p>
          <a:p>
            <a:r>
              <a:rPr lang="en-US" sz="2800" dirty="0"/>
              <a:t>[1, 1, 2, 2, 3, 3, 5, 5, 6, 6]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9022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Строка</a:t>
            </a:r>
          </a:p>
          <a:p>
            <a:endParaRPr lang="ru-RU" sz="2800" dirty="0"/>
          </a:p>
          <a:p>
            <a:r>
              <a:rPr lang="ru-RU" sz="2800" dirty="0"/>
              <a:t>Строка (</a:t>
            </a:r>
            <a:r>
              <a:rPr lang="ru-RU" sz="2800" dirty="0" err="1"/>
              <a:t>str</a:t>
            </a:r>
            <a:r>
              <a:rPr lang="ru-RU" sz="2800" dirty="0"/>
              <a:t>) - это упорядоченная неизменяемая последовательность символов Юникода.</a:t>
            </a:r>
          </a:p>
          <a:p>
            <a:endParaRPr lang="ru-RU" sz="2800" dirty="0"/>
          </a:p>
          <a:p>
            <a:r>
              <a:rPr lang="ru-RU" sz="2800" dirty="0" err="1"/>
              <a:t>class</a:t>
            </a:r>
            <a:r>
              <a:rPr lang="ru-RU" sz="2800" dirty="0"/>
              <a:t> </a:t>
            </a:r>
            <a:r>
              <a:rPr lang="ru-RU" sz="2800" dirty="0" err="1"/>
              <a:t>str</a:t>
            </a:r>
            <a:r>
              <a:rPr lang="ru-RU" sz="2800" dirty="0"/>
              <a:t>(</a:t>
            </a:r>
            <a:r>
              <a:rPr lang="ru-RU" sz="2800" dirty="0" err="1"/>
              <a:t>object</a:t>
            </a:r>
            <a:r>
              <a:rPr lang="ru-RU" sz="2800" dirty="0"/>
              <a:t>='')</a:t>
            </a:r>
          </a:p>
          <a:p>
            <a:r>
              <a:rPr lang="ru-RU" sz="2800" dirty="0" err="1"/>
              <a:t>class</a:t>
            </a:r>
            <a:r>
              <a:rPr lang="ru-RU" sz="2800" dirty="0"/>
              <a:t> </a:t>
            </a:r>
            <a:r>
              <a:rPr lang="ru-RU" sz="2800" dirty="0" err="1"/>
              <a:t>str</a:t>
            </a:r>
            <a:r>
              <a:rPr lang="ru-RU" sz="2800" dirty="0"/>
              <a:t>(</a:t>
            </a:r>
            <a:r>
              <a:rPr lang="ru-RU" sz="2800" dirty="0" err="1"/>
              <a:t>object</a:t>
            </a:r>
            <a:r>
              <a:rPr lang="ru-RU" sz="2800" dirty="0"/>
              <a:t>=b'', </a:t>
            </a:r>
            <a:r>
              <a:rPr lang="ru-RU" sz="2800" dirty="0" err="1"/>
              <a:t>encoding</a:t>
            </a:r>
            <a:r>
              <a:rPr lang="ru-RU" sz="2800" dirty="0"/>
              <a:t>='utf-8', </a:t>
            </a:r>
            <a:r>
              <a:rPr lang="ru-RU" sz="2800" dirty="0" err="1"/>
              <a:t>errors</a:t>
            </a:r>
            <a:r>
              <a:rPr lang="ru-RU" sz="2800" dirty="0"/>
              <a:t>='</a:t>
            </a:r>
            <a:r>
              <a:rPr lang="ru-RU" sz="2800" dirty="0" err="1"/>
              <a:t>strict</a:t>
            </a:r>
            <a:r>
              <a:rPr lang="ru-RU" sz="2800" dirty="0"/>
              <a:t>')</a:t>
            </a:r>
          </a:p>
          <a:p>
            <a:endParaRPr lang="ru-RU" sz="2800" dirty="0"/>
          </a:p>
          <a:p>
            <a:r>
              <a:rPr lang="ru-RU" sz="2800" dirty="0"/>
              <a:t>    Конструктор класса </a:t>
            </a:r>
            <a:r>
              <a:rPr lang="ru-RU" sz="2800" dirty="0" err="1"/>
              <a:t>str</a:t>
            </a:r>
            <a:r>
              <a:rPr lang="ru-RU" sz="2800" dirty="0"/>
              <a:t>.</a:t>
            </a:r>
          </a:p>
          <a:p>
            <a:r>
              <a:rPr lang="ru-RU" sz="2800" dirty="0" smtClean="0"/>
              <a:t>Литералы </a:t>
            </a:r>
            <a:r>
              <a:rPr lang="ru-RU" sz="2800" dirty="0"/>
              <a:t>строк создаются с использованием кавычек или апострофов, при этом важно, чтобы с обоих концов литерала использовались кавычки одного и того же типа. Также можно использовать строки в тройных кавычках, то есть строки, которые начинаются и заканчиваются тремя символами кавычки (либо тремя кавычками, либо тремя апострофами</a:t>
            </a:r>
            <a:r>
              <a:rPr lang="ru-RU" sz="2800" dirty="0" smtClean="0"/>
              <a:t>).</a:t>
            </a:r>
            <a:endParaRPr lang="en-US" sz="2800" dirty="0" smtClean="0"/>
          </a:p>
          <a:p>
            <a:r>
              <a:rPr lang="en-US" sz="2800" dirty="0" smtClean="0"/>
              <a:t>s = ‘’</a:t>
            </a:r>
          </a:p>
          <a:p>
            <a:r>
              <a:rPr lang="en-US" sz="2800" dirty="0" smtClean="0"/>
              <a:t>s = “ “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028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0" y="-98861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/>
              <a:t>Важным для строкового типа является понятие кодировки символов, что в частности, влияет на правила сравнения строк. По умолчанию </a:t>
            </a:r>
            <a:r>
              <a:rPr lang="ru-RU" sz="4000" dirty="0" err="1"/>
              <a:t>Python</a:t>
            </a:r>
            <a:r>
              <a:rPr lang="ru-RU" sz="4000" dirty="0"/>
              <a:t> хранит строки в кодировке UTF-8.</a:t>
            </a:r>
          </a:p>
          <a:p>
            <a:pPr algn="just"/>
            <a:endParaRPr lang="ru-RU" sz="4000" dirty="0"/>
          </a:p>
          <a:p>
            <a:pPr algn="just"/>
            <a:r>
              <a:rPr lang="ru-RU" sz="4000" dirty="0"/>
              <a:t>Если в строке необходимо использовать специальные символы (например, перенос или одноименные кавычки), можно воспользоваться механизмом экранирования символов, для чего используется специальный символ \.</a:t>
            </a:r>
          </a:p>
        </p:txBody>
      </p:sp>
    </p:spTree>
    <p:extLst>
      <p:ext uri="{BB962C8B-B14F-4D97-AF65-F5344CB8AC3E}">
        <p14:creationId xmlns:p14="http://schemas.microsoft.com/office/powerpoint/2010/main" val="227532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12945"/>
              </p:ext>
            </p:extLst>
          </p:nvPr>
        </p:nvGraphicFramePr>
        <p:xfrm>
          <a:off x="254000" y="1714502"/>
          <a:ext cx="11620500" cy="3572190"/>
        </p:xfrm>
        <a:graphic>
          <a:graphicData uri="http://schemas.openxmlformats.org/drawingml/2006/table">
            <a:tbl>
              <a:tblPr/>
              <a:tblGrid>
                <a:gridCol w="5810250">
                  <a:extLst>
                    <a:ext uri="{9D8B030D-6E8A-4147-A177-3AD203B41FA5}">
                      <a16:colId xmlns:a16="http://schemas.microsoft.com/office/drawing/2014/main" val="1309272010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3356527214"/>
                    </a:ext>
                  </a:extLst>
                </a:gridCol>
              </a:tblGrid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Последовательность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Значение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24728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\\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Обратный слеш (\)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26496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\'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Апостроф (')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74408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\"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Кавычка (")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15440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Символ «Перевод строки»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03297"/>
                  </a:ext>
                </a:extLst>
              </a:tr>
              <a:tr h="59536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\t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Символ «Табуляция»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2024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2700"/>
            <a:ext cx="1109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Экранированные последовательности в </a:t>
            </a:r>
            <a:r>
              <a:rPr lang="en-US" sz="3200" b="1" dirty="0"/>
              <a:t>Python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7767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Операции над строковым типом¶</a:t>
            </a:r>
          </a:p>
          <a:p>
            <a:endParaRPr lang="ru-RU" sz="2800" dirty="0"/>
          </a:p>
          <a:p>
            <a:r>
              <a:rPr lang="ru-RU" sz="2800" dirty="0"/>
              <a:t># </a:t>
            </a:r>
            <a:r>
              <a:rPr lang="ru-RU" sz="2800" dirty="0" smtClean="0"/>
              <a:t>1</a:t>
            </a:r>
            <a:r>
              <a:rPr lang="en-US" sz="2800" dirty="0" smtClean="0"/>
              <a:t>a</a:t>
            </a:r>
            <a:r>
              <a:rPr lang="ru-RU" sz="2800" dirty="0" smtClean="0"/>
              <a:t>. операция - </a:t>
            </a:r>
            <a:r>
              <a:rPr lang="ru-RU" sz="2800" b="1" dirty="0" smtClean="0"/>
              <a:t>конкатенация</a:t>
            </a:r>
            <a:r>
              <a:rPr lang="ru-RU" sz="2800" dirty="0" smtClean="0"/>
              <a:t>) </a:t>
            </a:r>
            <a:endParaRPr lang="ru-RU" sz="2800" dirty="0"/>
          </a:p>
          <a:p>
            <a:r>
              <a:rPr lang="ru-RU" sz="2800" dirty="0"/>
              <a:t>#    Тип результата операции определяется типом аргументов</a:t>
            </a:r>
          </a:p>
          <a:p>
            <a:r>
              <a:rPr lang="ru-RU" sz="2800" dirty="0" smtClean="0"/>
              <a:t># </a:t>
            </a:r>
            <a:r>
              <a:rPr lang="ru-RU" sz="2800" dirty="0"/>
              <a:t>s1 </a:t>
            </a:r>
            <a:r>
              <a:rPr lang="ru-RU" sz="2800" b="1" dirty="0"/>
              <a:t>+ </a:t>
            </a:r>
            <a:r>
              <a:rPr lang="ru-RU" sz="2800" dirty="0"/>
              <a:t>s2</a:t>
            </a:r>
          </a:p>
          <a:p>
            <a:r>
              <a:rPr lang="ru-RU" sz="2800" dirty="0"/>
              <a:t># Соединяет строки s1 и s2</a:t>
            </a:r>
          </a:p>
          <a:p>
            <a:r>
              <a:rPr lang="ru-RU" sz="2800" dirty="0"/>
              <a:t>&gt;&gt;&gt; "</a:t>
            </a:r>
            <a:r>
              <a:rPr lang="ru-RU" sz="2800" dirty="0" err="1"/>
              <a:t>Py</a:t>
            </a:r>
            <a:r>
              <a:rPr lang="ru-RU" sz="2800" dirty="0"/>
              <a:t>" + "</a:t>
            </a:r>
            <a:r>
              <a:rPr lang="ru-RU" sz="2800" dirty="0" err="1"/>
              <a:t>thon</a:t>
            </a:r>
            <a:r>
              <a:rPr lang="ru-RU" sz="2800" dirty="0"/>
              <a:t>"</a:t>
            </a:r>
          </a:p>
          <a:p>
            <a:r>
              <a:rPr lang="ru-RU" sz="2800" dirty="0"/>
              <a:t>'</a:t>
            </a:r>
            <a:r>
              <a:rPr lang="ru-RU" sz="2800" dirty="0" err="1"/>
              <a:t>Python</a:t>
            </a:r>
            <a:r>
              <a:rPr lang="ru-RU" sz="2800" dirty="0"/>
              <a:t>'</a:t>
            </a:r>
          </a:p>
          <a:p>
            <a:r>
              <a:rPr lang="ru-RU" sz="2800" dirty="0"/>
              <a:t># или просто написать рядом</a:t>
            </a:r>
          </a:p>
          <a:p>
            <a:r>
              <a:rPr lang="ru-RU" sz="2800" dirty="0"/>
              <a:t>&gt;&gt;&gt; "</a:t>
            </a:r>
            <a:r>
              <a:rPr lang="ru-RU" sz="2800" dirty="0" err="1"/>
              <a:t>Py</a:t>
            </a:r>
            <a:r>
              <a:rPr lang="ru-RU" sz="2800" dirty="0"/>
              <a:t>" "</a:t>
            </a:r>
            <a:r>
              <a:rPr lang="ru-RU" sz="2800" dirty="0" err="1"/>
              <a:t>thon</a:t>
            </a:r>
            <a:r>
              <a:rPr lang="ru-RU" sz="2800" dirty="0"/>
              <a:t>"</a:t>
            </a:r>
          </a:p>
          <a:p>
            <a:r>
              <a:rPr lang="ru-RU" sz="2800" dirty="0"/>
              <a:t>'</a:t>
            </a:r>
            <a:r>
              <a:rPr lang="ru-RU" sz="2800" dirty="0" err="1"/>
              <a:t>Python</a:t>
            </a:r>
            <a:r>
              <a:rPr lang="ru-RU" sz="2800" dirty="0"/>
              <a:t>'</a:t>
            </a:r>
          </a:p>
          <a:p>
            <a:r>
              <a:rPr lang="ru-RU" sz="2800" dirty="0" smtClean="0"/>
              <a:t># 1</a:t>
            </a:r>
            <a:r>
              <a:rPr lang="en-US" sz="2800" dirty="0" smtClean="0"/>
              <a:t>b. </a:t>
            </a:r>
            <a:r>
              <a:rPr lang="ru-RU" sz="2800" dirty="0" smtClean="0"/>
              <a:t>s1 </a:t>
            </a:r>
            <a:r>
              <a:rPr lang="ru-RU" sz="2800" dirty="0"/>
              <a:t>* n</a:t>
            </a:r>
          </a:p>
          <a:p>
            <a:r>
              <a:rPr lang="ru-RU" sz="2800" dirty="0"/>
              <a:t># Составляет строку из n </a:t>
            </a:r>
            <a:r>
              <a:rPr lang="ru-RU" sz="2800" b="1" dirty="0"/>
              <a:t>повторений</a:t>
            </a:r>
            <a:r>
              <a:rPr lang="ru-RU" sz="2800" dirty="0"/>
              <a:t> строки s1</a:t>
            </a:r>
          </a:p>
          <a:p>
            <a:r>
              <a:rPr lang="ru-RU" sz="2800" dirty="0"/>
              <a:t>&gt;&gt;&gt; "па" * 2</a:t>
            </a:r>
          </a:p>
          <a:p>
            <a:r>
              <a:rPr lang="ru-RU" sz="4000" dirty="0"/>
              <a:t>'папа'</a:t>
            </a:r>
          </a:p>
        </p:txBody>
      </p:sp>
    </p:spTree>
    <p:extLst>
      <p:ext uri="{BB962C8B-B14F-4D97-AF65-F5344CB8AC3E}">
        <p14:creationId xmlns:p14="http://schemas.microsoft.com/office/powerpoint/2010/main" val="188487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</a:t>
            </a:r>
            <a:r>
              <a:rPr lang="ru-RU" sz="3600" b="1" dirty="0"/>
              <a:t>2</a:t>
            </a:r>
            <a:r>
              <a:rPr lang="ru-RU" sz="3200" dirty="0"/>
              <a:t>. </a:t>
            </a:r>
            <a:r>
              <a:rPr lang="ru-RU" sz="3200" b="1" dirty="0"/>
              <a:t>Равенство и сравнение</a:t>
            </a:r>
          </a:p>
          <a:p>
            <a:r>
              <a:rPr lang="ru-RU" sz="3200" dirty="0"/>
              <a:t>#    Результат логического типа</a:t>
            </a:r>
          </a:p>
          <a:p>
            <a:r>
              <a:rPr lang="ru-RU" sz="3200" dirty="0"/>
              <a:t>#</a:t>
            </a:r>
          </a:p>
          <a:p>
            <a:r>
              <a:rPr lang="ru-RU" sz="3200" dirty="0"/>
              <a:t>#    Операции сравнения выполняются посимвольно слева направо с учетом кодировки.</a:t>
            </a:r>
          </a:p>
          <a:p>
            <a:r>
              <a:rPr lang="ru-RU" sz="3200" dirty="0"/>
              <a:t>#    Ознакомиться с таблицей символов Юникода рекомендуется на ресурсе</a:t>
            </a:r>
          </a:p>
          <a:p>
            <a:r>
              <a:rPr lang="ru-RU" sz="3200" dirty="0"/>
              <a:t>#    </a:t>
            </a:r>
            <a:r>
              <a:rPr lang="ru-RU" sz="3200" b="1" dirty="0"/>
              <a:t>http://unicode-table.com/.</a:t>
            </a:r>
          </a:p>
          <a:p>
            <a:endParaRPr lang="ru-RU" sz="3200" dirty="0"/>
          </a:p>
          <a:p>
            <a:r>
              <a:rPr lang="ru-RU" sz="3200" dirty="0"/>
              <a:t># s1 == s2, s1 != s2</a:t>
            </a:r>
          </a:p>
          <a:p>
            <a:r>
              <a:rPr lang="ru-RU" sz="3200" dirty="0"/>
              <a:t># Проверка строк на равенство/неравенство</a:t>
            </a:r>
          </a:p>
          <a:p>
            <a:r>
              <a:rPr lang="ru-RU" sz="3200" dirty="0"/>
              <a:t>&gt;&gt;&gt; "текст1" == "текст2"</a:t>
            </a:r>
          </a:p>
          <a:p>
            <a:r>
              <a:rPr lang="ru-RU" sz="3200" dirty="0" err="1"/>
              <a:t>False</a:t>
            </a:r>
            <a:endParaRPr lang="ru-RU" sz="3200" dirty="0"/>
          </a:p>
          <a:p>
            <a:r>
              <a:rPr lang="ru-RU" sz="3200" dirty="0"/>
              <a:t>&gt;&gt;&gt; "текст1" != "текст2"</a:t>
            </a:r>
          </a:p>
          <a:p>
            <a:r>
              <a:rPr lang="ru-RU" sz="3200" dirty="0" err="1"/>
              <a:t>True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2553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03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# x &gt; y, x &lt; y, x &gt;= y, x &lt;= y</a:t>
            </a:r>
          </a:p>
          <a:p>
            <a:r>
              <a:rPr lang="ru-RU" sz="2800" dirty="0"/>
              <a:t># Больше, меньше, больше или равно, меньше или равно</a:t>
            </a:r>
          </a:p>
          <a:p>
            <a:r>
              <a:rPr lang="ru-RU" sz="2800" dirty="0"/>
              <a:t>&gt;&gt;&gt; "текст1" &gt; "текст2"</a:t>
            </a:r>
          </a:p>
          <a:p>
            <a:r>
              <a:rPr lang="ru-RU" sz="2800" dirty="0" err="1"/>
              <a:t>False</a:t>
            </a:r>
            <a:endParaRPr lang="ru-RU" sz="2800" dirty="0"/>
          </a:p>
          <a:p>
            <a:r>
              <a:rPr lang="ru-RU" sz="2800" dirty="0"/>
              <a:t>&gt;&gt;&gt; "текст1" &lt;= "текст2"</a:t>
            </a:r>
          </a:p>
          <a:p>
            <a:r>
              <a:rPr lang="ru-RU" sz="2800" dirty="0" err="1"/>
              <a:t>True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# Возможно составление цепочек сравнений</a:t>
            </a:r>
          </a:p>
          <a:p>
            <a:r>
              <a:rPr lang="ru-RU" sz="2800" dirty="0"/>
              <a:t>&gt;&gt;&gt; "текст1" &lt; "текст12" &lt;= "текст2"</a:t>
            </a:r>
          </a:p>
          <a:p>
            <a:r>
              <a:rPr lang="ru-RU" sz="2800" dirty="0" err="1"/>
              <a:t>True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# s1 </a:t>
            </a:r>
            <a:r>
              <a:rPr lang="ru-RU" sz="2800" b="1" dirty="0" err="1"/>
              <a:t>in</a:t>
            </a:r>
            <a:r>
              <a:rPr lang="ru-RU" sz="2800" dirty="0"/>
              <a:t> s2</a:t>
            </a:r>
          </a:p>
          <a:p>
            <a:r>
              <a:rPr lang="ru-RU" sz="2800" dirty="0"/>
              <a:t># Проверка вхождения строки s1 в s2</a:t>
            </a:r>
          </a:p>
          <a:p>
            <a:r>
              <a:rPr lang="ru-RU" sz="2800" dirty="0"/>
              <a:t>&gt;&gt;&gt; "p" </a:t>
            </a:r>
            <a:r>
              <a:rPr lang="ru-RU" sz="2800" dirty="0" err="1"/>
              <a:t>in</a:t>
            </a:r>
            <a:r>
              <a:rPr lang="ru-RU" sz="2800" dirty="0"/>
              <a:t> "</a:t>
            </a:r>
            <a:r>
              <a:rPr lang="ru-RU" sz="2800" dirty="0" err="1"/>
              <a:t>Python</a:t>
            </a:r>
            <a:r>
              <a:rPr lang="ru-RU" sz="2800" dirty="0"/>
              <a:t>"</a:t>
            </a:r>
          </a:p>
          <a:p>
            <a:r>
              <a:rPr lang="ru-RU" sz="2800" dirty="0" err="1"/>
              <a:t>False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418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031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Индексация и срезы</a:t>
            </a:r>
            <a:r>
              <a:rPr lang="ru-RU" sz="2800" dirty="0"/>
              <a:t>¶</a:t>
            </a:r>
          </a:p>
          <a:p>
            <a:r>
              <a:rPr lang="ru-RU" sz="2800" dirty="0" smtClean="0"/>
              <a:t># </a:t>
            </a:r>
            <a:r>
              <a:rPr lang="ru-RU" sz="2800" dirty="0"/>
              <a:t>Для индексации и получения срезов удобно пользоваться обозначениями ниже</a:t>
            </a:r>
          </a:p>
          <a:p>
            <a:r>
              <a:rPr lang="ru-RU" sz="2800" dirty="0" smtClean="0"/>
              <a:t># </a:t>
            </a:r>
            <a:r>
              <a:rPr lang="ru-RU" sz="2800" b="1" dirty="0"/>
              <a:t>Индексация</a:t>
            </a:r>
          </a:p>
          <a:p>
            <a:r>
              <a:rPr lang="ru-RU" sz="2800" dirty="0"/>
              <a:t>#  +---+---+---+---+---+---+</a:t>
            </a:r>
          </a:p>
          <a:p>
            <a:r>
              <a:rPr lang="ru-RU" sz="2800" dirty="0"/>
              <a:t>#  | </a:t>
            </a:r>
            <a:r>
              <a:rPr lang="en-US" sz="2800" dirty="0"/>
              <a:t>P | y | t | h | o | n |</a:t>
            </a:r>
          </a:p>
          <a:p>
            <a:r>
              <a:rPr lang="en-US" sz="2800" dirty="0"/>
              <a:t>#  +---+---+---+---+---+---+</a:t>
            </a:r>
          </a:p>
          <a:p>
            <a:r>
              <a:rPr lang="en-US" sz="2800" dirty="0"/>
              <a:t>#    0   1   2   3   4   5</a:t>
            </a:r>
          </a:p>
          <a:p>
            <a:r>
              <a:rPr lang="en-US" sz="2800" dirty="0"/>
              <a:t>#   -6  -5  -4  -3  -2  -1</a:t>
            </a:r>
          </a:p>
          <a:p>
            <a:r>
              <a:rPr lang="en-US" sz="2800" dirty="0"/>
              <a:t>#</a:t>
            </a:r>
          </a:p>
          <a:p>
            <a:r>
              <a:rPr lang="en-US" sz="2800" dirty="0"/>
              <a:t># </a:t>
            </a:r>
            <a:r>
              <a:rPr lang="ru-RU" sz="2800" b="1" dirty="0"/>
              <a:t>Срезы</a:t>
            </a:r>
          </a:p>
          <a:p>
            <a:r>
              <a:rPr lang="ru-RU" sz="2800" dirty="0"/>
              <a:t>#  +---+---+---+---+---+---+</a:t>
            </a:r>
          </a:p>
          <a:p>
            <a:r>
              <a:rPr lang="ru-RU" sz="2800" dirty="0"/>
              <a:t>#  | </a:t>
            </a:r>
            <a:r>
              <a:rPr lang="en-US" sz="2800" dirty="0"/>
              <a:t>P | y | t | h | o | n |</a:t>
            </a:r>
          </a:p>
          <a:p>
            <a:r>
              <a:rPr lang="en-US" sz="2800" dirty="0"/>
              <a:t>#  +---+---+---+---+---+---+</a:t>
            </a:r>
          </a:p>
          <a:p>
            <a:r>
              <a:rPr lang="en-US" sz="2800" dirty="0"/>
              <a:t>#  0   1   2   3   4   5   6</a:t>
            </a:r>
          </a:p>
          <a:p>
            <a:r>
              <a:rPr lang="en-US" sz="2800" dirty="0"/>
              <a:t># -6  -5  -4  -3  -2  -1</a:t>
            </a:r>
          </a:p>
        </p:txBody>
      </p:sp>
    </p:spTree>
    <p:extLst>
      <p:ext uri="{BB962C8B-B14F-4D97-AF65-F5344CB8AC3E}">
        <p14:creationId xmlns:p14="http://schemas.microsoft.com/office/powerpoint/2010/main" val="139861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&gt;&gt;&gt; s = "</a:t>
            </a:r>
            <a:r>
              <a:rPr lang="ru-RU" sz="2800" dirty="0" err="1"/>
              <a:t>Python</a:t>
            </a:r>
            <a:r>
              <a:rPr lang="ru-RU" sz="2800" dirty="0"/>
              <a:t>"</a:t>
            </a:r>
          </a:p>
          <a:p>
            <a:r>
              <a:rPr lang="ru-RU" sz="2800" dirty="0" smtClean="0"/>
              <a:t>&gt;&gt;&gt; </a:t>
            </a:r>
            <a:r>
              <a:rPr lang="ru-RU" sz="2800" dirty="0"/>
              <a:t>s[0]</a:t>
            </a:r>
          </a:p>
          <a:p>
            <a:r>
              <a:rPr lang="ru-RU" sz="2800" dirty="0"/>
              <a:t>'P'</a:t>
            </a:r>
          </a:p>
          <a:p>
            <a:r>
              <a:rPr lang="ru-RU" sz="2800" dirty="0"/>
              <a:t>&gt;&gt;&gt; s[3]</a:t>
            </a:r>
          </a:p>
          <a:p>
            <a:r>
              <a:rPr lang="ru-RU" sz="2800" dirty="0"/>
              <a:t>'h'</a:t>
            </a:r>
          </a:p>
          <a:p>
            <a:endParaRPr lang="ru-RU" sz="2800" dirty="0"/>
          </a:p>
          <a:p>
            <a:r>
              <a:rPr lang="ru-RU" sz="2800" dirty="0"/>
              <a:t>&gt;&gt;&gt; s[-1]  # Последний символ</a:t>
            </a:r>
          </a:p>
          <a:p>
            <a:r>
              <a:rPr lang="ru-RU" sz="2800" dirty="0"/>
              <a:t>'n'</a:t>
            </a:r>
          </a:p>
          <a:p>
            <a:endParaRPr lang="ru-RU" sz="2800" dirty="0"/>
          </a:p>
          <a:p>
            <a:r>
              <a:rPr lang="ru-RU" sz="2800" dirty="0"/>
              <a:t>&gt;&gt;&gt; s[0:2]  # Срез включает первые </a:t>
            </a:r>
            <a:r>
              <a:rPr lang="ru-RU" sz="2800" b="1" dirty="0"/>
              <a:t>2</a:t>
            </a:r>
            <a:r>
              <a:rPr lang="ru-RU" sz="2800" dirty="0"/>
              <a:t> символа</a:t>
            </a:r>
          </a:p>
          <a:p>
            <a:r>
              <a:rPr lang="ru-RU" sz="2800" dirty="0"/>
              <a:t>'</a:t>
            </a:r>
            <a:r>
              <a:rPr lang="ru-RU" sz="2800" dirty="0" err="1"/>
              <a:t>Py</a:t>
            </a:r>
            <a:r>
              <a:rPr lang="ru-RU" sz="2800" dirty="0"/>
              <a:t>'</a:t>
            </a:r>
          </a:p>
          <a:p>
            <a:r>
              <a:rPr lang="ru-RU" sz="2800" dirty="0"/>
              <a:t>&gt;&gt;&gt; s[2:-1]  # С </a:t>
            </a:r>
            <a:r>
              <a:rPr lang="ru-RU" sz="2800" b="1" dirty="0"/>
              <a:t>3</a:t>
            </a:r>
            <a:r>
              <a:rPr lang="ru-RU" sz="2800" dirty="0"/>
              <a:t> по предпоследний символ</a:t>
            </a:r>
          </a:p>
          <a:p>
            <a:r>
              <a:rPr lang="ru-RU" sz="2800" dirty="0"/>
              <a:t>'</a:t>
            </a:r>
            <a:r>
              <a:rPr lang="ru-RU" sz="2800" dirty="0" err="1"/>
              <a:t>tho</a:t>
            </a:r>
            <a:r>
              <a:rPr lang="ru-RU" sz="2800" dirty="0"/>
              <a:t>'</a:t>
            </a:r>
          </a:p>
          <a:p>
            <a:r>
              <a:rPr lang="ru-RU" sz="2800" dirty="0"/>
              <a:t>&gt;&gt;&gt; s[0:-1:2]  # С </a:t>
            </a:r>
            <a:r>
              <a:rPr lang="ru-RU" sz="3200" dirty="0"/>
              <a:t>1</a:t>
            </a:r>
            <a:r>
              <a:rPr lang="ru-RU" sz="2800" dirty="0"/>
              <a:t> по предпоследний символ через 2</a:t>
            </a:r>
          </a:p>
          <a:p>
            <a:r>
              <a:rPr lang="ru-RU" sz="2800" dirty="0"/>
              <a:t>'</a:t>
            </a:r>
            <a:r>
              <a:rPr lang="ru-RU" sz="2800" dirty="0" err="1"/>
              <a:t>Pto</a:t>
            </a:r>
            <a:r>
              <a:rPr lang="ru-RU" sz="28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9589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Характерные операции</a:t>
            </a:r>
          </a:p>
          <a:p>
            <a:r>
              <a:rPr lang="ru-RU" sz="2800" dirty="0" smtClean="0"/>
              <a:t>Строки </a:t>
            </a:r>
            <a:r>
              <a:rPr lang="ru-RU" sz="2800" dirty="0"/>
              <a:t>поддерживают все общие операции для последовательностей, и имеют ряд дополнительных методов.</a:t>
            </a:r>
          </a:p>
          <a:p>
            <a:endParaRPr lang="ru-RU" sz="2800" dirty="0"/>
          </a:p>
          <a:p>
            <a:r>
              <a:rPr lang="ru-RU" sz="2800" b="1" dirty="0" err="1"/>
              <a:t>chr</a:t>
            </a:r>
            <a:r>
              <a:rPr lang="ru-RU" sz="2800" b="1" dirty="0"/>
              <a:t>(i)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Возвращает символ № i из таблицы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ord</a:t>
            </a:r>
            <a:r>
              <a:rPr lang="ru-RU" sz="2800" b="1" dirty="0"/>
              <a:t>(c)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Возвращает номер символа c из таблицы </a:t>
            </a:r>
            <a:r>
              <a:rPr lang="ru-RU" sz="2800" dirty="0" err="1"/>
              <a:t>Unicode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 err="1"/>
              <a:t>class</a:t>
            </a:r>
            <a:r>
              <a:rPr lang="ru-RU" sz="2800" dirty="0"/>
              <a:t> </a:t>
            </a:r>
            <a:r>
              <a:rPr lang="ru-RU" sz="2800" dirty="0" err="1"/>
              <a:t>str</a:t>
            </a:r>
            <a:endParaRPr lang="ru-RU" sz="2800" dirty="0"/>
          </a:p>
          <a:p>
            <a:r>
              <a:rPr lang="ru-RU" sz="2800" dirty="0" smtClean="0"/>
              <a:t>    </a:t>
            </a:r>
            <a:r>
              <a:rPr lang="ru-RU" sz="2800" dirty="0"/>
              <a:t>Пусть s - строка, на которой вызывается метод.</a:t>
            </a:r>
          </a:p>
          <a:p>
            <a:endParaRPr lang="ru-RU" sz="2800" dirty="0"/>
          </a:p>
          <a:p>
            <a:r>
              <a:rPr lang="ru-RU" sz="2800" b="1" dirty="0"/>
              <a:t>    </a:t>
            </a:r>
            <a:r>
              <a:rPr lang="ru-RU" sz="2800" b="1" dirty="0" err="1"/>
              <a:t>upper</a:t>
            </a:r>
            <a:r>
              <a:rPr lang="ru-RU" sz="2800" b="1" dirty="0"/>
              <a:t>()</a:t>
            </a:r>
          </a:p>
          <a:p>
            <a:endParaRPr lang="ru-RU" sz="2800" dirty="0"/>
          </a:p>
          <a:p>
            <a:r>
              <a:rPr lang="ru-RU" sz="2800" dirty="0"/>
              <a:t>        Возвращает копию строки s в верхнем регистре.</a:t>
            </a:r>
          </a:p>
        </p:txBody>
      </p:sp>
    </p:spTree>
    <p:extLst>
      <p:ext uri="{BB962C8B-B14F-4D97-AF65-F5344CB8AC3E}">
        <p14:creationId xmlns:p14="http://schemas.microsoft.com/office/powerpoint/2010/main" val="2832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88900" y="0"/>
            <a:ext cx="122809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Коллекции</a:t>
            </a:r>
            <a:r>
              <a:rPr lang="ru-RU" sz="3600" dirty="0"/>
              <a:t> — это группа типов данных, которые содержат в себе другие данные и поддерживают</a:t>
            </a:r>
            <a:r>
              <a:rPr lang="ru-RU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проверку </a:t>
            </a:r>
            <a:r>
              <a:rPr lang="ru-RU" sz="3600" dirty="0"/>
              <a:t>на вхождения элементов </a:t>
            </a:r>
            <a:r>
              <a:rPr lang="ru-RU" sz="3600" dirty="0" err="1"/>
              <a:t>in</a:t>
            </a:r>
            <a:r>
              <a:rPr lang="ru-RU" sz="3600" dirty="0"/>
              <a:t> и </a:t>
            </a:r>
            <a:r>
              <a:rPr lang="ru-RU" sz="3600" dirty="0" err="1"/>
              <a:t>not</a:t>
            </a:r>
            <a:r>
              <a:rPr lang="ru-RU" sz="3600" dirty="0"/>
              <a:t> </a:t>
            </a:r>
            <a:r>
              <a:rPr lang="ru-RU" sz="3600" dirty="0" err="1"/>
              <a:t>in</a:t>
            </a:r>
            <a:r>
              <a:rPr lang="ru-RU" sz="3600" dirty="0"/>
              <a:t> (</a:t>
            </a:r>
            <a:r>
              <a:rPr lang="ru-RU" sz="3600" dirty="0" err="1"/>
              <a:t>True</a:t>
            </a:r>
            <a:r>
              <a:rPr lang="ru-RU" sz="3600" dirty="0"/>
              <a:t>/</a:t>
            </a:r>
            <a:r>
              <a:rPr lang="ru-RU" sz="3600" dirty="0" err="1"/>
              <a:t>False</a:t>
            </a:r>
            <a:r>
              <a:rPr lang="ru-RU" sz="3600" dirty="0"/>
              <a:t>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определение </a:t>
            </a:r>
            <a:r>
              <a:rPr lang="ru-RU" sz="3600" dirty="0"/>
              <a:t>размера </a:t>
            </a:r>
            <a:r>
              <a:rPr lang="ru-RU" sz="3600" dirty="0" err="1"/>
              <a:t>len</a:t>
            </a:r>
            <a:r>
              <a:rPr lang="ru-RU" sz="3600" dirty="0"/>
              <a:t>();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возможность </a:t>
            </a:r>
            <a:r>
              <a:rPr lang="ru-RU" sz="3600" dirty="0"/>
              <a:t>выполнения итераций (перемещения по элементам последовательности) - из-за этого коллекции также называются итерируемыми </a:t>
            </a:r>
            <a:r>
              <a:rPr lang="ru-RU" sz="3600" dirty="0" smtClean="0"/>
              <a:t>объектами.</a:t>
            </a:r>
          </a:p>
          <a:p>
            <a:r>
              <a:rPr lang="ru-RU" sz="3600" dirty="0"/>
              <a:t>Среди коллекций выделяют 3 группы: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    </a:t>
            </a:r>
            <a:r>
              <a:rPr lang="ru-RU" sz="3600" dirty="0"/>
              <a:t>последовательности: строка, список, кортеж, </a:t>
            </a:r>
            <a:r>
              <a:rPr lang="ru-RU" sz="3600" dirty="0" smtClean="0"/>
              <a:t>числовой диапазон</a:t>
            </a:r>
            <a:r>
              <a:rPr lang="ru-RU" sz="36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    </a:t>
            </a:r>
            <a:r>
              <a:rPr lang="ru-RU" sz="3600" dirty="0"/>
              <a:t>множества;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    </a:t>
            </a:r>
            <a:r>
              <a:rPr lang="ru-RU" sz="3600" dirty="0"/>
              <a:t>отображения: словарь.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433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77800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3600" b="1" dirty="0" err="1"/>
              <a:t>lower</a:t>
            </a:r>
            <a:r>
              <a:rPr lang="ru-RU" sz="3600" dirty="0"/>
              <a:t>()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Возвращает копию строки s в нижнем регистре.</a:t>
            </a:r>
          </a:p>
          <a:p>
            <a:endParaRPr lang="ru-RU" sz="3600" dirty="0"/>
          </a:p>
          <a:p>
            <a:r>
              <a:rPr lang="ru-RU" sz="3600" b="1" dirty="0" err="1"/>
              <a:t>capitalize</a:t>
            </a:r>
            <a:r>
              <a:rPr lang="ru-RU" sz="3600" dirty="0"/>
              <a:t>()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Возвращает копию строки с первым символом в верхнем регистре.</a:t>
            </a:r>
          </a:p>
          <a:p>
            <a:endParaRPr lang="ru-RU" sz="3600" dirty="0"/>
          </a:p>
          <a:p>
            <a:r>
              <a:rPr lang="ru-RU" sz="3600" b="1" dirty="0" err="1"/>
              <a:t>title</a:t>
            </a:r>
            <a:r>
              <a:rPr lang="ru-RU" sz="3600" dirty="0"/>
              <a:t>()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Возвращает копию строки, в которой первые символы каждого слова преобразованы в верхний регистр, а все остальные - в нижний регистр.</a:t>
            </a:r>
          </a:p>
        </p:txBody>
      </p:sp>
    </p:spTree>
    <p:extLst>
      <p:ext uri="{BB962C8B-B14F-4D97-AF65-F5344CB8AC3E}">
        <p14:creationId xmlns:p14="http://schemas.microsoft.com/office/powerpoint/2010/main" val="259632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27000"/>
            <a:ext cx="12192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/>
              <a:t>count(t[, start[, end]])</a:t>
            </a:r>
          </a:p>
          <a:p>
            <a:r>
              <a:rPr lang="en-US" sz="3200" dirty="0" smtClean="0"/>
              <a:t>    </a:t>
            </a:r>
            <a:r>
              <a:rPr lang="ru-RU" sz="3200" dirty="0"/>
              <a:t>Возвращает число вхождений строки </a:t>
            </a:r>
            <a:r>
              <a:rPr lang="en-US" sz="3200" dirty="0"/>
              <a:t>t </a:t>
            </a:r>
            <a:r>
              <a:rPr lang="ru-RU" sz="3200" dirty="0"/>
              <a:t>в строку </a:t>
            </a:r>
            <a:r>
              <a:rPr lang="en-US" sz="3200" dirty="0"/>
              <a:t>s (</a:t>
            </a:r>
            <a:r>
              <a:rPr lang="ru-RU" sz="3200" dirty="0"/>
              <a:t>или в срез </a:t>
            </a:r>
            <a:r>
              <a:rPr lang="en-US" sz="3200" dirty="0"/>
              <a:t>s[</a:t>
            </a:r>
            <a:r>
              <a:rPr lang="en-US" sz="3200" dirty="0" err="1"/>
              <a:t>start:end</a:t>
            </a:r>
            <a:r>
              <a:rPr lang="en-US" sz="3200" dirty="0"/>
              <a:t>]).</a:t>
            </a:r>
          </a:p>
          <a:p>
            <a:endParaRPr lang="en-US" sz="3200" dirty="0"/>
          </a:p>
          <a:p>
            <a:r>
              <a:rPr lang="en-US" sz="3200" dirty="0"/>
              <a:t>find(t[, start[, end]])</a:t>
            </a:r>
          </a:p>
          <a:p>
            <a:r>
              <a:rPr lang="en-US" sz="3200" dirty="0" smtClean="0"/>
              <a:t>    </a:t>
            </a:r>
            <a:r>
              <a:rPr lang="ru-RU" sz="3200" dirty="0"/>
              <a:t>Возвращает позицию самого первого (крайнего слева) вхождения подстроки </a:t>
            </a:r>
            <a:r>
              <a:rPr lang="en-US" sz="3200" dirty="0"/>
              <a:t>t </a:t>
            </a:r>
            <a:r>
              <a:rPr lang="ru-RU" sz="3200" dirty="0"/>
              <a:t>в строку </a:t>
            </a:r>
            <a:r>
              <a:rPr lang="en-US" sz="3200" dirty="0"/>
              <a:t>s (</a:t>
            </a:r>
            <a:r>
              <a:rPr lang="ru-RU" sz="3200" dirty="0"/>
              <a:t>или в срез </a:t>
            </a:r>
            <a:r>
              <a:rPr lang="en-US" sz="3200" dirty="0"/>
              <a:t>s[</a:t>
            </a:r>
            <a:r>
              <a:rPr lang="en-US" sz="3200" dirty="0" err="1"/>
              <a:t>start:end</a:t>
            </a:r>
            <a:r>
              <a:rPr lang="en-US" sz="3200" dirty="0"/>
              <a:t>]); </a:t>
            </a:r>
            <a:r>
              <a:rPr lang="ru-RU" sz="3200" dirty="0"/>
              <a:t>если подстрока </a:t>
            </a:r>
            <a:r>
              <a:rPr lang="en-US" sz="3200" dirty="0"/>
              <a:t>t </a:t>
            </a:r>
            <a:r>
              <a:rPr lang="ru-RU" sz="3200" dirty="0"/>
              <a:t>не найдена, возвращается -1.</a:t>
            </a:r>
          </a:p>
          <a:p>
            <a:endParaRPr lang="ru-RU" sz="3200" dirty="0"/>
          </a:p>
          <a:p>
            <a:r>
              <a:rPr lang="en-US" sz="3200" dirty="0"/>
              <a:t>index(t[, start[, end]])</a:t>
            </a:r>
          </a:p>
          <a:p>
            <a:endParaRPr lang="en-US" sz="3200" dirty="0"/>
          </a:p>
          <a:p>
            <a:r>
              <a:rPr lang="en-US" sz="3200" dirty="0"/>
              <a:t>    </a:t>
            </a:r>
            <a:r>
              <a:rPr lang="ru-RU" sz="3200" dirty="0"/>
              <a:t>Аналогично </a:t>
            </a:r>
            <a:r>
              <a:rPr lang="en-US" sz="3200" dirty="0" err="1"/>
              <a:t>str.find</a:t>
            </a:r>
            <a:r>
              <a:rPr lang="en-US" sz="3200" dirty="0"/>
              <a:t>(), </a:t>
            </a:r>
            <a:r>
              <a:rPr lang="ru-RU" sz="3200" dirty="0"/>
              <a:t>но генерируется исключение </a:t>
            </a:r>
            <a:r>
              <a:rPr lang="en-US" sz="3200" dirty="0" err="1"/>
              <a:t>ValueError</a:t>
            </a:r>
            <a:r>
              <a:rPr lang="en-US" sz="3200" dirty="0"/>
              <a:t>, </a:t>
            </a:r>
            <a:r>
              <a:rPr lang="ru-RU" sz="3200" dirty="0"/>
              <a:t>если подстрока не найдена.</a:t>
            </a:r>
          </a:p>
        </p:txBody>
      </p:sp>
    </p:spTree>
    <p:extLst>
      <p:ext uri="{BB962C8B-B14F-4D97-AF65-F5344CB8AC3E}">
        <p14:creationId xmlns:p14="http://schemas.microsoft.com/office/powerpoint/2010/main" val="302732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200" y="0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3600" b="1" dirty="0" err="1"/>
              <a:t>replace</a:t>
            </a:r>
            <a:r>
              <a:rPr lang="ru-RU" sz="3600" b="1" dirty="0"/>
              <a:t>(</a:t>
            </a:r>
            <a:r>
              <a:rPr lang="ru-RU" sz="3600" b="1" dirty="0" err="1"/>
              <a:t>old</a:t>
            </a:r>
            <a:r>
              <a:rPr lang="ru-RU" sz="3600" b="1" dirty="0"/>
              <a:t>, </a:t>
            </a:r>
            <a:r>
              <a:rPr lang="ru-RU" sz="3600" b="1" dirty="0" err="1"/>
              <a:t>new</a:t>
            </a:r>
            <a:r>
              <a:rPr lang="ru-RU" sz="3600" b="1" dirty="0"/>
              <a:t>[, </a:t>
            </a:r>
            <a:r>
              <a:rPr lang="ru-RU" sz="3600" b="1" dirty="0" err="1"/>
              <a:t>count</a:t>
            </a:r>
            <a:r>
              <a:rPr lang="ru-RU" sz="3600" b="1" dirty="0"/>
              <a:t>])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Возвращает копию строки s, в которой каждое (но не более </a:t>
            </a:r>
            <a:r>
              <a:rPr lang="ru-RU" sz="3600" dirty="0" err="1"/>
              <a:t>count</a:t>
            </a:r>
            <a:r>
              <a:rPr lang="ru-RU" sz="3600" dirty="0"/>
              <a:t>, если этот аргумент определен) вхождение подстроки </a:t>
            </a:r>
            <a:r>
              <a:rPr lang="ru-RU" sz="3600" dirty="0" err="1"/>
              <a:t>old</a:t>
            </a:r>
            <a:r>
              <a:rPr lang="ru-RU" sz="3600" dirty="0"/>
              <a:t> замещается подстрокой </a:t>
            </a:r>
            <a:r>
              <a:rPr lang="ru-RU" sz="3600" dirty="0" err="1"/>
              <a:t>new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b="1" dirty="0" err="1"/>
              <a:t>split</a:t>
            </a:r>
            <a:r>
              <a:rPr lang="ru-RU" sz="3600" b="1" dirty="0"/>
              <a:t>(</a:t>
            </a:r>
            <a:r>
              <a:rPr lang="ru-RU" sz="3600" b="1" dirty="0" err="1"/>
              <a:t>sep</a:t>
            </a:r>
            <a:r>
              <a:rPr lang="ru-RU" sz="3600" b="1" dirty="0"/>
              <a:t>=</a:t>
            </a:r>
            <a:r>
              <a:rPr lang="ru-RU" sz="3600" b="1" dirty="0" err="1"/>
              <a:t>None</a:t>
            </a:r>
            <a:r>
              <a:rPr lang="ru-RU" sz="3600" b="1" dirty="0"/>
              <a:t>, </a:t>
            </a:r>
            <a:r>
              <a:rPr lang="ru-RU" sz="3600" b="1" dirty="0" err="1"/>
              <a:t>maxsplit</a:t>
            </a:r>
            <a:r>
              <a:rPr lang="ru-RU" sz="3600" b="1" dirty="0"/>
              <a:t>=-1)</a:t>
            </a:r>
          </a:p>
          <a:p>
            <a:r>
              <a:rPr lang="ru-RU" sz="3600" dirty="0" smtClean="0"/>
              <a:t>    </a:t>
            </a:r>
            <a:r>
              <a:rPr lang="ru-RU" sz="3600" dirty="0"/>
              <a:t>Возвращает список строк, разбитых по строке </a:t>
            </a:r>
            <a:r>
              <a:rPr lang="ru-RU" sz="3600" dirty="0" err="1"/>
              <a:t>sep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b="1" dirty="0" err="1"/>
              <a:t>join</a:t>
            </a:r>
            <a:r>
              <a:rPr lang="ru-RU" sz="3600" b="1" dirty="0"/>
              <a:t>(</a:t>
            </a:r>
            <a:r>
              <a:rPr lang="ru-RU" sz="3600" b="1" dirty="0" err="1"/>
              <a:t>seq</a:t>
            </a:r>
            <a:r>
              <a:rPr lang="ru-RU" sz="3600" b="1" dirty="0"/>
              <a:t>)</a:t>
            </a:r>
          </a:p>
          <a:p>
            <a:endParaRPr lang="ru-RU" sz="3600" dirty="0"/>
          </a:p>
          <a:p>
            <a:r>
              <a:rPr lang="ru-RU" sz="3600" dirty="0"/>
              <a:t>    Возвращает строку-«склейку» элементов </a:t>
            </a:r>
            <a:r>
              <a:rPr lang="ru-RU" sz="3600" dirty="0" err="1"/>
              <a:t>seq</a:t>
            </a:r>
            <a:r>
              <a:rPr lang="ru-RU" sz="3600" dirty="0"/>
              <a:t>, используя s в качестве разделителя.</a:t>
            </a:r>
          </a:p>
        </p:txBody>
      </p:sp>
    </p:spTree>
    <p:extLst>
      <p:ext uri="{BB962C8B-B14F-4D97-AF65-F5344CB8AC3E}">
        <p14:creationId xmlns:p14="http://schemas.microsoft.com/office/powerpoint/2010/main" val="222667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4541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&gt;&gt;&gt; s = "</a:t>
            </a:r>
            <a:r>
              <a:rPr lang="ru-RU" sz="3200" dirty="0"/>
              <a:t>ЭТО </a:t>
            </a:r>
            <a:r>
              <a:rPr lang="ru-RU" sz="3200" dirty="0" err="1"/>
              <a:t>просТо</a:t>
            </a:r>
            <a:r>
              <a:rPr lang="ru-RU" sz="3200" dirty="0"/>
              <a:t> </a:t>
            </a:r>
            <a:r>
              <a:rPr lang="ru-RU" sz="3200" dirty="0" err="1"/>
              <a:t>ТеКст</a:t>
            </a:r>
            <a:r>
              <a:rPr lang="ru-RU" sz="3200" dirty="0"/>
              <a:t>"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en-US" sz="3200" dirty="0" err="1"/>
              <a:t>ord</a:t>
            </a:r>
            <a:r>
              <a:rPr lang="en-US" sz="3200" dirty="0"/>
              <a:t>(s[0])</a:t>
            </a:r>
          </a:p>
          <a:p>
            <a:r>
              <a:rPr lang="en-US" sz="3200" dirty="0"/>
              <a:t>1069</a:t>
            </a:r>
          </a:p>
          <a:p>
            <a:r>
              <a:rPr lang="en-US" sz="3200" dirty="0"/>
              <a:t>&gt;&gt;&gt; </a:t>
            </a:r>
            <a:r>
              <a:rPr lang="en-US" sz="3200" dirty="0" err="1"/>
              <a:t>chr</a:t>
            </a:r>
            <a:r>
              <a:rPr lang="en-US" sz="3200" dirty="0"/>
              <a:t>(1069)</a:t>
            </a:r>
          </a:p>
          <a:p>
            <a:r>
              <a:rPr lang="en-US" sz="3200" dirty="0"/>
              <a:t>'</a:t>
            </a:r>
            <a:r>
              <a:rPr lang="ru-RU" sz="3200" dirty="0"/>
              <a:t>Э'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en-US" sz="3200" dirty="0" err="1"/>
              <a:t>s.upper</a:t>
            </a:r>
            <a:r>
              <a:rPr lang="en-US" sz="3200" dirty="0"/>
              <a:t>(), </a:t>
            </a:r>
            <a:r>
              <a:rPr lang="en-US" sz="3200" dirty="0" err="1"/>
              <a:t>s.lower</a:t>
            </a:r>
            <a:r>
              <a:rPr lang="en-US" sz="3200" dirty="0"/>
              <a:t>(), </a:t>
            </a:r>
            <a:r>
              <a:rPr lang="en-US" sz="3200" dirty="0" err="1"/>
              <a:t>s.title</a:t>
            </a:r>
            <a:r>
              <a:rPr lang="en-US" sz="3200" dirty="0"/>
              <a:t>(), </a:t>
            </a:r>
            <a:r>
              <a:rPr lang="en-US" sz="3200" dirty="0" err="1"/>
              <a:t>s.capitalize</a:t>
            </a:r>
            <a:r>
              <a:rPr lang="en-US" sz="3200" dirty="0"/>
              <a:t>()</a:t>
            </a:r>
          </a:p>
          <a:p>
            <a:r>
              <a:rPr lang="en-US" sz="3200" dirty="0"/>
              <a:t>('</a:t>
            </a:r>
            <a:r>
              <a:rPr lang="ru-RU" sz="3200" dirty="0"/>
              <a:t>ЭТО ПРОСТО ТЕКСТ', 'это просто текст', 'Это Просто Текст', 'Это просто текст')</a:t>
            </a:r>
          </a:p>
          <a:p>
            <a:endParaRPr lang="ru-RU" sz="3200" dirty="0"/>
          </a:p>
          <a:p>
            <a:r>
              <a:rPr lang="ru-RU" sz="3200" dirty="0"/>
              <a:t>&gt;&gt;&gt; </a:t>
            </a:r>
            <a:r>
              <a:rPr lang="en-US" sz="3200" dirty="0" err="1"/>
              <a:t>s.find</a:t>
            </a:r>
            <a:r>
              <a:rPr lang="en-US" sz="3200" dirty="0"/>
              <a:t>("</a:t>
            </a:r>
            <a:r>
              <a:rPr lang="ru-RU" sz="3200" dirty="0"/>
              <a:t>Т")</a:t>
            </a:r>
          </a:p>
          <a:p>
            <a:r>
              <a:rPr lang="ru-RU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334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31339"/>
            <a:ext cx="12077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&gt;&gt;&gt; </a:t>
            </a:r>
            <a:r>
              <a:rPr lang="en-US" sz="3600" dirty="0" err="1"/>
              <a:t>s.replace</a:t>
            </a:r>
            <a:r>
              <a:rPr lang="en-US" sz="3600" dirty="0"/>
              <a:t>("</a:t>
            </a:r>
            <a:r>
              <a:rPr lang="ru-RU" sz="3600" dirty="0"/>
              <a:t>Т", "т")</a:t>
            </a:r>
          </a:p>
          <a:p>
            <a:r>
              <a:rPr lang="ru-RU" sz="3600" dirty="0"/>
              <a:t>'</a:t>
            </a:r>
            <a:r>
              <a:rPr lang="ru-RU" sz="3600" dirty="0" err="1"/>
              <a:t>ЭтО</a:t>
            </a:r>
            <a:r>
              <a:rPr lang="ru-RU" sz="3600" dirty="0"/>
              <a:t> просто </a:t>
            </a:r>
            <a:r>
              <a:rPr lang="ru-RU" sz="3600" dirty="0" err="1"/>
              <a:t>теКст</a:t>
            </a:r>
            <a:r>
              <a:rPr lang="ru-RU" sz="3600" dirty="0"/>
              <a:t>'</a:t>
            </a:r>
          </a:p>
          <a:p>
            <a:endParaRPr lang="ru-RU" sz="3600" dirty="0"/>
          </a:p>
          <a:p>
            <a:r>
              <a:rPr lang="ru-RU" sz="3600" dirty="0"/>
              <a:t>&gt;&gt;&gt; </a:t>
            </a:r>
            <a:r>
              <a:rPr lang="en-US" sz="3600" dirty="0" err="1"/>
              <a:t>lst</a:t>
            </a:r>
            <a:r>
              <a:rPr lang="en-US" sz="3600" dirty="0"/>
              <a:t> = </a:t>
            </a:r>
            <a:r>
              <a:rPr lang="en-US" sz="3600" dirty="0" err="1"/>
              <a:t>s.split</a:t>
            </a:r>
            <a:r>
              <a:rPr lang="en-US" sz="3600" dirty="0"/>
              <a:t>()</a:t>
            </a:r>
          </a:p>
          <a:p>
            <a:r>
              <a:rPr lang="en-US" sz="3600" dirty="0"/>
              <a:t>&gt;&gt;&gt; </a:t>
            </a:r>
            <a:r>
              <a:rPr lang="en-US" sz="3600" dirty="0" err="1"/>
              <a:t>lst</a:t>
            </a:r>
            <a:endParaRPr lang="en-US" sz="3600" dirty="0"/>
          </a:p>
          <a:p>
            <a:r>
              <a:rPr lang="en-US" sz="3600" dirty="0"/>
              <a:t>['</a:t>
            </a:r>
            <a:r>
              <a:rPr lang="ru-RU" sz="3600" dirty="0"/>
              <a:t>ЭТО', '</a:t>
            </a:r>
            <a:r>
              <a:rPr lang="ru-RU" sz="3600" dirty="0" err="1"/>
              <a:t>просТо</a:t>
            </a:r>
            <a:r>
              <a:rPr lang="ru-RU" sz="3600" dirty="0"/>
              <a:t>', '</a:t>
            </a:r>
            <a:r>
              <a:rPr lang="ru-RU" sz="3600" dirty="0" err="1"/>
              <a:t>ТеКст</a:t>
            </a:r>
            <a:r>
              <a:rPr lang="ru-RU" sz="3600" dirty="0"/>
              <a:t>']</a:t>
            </a:r>
          </a:p>
          <a:p>
            <a:endParaRPr lang="ru-RU" sz="3600" dirty="0"/>
          </a:p>
          <a:p>
            <a:r>
              <a:rPr lang="ru-RU" sz="3600" dirty="0"/>
              <a:t>&gt;&gt;&gt; "-".</a:t>
            </a:r>
            <a:r>
              <a:rPr lang="en-US" sz="3600" dirty="0"/>
              <a:t>join(</a:t>
            </a:r>
            <a:r>
              <a:rPr lang="en-US" sz="3600" dirty="0" err="1"/>
              <a:t>lst</a:t>
            </a:r>
            <a:r>
              <a:rPr lang="en-US" sz="3600" dirty="0"/>
              <a:t>)</a:t>
            </a:r>
          </a:p>
          <a:p>
            <a:r>
              <a:rPr lang="en-US" sz="3600" dirty="0"/>
              <a:t>'</a:t>
            </a:r>
            <a:r>
              <a:rPr lang="ru-RU" sz="3600" dirty="0"/>
              <a:t>ЭТО-</a:t>
            </a:r>
            <a:r>
              <a:rPr lang="ru-RU" sz="3600" dirty="0" err="1"/>
              <a:t>просТо</a:t>
            </a:r>
            <a:r>
              <a:rPr lang="ru-RU" sz="3600" dirty="0"/>
              <a:t>-</a:t>
            </a:r>
            <a:r>
              <a:rPr lang="ru-RU" sz="3600" dirty="0" err="1"/>
              <a:t>ТеКст</a:t>
            </a:r>
            <a:r>
              <a:rPr lang="ru-RU" sz="3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209390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Форматирование строк</a:t>
            </a:r>
          </a:p>
          <a:p>
            <a:r>
              <a:rPr lang="ru-RU" sz="2800" dirty="0" smtClean="0"/>
              <a:t>Строковый </a:t>
            </a:r>
            <a:r>
              <a:rPr lang="ru-RU" sz="2800" dirty="0"/>
              <a:t>тип в </a:t>
            </a:r>
            <a:r>
              <a:rPr lang="ru-RU" sz="2800" dirty="0" err="1"/>
              <a:t>Python</a:t>
            </a:r>
            <a:r>
              <a:rPr lang="ru-RU" sz="2800" dirty="0"/>
              <a:t> содержит специальный метод </a:t>
            </a:r>
            <a:r>
              <a:rPr lang="ru-RU" sz="2800" dirty="0" err="1"/>
              <a:t>str.format</a:t>
            </a:r>
            <a:r>
              <a:rPr lang="ru-RU" sz="2800" dirty="0"/>
              <a:t>(), который позволяет удобно формировать строку из комбинации значений различного типа.</a:t>
            </a:r>
          </a:p>
          <a:p>
            <a:endParaRPr lang="ru-RU" sz="2800" dirty="0"/>
          </a:p>
          <a:p>
            <a:r>
              <a:rPr lang="ru-RU" sz="2800" dirty="0" err="1"/>
              <a:t>class</a:t>
            </a:r>
            <a:r>
              <a:rPr lang="ru-RU" sz="2800" dirty="0"/>
              <a:t> </a:t>
            </a:r>
            <a:r>
              <a:rPr lang="ru-RU" sz="2800" dirty="0" err="1"/>
              <a:t>str</a:t>
            </a:r>
            <a:endParaRPr lang="ru-RU" sz="2800" dirty="0"/>
          </a:p>
          <a:p>
            <a:r>
              <a:rPr lang="ru-RU" sz="2800" dirty="0" smtClean="0"/>
              <a:t>    </a:t>
            </a:r>
            <a:r>
              <a:rPr lang="ru-RU" sz="2800" dirty="0"/>
              <a:t>Пусть s - строка, на которой вызывается метод.</a:t>
            </a:r>
          </a:p>
          <a:p>
            <a:endParaRPr lang="ru-RU" sz="2800" dirty="0"/>
          </a:p>
          <a:p>
            <a:r>
              <a:rPr lang="ru-RU" sz="2800" dirty="0"/>
              <a:t>    </a:t>
            </a:r>
            <a:r>
              <a:rPr lang="ru-RU" sz="2800" dirty="0" err="1"/>
              <a:t>format</a:t>
            </a:r>
            <a:r>
              <a:rPr lang="ru-RU" sz="2800" dirty="0"/>
              <a:t>(*</a:t>
            </a:r>
            <a:r>
              <a:rPr lang="ru-RU" sz="2800" dirty="0" err="1"/>
              <a:t>args</a:t>
            </a:r>
            <a:r>
              <a:rPr lang="ru-RU" sz="2800" dirty="0"/>
              <a:t>, **</a:t>
            </a:r>
            <a:r>
              <a:rPr lang="ru-RU" sz="2800" dirty="0" err="1"/>
              <a:t>kwargs</a:t>
            </a:r>
            <a:r>
              <a:rPr lang="ru-RU" sz="2800" dirty="0"/>
              <a:t>)</a:t>
            </a:r>
          </a:p>
          <a:p>
            <a:endParaRPr lang="ru-RU" sz="2800" dirty="0"/>
          </a:p>
          <a:p>
            <a:r>
              <a:rPr lang="ru-RU" sz="2800" dirty="0"/>
              <a:t>        Возвращает отформатированную строку по заданному шаблону.</a:t>
            </a:r>
          </a:p>
          <a:p>
            <a:endParaRPr lang="ru-RU" sz="2800" dirty="0"/>
          </a:p>
          <a:p>
            <a:r>
              <a:rPr lang="ru-RU" sz="2800" dirty="0"/>
              <a:t>        Строка s может содержать фигурные скобки {} (заполнители), указывающие, что их необходимо заменить на какое-либо значение. Заполнитель может содержать индекс или ключевое слово - в противном случае замена будет производится слева направо.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60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Форматирование строк</a:t>
            </a:r>
            <a:r>
              <a:rPr lang="ru-RU" sz="3600" dirty="0"/>
              <a:t>¶</a:t>
            </a:r>
          </a:p>
          <a:p>
            <a:r>
              <a:rPr lang="ru-RU" sz="3600" dirty="0" smtClean="0"/>
              <a:t>&gt;&gt;&gt; </a:t>
            </a:r>
            <a:r>
              <a:rPr lang="ru-RU" sz="3600" dirty="0" err="1"/>
              <a:t>age</a:t>
            </a:r>
            <a:r>
              <a:rPr lang="ru-RU" sz="3600" dirty="0"/>
              <a:t> = 20</a:t>
            </a:r>
          </a:p>
          <a:p>
            <a:r>
              <a:rPr lang="ru-RU" sz="3600" dirty="0"/>
              <a:t>&gt;&gt;&gt; </a:t>
            </a:r>
            <a:r>
              <a:rPr lang="ru-RU" sz="3600" dirty="0" err="1"/>
              <a:t>name</a:t>
            </a:r>
            <a:r>
              <a:rPr lang="ru-RU" sz="3600" dirty="0"/>
              <a:t> = "Максим"</a:t>
            </a:r>
          </a:p>
          <a:p>
            <a:endParaRPr lang="ru-RU" sz="3600" dirty="0"/>
          </a:p>
          <a:p>
            <a:r>
              <a:rPr lang="ru-RU" sz="3600" dirty="0"/>
              <a:t># 1. Без указания индексов подстановки</a:t>
            </a:r>
          </a:p>
          <a:p>
            <a:r>
              <a:rPr lang="ru-RU" sz="3600" dirty="0"/>
              <a:t>&gt;&gt;&gt; "Меня зовут {}, мне {} лет.".</a:t>
            </a:r>
            <a:r>
              <a:rPr lang="ru-RU" sz="3600" dirty="0" err="1"/>
              <a:t>format</a:t>
            </a:r>
            <a:r>
              <a:rPr lang="ru-RU" sz="3600" dirty="0"/>
              <a:t>(</a:t>
            </a:r>
            <a:r>
              <a:rPr lang="ru-RU" sz="3600" dirty="0" err="1"/>
              <a:t>name</a:t>
            </a:r>
            <a:r>
              <a:rPr lang="ru-RU" sz="3600" dirty="0"/>
              <a:t>, </a:t>
            </a:r>
            <a:r>
              <a:rPr lang="ru-RU" sz="3600" dirty="0" err="1"/>
              <a:t>age</a:t>
            </a:r>
            <a:r>
              <a:rPr lang="ru-RU" sz="3600" dirty="0"/>
              <a:t>)</a:t>
            </a:r>
          </a:p>
          <a:p>
            <a:r>
              <a:rPr lang="ru-RU" sz="3600" dirty="0"/>
              <a:t>'Меня зовут Максим, мне 20 лет.'</a:t>
            </a:r>
          </a:p>
          <a:p>
            <a:endParaRPr lang="ru-RU" sz="3600" dirty="0"/>
          </a:p>
          <a:p>
            <a:r>
              <a:rPr lang="ru-RU" sz="3600" dirty="0"/>
              <a:t># 2. Указание индексов подстановки (их можно и повторять!)</a:t>
            </a:r>
          </a:p>
          <a:p>
            <a:r>
              <a:rPr lang="ru-RU" sz="3600" dirty="0"/>
              <a:t>&gt;&gt;&gt; "Меня зовут {0}, мне {1} лет.".</a:t>
            </a:r>
            <a:r>
              <a:rPr lang="ru-RU" sz="3600" dirty="0" err="1"/>
              <a:t>format</a:t>
            </a:r>
            <a:r>
              <a:rPr lang="ru-RU" sz="3600" dirty="0"/>
              <a:t>(</a:t>
            </a:r>
            <a:r>
              <a:rPr lang="ru-RU" sz="3600" dirty="0" err="1"/>
              <a:t>name</a:t>
            </a:r>
            <a:r>
              <a:rPr lang="ru-RU" sz="3600" dirty="0"/>
              <a:t>, </a:t>
            </a:r>
            <a:r>
              <a:rPr lang="ru-RU" sz="3600" dirty="0" err="1"/>
              <a:t>age</a:t>
            </a:r>
            <a:r>
              <a:rPr lang="ru-RU" sz="3600" dirty="0"/>
              <a:t>)</a:t>
            </a:r>
          </a:p>
          <a:p>
            <a:r>
              <a:rPr lang="ru-RU" sz="3600" dirty="0"/>
              <a:t>'Меня зовут Максим, мне 20 лет.'</a:t>
            </a:r>
          </a:p>
        </p:txBody>
      </p:sp>
    </p:spTree>
    <p:extLst>
      <p:ext uri="{BB962C8B-B14F-4D97-AF65-F5344CB8AC3E}">
        <p14:creationId xmlns:p14="http://schemas.microsoft.com/office/powerpoint/2010/main" val="153024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0160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# 3. </a:t>
            </a:r>
            <a:r>
              <a:rPr lang="ru-RU" sz="3200" b="1" dirty="0"/>
              <a:t>Именованные аргументы</a:t>
            </a:r>
          </a:p>
          <a:p>
            <a:r>
              <a:rPr lang="ru-RU" sz="3200" dirty="0"/>
              <a:t>&gt;&gt;&gt; "{</a:t>
            </a:r>
            <a:r>
              <a:rPr lang="ru-RU" sz="3200" dirty="0" err="1"/>
              <a:t>name</a:t>
            </a:r>
            <a:r>
              <a:rPr lang="ru-RU" sz="3200" dirty="0"/>
              <a:t>} ходит на {</a:t>
            </a:r>
            <a:r>
              <a:rPr lang="ru-RU" sz="3200" dirty="0" err="1"/>
              <a:t>subject</a:t>
            </a:r>
            <a:r>
              <a:rPr lang="ru-RU" sz="3200" dirty="0"/>
              <a:t>} каждую пятницу".\</a:t>
            </a:r>
          </a:p>
          <a:p>
            <a:r>
              <a:rPr lang="ru-RU" sz="3200" dirty="0"/>
              <a:t>... </a:t>
            </a:r>
            <a:r>
              <a:rPr lang="ru-RU" sz="3200" dirty="0" err="1"/>
              <a:t>format</a:t>
            </a:r>
            <a:r>
              <a:rPr lang="ru-RU" sz="3200" dirty="0"/>
              <a:t>(</a:t>
            </a:r>
            <a:r>
              <a:rPr lang="ru-RU" sz="3200" dirty="0" err="1"/>
              <a:t>subject</a:t>
            </a:r>
            <a:r>
              <a:rPr lang="ru-RU" sz="3200" dirty="0"/>
              <a:t>="Мат. анализ", </a:t>
            </a:r>
            <a:r>
              <a:rPr lang="ru-RU" sz="3200" dirty="0" err="1"/>
              <a:t>name</a:t>
            </a:r>
            <a:r>
              <a:rPr lang="ru-RU" sz="3200" dirty="0"/>
              <a:t>="Иван")</a:t>
            </a:r>
          </a:p>
          <a:p>
            <a:r>
              <a:rPr lang="ru-RU" sz="3200" dirty="0"/>
              <a:t>'Иван ходит на Мат. анализ каждую пятницу'</a:t>
            </a:r>
          </a:p>
          <a:p>
            <a:endParaRPr lang="ru-RU" sz="3200" dirty="0"/>
          </a:p>
          <a:p>
            <a:r>
              <a:rPr lang="ru-RU" sz="3200" dirty="0"/>
              <a:t># 4. </a:t>
            </a:r>
            <a:r>
              <a:rPr lang="ru-RU" sz="3200" b="1" dirty="0"/>
              <a:t>Модификаторы позволяют дополнительно указывать тип или формат выводимых данных</a:t>
            </a:r>
          </a:p>
          <a:p>
            <a:endParaRPr lang="ru-RU" sz="3200" dirty="0"/>
          </a:p>
          <a:p>
            <a:r>
              <a:rPr lang="ru-RU" sz="3200" dirty="0"/>
              <a:t># 4.1. </a:t>
            </a:r>
            <a:r>
              <a:rPr lang="ru-RU" sz="3200" b="1" dirty="0"/>
              <a:t>Вывод вещественного числа с 2-мя знаками после запятой</a:t>
            </a:r>
          </a:p>
          <a:p>
            <a:r>
              <a:rPr lang="ru-RU" sz="3200" dirty="0"/>
              <a:t>&gt;&gt;&gt; "За 1 рубль дают ${0:.2f}".</a:t>
            </a:r>
            <a:r>
              <a:rPr lang="ru-RU" sz="3200" dirty="0" err="1"/>
              <a:t>format</a:t>
            </a:r>
            <a:r>
              <a:rPr lang="ru-RU" sz="3200" dirty="0"/>
              <a:t>(1/70)</a:t>
            </a:r>
          </a:p>
          <a:p>
            <a:r>
              <a:rPr lang="ru-RU" sz="3200" dirty="0"/>
              <a:t>'За 1 рубль дают $0.01'</a:t>
            </a:r>
          </a:p>
          <a:p>
            <a:endParaRPr lang="ru-RU" sz="3200" dirty="0"/>
          </a:p>
          <a:p>
            <a:r>
              <a:rPr lang="ru-RU" sz="3200" dirty="0"/>
              <a:t># 4.2. Или вывод большого числа с "тысячными разделителями"</a:t>
            </a:r>
          </a:p>
          <a:p>
            <a:r>
              <a:rPr lang="ru-RU" sz="3200" dirty="0"/>
              <a:t>&gt;&gt;&gt; "Стоимость автомобиля: {:,} </a:t>
            </a:r>
            <a:r>
              <a:rPr lang="ru-RU" sz="3200" dirty="0" err="1"/>
              <a:t>руб</a:t>
            </a:r>
            <a:r>
              <a:rPr lang="ru-RU" sz="3200" dirty="0"/>
              <a:t>.".</a:t>
            </a:r>
            <a:r>
              <a:rPr lang="ru-RU" sz="3200" dirty="0" err="1"/>
              <a:t>format</a:t>
            </a:r>
            <a:r>
              <a:rPr lang="ru-RU" sz="3200" dirty="0"/>
              <a:t>(5300500)</a:t>
            </a:r>
          </a:p>
          <a:p>
            <a:r>
              <a:rPr lang="ru-RU" sz="3200" dirty="0"/>
              <a:t>'Стоимость автомобиля: 5,300,500 руб.'</a:t>
            </a:r>
          </a:p>
        </p:txBody>
      </p:sp>
    </p:spTree>
    <p:extLst>
      <p:ext uri="{BB962C8B-B14F-4D97-AF65-F5344CB8AC3E}">
        <p14:creationId xmlns:p14="http://schemas.microsoft.com/office/powerpoint/2010/main" val="383138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1300"/>
            <a:ext cx="10668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9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Примеры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39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/>
              <a:t>Общие операции</a:t>
            </a:r>
          </a:p>
          <a:p>
            <a:endParaRPr lang="ru-RU" sz="3200" dirty="0"/>
          </a:p>
          <a:p>
            <a:r>
              <a:rPr lang="ru-RU" sz="3200" dirty="0"/>
              <a:t>Некоторые операции справедливы для всех последовательностей (за исключением случаев, где они не возможны исходя из определения типа).</a:t>
            </a:r>
          </a:p>
          <a:p>
            <a:endParaRPr lang="ru-RU" sz="3200" dirty="0"/>
          </a:p>
          <a:p>
            <a:r>
              <a:rPr lang="ru-RU" sz="3200" dirty="0"/>
              <a:t>Ниже используются следующие обозначения:</a:t>
            </a:r>
          </a:p>
          <a:p>
            <a:endParaRPr lang="ru-RU" sz="3200" dirty="0"/>
          </a:p>
          <a:p>
            <a:r>
              <a:rPr lang="ru-RU" sz="3200" dirty="0"/>
              <a:t>    s и t: последовательности одного типа;</a:t>
            </a:r>
          </a:p>
          <a:p>
            <a:endParaRPr lang="ru-RU" sz="3200" dirty="0"/>
          </a:p>
          <a:p>
            <a:r>
              <a:rPr lang="ru-RU" sz="3200" dirty="0"/>
              <a:t>    n, k, </a:t>
            </a:r>
            <a:r>
              <a:rPr lang="ru-RU" sz="3200" dirty="0" err="1"/>
              <a:t>start</a:t>
            </a:r>
            <a:r>
              <a:rPr lang="ru-RU" sz="3200" dirty="0"/>
              <a:t>, </a:t>
            </a:r>
            <a:r>
              <a:rPr lang="ru-RU" sz="3200" dirty="0" err="1"/>
              <a:t>end</a:t>
            </a:r>
            <a:r>
              <a:rPr lang="ru-RU" sz="3200" dirty="0"/>
              <a:t>, </a:t>
            </a:r>
            <a:r>
              <a:rPr lang="ru-RU" sz="3200" dirty="0" err="1"/>
              <a:t>step</a:t>
            </a:r>
            <a:r>
              <a:rPr lang="ru-RU" sz="3200" dirty="0"/>
              <a:t>: целые числа;</a:t>
            </a:r>
          </a:p>
          <a:p>
            <a:endParaRPr lang="ru-RU" sz="3200" dirty="0"/>
          </a:p>
          <a:p>
            <a:r>
              <a:rPr lang="ru-RU" sz="3200" dirty="0"/>
              <a:t>    x: произвольный объект, отвечающий критериям соответствующего вызова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38207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0" y="0"/>
            <a:ext cx="1143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I. </a:t>
            </a:r>
            <a:r>
              <a:rPr lang="ru-RU" sz="3200" dirty="0" smtClean="0"/>
              <a:t>Дана строка символов. Совокупность символов, разделенные пробелом – слово.</a:t>
            </a:r>
          </a:p>
          <a:p>
            <a:r>
              <a:rPr lang="ru-RU" sz="3200" dirty="0" smtClean="0"/>
              <a:t>Выделить очередное слово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623887"/>
            <a:ext cx="6213476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0900" y="98842"/>
            <a:ext cx="6096000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s = '</a:t>
            </a:r>
            <a:r>
              <a:rPr lang="en-US" sz="3200" dirty="0" err="1"/>
              <a:t>abc</a:t>
            </a:r>
            <a:r>
              <a:rPr lang="en-US" sz="3200" dirty="0"/>
              <a:t>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ghiklmn</a:t>
            </a:r>
            <a:r>
              <a:rPr lang="en-US" sz="3200" dirty="0"/>
              <a:t>'</a:t>
            </a:r>
          </a:p>
          <a:p>
            <a:r>
              <a:rPr lang="en-US" sz="3200" dirty="0"/>
              <a:t>#</a:t>
            </a:r>
            <a:r>
              <a:rPr lang="en-US" sz="3200" dirty="0" err="1"/>
              <a:t>def</a:t>
            </a:r>
            <a:r>
              <a:rPr lang="en-US" sz="3200" dirty="0"/>
              <a:t> word(a):</a:t>
            </a:r>
          </a:p>
          <a:p>
            <a:r>
              <a:rPr lang="en-US" sz="3200" dirty="0"/>
              <a:t>b = ''</a:t>
            </a:r>
          </a:p>
          <a:p>
            <a:r>
              <a:rPr lang="en-US" sz="3200" dirty="0" err="1"/>
              <a:t>i</a:t>
            </a:r>
            <a:r>
              <a:rPr lang="en-US" sz="3200" dirty="0"/>
              <a:t> = 0</a:t>
            </a:r>
          </a:p>
          <a:p>
            <a:r>
              <a:rPr lang="en-US" sz="3200" dirty="0"/>
              <a:t>while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len</a:t>
            </a:r>
            <a:r>
              <a:rPr lang="en-US" sz="3200" dirty="0"/>
              <a:t>(s):</a:t>
            </a:r>
          </a:p>
          <a:p>
            <a:r>
              <a:rPr lang="en-US" sz="3200" dirty="0"/>
              <a:t>    #while </a:t>
            </a:r>
            <a:r>
              <a:rPr lang="en-US" sz="3200" dirty="0" err="1"/>
              <a:t>i</a:t>
            </a:r>
            <a:r>
              <a:rPr lang="en-US" sz="3200" dirty="0"/>
              <a:t> &lt;= </a:t>
            </a:r>
            <a:r>
              <a:rPr lang="en-US" sz="3200" dirty="0" err="1"/>
              <a:t>len</a:t>
            </a:r>
            <a:r>
              <a:rPr lang="en-US" sz="3200" dirty="0"/>
              <a:t>(s) and s[</a:t>
            </a:r>
            <a:r>
              <a:rPr lang="en-US" sz="3200" dirty="0" err="1"/>
              <a:t>i</a:t>
            </a:r>
            <a:r>
              <a:rPr lang="en-US" sz="3200" dirty="0"/>
              <a:t>] != ' ':</a:t>
            </a:r>
          </a:p>
          <a:p>
            <a:r>
              <a:rPr lang="en-US" sz="3200" dirty="0"/>
              <a:t>    b = b + s[</a:t>
            </a:r>
            <a:r>
              <a:rPr lang="en-US" sz="3200" dirty="0" err="1"/>
              <a:t>i</a:t>
            </a:r>
            <a:r>
              <a:rPr lang="en-US" sz="3200" dirty="0"/>
              <a:t>]</a:t>
            </a:r>
          </a:p>
          <a:p>
            <a:r>
              <a:rPr lang="en-US" sz="3200" dirty="0"/>
              <a:t>    if s[</a:t>
            </a:r>
            <a:r>
              <a:rPr lang="en-US" sz="3200" dirty="0" err="1"/>
              <a:t>i</a:t>
            </a:r>
            <a:r>
              <a:rPr lang="en-US" sz="3200" dirty="0"/>
              <a:t>] == ' ':</a:t>
            </a:r>
          </a:p>
          <a:p>
            <a:r>
              <a:rPr lang="en-US" sz="3200" dirty="0"/>
              <a:t>        print(b)</a:t>
            </a:r>
          </a:p>
          <a:p>
            <a:r>
              <a:rPr lang="en-US" sz="3200" dirty="0"/>
              <a:t>        b = ''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+= 1</a:t>
            </a:r>
          </a:p>
          <a:p>
            <a:r>
              <a:rPr lang="en-US" sz="3200" dirty="0"/>
              <a:t>print(b)</a:t>
            </a:r>
          </a:p>
          <a:p>
            <a:r>
              <a:rPr lang="en-US" sz="3200" dirty="0"/>
              <a:t>#return b</a:t>
            </a:r>
          </a:p>
          <a:p>
            <a:endParaRPr lang="en-US" sz="3200" dirty="0"/>
          </a:p>
          <a:p>
            <a:r>
              <a:rPr lang="en-US" sz="3200" dirty="0"/>
              <a:t>#b = word(a)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3346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600" y="0"/>
            <a:ext cx="81153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 = </a:t>
            </a:r>
            <a:r>
              <a:rPr lang="en-US" sz="3200" dirty="0" smtClean="0"/>
              <a:t>'</a:t>
            </a:r>
            <a:r>
              <a:rPr lang="en-US" sz="3200" dirty="0" err="1" smtClean="0"/>
              <a:t>abcba</a:t>
            </a:r>
            <a:r>
              <a:rPr lang="en-US" sz="3200" dirty="0" smtClean="0"/>
              <a:t>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ghiklmn</a:t>
            </a:r>
            <a:r>
              <a:rPr lang="en-US" sz="3200" dirty="0"/>
              <a:t>'</a:t>
            </a:r>
          </a:p>
          <a:p>
            <a:r>
              <a:rPr lang="en-US" sz="3200" dirty="0" smtClean="0"/>
              <a:t>b </a:t>
            </a:r>
            <a:r>
              <a:rPr lang="en-US" sz="3200" dirty="0"/>
              <a:t>= </a:t>
            </a:r>
            <a:r>
              <a:rPr lang="en-US" sz="3200" dirty="0" smtClean="0"/>
              <a:t>'‘</a:t>
            </a:r>
            <a:endParaRPr lang="ru-RU" sz="3200" dirty="0" smtClean="0"/>
          </a:p>
          <a:p>
            <a:r>
              <a:rPr lang="en-US" sz="3200" dirty="0"/>
              <a:t>a</a:t>
            </a:r>
            <a:r>
              <a:rPr lang="ru-RU" sz="3200" dirty="0" smtClean="0"/>
              <a:t> = </a:t>
            </a:r>
            <a:r>
              <a:rPr lang="en-US" sz="3200" dirty="0" smtClean="0"/>
              <a:t>‘’</a:t>
            </a:r>
            <a:endParaRPr lang="en-US" sz="3200" dirty="0"/>
          </a:p>
          <a:p>
            <a:r>
              <a:rPr lang="en-US" sz="3200" dirty="0" err="1"/>
              <a:t>i</a:t>
            </a:r>
            <a:r>
              <a:rPr lang="en-US" sz="3200" dirty="0"/>
              <a:t> = 0</a:t>
            </a:r>
          </a:p>
          <a:p>
            <a:r>
              <a:rPr lang="en-US" sz="3200" dirty="0"/>
              <a:t>while </a:t>
            </a:r>
            <a:r>
              <a:rPr lang="en-US" sz="3200" dirty="0" err="1"/>
              <a:t>i</a:t>
            </a:r>
            <a:r>
              <a:rPr lang="en-US" sz="3200" dirty="0"/>
              <a:t> &lt; </a:t>
            </a:r>
            <a:r>
              <a:rPr lang="en-US" sz="3200" dirty="0" err="1"/>
              <a:t>len</a:t>
            </a:r>
            <a:r>
              <a:rPr lang="en-US" sz="3200" dirty="0"/>
              <a:t>(s):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if s[</a:t>
            </a:r>
            <a:r>
              <a:rPr lang="en-US" sz="3200" dirty="0" err="1" smtClean="0"/>
              <a:t>i</a:t>
            </a:r>
            <a:r>
              <a:rPr lang="en-US" sz="3200" dirty="0"/>
              <a:t>]</a:t>
            </a:r>
            <a:r>
              <a:rPr lang="en-US" sz="3200" dirty="0" smtClean="0"/>
              <a:t> != ‘ ‘: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b </a:t>
            </a:r>
            <a:r>
              <a:rPr lang="en-US" sz="3200" dirty="0"/>
              <a:t>= b + s[</a:t>
            </a:r>
            <a:r>
              <a:rPr lang="en-US" sz="3200" dirty="0" err="1"/>
              <a:t>i</a:t>
            </a:r>
            <a:r>
              <a:rPr lang="en-US" sz="3200" dirty="0" smtClean="0"/>
              <a:t>]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a = s[</a:t>
            </a:r>
            <a:r>
              <a:rPr lang="en-US" sz="3200" dirty="0" err="1" smtClean="0"/>
              <a:t>i</a:t>
            </a:r>
            <a:r>
              <a:rPr lang="en-US" sz="3200" dirty="0" smtClean="0"/>
              <a:t>] + a</a:t>
            </a:r>
            <a:endParaRPr lang="en-US" sz="3200" dirty="0"/>
          </a:p>
          <a:p>
            <a:r>
              <a:rPr lang="en-US" sz="3200" dirty="0"/>
              <a:t>    if s[</a:t>
            </a:r>
            <a:r>
              <a:rPr lang="en-US" sz="3200" dirty="0" err="1"/>
              <a:t>i</a:t>
            </a:r>
            <a:r>
              <a:rPr lang="en-US" sz="3200" dirty="0"/>
              <a:t>] == ' ':</a:t>
            </a:r>
          </a:p>
          <a:p>
            <a:r>
              <a:rPr lang="en-US" sz="3200" dirty="0"/>
              <a:t>        </a:t>
            </a:r>
            <a:r>
              <a:rPr lang="en-US" sz="3200" dirty="0" smtClean="0"/>
              <a:t>if a == b: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print(b</a:t>
            </a:r>
            <a:r>
              <a:rPr lang="en-US" sz="3200" dirty="0"/>
              <a:t>)</a:t>
            </a:r>
          </a:p>
          <a:p>
            <a:r>
              <a:rPr lang="en-US" sz="3200" dirty="0"/>
              <a:t>        b = </a:t>
            </a:r>
            <a:r>
              <a:rPr lang="en-US" sz="3200" dirty="0" smtClean="0"/>
              <a:t>'‘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a = ‘’</a:t>
            </a:r>
            <a:endParaRPr lang="en-US" sz="3200" dirty="0"/>
          </a:p>
          <a:p>
            <a:r>
              <a:rPr lang="en-US" sz="3200" dirty="0"/>
              <a:t>    </a:t>
            </a:r>
            <a:r>
              <a:rPr lang="en-US" sz="3200" dirty="0" err="1"/>
              <a:t>i</a:t>
            </a:r>
            <a:r>
              <a:rPr lang="en-US" sz="3200" dirty="0"/>
              <a:t> += 1</a:t>
            </a:r>
          </a:p>
          <a:p>
            <a:r>
              <a:rPr lang="en-US" sz="3200" dirty="0" smtClean="0"/>
              <a:t>if a == b: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/>
              <a:t>print(b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66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9193877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 = '</a:t>
            </a:r>
            <a:r>
              <a:rPr lang="en-US" sz="2800" dirty="0" err="1"/>
              <a:t>abcba</a:t>
            </a:r>
            <a:r>
              <a:rPr lang="en-US" sz="2800" dirty="0"/>
              <a:t>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ghihg</a:t>
            </a:r>
            <a:r>
              <a:rPr lang="en-US" sz="2800" dirty="0"/>
              <a:t>'</a:t>
            </a:r>
          </a:p>
          <a:p>
            <a:r>
              <a:rPr lang="en-US" sz="2800" dirty="0"/>
              <a:t>b = ''</a:t>
            </a:r>
          </a:p>
          <a:p>
            <a:r>
              <a:rPr lang="en-US" sz="2800" dirty="0"/>
              <a:t>a = ''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len</a:t>
            </a:r>
            <a:r>
              <a:rPr lang="en-US" sz="2800" dirty="0"/>
              <a:t>(s)-1:</a:t>
            </a:r>
          </a:p>
          <a:p>
            <a:r>
              <a:rPr lang="en-US" sz="2800" dirty="0"/>
              <a:t>    while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len</a:t>
            </a:r>
            <a:r>
              <a:rPr lang="en-US" sz="2800" dirty="0"/>
              <a:t>(s) and s[</a:t>
            </a:r>
            <a:r>
              <a:rPr lang="en-US" sz="2800" dirty="0" err="1"/>
              <a:t>i</a:t>
            </a:r>
            <a:r>
              <a:rPr lang="en-US" sz="2800" dirty="0"/>
              <a:t>] != ' ':</a:t>
            </a:r>
          </a:p>
          <a:p>
            <a:r>
              <a:rPr lang="en-US" sz="2800" dirty="0"/>
              <a:t>        b = b + 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r>
              <a:rPr lang="en-US" sz="2800" dirty="0"/>
              <a:t>        a = s[</a:t>
            </a:r>
            <a:r>
              <a:rPr lang="en-US" sz="2800" dirty="0" err="1"/>
              <a:t>i</a:t>
            </a:r>
            <a:r>
              <a:rPr lang="en-US" sz="2800" dirty="0"/>
              <a:t>] + a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i</a:t>
            </a:r>
            <a:r>
              <a:rPr lang="en-US" sz="2800" dirty="0"/>
              <a:t> +=1</a:t>
            </a:r>
          </a:p>
          <a:p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len</a:t>
            </a:r>
            <a:r>
              <a:rPr lang="en-US" sz="2800" dirty="0"/>
              <a:t>(s) and s[</a:t>
            </a:r>
            <a:r>
              <a:rPr lang="en-US" sz="2800" dirty="0" err="1"/>
              <a:t>i</a:t>
            </a:r>
            <a:r>
              <a:rPr lang="en-US" sz="2800" dirty="0"/>
              <a:t>] == ' ':</a:t>
            </a:r>
          </a:p>
          <a:p>
            <a:r>
              <a:rPr lang="en-US" sz="2800" dirty="0"/>
              <a:t>        if a == b:</a:t>
            </a:r>
          </a:p>
          <a:p>
            <a:r>
              <a:rPr lang="en-US" sz="2800" dirty="0"/>
              <a:t>            print(b)</a:t>
            </a:r>
          </a:p>
          <a:p>
            <a:r>
              <a:rPr lang="en-US" sz="2800" dirty="0"/>
              <a:t>        b = ''</a:t>
            </a:r>
          </a:p>
          <a:p>
            <a:r>
              <a:rPr lang="en-US" sz="2800" dirty="0"/>
              <a:t>        a = ''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+=1</a:t>
            </a:r>
          </a:p>
          <a:p>
            <a:r>
              <a:rPr lang="en-US" sz="2800" dirty="0"/>
              <a:t>if a == b:</a:t>
            </a:r>
          </a:p>
          <a:p>
            <a:r>
              <a:rPr lang="en-US" sz="2800" dirty="0"/>
              <a:t>    print(b)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57658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Определить</a:t>
            </a:r>
            <a:r>
              <a:rPr lang="ru-RU" sz="3600" dirty="0"/>
              <a:t>,  </a:t>
            </a:r>
            <a:r>
              <a:rPr lang="ru-RU" sz="3600" dirty="0" smtClean="0"/>
              <a:t>является ли  введённая строка палиндромом</a:t>
            </a:r>
            <a:r>
              <a:rPr lang="ru-RU" sz="3600" dirty="0"/>
              <a:t>(«перевёртышем») типа    </a:t>
            </a:r>
            <a:r>
              <a:rPr lang="en-US" sz="3600" dirty="0" err="1" smtClean="0"/>
              <a:t>abba</a:t>
            </a:r>
            <a:r>
              <a:rPr lang="ru-RU" sz="3600" dirty="0" smtClean="0"/>
              <a:t>, </a:t>
            </a:r>
            <a:r>
              <a:rPr lang="ru-RU" sz="3600" dirty="0" err="1"/>
              <a:t>kazak</a:t>
            </a:r>
            <a:r>
              <a:rPr lang="ru-RU" sz="3600" dirty="0"/>
              <a:t> </a:t>
            </a:r>
            <a:r>
              <a:rPr lang="ru-RU" sz="3600" dirty="0" smtClean="0"/>
              <a:t>и</a:t>
            </a:r>
            <a:r>
              <a:rPr lang="en-US" sz="3600" dirty="0" smtClean="0"/>
              <a:t> </a:t>
            </a:r>
            <a:r>
              <a:rPr lang="ru-RU" sz="3600" dirty="0" err="1" smtClean="0"/>
              <a:t>пр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s1 = input('</a:t>
            </a:r>
            <a:r>
              <a:rPr lang="ru-RU" sz="3600" dirty="0" err="1"/>
              <a:t>Исходнаястрока</a:t>
            </a:r>
            <a:r>
              <a:rPr lang="ru-RU" sz="3600" dirty="0"/>
              <a:t>: ')</a:t>
            </a:r>
          </a:p>
          <a:p>
            <a:r>
              <a:rPr lang="ru-RU" sz="3600" dirty="0"/>
              <a:t># </a:t>
            </a:r>
            <a:r>
              <a:rPr lang="ru-RU" sz="3600" dirty="0" smtClean="0"/>
              <a:t>Определяем </a:t>
            </a:r>
            <a:r>
              <a:rPr lang="ru-RU" sz="3600" dirty="0"/>
              <a:t>длину строки</a:t>
            </a:r>
          </a:p>
          <a:p>
            <a:r>
              <a:rPr lang="en-US" sz="3600" dirty="0" smtClean="0"/>
              <a:t>d </a:t>
            </a:r>
            <a:r>
              <a:rPr lang="en-US" sz="3600" dirty="0"/>
              <a:t>= </a:t>
            </a:r>
            <a:r>
              <a:rPr lang="en-US" sz="3600" dirty="0" err="1"/>
              <a:t>len</a:t>
            </a:r>
            <a:r>
              <a:rPr lang="en-US" sz="3600" dirty="0"/>
              <a:t>(s1)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 = 0</a:t>
            </a:r>
          </a:p>
          <a:p>
            <a:r>
              <a:rPr lang="en-US" sz="3600" dirty="0"/>
              <a:t>while </a:t>
            </a:r>
            <a:r>
              <a:rPr lang="en-US" sz="3600" dirty="0" err="1"/>
              <a:t>i</a:t>
            </a:r>
            <a:r>
              <a:rPr lang="en-US" sz="3600" dirty="0"/>
              <a:t> &lt;= </a:t>
            </a:r>
            <a:r>
              <a:rPr lang="en-US" sz="3600" dirty="0" smtClean="0"/>
              <a:t>d//</a:t>
            </a:r>
            <a:r>
              <a:rPr lang="en-US" sz="3600" dirty="0"/>
              <a:t>2 and s1[</a:t>
            </a:r>
            <a:r>
              <a:rPr lang="en-US" sz="3600" dirty="0" err="1"/>
              <a:t>i</a:t>
            </a:r>
            <a:r>
              <a:rPr lang="en-US" sz="3600" dirty="0"/>
              <a:t>] == s1[-i-1]: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i</a:t>
            </a:r>
            <a:r>
              <a:rPr lang="en-US" sz="3600" dirty="0"/>
              <a:t> +=1</a:t>
            </a:r>
          </a:p>
          <a:p>
            <a:endParaRPr lang="en-US" sz="3600" dirty="0"/>
          </a:p>
          <a:p>
            <a:r>
              <a:rPr lang="en-US" sz="3600" dirty="0"/>
              <a:t>print('</a:t>
            </a:r>
            <a:r>
              <a:rPr lang="ru-RU" sz="3600" dirty="0"/>
              <a:t>Палиндром', </a:t>
            </a:r>
            <a:r>
              <a:rPr lang="en-US" sz="3600" dirty="0" err="1"/>
              <a:t>i</a:t>
            </a:r>
            <a:r>
              <a:rPr lang="en-US" sz="3600" dirty="0"/>
              <a:t> == </a:t>
            </a:r>
            <a:r>
              <a:rPr lang="en-US" sz="3600" dirty="0" smtClean="0"/>
              <a:t>d//</a:t>
            </a:r>
            <a:r>
              <a:rPr lang="en-US" sz="3600" dirty="0"/>
              <a:t>2 +1)</a:t>
            </a:r>
            <a:endParaRPr lang="en-US" sz="3600" dirty="0" smtClean="0"/>
          </a:p>
          <a:p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21688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300" y="135235"/>
            <a:ext cx="12077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s1=input</a:t>
            </a:r>
            <a:r>
              <a:rPr lang="en-US" sz="3600" dirty="0"/>
              <a:t>('</a:t>
            </a:r>
            <a:r>
              <a:rPr lang="ru-RU" sz="3600" dirty="0" err="1"/>
              <a:t>Исходнаястрока</a:t>
            </a:r>
            <a:r>
              <a:rPr lang="ru-RU" sz="3600" dirty="0"/>
              <a:t>: </a:t>
            </a:r>
            <a:r>
              <a:rPr lang="ru-RU" sz="3600" dirty="0" smtClean="0"/>
              <a:t>')</a:t>
            </a:r>
            <a:endParaRPr lang="en-US" sz="3600" dirty="0" smtClean="0"/>
          </a:p>
          <a:p>
            <a:r>
              <a:rPr lang="en-US" sz="3600" dirty="0" err="1" smtClean="0"/>
              <a:t>lst</a:t>
            </a:r>
            <a:r>
              <a:rPr lang="en-US" sz="3600" dirty="0" smtClean="0"/>
              <a:t>=list(s1)</a:t>
            </a:r>
          </a:p>
          <a:p>
            <a:r>
              <a:rPr lang="en-US" sz="3600" dirty="0" err="1" smtClean="0"/>
              <a:t>lst.reverse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s2</a:t>
            </a:r>
            <a:r>
              <a:rPr lang="en-US" sz="3600" dirty="0"/>
              <a:t>=''.join(</a:t>
            </a:r>
            <a:r>
              <a:rPr lang="en-US" sz="3600" dirty="0" err="1"/>
              <a:t>lst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if </a:t>
            </a:r>
            <a:r>
              <a:rPr lang="en-US" sz="3600" dirty="0"/>
              <a:t>s1==s2:  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</a:t>
            </a:r>
            <a:r>
              <a:rPr lang="en-US" sz="3600" dirty="0"/>
              <a:t>print '</a:t>
            </a:r>
            <a:r>
              <a:rPr lang="ru-RU" sz="3600" dirty="0" smtClean="0"/>
              <a:t>Палиндром‘</a:t>
            </a:r>
            <a:endParaRPr lang="en-US" sz="3600" dirty="0" smtClean="0"/>
          </a:p>
          <a:p>
            <a:r>
              <a:rPr lang="en-US" sz="3600" dirty="0" smtClean="0"/>
              <a:t>else</a:t>
            </a:r>
            <a:r>
              <a:rPr lang="en-US" sz="3600" dirty="0"/>
              <a:t>:   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print </a:t>
            </a:r>
            <a:r>
              <a:rPr lang="en-US" sz="3600" dirty="0"/>
              <a:t>'</a:t>
            </a:r>
            <a:r>
              <a:rPr lang="ru-RU" sz="3600" dirty="0" err="1"/>
              <a:t>Непалиндром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97397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15900" y="1"/>
            <a:ext cx="10452100" cy="3333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Пример задачи</a:t>
            </a:r>
            <a:endParaRPr lang="ru-RU" altLang="ru-RU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4440238" y="476251"/>
            <a:ext cx="1655762" cy="360363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Начало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4367213" y="981076"/>
            <a:ext cx="1657350" cy="360363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Ввод </a:t>
            </a:r>
            <a:r>
              <a:rPr lang="en-US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4079875" y="1484314"/>
            <a:ext cx="2160588" cy="504825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ru-RU" sz="20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(s)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4440238" y="2205038"/>
            <a:ext cx="1439862" cy="1008062"/>
          </a:xfrm>
          <a:prstGeom prst="flowChartDecision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5951538" y="3068638"/>
            <a:ext cx="1439862" cy="1008062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ru-RU" sz="24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i </a:t>
            </a:r>
            <a:r>
              <a:rPr lang="en-US" altLang="ru-RU" sz="2400" b="1">
                <a:solidFill>
                  <a:srgbClr val="FFFFFF"/>
                </a:solidFill>
                <a:latin typeface="Times New Roman" panose="02020603050405020304" pitchFamily="18" charset="0"/>
              </a:rPr>
              <a:t>='</a:t>
            </a:r>
            <a:r>
              <a:rPr lang="ru-RU" altLang="ru-RU" sz="2400" b="1">
                <a:solidFill>
                  <a:srgbClr val="FFFFFF"/>
                </a:solidFill>
                <a:latin typeface="Times New Roman" panose="02020603050405020304" pitchFamily="18" charset="0"/>
              </a:rPr>
              <a:t>а</a:t>
            </a:r>
            <a:r>
              <a:rPr lang="en-US" altLang="ru-RU" sz="2400" b="1">
                <a:solidFill>
                  <a:srgbClr val="FFFFFF"/>
                </a:solidFill>
                <a:latin typeface="Times New Roman" panose="02020603050405020304" pitchFamily="18" charset="0"/>
              </a:rPr>
              <a:t>'</a:t>
            </a:r>
            <a:endParaRPr lang="ru-RU" altLang="ru-RU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016500" y="4076701"/>
            <a:ext cx="1150938" cy="5048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ru-RU" sz="2400" b="1" baseline="-25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=r+'</a:t>
            </a:r>
            <a:r>
              <a:rPr lang="ru-RU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б</a:t>
            </a: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'</a:t>
            </a:r>
            <a:endParaRPr lang="ru-RU" altLang="ru-RU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175501" y="4076701"/>
            <a:ext cx="1152525" cy="5048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ru-RU" sz="2400" b="1" baseline="-25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=r+'</a:t>
            </a:r>
            <a:r>
              <a:rPr lang="ru-RU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а</a:t>
            </a: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'</a:t>
            </a:r>
            <a:endParaRPr lang="ru-RU" altLang="ru-RU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>
            <a:off x="4511675" y="5734051"/>
            <a:ext cx="1657350" cy="360363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Вывод </a:t>
            </a:r>
            <a:r>
              <a:rPr lang="en-US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ru-RU" altLang="ru-RU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ru-RU" altLang="ru-RU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4511676" y="6308726"/>
            <a:ext cx="1655763" cy="360363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Конец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232400" y="8366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5232400" y="1341439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5159375" y="19891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880101" y="2708275"/>
            <a:ext cx="79216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6672263" y="2708276"/>
            <a:ext cx="0" cy="36036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7391401" y="3573463"/>
            <a:ext cx="288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>
            <a:off x="5591176" y="3573463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5591175" y="3573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7680325" y="3573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5591175" y="4581525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7680325" y="4581525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5591175" y="4797425"/>
            <a:ext cx="208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6600825" y="4797425"/>
            <a:ext cx="0" cy="2159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H="1">
            <a:off x="3935414" y="2708275"/>
            <a:ext cx="5048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3935413" y="2708275"/>
            <a:ext cx="0" cy="23050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3935413" y="5013325"/>
            <a:ext cx="2665412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5303838" y="50133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303838" y="60928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3" name="AutoShape 33"/>
          <p:cNvSpPr>
            <a:spLocks/>
          </p:cNvSpPr>
          <p:nvPr/>
        </p:nvSpPr>
        <p:spPr bwMode="auto">
          <a:xfrm>
            <a:off x="6959601" y="692151"/>
            <a:ext cx="2735263" cy="346075"/>
          </a:xfrm>
          <a:prstGeom prst="accentCallout2">
            <a:avLst>
              <a:gd name="adj1" fmla="val 33028"/>
              <a:gd name="adj2" fmla="val -2787"/>
              <a:gd name="adj3" fmla="val 33028"/>
              <a:gd name="adj4" fmla="val -13870"/>
              <a:gd name="adj5" fmla="val 574769"/>
              <a:gd name="adj6" fmla="val -63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ru-RU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='</a:t>
            </a:r>
            <a:r>
              <a:rPr lang="ru-RU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</a:t>
            </a:r>
            <a:r>
              <a:rPr lang="en-US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 </a:t>
            </a:r>
            <a:r>
              <a:rPr lang="ru-RU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или </a:t>
            </a:r>
            <a:r>
              <a:rPr lang="en-US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ru-RU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='</a:t>
            </a:r>
            <a:r>
              <a:rPr lang="ru-RU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б</a:t>
            </a:r>
            <a:r>
              <a:rPr lang="en-US" alt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endParaRPr lang="ru-RU" altLang="ru-RU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5519738" y="3187701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Да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7319963" y="3213101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Нет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880101" y="2349501"/>
            <a:ext cx="506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Да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3935413" y="2349501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Нет</a:t>
            </a:r>
          </a:p>
        </p:txBody>
      </p:sp>
      <p:sp>
        <p:nvSpPr>
          <p:cNvPr id="30758" name="AutoShape 38"/>
          <p:cNvSpPr>
            <a:spLocks noChangeArrowheads="1"/>
          </p:cNvSpPr>
          <p:nvPr/>
        </p:nvSpPr>
        <p:spPr bwMode="auto">
          <a:xfrm>
            <a:off x="6600825" y="5805488"/>
            <a:ext cx="3887788" cy="863600"/>
          </a:xfrm>
          <a:prstGeom prst="wedgeRoundRectCallout">
            <a:avLst>
              <a:gd name="adj1" fmla="val 880"/>
              <a:gd name="adj2" fmla="val -8768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Блок-схема к задаче замены А на Б и наоборот</a:t>
            </a:r>
            <a:endParaRPr lang="ru-RU" altLang="ru-RU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H="1">
            <a:off x="3432176" y="5229225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V="1">
            <a:off x="3432175" y="1773239"/>
            <a:ext cx="0" cy="3455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>
            <a:off x="3432175" y="17367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6240464" y="1733550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8904288" y="1773239"/>
            <a:ext cx="0" cy="3671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H="1">
            <a:off x="5303838" y="5445125"/>
            <a:ext cx="360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5303838" y="5445126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391400" y="37163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-12700"/>
            <a:ext cx="10345613" cy="3333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3200" b="1" dirty="0">
                <a:solidFill>
                  <a:srgbClr val="FFFFFF"/>
                </a:solidFill>
                <a:latin typeface="Arial" panose="020B0604020202020204" pitchFamily="34" charset="0"/>
              </a:rPr>
              <a:t>Подсчет символов в строке                                                                                      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943476" y="476251"/>
            <a:ext cx="1800225" cy="360363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Начало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016500" y="1125538"/>
            <a:ext cx="1511300" cy="4318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Ввод </a:t>
            </a:r>
            <a:r>
              <a:rPr lang="en-US" altLang="ru-RU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ru-RU" altLang="ru-RU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727575" y="2492376"/>
            <a:ext cx="2305050" cy="576263"/>
          </a:xfrm>
          <a:prstGeom prst="flowChartPreparation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ru-RU" sz="24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=1,len(s</a:t>
            </a: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endParaRPr lang="ru-RU" altLang="ru-RU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159376" y="3213101"/>
            <a:ext cx="1439863" cy="1008063"/>
          </a:xfrm>
          <a:prstGeom prst="flowChartDecision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ru-RU" sz="2400" b="1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ru-RU" sz="2400" b="1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=‘a'</a:t>
            </a:r>
            <a:endParaRPr lang="ru-RU" altLang="ru-RU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6527800" y="3933825"/>
            <a:ext cx="1512888" cy="431800"/>
          </a:xfrm>
          <a:prstGeom prst="flowChartProcess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5087938" y="5589588"/>
            <a:ext cx="1511300" cy="43180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Вывод К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808663" y="836614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808663" y="1557339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880100" y="306863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367214" y="4724400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4367213" y="278130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4367213" y="278130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031039" y="2781300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8543925" y="2924176"/>
            <a:ext cx="0" cy="2449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880101" y="5372100"/>
            <a:ext cx="26638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5880100" y="537210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4943476" y="6308726"/>
            <a:ext cx="1800225" cy="360363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Конец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5880100" y="6021389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951538" y="4076701"/>
            <a:ext cx="506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Да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583113" y="3355976"/>
            <a:ext cx="633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>
                <a:solidFill>
                  <a:srgbClr val="000000"/>
                </a:solidFill>
                <a:latin typeface="Arial" panose="020B0604020202020204" pitchFamily="34" charset="0"/>
              </a:rPr>
              <a:t>Нет</a:t>
            </a:r>
          </a:p>
        </p:txBody>
      </p:sp>
      <p:sp>
        <p:nvSpPr>
          <p:cNvPr id="18458" name="AutoShape 26"/>
          <p:cNvSpPr>
            <a:spLocks noChangeArrowheads="1"/>
          </p:cNvSpPr>
          <p:nvPr/>
        </p:nvSpPr>
        <p:spPr bwMode="auto">
          <a:xfrm>
            <a:off x="7680326" y="1412876"/>
            <a:ext cx="2663825" cy="1655763"/>
          </a:xfrm>
          <a:prstGeom prst="wedgeRoundRectCallout">
            <a:avLst>
              <a:gd name="adj1" fmla="val -64301"/>
              <a:gd name="adj2" fmla="val 984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Блок-схема к задаче подсчета букв </a:t>
            </a:r>
            <a:r>
              <a:rPr lang="en-US" alt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‘a’</a:t>
            </a:r>
            <a:r>
              <a:rPr lang="ru-RU" alt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в строке</a:t>
            </a: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5087939" y="1844675"/>
            <a:ext cx="1512887" cy="431800"/>
          </a:xfrm>
          <a:prstGeom prst="flowChartProcess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ru-RU" altLang="ru-RU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808663" y="22764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6600826" y="3716338"/>
            <a:ext cx="790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H="1">
            <a:off x="4800600" y="4508500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 flipH="1">
            <a:off x="4800601" y="3716338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00600" y="37163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5880100" y="45085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95" y="74815"/>
            <a:ext cx="1193430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Дана строка, содержащая слова. Поменять слова местами</a:t>
            </a:r>
            <a:r>
              <a:rPr lang="en-US" sz="2800"/>
              <a:t>.</a:t>
            </a:r>
            <a:endParaRPr lang="en-US" sz="2800" dirty="0" smtClean="0"/>
          </a:p>
          <a:p>
            <a:r>
              <a:rPr lang="en-US" sz="2800" dirty="0" smtClean="0"/>
              <a:t>s </a:t>
            </a:r>
            <a:r>
              <a:rPr lang="en-US" sz="2800" dirty="0"/>
              <a:t>= '</a:t>
            </a:r>
            <a:r>
              <a:rPr lang="en-US" sz="2800" dirty="0" err="1"/>
              <a:t>abcba</a:t>
            </a:r>
            <a:r>
              <a:rPr lang="en-US" sz="2800" dirty="0"/>
              <a:t>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ghihg</a:t>
            </a:r>
            <a:r>
              <a:rPr lang="en-US" sz="2800" dirty="0"/>
              <a:t>'</a:t>
            </a:r>
          </a:p>
          <a:p>
            <a:r>
              <a:rPr lang="en-US" sz="2800" dirty="0"/>
              <a:t>b = ''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r>
              <a:rPr lang="en-US" sz="2800" dirty="0"/>
              <a:t>s1 = ''</a:t>
            </a:r>
          </a:p>
          <a:p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len</a:t>
            </a:r>
            <a:r>
              <a:rPr lang="en-US" sz="2800" dirty="0"/>
              <a:t>(s)-1:</a:t>
            </a:r>
          </a:p>
          <a:p>
            <a:r>
              <a:rPr lang="en-US" sz="2800" dirty="0"/>
              <a:t>    while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len</a:t>
            </a:r>
            <a:r>
              <a:rPr lang="en-US" sz="2800" dirty="0"/>
              <a:t>(s) and s[</a:t>
            </a:r>
            <a:r>
              <a:rPr lang="en-US" sz="2800" dirty="0" err="1"/>
              <a:t>i</a:t>
            </a:r>
            <a:r>
              <a:rPr lang="en-US" sz="2800" dirty="0"/>
              <a:t>] != ' ':</a:t>
            </a:r>
          </a:p>
          <a:p>
            <a:r>
              <a:rPr lang="en-US" sz="2800" dirty="0"/>
              <a:t>        b = b + s[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i</a:t>
            </a:r>
            <a:r>
              <a:rPr lang="en-US" sz="2800" dirty="0"/>
              <a:t> +=1</a:t>
            </a:r>
          </a:p>
          <a:p>
            <a:r>
              <a:rPr lang="en-US" sz="2800" dirty="0"/>
              <a:t>    s1 = ' ' + b + s1</a:t>
            </a:r>
          </a:p>
          <a:p>
            <a:r>
              <a:rPr lang="en-US" sz="2800" dirty="0"/>
              <a:t>    b = ''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+=1</a:t>
            </a:r>
          </a:p>
          <a:p>
            <a:r>
              <a:rPr lang="en-US" sz="2800" dirty="0"/>
              <a:t>s1 = b + s1</a:t>
            </a:r>
          </a:p>
          <a:p>
            <a:r>
              <a:rPr lang="en-US" sz="2800" dirty="0"/>
              <a:t>print(s1)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37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5360"/>
            <a:ext cx="12065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Длина</a:t>
            </a:r>
          </a:p>
          <a:p>
            <a:r>
              <a:rPr lang="ru-RU" sz="2800" dirty="0" smtClean="0"/>
              <a:t>    </a:t>
            </a:r>
            <a:r>
              <a:rPr lang="ru-RU" sz="2800" dirty="0" err="1"/>
              <a:t>len</a:t>
            </a:r>
            <a:r>
              <a:rPr lang="ru-RU" sz="2800" dirty="0"/>
              <a:t>(s)</a:t>
            </a:r>
          </a:p>
          <a:p>
            <a:endParaRPr lang="ru-RU" sz="2800" dirty="0"/>
          </a:p>
          <a:p>
            <a:r>
              <a:rPr lang="ru-RU" sz="2800" dirty="0"/>
              <a:t>        Функция </a:t>
            </a:r>
            <a:r>
              <a:rPr lang="ru-RU" sz="2800" dirty="0" err="1"/>
              <a:t>len</a:t>
            </a:r>
            <a:r>
              <a:rPr lang="ru-RU" sz="2800" dirty="0"/>
              <a:t>() возвращает длину (количество элементов в последовательности) s.</a:t>
            </a:r>
          </a:p>
          <a:p>
            <a:r>
              <a:rPr lang="ru-RU" sz="2800" b="1" dirty="0" smtClean="0"/>
              <a:t>Конкатенация</a:t>
            </a:r>
            <a:r>
              <a:rPr lang="ru-RU" sz="2800" dirty="0" smtClean="0"/>
              <a:t> </a:t>
            </a:r>
            <a:r>
              <a:rPr lang="ru-RU" sz="2800" dirty="0"/>
              <a:t>(«склеивание»)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s + t</a:t>
            </a:r>
          </a:p>
          <a:p>
            <a:endParaRPr lang="ru-RU" sz="2800" dirty="0"/>
          </a:p>
          <a:p>
            <a:r>
              <a:rPr lang="ru-RU" sz="2800" dirty="0"/>
              <a:t>        Возвращает новый объект - «склейку» s и t.</a:t>
            </a:r>
          </a:p>
          <a:p>
            <a:r>
              <a:rPr lang="ru-RU" sz="2800" b="1" dirty="0" smtClean="0"/>
              <a:t>Дублирование</a:t>
            </a:r>
            <a:endParaRPr lang="ru-RU" sz="2800" b="1" dirty="0"/>
          </a:p>
          <a:p>
            <a:endParaRPr lang="ru-RU" sz="2800" dirty="0"/>
          </a:p>
          <a:p>
            <a:r>
              <a:rPr lang="ru-RU" sz="2800" dirty="0"/>
              <a:t>    s * n</a:t>
            </a:r>
          </a:p>
          <a:p>
            <a:r>
              <a:rPr lang="ru-RU" sz="2800" dirty="0"/>
              <a:t>    n * s</a:t>
            </a:r>
          </a:p>
          <a:p>
            <a:endParaRPr lang="ru-RU" sz="2800" dirty="0"/>
          </a:p>
          <a:p>
            <a:r>
              <a:rPr lang="ru-RU" sz="2800" dirty="0"/>
              <a:t>        Возвращает последовательность, повторяющуюся n раз.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97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Индексация и срезы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Получить доступ к отдельному или группе элементов последовательности возможно с помощью оператора </a:t>
            </a:r>
            <a:r>
              <a:rPr lang="ru-RU" sz="2800" dirty="0" smtClean="0"/>
              <a:t>[ ]. </a:t>
            </a:r>
            <a:r>
              <a:rPr lang="ru-RU" sz="2800" dirty="0"/>
              <a:t>Индексацию (получение отдельного элемента) можно считать частным случаем получения среза (</a:t>
            </a:r>
            <a:r>
              <a:rPr lang="ru-RU" sz="2800" dirty="0" err="1"/>
              <a:t>слайсинга</a:t>
            </a:r>
            <a:r>
              <a:rPr lang="ru-RU" sz="2800" dirty="0"/>
              <a:t>).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Оператор получения среза имеет три формы записи:</a:t>
            </a:r>
          </a:p>
          <a:p>
            <a:endParaRPr lang="ru-RU" sz="2800" dirty="0"/>
          </a:p>
          <a:p>
            <a:r>
              <a:rPr lang="ru-RU" sz="2800" dirty="0"/>
              <a:t>    s[</a:t>
            </a:r>
            <a:r>
              <a:rPr lang="ru-RU" sz="2800" dirty="0" err="1"/>
              <a:t>start</a:t>
            </a:r>
            <a:r>
              <a:rPr lang="ru-RU" sz="2800" dirty="0"/>
              <a:t>]</a:t>
            </a:r>
          </a:p>
          <a:p>
            <a:r>
              <a:rPr lang="ru-RU" sz="2800" dirty="0"/>
              <a:t>    s[</a:t>
            </a:r>
            <a:r>
              <a:rPr lang="ru-RU" sz="2800" dirty="0" err="1"/>
              <a:t>start:end</a:t>
            </a:r>
            <a:r>
              <a:rPr lang="ru-RU" sz="2800" dirty="0"/>
              <a:t>]</a:t>
            </a:r>
          </a:p>
          <a:p>
            <a:r>
              <a:rPr lang="ru-RU" sz="2800" dirty="0"/>
              <a:t>    s[</a:t>
            </a:r>
            <a:r>
              <a:rPr lang="ru-RU" sz="2800" dirty="0" err="1"/>
              <a:t>start:end:step</a:t>
            </a:r>
            <a:r>
              <a:rPr lang="ru-RU" sz="2800" dirty="0"/>
              <a:t>]</a:t>
            </a:r>
          </a:p>
          <a:p>
            <a:endParaRPr lang="ru-RU" sz="2800" dirty="0"/>
          </a:p>
          <a:p>
            <a:r>
              <a:rPr lang="ru-RU" sz="2800" dirty="0"/>
              <a:t>        s[</a:t>
            </a:r>
            <a:r>
              <a:rPr lang="ru-RU" sz="2800" dirty="0" err="1"/>
              <a:t>start</a:t>
            </a:r>
            <a:r>
              <a:rPr lang="ru-RU" sz="2800" dirty="0"/>
              <a:t>]: индексация (с 0);</a:t>
            </a:r>
          </a:p>
          <a:p>
            <a:endParaRPr lang="ru-RU" sz="2800" dirty="0"/>
          </a:p>
          <a:p>
            <a:r>
              <a:rPr lang="ru-RU" sz="2800" dirty="0"/>
              <a:t>        s[</a:t>
            </a:r>
            <a:r>
              <a:rPr lang="ru-RU" sz="2800" dirty="0" err="1"/>
              <a:t>start:end</a:t>
            </a:r>
            <a:r>
              <a:rPr lang="ru-RU" sz="2800" dirty="0"/>
              <a:t>]: срез [</a:t>
            </a:r>
            <a:r>
              <a:rPr lang="ru-RU" sz="2800" dirty="0" err="1"/>
              <a:t>start</a:t>
            </a:r>
            <a:r>
              <a:rPr lang="ru-RU" sz="2800" dirty="0"/>
              <a:t>; </a:t>
            </a:r>
            <a:r>
              <a:rPr lang="ru-RU" sz="2800" dirty="0" err="1"/>
              <a:t>end</a:t>
            </a:r>
            <a:r>
              <a:rPr lang="ru-RU" sz="2800" dirty="0"/>
              <a:t>);</a:t>
            </a:r>
          </a:p>
          <a:p>
            <a:endParaRPr lang="ru-RU" sz="2800" dirty="0"/>
          </a:p>
          <a:p>
            <a:r>
              <a:rPr lang="ru-RU" sz="2800" dirty="0"/>
              <a:t>        s[</a:t>
            </a:r>
            <a:r>
              <a:rPr lang="ru-RU" sz="2800" dirty="0" err="1"/>
              <a:t>start:end:step</a:t>
            </a:r>
            <a:r>
              <a:rPr lang="ru-RU" sz="2800" dirty="0"/>
              <a:t>]: срез [</a:t>
            </a:r>
            <a:r>
              <a:rPr lang="ru-RU" sz="2800" dirty="0" err="1"/>
              <a:t>start</a:t>
            </a:r>
            <a:r>
              <a:rPr lang="ru-RU" sz="2800" dirty="0"/>
              <a:t>; </a:t>
            </a:r>
            <a:r>
              <a:rPr lang="ru-RU" sz="2800" dirty="0" err="1"/>
              <a:t>end</a:t>
            </a:r>
            <a:r>
              <a:rPr lang="ru-RU" sz="2800" dirty="0"/>
              <a:t>) c шагом </a:t>
            </a:r>
            <a:r>
              <a:rPr lang="ru-RU" sz="2800" dirty="0" err="1"/>
              <a:t>step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    В ряде случаев целочисленные параметры </a:t>
            </a:r>
            <a:r>
              <a:rPr lang="ru-RU" sz="2800" dirty="0" err="1"/>
              <a:t>start</a:t>
            </a:r>
            <a:r>
              <a:rPr lang="ru-RU" sz="2800" dirty="0"/>
              <a:t>, </a:t>
            </a:r>
            <a:r>
              <a:rPr lang="ru-RU" sz="2800" dirty="0" err="1"/>
              <a:t>end</a:t>
            </a:r>
            <a:r>
              <a:rPr lang="ru-RU" sz="2800" dirty="0"/>
              <a:t> и </a:t>
            </a:r>
            <a:r>
              <a:rPr lang="ru-RU" sz="2800" dirty="0" err="1"/>
              <a:t>step</a:t>
            </a:r>
            <a:r>
              <a:rPr lang="ru-RU" sz="2800" dirty="0"/>
              <a:t> могут быть опущены. Элемент с индексом </a:t>
            </a:r>
            <a:r>
              <a:rPr lang="ru-RU" sz="2800" dirty="0" err="1"/>
              <a:t>end</a:t>
            </a:r>
            <a:r>
              <a:rPr lang="ru-RU" sz="2800" dirty="0"/>
              <a:t> не включается в результат при взятии срезов.</a:t>
            </a:r>
          </a:p>
        </p:txBody>
      </p:sp>
    </p:spTree>
    <p:extLst>
      <p:ext uri="{BB962C8B-B14F-4D97-AF65-F5344CB8AC3E}">
        <p14:creationId xmlns:p14="http://schemas.microsoft.com/office/powerpoint/2010/main" val="31085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1542"/>
            <a:ext cx="120777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Минимальное и максимальное значения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ru-RU" sz="2400" dirty="0" err="1"/>
              <a:t>min</a:t>
            </a:r>
            <a:r>
              <a:rPr lang="ru-RU" sz="2400" dirty="0"/>
              <a:t>(s)</a:t>
            </a:r>
          </a:p>
          <a:p>
            <a:r>
              <a:rPr lang="ru-RU" sz="2400" dirty="0"/>
              <a:t>    </a:t>
            </a:r>
            <a:r>
              <a:rPr lang="ru-RU" sz="2400" dirty="0" err="1"/>
              <a:t>max</a:t>
            </a:r>
            <a:r>
              <a:rPr lang="ru-RU" sz="2400" dirty="0"/>
              <a:t>(s)</a:t>
            </a:r>
          </a:p>
          <a:p>
            <a:endParaRPr lang="ru-RU" sz="2400" dirty="0"/>
          </a:p>
          <a:p>
            <a:r>
              <a:rPr lang="ru-RU" sz="2400" dirty="0"/>
              <a:t>        Возвращает минимальный и максимальный элементы последовательности s соответственно.</a:t>
            </a:r>
          </a:p>
          <a:p>
            <a:endParaRPr lang="ru-RU" sz="2400" dirty="0"/>
          </a:p>
          <a:p>
            <a:r>
              <a:rPr lang="ru-RU" sz="2400" b="1" dirty="0"/>
              <a:t>Проверка на вхождение</a:t>
            </a:r>
          </a:p>
          <a:p>
            <a:endParaRPr lang="ru-RU" sz="2400" dirty="0"/>
          </a:p>
          <a:p>
            <a:r>
              <a:rPr lang="ru-RU" sz="2400" dirty="0"/>
              <a:t>    x </a:t>
            </a:r>
            <a:r>
              <a:rPr lang="ru-RU" sz="2400" dirty="0" err="1"/>
              <a:t>in</a:t>
            </a:r>
            <a:r>
              <a:rPr lang="ru-RU" sz="2400" dirty="0"/>
              <a:t> s</a:t>
            </a:r>
          </a:p>
          <a:p>
            <a:endParaRPr lang="ru-RU" sz="2400" dirty="0"/>
          </a:p>
          <a:p>
            <a:r>
              <a:rPr lang="ru-RU" sz="2400" dirty="0"/>
              <a:t>        Возвращает </a:t>
            </a:r>
            <a:r>
              <a:rPr lang="ru-RU" sz="2400" dirty="0" err="1"/>
              <a:t>True</a:t>
            </a:r>
            <a:r>
              <a:rPr lang="ru-RU" sz="2400" dirty="0"/>
              <a:t>, если x входит в последовательность s и </a:t>
            </a:r>
            <a:r>
              <a:rPr lang="ru-RU" sz="2400" dirty="0" err="1"/>
              <a:t>False</a:t>
            </a:r>
            <a:r>
              <a:rPr lang="ru-RU" sz="2400" dirty="0"/>
              <a:t> в противном случае.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842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842"/>
            <a:ext cx="12192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Индекс (положение) элемента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s.index</a:t>
            </a:r>
            <a:r>
              <a:rPr lang="ru-RU" sz="3200" dirty="0"/>
              <a:t>(x[, </a:t>
            </a:r>
            <a:r>
              <a:rPr lang="ru-RU" sz="3200" dirty="0" err="1"/>
              <a:t>start</a:t>
            </a:r>
            <a:r>
              <a:rPr lang="ru-RU" sz="3200" dirty="0"/>
              <a:t>[, </a:t>
            </a:r>
            <a:r>
              <a:rPr lang="ru-RU" sz="3200" dirty="0" err="1"/>
              <a:t>end</a:t>
            </a:r>
            <a:r>
              <a:rPr lang="ru-RU" sz="3200" dirty="0"/>
              <a:t>]]) --&gt; </a:t>
            </a:r>
            <a:r>
              <a:rPr lang="ru-RU" sz="3200" dirty="0" err="1"/>
              <a:t>int</a:t>
            </a:r>
            <a:endParaRPr lang="ru-RU" sz="3200" dirty="0"/>
          </a:p>
          <a:p>
            <a:endParaRPr lang="ru-RU" sz="3200" dirty="0"/>
          </a:p>
          <a:p>
            <a:r>
              <a:rPr lang="ru-RU" sz="3200" dirty="0"/>
              <a:t>        Возвращает первое вхождение элемента x в последовательность s (между индексами </a:t>
            </a:r>
            <a:r>
              <a:rPr lang="ru-RU" sz="3200" dirty="0" err="1"/>
              <a:t>start</a:t>
            </a:r>
            <a:r>
              <a:rPr lang="ru-RU" sz="3200" dirty="0"/>
              <a:t> и </a:t>
            </a:r>
            <a:r>
              <a:rPr lang="ru-RU" sz="3200" dirty="0" err="1"/>
              <a:t>end</a:t>
            </a:r>
            <a:r>
              <a:rPr lang="ru-RU" sz="3200" dirty="0"/>
              <a:t>, если они заданы).</a:t>
            </a:r>
          </a:p>
          <a:p>
            <a:endParaRPr lang="ru-RU" sz="3200" dirty="0"/>
          </a:p>
          <a:p>
            <a:r>
              <a:rPr lang="ru-RU" sz="3200" b="1" dirty="0"/>
              <a:t>Количество повторений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s.count</a:t>
            </a:r>
            <a:r>
              <a:rPr lang="ru-RU" sz="3200" dirty="0"/>
              <a:t>(x)</a:t>
            </a:r>
          </a:p>
          <a:p>
            <a:endParaRPr lang="ru-RU" sz="3200" dirty="0"/>
          </a:p>
          <a:p>
            <a:r>
              <a:rPr lang="ru-RU" sz="3200" dirty="0"/>
              <a:t>        Возвращает количество вхождений элементов x в последовательность 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9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Сортировка</a:t>
            </a:r>
          </a:p>
          <a:p>
            <a:endParaRPr lang="ru-RU" sz="3200" dirty="0"/>
          </a:p>
          <a:p>
            <a:r>
              <a:rPr lang="ru-RU" sz="3200" dirty="0"/>
              <a:t>    </a:t>
            </a:r>
            <a:r>
              <a:rPr lang="ru-RU" sz="3200" dirty="0" err="1"/>
              <a:t>sorted</a:t>
            </a:r>
            <a:r>
              <a:rPr lang="ru-RU" sz="3200" dirty="0"/>
              <a:t>(</a:t>
            </a:r>
            <a:r>
              <a:rPr lang="ru-RU" sz="3200" dirty="0" err="1"/>
              <a:t>iterable</a:t>
            </a:r>
            <a:r>
              <a:rPr lang="ru-RU" sz="3200" dirty="0"/>
              <a:t>, </a:t>
            </a:r>
            <a:r>
              <a:rPr lang="ru-RU" sz="3200" dirty="0" err="1"/>
              <a:t>key</a:t>
            </a:r>
            <a:r>
              <a:rPr lang="ru-RU" sz="3200" dirty="0"/>
              <a:t>=</a:t>
            </a:r>
            <a:r>
              <a:rPr lang="ru-RU" sz="3200" dirty="0" err="1"/>
              <a:t>None</a:t>
            </a:r>
            <a:r>
              <a:rPr lang="ru-RU" sz="3200" dirty="0"/>
              <a:t>, </a:t>
            </a:r>
            <a:r>
              <a:rPr lang="ru-RU" sz="3200" dirty="0" err="1"/>
              <a:t>reverse</a:t>
            </a:r>
            <a:r>
              <a:rPr lang="ru-RU" sz="3200" dirty="0"/>
              <a:t>=</a:t>
            </a:r>
            <a:r>
              <a:rPr lang="ru-RU" sz="3200" dirty="0" err="1"/>
              <a:t>False</a:t>
            </a:r>
            <a:r>
              <a:rPr lang="ru-RU" sz="3200" dirty="0"/>
              <a:t>)</a:t>
            </a:r>
          </a:p>
          <a:p>
            <a:endParaRPr lang="ru-RU" sz="3200" dirty="0"/>
          </a:p>
          <a:p>
            <a:r>
              <a:rPr lang="ru-RU" sz="3200" dirty="0"/>
              <a:t>        Возвращает отсортированный объект в виде списка. Исходный объект при этом не изменяется.</a:t>
            </a:r>
          </a:p>
          <a:p>
            <a:endParaRPr lang="ru-RU" sz="3200" dirty="0"/>
          </a:p>
          <a:p>
            <a:r>
              <a:rPr lang="ru-RU" sz="3200" dirty="0"/>
              <a:t>        Параметры</a:t>
            </a:r>
          </a:p>
          <a:p>
            <a:endParaRPr lang="ru-RU" sz="3200" dirty="0"/>
          </a:p>
          <a:p>
            <a:r>
              <a:rPr lang="ru-RU" sz="3200" dirty="0"/>
              <a:t>                </a:t>
            </a:r>
            <a:r>
              <a:rPr lang="ru-RU" sz="3200" dirty="0" err="1"/>
              <a:t>key</a:t>
            </a:r>
            <a:r>
              <a:rPr lang="ru-RU" sz="3200" dirty="0"/>
              <a:t> – функция сортировки (по умолчанию не учитывается, сортировка осуществляется поэлементно);</a:t>
            </a:r>
          </a:p>
          <a:p>
            <a:endParaRPr lang="ru-RU" sz="3200" dirty="0"/>
          </a:p>
          <a:p>
            <a:r>
              <a:rPr lang="ru-RU" sz="3200" dirty="0"/>
              <a:t>                </a:t>
            </a:r>
            <a:r>
              <a:rPr lang="ru-RU" sz="3200" dirty="0" err="1"/>
              <a:t>reverse</a:t>
            </a:r>
            <a:r>
              <a:rPr lang="ru-RU" sz="3200" dirty="0"/>
              <a:t> – если равен </a:t>
            </a:r>
            <a:r>
              <a:rPr lang="ru-RU" sz="3200" dirty="0" err="1"/>
              <a:t>True</a:t>
            </a:r>
            <a:r>
              <a:rPr lang="ru-RU" sz="3200" dirty="0"/>
              <a:t>, сортировка осуществляется в обратном порядке.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082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&gt;&gt;&gt; s = [1, 2, 3]  # </a:t>
            </a:r>
            <a:r>
              <a:rPr lang="en-US" sz="3200" dirty="0" err="1"/>
              <a:t>Список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3-х </a:t>
            </a:r>
            <a:r>
              <a:rPr lang="en-US" sz="3200" dirty="0" err="1"/>
              <a:t>целых</a:t>
            </a:r>
            <a:r>
              <a:rPr lang="en-US" sz="3200" dirty="0"/>
              <a:t> </a:t>
            </a:r>
            <a:r>
              <a:rPr lang="en-US" sz="3200" dirty="0" err="1"/>
              <a:t>чисел</a:t>
            </a:r>
            <a:endParaRPr lang="en-US" sz="3200" dirty="0"/>
          </a:p>
          <a:p>
            <a:r>
              <a:rPr lang="en-US" sz="3200" dirty="0" smtClean="0"/>
              <a:t>&gt;&gt;&gt; </a:t>
            </a:r>
            <a:r>
              <a:rPr lang="en-US" sz="3200" dirty="0" err="1"/>
              <a:t>len</a:t>
            </a:r>
            <a:r>
              <a:rPr lang="en-US" sz="3200" dirty="0"/>
              <a:t>(s)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 smtClean="0"/>
              <a:t>&gt;&gt;&gt; </a:t>
            </a:r>
            <a:r>
              <a:rPr lang="en-US" sz="3200" dirty="0"/>
              <a:t>1 in s</a:t>
            </a:r>
          </a:p>
          <a:p>
            <a:r>
              <a:rPr lang="en-US" sz="3200" dirty="0"/>
              <a:t>True</a:t>
            </a:r>
          </a:p>
          <a:p>
            <a:r>
              <a:rPr lang="en-US" sz="3200" dirty="0"/>
              <a:t>&gt;&gt;&gt; 5 in s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 smtClean="0"/>
              <a:t>&gt;&gt;&gt; </a:t>
            </a:r>
            <a:r>
              <a:rPr lang="en-US" sz="3200" dirty="0"/>
              <a:t>s += [5, 6]</a:t>
            </a:r>
          </a:p>
          <a:p>
            <a:r>
              <a:rPr lang="en-US" sz="3200" dirty="0"/>
              <a:t>&gt;&gt;&gt; s</a:t>
            </a:r>
          </a:p>
          <a:p>
            <a:r>
              <a:rPr lang="en-US" sz="3600" dirty="0"/>
              <a:t>[1, 2, 3, 5, 6</a:t>
            </a:r>
            <a:r>
              <a:rPr lang="en-US" sz="3600" dirty="0" smtClean="0"/>
              <a:t>]</a:t>
            </a:r>
            <a:endParaRPr lang="ru-RU" sz="3600" dirty="0" smtClean="0"/>
          </a:p>
          <a:p>
            <a:r>
              <a:rPr lang="en-US" sz="3600" dirty="0" smtClean="0"/>
              <a:t>s</a:t>
            </a:r>
            <a:r>
              <a:rPr lang="ru-RU" sz="3600" dirty="0" smtClean="0"/>
              <a:t> = </a:t>
            </a:r>
            <a:r>
              <a:rPr lang="en-US" sz="3600" dirty="0" smtClean="0"/>
              <a:t>[x*x  for x in s]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897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3350</TotalTime>
  <Words>2283</Words>
  <Application>Microsoft Office PowerPoint</Application>
  <PresentationFormat>Широкоэкранный</PresentationFormat>
  <Paragraphs>422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Corbel</vt:lpstr>
      <vt:lpstr>Gill Sans MT</vt:lpstr>
      <vt:lpstr>Times New Roman</vt:lpstr>
      <vt:lpstr>Parcel</vt:lpstr>
      <vt:lpstr>Тема Office</vt:lpstr>
      <vt:lpstr>Оформление по умолчанию</vt:lpstr>
      <vt:lpstr>Коллекции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задач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User</dc:creator>
  <cp:lastModifiedBy>User</cp:lastModifiedBy>
  <cp:revision>77</cp:revision>
  <dcterms:created xsi:type="dcterms:W3CDTF">2020-05-29T12:33:12Z</dcterms:created>
  <dcterms:modified xsi:type="dcterms:W3CDTF">2022-09-27T07:46:52Z</dcterms:modified>
</cp:coreProperties>
</file>