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93" r:id="rId2"/>
    <p:sldId id="292" r:id="rId3"/>
    <p:sldId id="363" r:id="rId4"/>
    <p:sldId id="377" r:id="rId5"/>
    <p:sldId id="360" r:id="rId6"/>
    <p:sldId id="362" r:id="rId7"/>
    <p:sldId id="358" r:id="rId8"/>
    <p:sldId id="365" r:id="rId9"/>
    <p:sldId id="367" r:id="rId10"/>
    <p:sldId id="368" r:id="rId11"/>
    <p:sldId id="380" r:id="rId12"/>
    <p:sldId id="381" r:id="rId13"/>
    <p:sldId id="382" r:id="rId14"/>
    <p:sldId id="369" r:id="rId15"/>
    <p:sldId id="370" r:id="rId16"/>
    <p:sldId id="372" r:id="rId17"/>
    <p:sldId id="375" r:id="rId18"/>
    <p:sldId id="384" r:id="rId19"/>
    <p:sldId id="3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D40"/>
    <a:srgbClr val="483436"/>
    <a:srgbClr val="745350"/>
    <a:srgbClr val="E4CFCE"/>
    <a:srgbClr val="FFB7E5"/>
    <a:srgbClr val="FF9BDB"/>
    <a:srgbClr val="FF9BC1"/>
    <a:srgbClr val="F0DACA"/>
    <a:srgbClr val="946B67"/>
    <a:srgbClr val="FFB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77" autoAdjust="0"/>
  </p:normalViewPr>
  <p:slideViewPr>
    <p:cSldViewPr>
      <p:cViewPr varScale="1">
        <p:scale>
          <a:sx n="109" d="100"/>
          <a:sy n="109" d="100"/>
        </p:scale>
        <p:origin x="8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0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7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1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9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30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44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d566ac1d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d566ac1d1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4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73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0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647154"/>
            <a:ext cx="3359510" cy="1679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00" y="2584002"/>
            <a:ext cx="3351275" cy="80538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533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257" y="126383"/>
            <a:ext cx="8354094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2" y="1350110"/>
            <a:ext cx="8343635" cy="3375291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84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7124"/>
            <a:ext cx="6252670" cy="3562895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71" y="128470"/>
            <a:ext cx="8268795" cy="763525"/>
          </a:xfrm>
        </p:spPr>
        <p:txBody>
          <a:bodyPr>
            <a:normAutofit/>
          </a:bodyPr>
          <a:lstStyle>
            <a:lvl1pPr algn="l">
              <a:defRPr sz="3600" u="none" baseline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771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771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92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892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8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jp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37" name="Google Shape;917;p45">
            <a:extLst>
              <a:ext uri="{FF2B5EF4-FFF2-40B4-BE49-F238E27FC236}">
                <a16:creationId xmlns:a16="http://schemas.microsoft.com/office/drawing/2014/main" id="{EC5193D2-88EA-4719-8CE1-9BB7CD0E9658}"/>
              </a:ext>
            </a:extLst>
          </p:cNvPr>
          <p:cNvSpPr txBox="1"/>
          <p:nvPr/>
        </p:nvSpPr>
        <p:spPr>
          <a:xfrm>
            <a:off x="3851486" y="44716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Muhammed I. </a:t>
            </a:r>
            <a:r>
              <a:rPr lang="en-ZA" sz="15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</a:rPr>
              <a:t>Ahmed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917;p45">
            <a:extLst>
              <a:ext uri="{FF2B5EF4-FFF2-40B4-BE49-F238E27FC236}">
                <a16:creationId xmlns:a16="http://schemas.microsoft.com/office/drawing/2014/main" id="{5D9FAC61-BE14-4E1A-85F0-BB902DBA93D4}"/>
              </a:ext>
            </a:extLst>
          </p:cNvPr>
          <p:cNvSpPr txBox="1"/>
          <p:nvPr/>
        </p:nvSpPr>
        <p:spPr>
          <a:xfrm>
            <a:off x="277840" y="446173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ZA" sz="15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</a:rPr>
              <a:t>Floyd   Skakane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917;p45">
            <a:extLst>
              <a:ext uri="{FF2B5EF4-FFF2-40B4-BE49-F238E27FC236}">
                <a16:creationId xmlns:a16="http://schemas.microsoft.com/office/drawing/2014/main" id="{B2B1DEEC-D629-4EBF-A3DF-56975F8BAA4B}"/>
              </a:ext>
            </a:extLst>
          </p:cNvPr>
          <p:cNvSpPr txBox="1"/>
          <p:nvPr/>
        </p:nvSpPr>
        <p:spPr>
          <a:xfrm>
            <a:off x="1989425" y="4461730"/>
            <a:ext cx="159007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Lehlogonolo  J. Teffo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917;p45">
            <a:extLst>
              <a:ext uri="{FF2B5EF4-FFF2-40B4-BE49-F238E27FC236}">
                <a16:creationId xmlns:a16="http://schemas.microsoft.com/office/drawing/2014/main" id="{66F0C69C-1C40-4D62-9293-29148C4BAA6F}"/>
              </a:ext>
            </a:extLst>
          </p:cNvPr>
          <p:cNvSpPr txBox="1"/>
          <p:nvPr/>
        </p:nvSpPr>
        <p:spPr>
          <a:xfrm>
            <a:off x="7329834" y="4434974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5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  <a:t>Mulalo Malange</a:t>
            </a:r>
            <a:br>
              <a:rPr lang="en" sz="1500" b="1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rPr>
            </a:br>
            <a:endParaRPr sz="1500" b="1" dirty="0">
              <a:latin typeface="Calibri" panose="020F0502020204030204" pitchFamily="34" charset="0"/>
              <a:ea typeface="Source Sans Pro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43" name="Google Shape;917;p45">
            <a:extLst>
              <a:ext uri="{FF2B5EF4-FFF2-40B4-BE49-F238E27FC236}">
                <a16:creationId xmlns:a16="http://schemas.microsoft.com/office/drawing/2014/main" id="{C8546EE3-06BD-4FCB-A7F0-95057411E3EB}"/>
              </a:ext>
            </a:extLst>
          </p:cNvPr>
          <p:cNvSpPr txBox="1"/>
          <p:nvPr/>
        </p:nvSpPr>
        <p:spPr>
          <a:xfrm>
            <a:off x="5542434" y="447165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ZA" sz="1500" dirty="0">
                <a:latin typeface="Calibri" panose="020F0502020204030204" pitchFamily="34" charset="0"/>
                <a:ea typeface="Source Sans Pro"/>
                <a:cs typeface="Calibri" panose="020F0502020204030204" pitchFamily="34" charset="0"/>
              </a:rPr>
              <a:t>Vuyisile Ngobeni </a:t>
            </a:r>
            <a:br>
              <a:rPr lang="en" dirty="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277;p13">
            <a:extLst>
              <a:ext uri="{FF2B5EF4-FFF2-40B4-BE49-F238E27FC236}">
                <a16:creationId xmlns:a16="http://schemas.microsoft.com/office/drawing/2014/main" id="{4EAD9195-2174-4F45-B2F6-15556114F1C5}"/>
              </a:ext>
            </a:extLst>
          </p:cNvPr>
          <p:cNvSpPr txBox="1">
            <a:spLocks/>
          </p:cNvSpPr>
          <p:nvPr/>
        </p:nvSpPr>
        <p:spPr>
          <a:xfrm>
            <a:off x="158399" y="55431"/>
            <a:ext cx="8557260" cy="9657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defTabSz="914400">
              <a:spcBef>
                <a:spcPct val="0"/>
              </a:spcBef>
            </a:pPr>
            <a:r>
              <a:rPr lang="en-ZA" sz="3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2021/22 Climate Change Belief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937" y="2346992"/>
            <a:ext cx="1489077" cy="20879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2529840" y="426720"/>
            <a:ext cx="1813560" cy="14325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9840" y="304800"/>
            <a:ext cx="2099310" cy="1691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blob:https://web.whatsapp.com/9c4cc48d-613a-4cb8-b56c-400fad466165"/>
          <p:cNvSpPr>
            <a:spLocks noChangeAspect="1" noChangeArrowheads="1"/>
          </p:cNvSpPr>
          <p:nvPr/>
        </p:nvSpPr>
        <p:spPr bwMode="auto">
          <a:xfrm>
            <a:off x="26035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827" y="2346992"/>
            <a:ext cx="1496345" cy="20422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366626"/>
            <a:ext cx="1505585" cy="20009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886" y="2371167"/>
            <a:ext cx="1489077" cy="19964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82794" y="1719590"/>
            <a:ext cx="5189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Supervisor: James Combrink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39" y="2346992"/>
            <a:ext cx="1496345" cy="20905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0B5D17-4180-4BED-BC52-2CEC5D0EBE63}"/>
              </a:ext>
            </a:extLst>
          </p:cNvPr>
          <p:cNvSpPr txBox="1"/>
          <p:nvPr/>
        </p:nvSpPr>
        <p:spPr>
          <a:xfrm>
            <a:off x="3517852" y="1039554"/>
            <a:ext cx="222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Team_6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90" y="1350110"/>
            <a:ext cx="7787955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stacked bar chart shows Top 10 Pro Climate Hashtags</a:t>
            </a:r>
          </a:p>
          <a:p>
            <a:pPr marL="133350" indent="0">
              <a:lnSpc>
                <a:spcPct val="180000"/>
              </a:lnSpc>
              <a:buSzPts val="1500"/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27C7A49-0341-4547-804C-5C16CE3E7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972616"/>
            <a:ext cx="5191970" cy="281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5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89" y="1350110"/>
            <a:ext cx="7787955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stacked bar chart shows Top 10 Anti Climate Hashtags</a:t>
            </a:r>
          </a:p>
          <a:p>
            <a:pPr marL="133350" indent="0">
              <a:lnSpc>
                <a:spcPct val="180000"/>
              </a:lnSpc>
              <a:buSzPts val="1500"/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4AA9CD-D9A1-40D6-A581-04E7F866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960930"/>
            <a:ext cx="5191970" cy="27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31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89" y="1350110"/>
            <a:ext cx="7787955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stacked bar chart shows Top 10 Neutral Climate Hashtags</a:t>
            </a:r>
          </a:p>
          <a:p>
            <a:pPr marL="133350" indent="0">
              <a:lnSpc>
                <a:spcPct val="180000"/>
              </a:lnSpc>
              <a:buSzPts val="1500"/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48ADA9-D0D9-449B-88F2-9E30290F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900" y="1960930"/>
            <a:ext cx="5665386" cy="276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20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89" y="1350110"/>
            <a:ext cx="7787955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stacked bar chart shows Top 10 News Climate Hashtags</a:t>
            </a:r>
          </a:p>
          <a:p>
            <a:pPr marL="133350" indent="0">
              <a:lnSpc>
                <a:spcPct val="180000"/>
              </a:lnSpc>
              <a:buSzPts val="1500"/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7EAB565-DFB6-4185-B015-49F9109B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05" y="1960930"/>
            <a:ext cx="5830957" cy="282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4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dirty="0"/>
              <a:t>Building Models</a:t>
            </a:r>
            <a:endParaRPr lang="en-US" dirty="0"/>
          </a:p>
        </p:txBody>
      </p:sp>
      <p:pic>
        <p:nvPicPr>
          <p:cNvPr id="5" name="Picture 6" descr="Age of Automation: The juxtaposition between machine learning and the internet of things">
            <a:extLst>
              <a:ext uri="{FF2B5EF4-FFF2-40B4-BE49-F238E27FC236}">
                <a16:creationId xmlns:a16="http://schemas.microsoft.com/office/drawing/2014/main" id="{52A62538-49C4-4947-9300-98A57411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6" y="1878727"/>
            <a:ext cx="3600456" cy="22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429;p36">
            <a:extLst>
              <a:ext uri="{FF2B5EF4-FFF2-40B4-BE49-F238E27FC236}">
                <a16:creationId xmlns:a16="http://schemas.microsoft.com/office/drawing/2014/main" id="{D63CD6CD-B1FE-4FD6-ABB8-C2E0FCC841E8}"/>
              </a:ext>
            </a:extLst>
          </p:cNvPr>
          <p:cNvSpPr txBox="1">
            <a:spLocks/>
          </p:cNvSpPr>
          <p:nvPr/>
        </p:nvSpPr>
        <p:spPr>
          <a:xfrm>
            <a:off x="929640" y="1516380"/>
            <a:ext cx="7404660" cy="30152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 algn="ctr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endParaRPr lang="en-ZA" sz="1400" dirty="0"/>
          </a:p>
        </p:txBody>
      </p:sp>
      <p:sp>
        <p:nvSpPr>
          <p:cNvPr id="10" name="Google Shape;429;p36">
            <a:extLst>
              <a:ext uri="{FF2B5EF4-FFF2-40B4-BE49-F238E27FC236}">
                <a16:creationId xmlns:a16="http://schemas.microsoft.com/office/drawing/2014/main" id="{8AED8030-B4AD-4A99-B168-4E3DDA40ABAB}"/>
              </a:ext>
            </a:extLst>
          </p:cNvPr>
          <p:cNvSpPr txBox="1">
            <a:spLocks/>
          </p:cNvSpPr>
          <p:nvPr/>
        </p:nvSpPr>
        <p:spPr>
          <a:xfrm>
            <a:off x="143555" y="1502815"/>
            <a:ext cx="2443281" cy="28878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Logistic Regression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K Nearest Neighbour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Linear SVC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RBF SVC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endParaRPr lang="en-ZA" sz="1600" dirty="0"/>
          </a:p>
        </p:txBody>
      </p:sp>
      <p:sp>
        <p:nvSpPr>
          <p:cNvPr id="14" name="Google Shape;429;p36">
            <a:extLst>
              <a:ext uri="{FF2B5EF4-FFF2-40B4-BE49-F238E27FC236}">
                <a16:creationId xmlns:a16="http://schemas.microsoft.com/office/drawing/2014/main" id="{4BD9566C-F73F-4F81-A518-A4F015CA3F68}"/>
              </a:ext>
            </a:extLst>
          </p:cNvPr>
          <p:cNvSpPr txBox="1">
            <a:spLocks/>
          </p:cNvSpPr>
          <p:nvPr/>
        </p:nvSpPr>
        <p:spPr>
          <a:xfrm>
            <a:off x="6437382" y="1516380"/>
            <a:ext cx="2748690" cy="28878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Decision Tree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Random Forest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Multinomial Naive Bayes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ZA" sz="1600" dirty="0"/>
              <a:t>AdaBoost</a:t>
            </a:r>
          </a:p>
          <a:p>
            <a:pPr marL="133350" indent="0">
              <a:lnSpc>
                <a:spcPct val="200000"/>
              </a:lnSpc>
              <a:buSzPts val="1500"/>
              <a:buNone/>
            </a:pP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81382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dirty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3" y="1350110"/>
            <a:ext cx="8600262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Logistic Regression has the best F1 test score 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 </a:t>
            </a:r>
            <a:endParaRPr lang="en-ZA" sz="1800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F8B86-7877-401B-837F-1B89D81F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0" y="2271584"/>
            <a:ext cx="3858066" cy="24729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66696F-35BF-4CC1-9FAB-9DFDFAE6C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411" y="2271584"/>
            <a:ext cx="3858066" cy="24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4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dirty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3" y="1350110"/>
            <a:ext cx="8600262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After balancing data, the linear SVC has the best F1 test score 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8ECC8-2A21-42DE-A1C4-72ECDD67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72" y="2271584"/>
            <a:ext cx="3858066" cy="2438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3B155-4D94-4491-9C6D-C30C44BD9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70" y="2271584"/>
            <a:ext cx="3858066" cy="24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35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dirty="0"/>
              <a:t>Model Deployment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9A5550-5DB4-449C-93FE-5BB8669C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75" y="1197405"/>
            <a:ext cx="8600262" cy="3622027"/>
          </a:xfrm>
        </p:spPr>
        <p:txBody>
          <a:bodyPr>
            <a:normAutofit/>
          </a:bodyPr>
          <a:lstStyle/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We have developed a Tweet Sentiment Classifier Machine Learning App</a:t>
            </a: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881D2-2D86-46B2-9CE5-450F728C1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90" y="1810349"/>
            <a:ext cx="6251755" cy="331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6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85" y="1350110"/>
            <a:ext cx="6920507" cy="33595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GB" sz="1800" dirty="0"/>
              <a:t>Create awareness to inform Anti climate change tweeters about the negative impact it has on the environment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GB" sz="1800" dirty="0"/>
              <a:t>Most tweets are Pro climate change, so its feasible to sell eco-friendly products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1800" dirty="0"/>
              <a:t>T</a:t>
            </a:r>
            <a:r>
              <a:rPr lang="en-ZA" sz="1800" dirty="0"/>
              <a:t>he Linear SVC is the best performing model as it has a </a:t>
            </a:r>
            <a:r>
              <a:rPr lang="en-GB" sz="1800" dirty="0"/>
              <a:t>good F1 test score after balancing the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1800" dirty="0"/>
              <a:t>We built a ML App that is able to classify sentiments on tweets about climate change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1800" dirty="0"/>
          </a:p>
          <a:p>
            <a:pPr algn="just">
              <a:buFont typeface="Wingdings" panose="05000000000000000000" pitchFamily="2" charset="2"/>
              <a:buChar char="v"/>
            </a:pPr>
            <a:endParaRPr lang="en-GB" sz="1800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3" y="1502814"/>
            <a:ext cx="7296937" cy="331661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67AEBD-86F3-4E40-940A-5E004164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50" y="1655520"/>
            <a:ext cx="5444040" cy="261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97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947955" y="188600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Presentation Outline </a:t>
            </a:r>
            <a:endParaRPr sz="3600" dirty="0">
              <a:solidFill>
                <a:schemeClr val="accent1">
                  <a:lumMod val="40000"/>
                  <a:lumOff val="6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ldNum" sz="quarter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5" name="Google Shape;795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796" name="Google Shape;796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98" name="Google Shape;798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799" name="Google Shape;799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02" name="Google Shape;802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4" name="Google Shape;804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05" name="Google Shape;805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07" name="Google Shape;807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808" name="Google Shape;808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810" name="Google Shape;810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811" name="Google Shape;811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12" name="Google Shape;812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13" name="Google Shape;813;p40"/>
          <p:cNvSpPr txBox="1"/>
          <p:nvPr/>
        </p:nvSpPr>
        <p:spPr>
          <a:xfrm>
            <a:off x="1028701" y="1163051"/>
            <a:ext cx="185348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+mj-lt"/>
                <a:ea typeface="Source Sans Pro"/>
                <a:cs typeface="Source Sans Pro"/>
                <a:sym typeface="Source Sans Pro"/>
              </a:rPr>
              <a:t>Case Study Background and Problem Statement</a:t>
            </a:r>
            <a:endParaRPr sz="1400" dirty="0"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4" name="Google Shape;814;p40"/>
          <p:cNvSpPr txBox="1"/>
          <p:nvPr/>
        </p:nvSpPr>
        <p:spPr>
          <a:xfrm>
            <a:off x="3377205" y="1163051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olidFill>
                  <a:schemeClr val="tx1"/>
                </a:solidFill>
                <a:latin typeface="+mj-lt"/>
                <a:sym typeface="Source Sans Pro"/>
              </a:rPr>
              <a:t>Exploratory Data Analysis (EDA)</a:t>
            </a:r>
            <a:endParaRPr sz="140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5" name="Google Shape;815;p40"/>
          <p:cNvSpPr txBox="1"/>
          <p:nvPr/>
        </p:nvSpPr>
        <p:spPr>
          <a:xfrm>
            <a:off x="5436010" y="1163051"/>
            <a:ext cx="161445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olidFill>
                  <a:schemeClr val="tx1"/>
                </a:solidFill>
                <a:latin typeface="+mj-lt"/>
                <a:sym typeface="Source Sans Pro"/>
              </a:rPr>
              <a:t>Model Performance and Deployment </a:t>
            </a:r>
            <a:endParaRPr sz="140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6" name="Google Shape;816;p40"/>
          <p:cNvSpPr txBox="1"/>
          <p:nvPr/>
        </p:nvSpPr>
        <p:spPr>
          <a:xfrm>
            <a:off x="2429865" y="3851413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olidFill>
                  <a:schemeClr val="tx1"/>
                </a:solidFill>
                <a:latin typeface="+mj-lt"/>
                <a:sym typeface="Source Sans Pro"/>
              </a:rPr>
              <a:t>Data Processing and Engineering</a:t>
            </a:r>
            <a:endParaRPr sz="140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7" name="Google Shape;817;p40"/>
          <p:cNvSpPr txBox="1"/>
          <p:nvPr/>
        </p:nvSpPr>
        <p:spPr>
          <a:xfrm>
            <a:off x="4410577" y="3703311"/>
            <a:ext cx="143191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olidFill>
                  <a:schemeClr val="tx1"/>
                </a:solidFill>
                <a:latin typeface="+mj-lt"/>
                <a:sym typeface="Source Sans Pro"/>
              </a:rPr>
              <a:t>Building of Models</a:t>
            </a:r>
            <a:endParaRPr sz="140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  <p:sp>
        <p:nvSpPr>
          <p:cNvPr id="818" name="Google Shape;818;p40"/>
          <p:cNvSpPr txBox="1"/>
          <p:nvPr/>
        </p:nvSpPr>
        <p:spPr>
          <a:xfrm>
            <a:off x="6474314" y="3753492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olidFill>
                  <a:schemeClr val="tx1"/>
                </a:solidFill>
                <a:latin typeface="+mj-lt"/>
                <a:sym typeface="Source Sans Pro"/>
              </a:rPr>
              <a:t>Conclusion</a:t>
            </a:r>
            <a:endParaRPr sz="1400" dirty="0">
              <a:solidFill>
                <a:schemeClr val="tx1"/>
              </a:solidFill>
              <a:latin typeface="+mj-lt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4" y="1305084"/>
            <a:ext cx="5497381" cy="3469322"/>
          </a:xfrm>
        </p:spPr>
        <p:txBody>
          <a:bodyPr>
            <a:normAutofit fontScale="92500" lnSpcReduction="10000"/>
          </a:bodyPr>
          <a:lstStyle/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Climate Change - change in global climate patterns.</a:t>
            </a:r>
          </a:p>
          <a:p>
            <a:pPr marL="425450" indent="-285750">
              <a:buFont typeface="Wingdings" panose="05000000000000000000" pitchFamily="2" charset="2"/>
              <a:buChar char="v"/>
            </a:pPr>
            <a:endParaRPr lang="en-GB" sz="1900" dirty="0"/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This is mainly a result of burning of fossil fuels.</a:t>
            </a:r>
          </a:p>
          <a:p>
            <a:pPr marL="482600" indent="-342900">
              <a:buFont typeface="Wingdings" panose="05000000000000000000" pitchFamily="2" charset="2"/>
              <a:buChar char="v"/>
            </a:pPr>
            <a:endParaRPr lang="en-GB" sz="1900" dirty="0"/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This can affect our health, safety and livelihoods.</a:t>
            </a:r>
          </a:p>
          <a:p>
            <a:pPr marL="139700" indent="0">
              <a:buNone/>
            </a:pPr>
            <a:endParaRPr lang="en-GB" sz="1900" dirty="0"/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Companies are migrating to environmentally friendly products.</a:t>
            </a:r>
          </a:p>
          <a:p>
            <a:pPr marL="139700" indent="0">
              <a:buNone/>
            </a:pPr>
            <a:endParaRPr lang="en-GB" sz="1900" dirty="0"/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We will apply the data science process to tweet data to predict an individual’s belief in climate change. </a:t>
            </a:r>
            <a:endParaRPr lang="en-ZA" sz="19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DEBEF-2888-4E89-9A1B-CA08F1F3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50" y="3182570"/>
            <a:ext cx="2901396" cy="1520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77DE765-1E46-4FFA-824B-156DC5F1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850" y="1383485"/>
            <a:ext cx="2901396" cy="16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5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1808225"/>
            <a:ext cx="4275740" cy="2443280"/>
          </a:xfrm>
        </p:spPr>
        <p:txBody>
          <a:bodyPr>
            <a:normAutofit/>
          </a:bodyPr>
          <a:lstStyle/>
          <a:p>
            <a:pPr marL="482600" indent="-342900">
              <a:buFont typeface="Wingdings" panose="05000000000000000000" pitchFamily="2" charset="2"/>
              <a:buChar char="v"/>
            </a:pPr>
            <a:r>
              <a:rPr lang="en-GB" sz="1900" dirty="0"/>
              <a:t>Twitter climate change sentiments</a:t>
            </a:r>
          </a:p>
          <a:p>
            <a:pPr marL="482600" indent="-342900">
              <a:buFont typeface="Wingdings" panose="05000000000000000000" pitchFamily="2" charset="2"/>
              <a:buChar char="v"/>
            </a:pPr>
            <a:r>
              <a:rPr lang="en-GB" sz="1900" dirty="0"/>
              <a:t>Employ Machine Learning techniques </a:t>
            </a:r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 Classify individual’s opinion on climate change </a:t>
            </a:r>
          </a:p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900" dirty="0"/>
              <a:t>Improve marketing strategies</a:t>
            </a:r>
          </a:p>
          <a:p>
            <a:pPr marL="139700" indent="0">
              <a:buNone/>
            </a:pPr>
            <a:endParaRPr lang="en-ZA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2060" name="Picture 12" descr="Trump didn&amp;#39;t delete his tweet calling global warming a Chinese hoax - The  Washington Post">
            <a:extLst>
              <a:ext uri="{FF2B5EF4-FFF2-40B4-BE49-F238E27FC236}">
                <a16:creationId xmlns:a16="http://schemas.microsoft.com/office/drawing/2014/main" id="{076CE60B-D7B5-4BB8-BCB9-3946E1097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4" y="1808225"/>
            <a:ext cx="4257455" cy="230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dirty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492" y="1350110"/>
            <a:ext cx="8600262" cy="3469322"/>
          </a:xfrm>
        </p:spPr>
        <p:txBody>
          <a:bodyPr>
            <a:normAutofit/>
          </a:bodyPr>
          <a:lstStyle/>
          <a:p>
            <a:pPr marL="425450" indent="-285750">
              <a:buFont typeface="Wingdings" panose="05000000000000000000" pitchFamily="2" charset="2"/>
              <a:buChar char="v"/>
            </a:pPr>
            <a:r>
              <a:rPr lang="en-GB" sz="1800" dirty="0"/>
              <a:t>Tweets pertaining to climate change collected</a:t>
            </a:r>
          </a:p>
          <a:p>
            <a:pPr marL="139700" indent="0">
              <a:buNone/>
            </a:pPr>
            <a:r>
              <a:rPr lang="en-GB" sz="1800" dirty="0"/>
              <a:t>      between 27/04/15 – 21/02/18.</a:t>
            </a:r>
          </a:p>
          <a:p>
            <a:pPr marL="419100" indent="-285750">
              <a:lnSpc>
                <a:spcPct val="20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In total, 43943 tweets were collected.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4" descr="Twitter Keeps Crashing on Android—Here&amp;#39;s How to Fix">
            <a:extLst>
              <a:ext uri="{FF2B5EF4-FFF2-40B4-BE49-F238E27FC236}">
                <a16:creationId xmlns:a16="http://schemas.microsoft.com/office/drawing/2014/main" id="{81122CC4-B06B-41A8-82F7-C5BCF0B72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63" y="1519967"/>
            <a:ext cx="3252588" cy="31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FCE51F3-7E1B-4343-A6AB-57AA51243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36147"/>
              </p:ext>
            </p:extLst>
          </p:nvPr>
        </p:nvGraphicFramePr>
        <p:xfrm>
          <a:off x="754376" y="2724456"/>
          <a:ext cx="4275740" cy="200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612">
                  <a:extLst>
                    <a:ext uri="{9D8B030D-6E8A-4147-A177-3AD203B41FA5}">
                      <a16:colId xmlns:a16="http://schemas.microsoft.com/office/drawing/2014/main" val="3165791848"/>
                    </a:ext>
                  </a:extLst>
                </a:gridCol>
                <a:gridCol w="3240128">
                  <a:extLst>
                    <a:ext uri="{9D8B030D-6E8A-4147-A177-3AD203B41FA5}">
                      <a16:colId xmlns:a16="http://schemas.microsoft.com/office/drawing/2014/main" val="3131753092"/>
                    </a:ext>
                  </a:extLst>
                </a:gridCol>
              </a:tblGrid>
              <a:tr h="203800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ZA" sz="135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36939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News:</a:t>
                      </a:r>
                      <a:r>
                        <a:rPr lang="en-GB" sz="1100" dirty="0">
                          <a:effectLst/>
                        </a:rPr>
                        <a:t> the tweet link to factual news about climate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97019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Pro:</a:t>
                      </a:r>
                      <a:r>
                        <a:rPr lang="en-GB" sz="1100" dirty="0">
                          <a:effectLst/>
                        </a:rPr>
                        <a:t> the tweet supports the belief of man-made climate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861918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>
                          <a:effectLst/>
                        </a:rPr>
                        <a:t>Neutral:</a:t>
                      </a:r>
                      <a:r>
                        <a:rPr lang="en-GB" sz="1100">
                          <a:effectLst/>
                        </a:rPr>
                        <a:t> the tweet neither supports nor refutes the belief of man-made climate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080187"/>
                  </a:ext>
                </a:extLst>
              </a:tr>
              <a:tr h="292636">
                <a:tc>
                  <a:txBody>
                    <a:bodyPr/>
                    <a:lstStyle/>
                    <a:p>
                      <a:pPr algn="ctr" fontAlgn="ctr"/>
                      <a:r>
                        <a:rPr lang="en-ZA" sz="1100" dirty="0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</a:rPr>
                        <a:t>Anti:</a:t>
                      </a:r>
                      <a:r>
                        <a:rPr lang="en-GB" sz="1100" dirty="0">
                          <a:effectLst/>
                        </a:rPr>
                        <a:t> the tweet does not believe in man-made climate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76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7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83" y="1350110"/>
            <a:ext cx="4477227" cy="3206805"/>
          </a:xfrm>
        </p:spPr>
        <p:txBody>
          <a:bodyPr>
            <a:normAutofit/>
          </a:bodyPr>
          <a:lstStyle/>
          <a:p>
            <a:pPr marL="41910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Data is cleaned and organized so that it can be suitable for our ML model.</a:t>
            </a:r>
          </a:p>
          <a:p>
            <a:pPr marL="41910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There are no null values in the dataset.</a:t>
            </a:r>
          </a:p>
          <a:p>
            <a:pPr marL="41910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1800" dirty="0"/>
              <a:t>Any words that do not contribute to the model are dropped.</a:t>
            </a: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4" descr="Data Cleaning: 7 Techniques + Steps to Cleanse Data">
            <a:extLst>
              <a:ext uri="{FF2B5EF4-FFF2-40B4-BE49-F238E27FC236}">
                <a16:creationId xmlns:a16="http://schemas.microsoft.com/office/drawing/2014/main" id="{E703C8FA-2003-4DFE-959B-D9CC3CF3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115" y="1808225"/>
            <a:ext cx="3512215" cy="19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8470"/>
            <a:ext cx="7482545" cy="763524"/>
          </a:xfrm>
        </p:spPr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59C804-9FDC-4C87-BFA7-1007A758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" y="1543503"/>
            <a:ext cx="3710026" cy="3086987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 tweet distribution is uneven</a:t>
            </a:r>
          </a:p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Majority of the tweets are  Pro climate change</a:t>
            </a:r>
          </a:p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least number of tweets are</a:t>
            </a:r>
          </a:p>
          <a:p>
            <a:pPr marL="133350" indent="0">
              <a:lnSpc>
                <a:spcPct val="180000"/>
              </a:lnSpc>
              <a:buSzPts val="1500"/>
              <a:buNone/>
            </a:pPr>
            <a:r>
              <a:rPr lang="en-GB" sz="1800" dirty="0"/>
              <a:t>      Anti climate change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05C1D-B883-4F9E-9F5F-DBE711475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90" y="1755499"/>
            <a:ext cx="4194690" cy="26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2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0" y="1771800"/>
            <a:ext cx="4266590" cy="2840715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Tweet length distribution</a:t>
            </a:r>
          </a:p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Tweet length is between 130 to 140 characters for all Sentiments</a:t>
            </a:r>
          </a:p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Anti Sentiment tweeters use the most words on their tweets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732482-99B6-45E7-8F74-BFA0A0C4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840" y="1808225"/>
            <a:ext cx="4588893" cy="280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dirty="0">
                <a:sym typeface="Source Sans Pro"/>
              </a:rPr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350110"/>
            <a:ext cx="5191971" cy="3469322"/>
          </a:xfrm>
        </p:spPr>
        <p:txBody>
          <a:bodyPr>
            <a:normAutofit/>
          </a:bodyPr>
          <a:lstStyle/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r>
              <a:rPr lang="en-GB" sz="1800" dirty="0"/>
              <a:t>The word cloud shows Top 50 words</a:t>
            </a:r>
          </a:p>
          <a:p>
            <a:pPr marL="419100" indent="-285750">
              <a:lnSpc>
                <a:spcPct val="180000"/>
              </a:lnSpc>
              <a:buSzPts val="1500"/>
              <a:buFont typeface="Wingdings" panose="05000000000000000000" pitchFamily="2" charset="2"/>
              <a:buChar char="v"/>
            </a:pPr>
            <a:endParaRPr lang="en-GB" sz="1800" dirty="0"/>
          </a:p>
          <a:p>
            <a:pPr marL="133350" indent="0">
              <a:lnSpc>
                <a:spcPct val="180000"/>
              </a:lnSpc>
              <a:buSzPts val="1500"/>
              <a:buNone/>
            </a:pPr>
            <a:endParaRPr lang="en-GB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08B11A-D0F3-4969-9A3B-E6BB8A28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27" y="1960930"/>
            <a:ext cx="4461525" cy="25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9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518</Words>
  <Application>Microsoft Office PowerPoint</Application>
  <PresentationFormat>On-screen Show (16:9)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Source Sans Pro</vt:lpstr>
      <vt:lpstr>Wingdings</vt:lpstr>
      <vt:lpstr>Office Theme</vt:lpstr>
      <vt:lpstr>PowerPoint Presentation</vt:lpstr>
      <vt:lpstr>Presentation Outline </vt:lpstr>
      <vt:lpstr>Introduction</vt:lpstr>
      <vt:lpstr>Problem Statement</vt:lpstr>
      <vt:lpstr>Data Description</vt:lpstr>
      <vt:lpstr>Data Preprocessing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Building Models</vt:lpstr>
      <vt:lpstr>Classification Models</vt:lpstr>
      <vt:lpstr>Classification Models</vt:lpstr>
      <vt:lpstr>Model Deployment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2021-12-10T09:17:38Z</dcterms:modified>
</cp:coreProperties>
</file>