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4572F9-331F-4ADF-BFB3-C0ACC463F75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969C48-85E9-4CCE-BD08-23AC8432A0D7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4B49AB-6E92-4BEF-885C-2882EE70C807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798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4B49AB-6E92-4BEF-885C-2882EE70C807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4B49AB-6E92-4BEF-885C-2882EE70C807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540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4B49AB-6E92-4BEF-885C-2882EE70C807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962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4B49AB-6E92-4BEF-885C-2882EE70C807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0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4B49AB-6E92-4BEF-885C-2882EE70C807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655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4B49AB-6E92-4BEF-885C-2882EE70C807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00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4B49AB-6E92-4BEF-885C-2882EE70C807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385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4B49AB-6E92-4BEF-885C-2882EE70C807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293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ofM-3_T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55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9150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277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308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19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11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022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824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083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306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95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44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/Users/ranja/Desktop/presentation_templates/working%20files/maroon-banner.png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maroon-banner.png" descr="/Users/ranja/Desktop/presentation_templates/working files/maroon-banner.png"/>
          <p:cNvPicPr>
            <a:picLocks noChangeAspect="1"/>
          </p:cNvPicPr>
          <p:nvPr/>
        </p:nvPicPr>
        <p:blipFill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org/category/data-structures/binary-search-tree/" TargetMode="External"/><Relationship Id="rId2" Type="http://schemas.openxmlformats.org/officeDocument/2006/relationships/hyperlink" Target="https://www.cs.unc.edu/~plaisted/comp550/15-btrees.pp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tpress.mit.edu/books/introduction-algorithm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38200" y="2438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7A0019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7A0019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7A0019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7A0019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7A0019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7A0019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7A0019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7A0019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7A0019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kern="0"/>
              <a:t>Binary Search Trees</a:t>
            </a:r>
            <a:endParaRPr lang="en-US" altLang="en-US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7630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BST Search</a:t>
            </a:r>
          </a:p>
        </p:txBody>
      </p:sp>
      <p:pic>
        <p:nvPicPr>
          <p:cNvPr id="23554" name="Picture 2" descr="200px-Binary_search_tre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133600"/>
            <a:ext cx="2438400" cy="203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447800"/>
            <a:ext cx="5494487" cy="437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sz="1800" kern="0" dirty="0"/>
              <a:t>BST makes search efficient and fast </a:t>
            </a:r>
          </a:p>
          <a:p>
            <a:r>
              <a:rPr lang="en-US" altLang="en-US" sz="1800" kern="0" dirty="0"/>
              <a:t>If there are n elements in a BST, the worst case time complexity of a BST-search is maximum height of the tree (in this example – </a:t>
            </a:r>
            <a:r>
              <a:rPr lang="en-US" altLang="en-US" sz="1800" kern="0" dirty="0" err="1"/>
              <a:t>logn</a:t>
            </a:r>
            <a:r>
              <a:rPr lang="en-US" altLang="en-US" sz="1800" kern="0" dirty="0"/>
              <a:t>) </a:t>
            </a:r>
          </a:p>
          <a:p>
            <a:r>
              <a:rPr lang="en-US" altLang="en-US" sz="1800" kern="0" dirty="0"/>
              <a:t>Why ? </a:t>
            </a:r>
          </a:p>
          <a:p>
            <a:r>
              <a:rPr lang="en-US" altLang="en-US" sz="1800" kern="0" dirty="0"/>
              <a:t>Worst case is when it is unsuccessful and we traverse the whole height of the tree or the key is at the leaf element</a:t>
            </a:r>
          </a:p>
          <a:p>
            <a:pPr marL="0" lvl="0" indent="0" eaLnBrk="0" hangingPunct="0">
              <a:spcBef>
                <a:spcPct val="0"/>
              </a:spcBef>
              <a:buClrTx/>
              <a:buNone/>
            </a:pPr>
            <a:endParaRPr kumimoji="0" lang="en-US" altLang="en-US" sz="140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None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searchBST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(root, key)</a:t>
            </a:r>
          </a:p>
          <a:p>
            <a:pPr marL="0" lvl="0" indent="0" eaLnBrk="0" hangingPunct="0">
              <a:spcBef>
                <a:spcPct val="0"/>
              </a:spcBef>
              <a:buClrTx/>
              <a:buNone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if (root==NULL ||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root.</a:t>
            </a:r>
            <a:r>
              <a:rPr lang="en-US" altLang="en-US" sz="1400" dirty="0" err="1">
                <a:latin typeface="Consolas" panose="020B0609020204030204" pitchFamily="49" charset="0"/>
              </a:rPr>
              <a:t>data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==key)</a:t>
            </a:r>
          </a:p>
          <a:p>
            <a:pPr marL="0" lvl="0" indent="0" eaLnBrk="0" hangingPunct="0">
              <a:spcBef>
                <a:spcPct val="0"/>
              </a:spcBef>
              <a:buClrTx/>
              <a:buNone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    return root;</a:t>
            </a:r>
          </a:p>
          <a:p>
            <a:pPr marL="0" lvl="0" indent="0" eaLnBrk="0" hangingPunct="0">
              <a:spcBef>
                <a:spcPct val="0"/>
              </a:spcBef>
              <a:buClrTx/>
              <a:buNone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 if (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root.</a:t>
            </a:r>
            <a:r>
              <a:rPr lang="en-US" altLang="en-US" sz="1400" dirty="0" err="1">
                <a:latin typeface="Consolas" panose="020B0609020204030204" pitchFamily="49" charset="0"/>
              </a:rPr>
              <a:t>data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&gt; key)</a:t>
            </a:r>
          </a:p>
          <a:p>
            <a:pPr marL="0" lvl="0" indent="0" eaLnBrk="0" hangingPunct="0">
              <a:spcBef>
                <a:spcPct val="0"/>
              </a:spcBef>
              <a:buClrTx/>
              <a:buNone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    return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searchBST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root.left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, key);</a:t>
            </a:r>
          </a:p>
          <a:p>
            <a:pPr marL="0" lvl="0" indent="0" eaLnBrk="0" hangingPunct="0">
              <a:spcBef>
                <a:spcPct val="0"/>
              </a:spcBef>
              <a:buClrTx/>
              <a:buNone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    return search(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root.right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, key);</a:t>
            </a:r>
            <a:endParaRPr lang="en-US" altLang="en-US" sz="2000" kern="0" dirty="0"/>
          </a:p>
          <a:p>
            <a:endParaRPr lang="en-US" altLang="en-US" sz="2000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6134100" y="4419600"/>
            <a:ext cx="175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Key – 13</a:t>
            </a:r>
          </a:p>
          <a:p>
            <a:r>
              <a:rPr lang="en-US" sz="1600" dirty="0">
                <a:solidFill>
                  <a:srgbClr val="C00000"/>
                </a:solidFill>
              </a:rPr>
              <a:t>8-&gt;10-&gt;14-&gt;13</a:t>
            </a:r>
          </a:p>
          <a:p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Key – 7.5</a:t>
            </a:r>
          </a:p>
          <a:p>
            <a:r>
              <a:rPr lang="en-US" sz="1600" dirty="0">
                <a:solidFill>
                  <a:srgbClr val="C00000"/>
                </a:solidFill>
              </a:rPr>
              <a:t>8-&gt;3-&gt;6-&gt;7-&gt;x</a:t>
            </a:r>
          </a:p>
        </p:txBody>
      </p:sp>
    </p:spTree>
    <p:extLst>
      <p:ext uri="{BB962C8B-B14F-4D97-AF65-F5344CB8AC3E}">
        <p14:creationId xmlns:p14="http://schemas.microsoft.com/office/powerpoint/2010/main" val="134592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https://www.cs.unc.edu/~plaisted/comp550/15-btrees.ppt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http://www.geeksforgeeks.org/category/data-structures/binary-search-tree/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https://mitpress.mit.edu/books/introduction-algorithms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026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BST Representation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3581400" cy="3962400"/>
          </a:xfrm>
        </p:spPr>
        <p:txBody>
          <a:bodyPr/>
          <a:lstStyle/>
          <a:p>
            <a:r>
              <a:rPr lang="en-US" altLang="en-US" dirty="0"/>
              <a:t>Node Based </a:t>
            </a:r>
          </a:p>
          <a:p>
            <a:pPr lvl="2"/>
            <a:r>
              <a:rPr lang="en-US" altLang="en-US" dirty="0"/>
              <a:t>data</a:t>
            </a:r>
          </a:p>
          <a:p>
            <a:pPr lvl="2"/>
            <a:r>
              <a:rPr lang="en-US" altLang="en-US" dirty="0" err="1"/>
              <a:t>Leftchild</a:t>
            </a:r>
            <a:r>
              <a:rPr lang="en-US" altLang="en-US" dirty="0"/>
              <a:t> </a:t>
            </a:r>
          </a:p>
          <a:p>
            <a:pPr lvl="2"/>
            <a:r>
              <a:rPr lang="en-US" altLang="en-US" dirty="0" err="1"/>
              <a:t>Rightchild</a:t>
            </a:r>
            <a:r>
              <a:rPr lang="en-US" altLang="en-US" dirty="0"/>
              <a:t> </a:t>
            </a:r>
          </a:p>
          <a:p>
            <a:pPr lvl="2"/>
            <a:r>
              <a:rPr lang="en-US" altLang="en-US" dirty="0"/>
              <a:t>Parent pointer (optional)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853" y="3352800"/>
            <a:ext cx="3485894" cy="2615503"/>
          </a:xfrm>
          <a:prstGeom prst="rect">
            <a:avLst/>
          </a:prstGeom>
        </p:spPr>
      </p:pic>
      <p:sp>
        <p:nvSpPr>
          <p:cNvPr id="53" name="Oval 4"/>
          <p:cNvSpPr>
            <a:spLocks noChangeArrowheads="1"/>
          </p:cNvSpPr>
          <p:nvPr/>
        </p:nvSpPr>
        <p:spPr bwMode="auto">
          <a:xfrm>
            <a:off x="5867400" y="1829976"/>
            <a:ext cx="1066800" cy="1066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5"/>
          <p:cNvSpPr>
            <a:spLocks noChangeShapeType="1"/>
          </p:cNvSpPr>
          <p:nvPr/>
        </p:nvSpPr>
        <p:spPr bwMode="auto">
          <a:xfrm flipH="1">
            <a:off x="5715000" y="2744376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6"/>
          <p:cNvSpPr>
            <a:spLocks noChangeShapeType="1"/>
          </p:cNvSpPr>
          <p:nvPr/>
        </p:nvSpPr>
        <p:spPr bwMode="auto">
          <a:xfrm>
            <a:off x="6781800" y="2744376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8"/>
          <p:cNvSpPr>
            <a:spLocks noChangeShapeType="1"/>
          </p:cNvSpPr>
          <p:nvPr/>
        </p:nvSpPr>
        <p:spPr bwMode="auto">
          <a:xfrm>
            <a:off x="6400800" y="1447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29200" y="312196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leftchild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781800" y="312196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rightchild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025551" y="212913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BST Representation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4419600" cy="4114800"/>
          </a:xfrm>
        </p:spPr>
        <p:txBody>
          <a:bodyPr/>
          <a:lstStyle/>
          <a:p>
            <a:r>
              <a:rPr lang="en-US" altLang="en-US" sz="2400" dirty="0"/>
              <a:t>Array Based</a:t>
            </a:r>
          </a:p>
          <a:p>
            <a:pPr lvl="1"/>
            <a:r>
              <a:rPr lang="en-US" altLang="en-US" sz="2000" dirty="0"/>
              <a:t>1D array of size n + 1, where n is the number of nodes in the tree</a:t>
            </a:r>
          </a:p>
          <a:p>
            <a:pPr lvl="1"/>
            <a:r>
              <a:rPr lang="en-US" altLang="en-US" sz="2000" dirty="0"/>
              <a:t>Begins at root is at i = 1. Left child is at 2i. Right child is at 2i + 1. Index 0 can be null or -1. Ease of calculation. </a:t>
            </a:r>
          </a:p>
          <a:p>
            <a:pPr lvl="1"/>
            <a:r>
              <a:rPr lang="en-US" altLang="en-US" sz="2000" dirty="0"/>
              <a:t>Disadvantage – on removing elements from the tree, there are empty spots in the array (unnecessary space allocated) </a:t>
            </a:r>
          </a:p>
          <a:p>
            <a:pPr eaLnBrk="1" hangingPunct="1"/>
            <a:endParaRPr lang="en-US" alt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838" y="2438400"/>
            <a:ext cx="3952875" cy="2295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83275" y="2438400"/>
            <a:ext cx="152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05600" y="3124200"/>
            <a:ext cx="152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67600" y="3124200"/>
            <a:ext cx="152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53200" y="3767742"/>
            <a:ext cx="152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96369" y="3785869"/>
            <a:ext cx="152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59475" y="3785869"/>
            <a:ext cx="152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18562" y="3786743"/>
            <a:ext cx="152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5043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BST Property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4343400" cy="4648200"/>
          </a:xfrm>
        </p:spPr>
        <p:txBody>
          <a:bodyPr/>
          <a:lstStyle/>
          <a:p>
            <a:pPr eaLnBrk="1" hangingPunct="1"/>
            <a:r>
              <a:rPr lang="en-US" altLang="en-US" sz="2000" b="1" dirty="0"/>
              <a:t>Throughout the discussion, our BST will have only unique elements</a:t>
            </a:r>
          </a:p>
          <a:p>
            <a:pPr eaLnBrk="1" hangingPunct="1"/>
            <a:r>
              <a:rPr lang="en-US" altLang="en-US" sz="2000" dirty="0"/>
              <a:t>For a node x, </a:t>
            </a:r>
            <a:r>
              <a:rPr lang="en-US" altLang="en-US" sz="2000" b="1" dirty="0"/>
              <a:t>all the data </a:t>
            </a:r>
            <a:r>
              <a:rPr lang="en-US" altLang="en-US" sz="2000" dirty="0"/>
              <a:t>in the </a:t>
            </a:r>
            <a:r>
              <a:rPr lang="en-US" altLang="en-US" sz="2000" dirty="0" err="1"/>
              <a:t>leftsub</a:t>
            </a:r>
            <a:r>
              <a:rPr lang="en-US" altLang="en-US" sz="2000" dirty="0"/>
              <a:t> tree of x has to be lesser than </a:t>
            </a:r>
            <a:r>
              <a:rPr lang="en-US" altLang="en-US" sz="2000" dirty="0" err="1"/>
              <a:t>x.data</a:t>
            </a:r>
            <a:r>
              <a:rPr lang="en-US" altLang="en-US" sz="2000" dirty="0"/>
              <a:t> and all the data in </a:t>
            </a:r>
            <a:r>
              <a:rPr lang="en-US" altLang="en-US" sz="2000" dirty="0" err="1"/>
              <a:t>rightsub</a:t>
            </a:r>
            <a:r>
              <a:rPr lang="en-US" altLang="en-US" sz="2000" dirty="0"/>
              <a:t> tree of x has to be greater than </a:t>
            </a:r>
            <a:r>
              <a:rPr lang="en-US" altLang="en-US" sz="2000" dirty="0" err="1"/>
              <a:t>x.data</a:t>
            </a:r>
            <a:endParaRPr lang="en-US" altLang="en-US" sz="2000" dirty="0"/>
          </a:p>
          <a:p>
            <a:pPr eaLnBrk="1" hangingPunct="1"/>
            <a:r>
              <a:rPr lang="en-US" altLang="en-US" sz="2000" dirty="0"/>
              <a:t>This tree is a valid BST</a:t>
            </a:r>
          </a:p>
          <a:p>
            <a:r>
              <a:rPr lang="en-US" altLang="en-US" sz="1600" i="1" dirty="0"/>
              <a:t>If there are duplicates then we need to make consistent decision if our </a:t>
            </a:r>
            <a:r>
              <a:rPr lang="en-US" altLang="en-US" sz="1600" i="1" dirty="0" err="1"/>
              <a:t>rightchild</a:t>
            </a:r>
            <a:r>
              <a:rPr lang="en-US" altLang="en-US" sz="1600" i="1" dirty="0"/>
              <a:t> or </a:t>
            </a:r>
            <a:r>
              <a:rPr lang="en-US" altLang="en-US" sz="1600" i="1" dirty="0" err="1"/>
              <a:t>leftchild</a:t>
            </a:r>
            <a:r>
              <a:rPr lang="en-US" altLang="en-US" sz="1600" i="1" dirty="0"/>
              <a:t> will be the same as the parent. </a:t>
            </a:r>
          </a:p>
          <a:p>
            <a:pPr eaLnBrk="1" hangingPunct="1"/>
            <a:endParaRPr lang="en-US" altLang="en-US" sz="2000" dirty="0"/>
          </a:p>
        </p:txBody>
      </p:sp>
      <p:pic>
        <p:nvPicPr>
          <p:cNvPr id="10242" name="Picture 2" descr="200px-Binary_search_tre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188" y="1752600"/>
            <a:ext cx="3194012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96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BST Property (</a:t>
            </a:r>
            <a:r>
              <a:rPr lang="en-US" altLang="en-US" dirty="0" err="1"/>
              <a:t>cont</a:t>
            </a:r>
            <a:r>
              <a:rPr lang="en-US" altLang="en-US" dirty="0"/>
              <a:t>) 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3886200" cy="40386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Is this a valid BST ? </a:t>
            </a:r>
          </a:p>
          <a:p>
            <a:pPr eaLnBrk="1" hangingPunct="1"/>
            <a:r>
              <a:rPr lang="en-US" altLang="en-US" sz="2000" dirty="0">
                <a:solidFill>
                  <a:srgbClr val="FF0000"/>
                </a:solidFill>
              </a:rPr>
              <a:t>No</a:t>
            </a:r>
            <a:r>
              <a:rPr lang="en-US" altLang="en-US" sz="2000" dirty="0"/>
              <a:t>. The left subtree of 3 has node with data 4, violating the BST property.</a:t>
            </a:r>
          </a:p>
          <a:p>
            <a:r>
              <a:rPr lang="en-US" altLang="en-US" sz="2000" dirty="0"/>
              <a:t>To check if a BST array is valid, check if for every index of the array, </a:t>
            </a:r>
            <a:r>
              <a:rPr lang="en-US" altLang="en-US" sz="2000" dirty="0" err="1"/>
              <a:t>arrayBST</a:t>
            </a:r>
            <a:r>
              <a:rPr lang="en-US" altLang="en-US" sz="2000" dirty="0"/>
              <a:t>[i] &gt; </a:t>
            </a:r>
            <a:r>
              <a:rPr lang="en-US" altLang="en-US" sz="2000" dirty="0" err="1"/>
              <a:t>arrayBST</a:t>
            </a:r>
            <a:r>
              <a:rPr lang="en-US" altLang="en-US" sz="2000" dirty="0"/>
              <a:t>[2*i] and </a:t>
            </a:r>
            <a:r>
              <a:rPr lang="en-US" altLang="en-US" sz="2000" dirty="0" err="1"/>
              <a:t>arrayBST</a:t>
            </a:r>
            <a:r>
              <a:rPr lang="en-US" altLang="en-US" sz="2000" dirty="0"/>
              <a:t>[i] &lt; </a:t>
            </a:r>
            <a:r>
              <a:rPr lang="en-US" altLang="en-US" sz="2000" dirty="0" err="1"/>
              <a:t>arrayBST</a:t>
            </a:r>
            <a:r>
              <a:rPr lang="en-US" altLang="en-US" sz="2000" dirty="0"/>
              <a:t>[2*i+1] </a:t>
            </a:r>
          </a:p>
        </p:txBody>
      </p:sp>
      <p:pic>
        <p:nvPicPr>
          <p:cNvPr id="15362" name="Picture 2" descr="tree_b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752600"/>
            <a:ext cx="32893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315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Maximum element in a BST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647825"/>
            <a:ext cx="4048125" cy="40386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The maximum element in a BST is always the rightmost element</a:t>
            </a:r>
          </a:p>
          <a:p>
            <a:pPr eaLnBrk="1" hangingPunct="1"/>
            <a:r>
              <a:rPr lang="en-US" altLang="en-US" sz="2000" dirty="0"/>
              <a:t>Why ?</a:t>
            </a:r>
          </a:p>
          <a:p>
            <a:pPr eaLnBrk="1" hangingPunct="1"/>
            <a:r>
              <a:rPr lang="en-US" altLang="en-US" sz="2000" dirty="0"/>
              <a:t>The maximum element is </a:t>
            </a:r>
            <a:r>
              <a:rPr lang="en-US" altLang="en-US" sz="2000" dirty="0">
                <a:solidFill>
                  <a:srgbClr val="FF0000"/>
                </a:solidFill>
              </a:rPr>
              <a:t>42</a:t>
            </a:r>
            <a:r>
              <a:rPr lang="en-US" altLang="en-US" sz="2000" dirty="0"/>
              <a:t>. </a:t>
            </a:r>
            <a:br>
              <a:rPr lang="en-US" altLang="en-US" sz="2000" dirty="0"/>
            </a:br>
            <a:r>
              <a:rPr lang="en-US" altLang="en-US" sz="2000" dirty="0"/>
              <a:t>The maximum element is the rightmost element in a BST </a:t>
            </a:r>
          </a:p>
          <a:p>
            <a:pPr eaLnBrk="1" hangingPunct="1"/>
            <a:r>
              <a:rPr lang="en-US" altLang="en-US" sz="2000" dirty="0"/>
              <a:t>How do we get there ? 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</p:txBody>
      </p:sp>
      <p:pic>
        <p:nvPicPr>
          <p:cNvPr id="17414" name="Picture 6" descr="Image result for binary search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47875"/>
            <a:ext cx="33337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246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7630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Maximum element in a BST (</a:t>
            </a:r>
            <a:r>
              <a:rPr lang="en-US" altLang="en-US" dirty="0" err="1"/>
              <a:t>cont</a:t>
            </a:r>
            <a:r>
              <a:rPr lang="en-US" altLang="en-US" dirty="0"/>
              <a:t>) 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647825"/>
            <a:ext cx="4810125" cy="40386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Array based solution</a:t>
            </a:r>
            <a:br>
              <a:rPr lang="en-US" altLang="en-US" sz="2000" dirty="0"/>
            </a:br>
            <a:endParaRPr lang="en-US" altLang="en-US" sz="2000" dirty="0"/>
          </a:p>
          <a:p>
            <a:pPr marL="0" indent="0">
              <a:buNone/>
            </a:pPr>
            <a:r>
              <a:rPr lang="en-US" altLang="en-US" sz="1400" dirty="0" err="1">
                <a:latin typeface="Consolas" panose="020B0609020204030204" pitchFamily="49" charset="0"/>
              </a:rPr>
              <a:t>getMaxElement</a:t>
            </a:r>
            <a:r>
              <a:rPr lang="en-US" altLang="en-US" sz="1400" dirty="0">
                <a:latin typeface="Consolas" panose="020B0609020204030204" pitchFamily="49" charset="0"/>
              </a:rPr>
              <a:t>(a[], start, end)</a:t>
            </a:r>
            <a:br>
              <a:rPr lang="en-US" altLang="en-US" sz="1400" dirty="0">
                <a:latin typeface="Consolas" panose="020B0609020204030204" pitchFamily="49" charset="0"/>
              </a:rPr>
            </a:br>
            <a:r>
              <a:rPr lang="en-US" altLang="en-US" sz="1400" dirty="0">
                <a:latin typeface="Consolas" panose="020B0609020204030204" pitchFamily="49" charset="0"/>
              </a:rPr>
              <a:t>        while (start &lt; end)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            start = 2 * start + 1;</a:t>
            </a:r>
          </a:p>
          <a:p>
            <a:pPr marL="0" indent="0"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       return a[start];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Node based solution </a:t>
            </a:r>
          </a:p>
          <a:p>
            <a:pPr marL="0" indent="0" eaLnBrk="1" hangingPunct="1">
              <a:buNone/>
            </a:pPr>
            <a:endParaRPr lang="en-US" alt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400" dirty="0" err="1">
                <a:latin typeface="Consolas" panose="020B0609020204030204" pitchFamily="49" charset="0"/>
              </a:rPr>
              <a:t>getMaxElement</a:t>
            </a:r>
            <a:r>
              <a:rPr lang="en-US" altLang="en-US" sz="1400" dirty="0">
                <a:latin typeface="Consolas" panose="020B0609020204030204" pitchFamily="49" charset="0"/>
              </a:rPr>
              <a:t>(node)</a:t>
            </a:r>
            <a:br>
              <a:rPr lang="en-US" altLang="en-US" sz="1400" dirty="0">
                <a:latin typeface="Consolas" panose="020B0609020204030204" pitchFamily="49" charset="0"/>
              </a:rPr>
            </a:br>
            <a:r>
              <a:rPr lang="en-US" altLang="en-US" sz="1400" dirty="0">
                <a:latin typeface="Consolas" panose="020B0609020204030204" pitchFamily="49" charset="0"/>
              </a:rPr>
              <a:t>	while(</a:t>
            </a:r>
            <a:r>
              <a:rPr lang="en-US" altLang="en-US" sz="1400" dirty="0" err="1">
                <a:latin typeface="Consolas" panose="020B0609020204030204" pitchFamily="49" charset="0"/>
              </a:rPr>
              <a:t>node.getRightChild</a:t>
            </a:r>
            <a:r>
              <a:rPr lang="en-US" altLang="en-US" sz="1400" dirty="0">
                <a:latin typeface="Consolas" panose="020B0609020204030204" pitchFamily="49" charset="0"/>
              </a:rPr>
              <a:t> != NULL)</a:t>
            </a:r>
            <a:br>
              <a:rPr lang="en-US" altLang="en-US" sz="1400" dirty="0">
                <a:latin typeface="Consolas" panose="020B0609020204030204" pitchFamily="49" charset="0"/>
              </a:rPr>
            </a:br>
            <a:r>
              <a:rPr lang="en-US" altLang="en-US" sz="1400" dirty="0">
                <a:latin typeface="Consolas" panose="020B0609020204030204" pitchFamily="49" charset="0"/>
              </a:rPr>
              <a:t>	   node = </a:t>
            </a:r>
            <a:r>
              <a:rPr lang="en-US" altLang="en-US" sz="1400" dirty="0" err="1">
                <a:latin typeface="Consolas" panose="020B0609020204030204" pitchFamily="49" charset="0"/>
              </a:rPr>
              <a:t>node.getRightChild</a:t>
            </a:r>
            <a:br>
              <a:rPr lang="en-US" altLang="en-US" sz="1400" dirty="0">
                <a:latin typeface="Consolas" panose="020B0609020204030204" pitchFamily="49" charset="0"/>
              </a:rPr>
            </a:br>
            <a:r>
              <a:rPr lang="en-US" altLang="en-US" sz="1400" dirty="0">
                <a:latin typeface="Consolas" panose="020B0609020204030204" pitchFamily="49" charset="0"/>
              </a:rPr>
              <a:t>	return </a:t>
            </a:r>
            <a:r>
              <a:rPr lang="en-US" altLang="en-US" sz="1400" dirty="0" err="1">
                <a:latin typeface="Consolas" panose="020B0609020204030204" pitchFamily="49" charset="0"/>
              </a:rPr>
              <a:t>node.data</a:t>
            </a:r>
            <a:endParaRPr lang="en-US" altLang="en-US" sz="1400" dirty="0">
              <a:latin typeface="Consolas" panose="020B0609020204030204" pitchFamily="49" charset="0"/>
            </a:endParaRPr>
          </a:p>
          <a:p>
            <a:pPr eaLnBrk="1" hangingPunct="1"/>
            <a:endParaRPr lang="en-US" altLang="en-US" sz="2000" dirty="0"/>
          </a:p>
        </p:txBody>
      </p:sp>
      <p:pic>
        <p:nvPicPr>
          <p:cNvPr id="19458" name="Picture 2" descr="Image result for binary search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3867150"/>
            <a:ext cx="348615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304975"/>
              </p:ext>
            </p:extLst>
          </p:nvPr>
        </p:nvGraphicFramePr>
        <p:xfrm>
          <a:off x="5242560" y="2386648"/>
          <a:ext cx="329184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537286139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63320668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80628724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80130577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33723717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826185303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552049829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066727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101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658017"/>
              </p:ext>
            </p:extLst>
          </p:nvPr>
        </p:nvGraphicFramePr>
        <p:xfrm>
          <a:off x="5248311" y="2920132"/>
          <a:ext cx="3474720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34340">
                  <a:extLst>
                    <a:ext uri="{9D8B030D-6E8A-4147-A177-3AD203B41FA5}">
                      <a16:colId xmlns:a16="http://schemas.microsoft.com/office/drawing/2014/main" val="45739608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2829963450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2477484251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857916117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4019046701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1999549844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3577345224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4022252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FF0000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FF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FF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FF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FF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FF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FF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FF0000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99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8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7630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Tree Traversal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647825"/>
            <a:ext cx="4810125" cy="40386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Preorder Traversal 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	4-2-1-3-6-5-7</a:t>
            </a:r>
          </a:p>
          <a:p>
            <a:pPr marL="0" indent="0" eaLnBrk="1" hangingPunct="1">
              <a:buNone/>
            </a:pPr>
            <a:endParaRPr lang="en-US" altLang="en-US" sz="2000" dirty="0"/>
          </a:p>
          <a:p>
            <a:pPr eaLnBrk="1" hangingPunct="1"/>
            <a:r>
              <a:rPr lang="en-US" altLang="en-US" sz="2000" dirty="0" err="1"/>
              <a:t>Inorder</a:t>
            </a:r>
            <a:r>
              <a:rPr lang="en-US" altLang="en-US" sz="2000" dirty="0"/>
              <a:t> Traversal</a:t>
            </a:r>
          </a:p>
          <a:p>
            <a:pPr marL="0" indent="0" eaLnBrk="1" hangingPunct="1">
              <a:buNone/>
            </a:pPr>
            <a:r>
              <a:rPr lang="en-US" altLang="en-US" sz="1600" dirty="0"/>
              <a:t>(always prints in sorted order, useful for checking if a BST is valid)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	1-2-3-4-5-6-7</a:t>
            </a:r>
          </a:p>
          <a:p>
            <a:pPr marL="0" indent="0" eaLnBrk="1" hangingPunct="1">
              <a:buNone/>
            </a:pPr>
            <a:endParaRPr lang="en-US" altLang="en-US" sz="2000" dirty="0"/>
          </a:p>
          <a:p>
            <a:pPr eaLnBrk="1" hangingPunct="1"/>
            <a:r>
              <a:rPr lang="en-US" altLang="en-US" sz="2000" dirty="0" err="1"/>
              <a:t>Postorder</a:t>
            </a:r>
            <a:r>
              <a:rPr lang="en-US" altLang="en-US" sz="2000" dirty="0"/>
              <a:t> Traversal 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	1-3-2-5-7-6-4</a:t>
            </a:r>
          </a:p>
          <a:p>
            <a:pPr marL="0" indent="0" eaLnBrk="1" hangingPunct="1">
              <a:buNone/>
            </a:pPr>
            <a:endParaRPr lang="en-US" altLang="en-US" sz="2000" dirty="0"/>
          </a:p>
        </p:txBody>
      </p:sp>
      <p:pic>
        <p:nvPicPr>
          <p:cNvPr id="21506" name="Picture 2" descr="Image result for perfect binary search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828800"/>
            <a:ext cx="3114932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600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763000" cy="11430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Inorder</a:t>
            </a:r>
            <a:r>
              <a:rPr lang="en-US" altLang="en-US" dirty="0"/>
              <a:t> Tree Traversal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713" y="1566862"/>
            <a:ext cx="5494487" cy="4376738"/>
          </a:xfrm>
        </p:spPr>
        <p:txBody>
          <a:bodyPr/>
          <a:lstStyle/>
          <a:p>
            <a:r>
              <a:rPr lang="en-US" altLang="en-US" sz="2000" dirty="0"/>
              <a:t>Node based</a:t>
            </a: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1400" dirty="0" err="1">
                <a:latin typeface="Consolas" panose="020B0609020204030204" pitchFamily="49" charset="0"/>
              </a:rPr>
              <a:t>inorderTraversal</a:t>
            </a:r>
            <a:r>
              <a:rPr lang="en-US" altLang="en-US" sz="1400" dirty="0">
                <a:latin typeface="Consolas" panose="020B0609020204030204" pitchFamily="49" charset="0"/>
              </a:rPr>
              <a:t>(node)</a:t>
            </a:r>
            <a:br>
              <a:rPr lang="en-US" altLang="en-US" sz="1400" dirty="0">
                <a:latin typeface="Consolas" panose="020B0609020204030204" pitchFamily="49" charset="0"/>
              </a:rPr>
            </a:br>
            <a:r>
              <a:rPr lang="en-US" altLang="en-US" sz="1400" dirty="0">
                <a:latin typeface="Consolas" panose="020B0609020204030204" pitchFamily="49" charset="0"/>
              </a:rPr>
              <a:t>   if node != NULL</a:t>
            </a:r>
            <a:br>
              <a:rPr lang="en-US" altLang="en-US" sz="1400" dirty="0">
                <a:latin typeface="Consolas" panose="020B0609020204030204" pitchFamily="49" charset="0"/>
              </a:rPr>
            </a:br>
            <a:r>
              <a:rPr lang="en-US" altLang="en-US" sz="1400" dirty="0">
                <a:latin typeface="Consolas" panose="020B0609020204030204" pitchFamily="49" charset="0"/>
              </a:rPr>
              <a:t>      </a:t>
            </a:r>
            <a:r>
              <a:rPr lang="en-US" altLang="en-US" sz="1400" dirty="0" err="1">
                <a:latin typeface="Consolas" panose="020B0609020204030204" pitchFamily="49" charset="0"/>
              </a:rPr>
              <a:t>inorderTraversal</a:t>
            </a:r>
            <a:r>
              <a:rPr lang="en-US" altLang="en-US" sz="1400" dirty="0">
                <a:latin typeface="Consolas" panose="020B0609020204030204" pitchFamily="49" charset="0"/>
              </a:rPr>
              <a:t>(</a:t>
            </a:r>
            <a:r>
              <a:rPr lang="en-US" altLang="en-US" sz="1400" dirty="0" err="1">
                <a:latin typeface="Consolas" panose="020B0609020204030204" pitchFamily="49" charset="0"/>
              </a:rPr>
              <a:t>node.getleftChild</a:t>
            </a:r>
            <a:r>
              <a:rPr lang="en-US" alt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      print(</a:t>
            </a:r>
            <a:r>
              <a:rPr lang="en-US" altLang="en-US" sz="1400" dirty="0" err="1">
                <a:latin typeface="Consolas" panose="020B0609020204030204" pitchFamily="49" charset="0"/>
              </a:rPr>
              <a:t>node.data</a:t>
            </a:r>
            <a:r>
              <a:rPr lang="en-US" alt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      </a:t>
            </a:r>
            <a:r>
              <a:rPr lang="en-US" altLang="en-US" sz="1400" dirty="0" err="1">
                <a:latin typeface="Consolas" panose="020B0609020204030204" pitchFamily="49" charset="0"/>
              </a:rPr>
              <a:t>inorderTraversal</a:t>
            </a:r>
            <a:r>
              <a:rPr lang="en-US" altLang="en-US" sz="1400" dirty="0">
                <a:latin typeface="Consolas" panose="020B0609020204030204" pitchFamily="49" charset="0"/>
              </a:rPr>
              <a:t>(</a:t>
            </a:r>
            <a:r>
              <a:rPr lang="en-US" altLang="en-US" sz="1400" dirty="0" err="1">
                <a:latin typeface="Consolas" panose="020B0609020204030204" pitchFamily="49" charset="0"/>
              </a:rPr>
              <a:t>node.getRightChild</a:t>
            </a:r>
            <a:r>
              <a:rPr lang="en-US" altLang="en-US" sz="1400" dirty="0">
                <a:latin typeface="Consolas" panose="020B0609020204030204" pitchFamily="49" charset="0"/>
              </a:rPr>
              <a:t>) </a:t>
            </a:r>
          </a:p>
          <a:p>
            <a:endParaRPr lang="en-US" altLang="en-US" sz="2000" dirty="0"/>
          </a:p>
          <a:p>
            <a:r>
              <a:rPr lang="en-US" altLang="en-US" sz="2000" dirty="0"/>
              <a:t>Array based (</a:t>
            </a:r>
            <a:r>
              <a:rPr lang="en-US" altLang="en-US" sz="1800" i="1" dirty="0"/>
              <a:t>hint for </a:t>
            </a:r>
            <a:r>
              <a:rPr lang="en-US" altLang="en-US" sz="1800" i="1" dirty="0" err="1"/>
              <a:t>isValid</a:t>
            </a:r>
            <a:r>
              <a:rPr lang="en-US" altLang="en-US" sz="1800" i="1" dirty="0"/>
              <a:t>()) </a:t>
            </a:r>
          </a:p>
          <a:p>
            <a:endParaRPr lang="en-US" altLang="en-US" sz="2000" i="1" dirty="0"/>
          </a:p>
          <a:p>
            <a:pPr marL="0" lvl="0" indent="0"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inorderTraversalArray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(a, start, end)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if (start &gt; end) return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inorderTraversalArray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(a, 2 * start, end)</a:t>
            </a:r>
          </a:p>
          <a:p>
            <a:pPr marL="0" lvl="0" indent="0"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print(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node.data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//</a:t>
            </a:r>
            <a:r>
              <a:rPr lang="en-US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add to list and check if sorted</a:t>
            </a:r>
          </a:p>
          <a:p>
            <a:pPr marL="0" lvl="0" indent="0"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inorderTraversalArray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(a, 2 * start + 1, end) </a:t>
            </a:r>
          </a:p>
          <a:p>
            <a:endParaRPr lang="en-US" alt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2438399"/>
            <a:ext cx="39528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43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D2D-3</Template>
  <TotalTime>133</TotalTime>
  <Words>469</Words>
  <Application>Microsoft Office PowerPoint</Application>
  <PresentationFormat>On-screen Show (4:3)</PresentationFormat>
  <Paragraphs>114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MS PGothic</vt:lpstr>
      <vt:lpstr>MS PGothic</vt:lpstr>
      <vt:lpstr>Arial</vt:lpstr>
      <vt:lpstr>Consolas</vt:lpstr>
      <vt:lpstr>Office Theme</vt:lpstr>
      <vt:lpstr>PowerPoint Presentation</vt:lpstr>
      <vt:lpstr>BST Representation</vt:lpstr>
      <vt:lpstr>BST Representation (cont)</vt:lpstr>
      <vt:lpstr>BST Property</vt:lpstr>
      <vt:lpstr>BST Property (cont) </vt:lpstr>
      <vt:lpstr>Maximum element in a BST</vt:lpstr>
      <vt:lpstr>Maximum element in a BST (cont) </vt:lpstr>
      <vt:lpstr>Tree Traversal</vt:lpstr>
      <vt:lpstr>Inorder Tree Traversal</vt:lpstr>
      <vt:lpstr>BST Search</vt:lpstr>
      <vt:lpstr>Reference</vt:lpstr>
    </vt:vector>
  </TitlesOfParts>
  <Company>University Relations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Aronee Dasgupta</dc:creator>
  <cp:lastModifiedBy>Aronee Dasgupta</cp:lastModifiedBy>
  <cp:revision>11</cp:revision>
  <dcterms:created xsi:type="dcterms:W3CDTF">2017-05-01T11:46:07Z</dcterms:created>
  <dcterms:modified xsi:type="dcterms:W3CDTF">2017-05-01T14:01:17Z</dcterms:modified>
</cp:coreProperties>
</file>