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816" r:id="rId2"/>
    <p:sldId id="814" r:id="rId3"/>
    <p:sldId id="269" r:id="rId4"/>
    <p:sldId id="375" r:id="rId5"/>
    <p:sldId id="807" r:id="rId6"/>
    <p:sldId id="262" r:id="rId7"/>
    <p:sldId id="264" r:id="rId8"/>
    <p:sldId id="379" r:id="rId9"/>
    <p:sldId id="380" r:id="rId10"/>
    <p:sldId id="367" r:id="rId11"/>
    <p:sldId id="805" r:id="rId12"/>
    <p:sldId id="809" r:id="rId13"/>
    <p:sldId id="808" r:id="rId14"/>
    <p:sldId id="812" r:id="rId15"/>
    <p:sldId id="813" r:id="rId16"/>
    <p:sldId id="806" r:id="rId17"/>
    <p:sldId id="267" r:id="rId18"/>
    <p:sldId id="268" r:id="rId19"/>
    <p:sldId id="381" r:id="rId20"/>
    <p:sldId id="817" r:id="rId21"/>
    <p:sldId id="818" r:id="rId22"/>
    <p:sldId id="81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96477" autoAdjust="0"/>
  </p:normalViewPr>
  <p:slideViewPr>
    <p:cSldViewPr>
      <p:cViewPr varScale="1">
        <p:scale>
          <a:sx n="153" d="100"/>
          <a:sy n="153" d="100"/>
        </p:scale>
        <p:origin x="4572" y="1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50EDD-3CF7-4FFF-8282-0B4DC18077E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E3DEA-3DFD-49F1-A563-90E39668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3DEA-3DFD-49F1-A563-90E3966828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7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differential equations 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3DEA-3DFD-49F1-A563-90E3966828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3DEA-3DFD-49F1-A563-90E3966828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3DEA-3DFD-49F1-A563-90E3966828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now see that the differential equation has been transformed into an equation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to determine the velocity algebraically at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+1 using the slope and previous values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l-GR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υ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3DEA-3DFD-49F1-A563-90E3966828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3DEA-3DFD-49F1-A563-90E3966828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3DEA-3DFD-49F1-A563-90E3966828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E3DEA-3DFD-49F1-A563-90E3966828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57200" y="5867400"/>
            <a:ext cx="8534400" cy="775124"/>
            <a:chOff x="457200" y="5867400"/>
            <a:chExt cx="8534400" cy="775124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57200" y="6552905"/>
              <a:ext cx="5334000" cy="1146"/>
            </a:xfrm>
            <a:prstGeom prst="line">
              <a:avLst/>
            </a:prstGeom>
            <a:ln w="31750">
              <a:solidFill>
                <a:srgbClr val="0070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UNCC_WSL_Logo_4c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867400" y="5867400"/>
              <a:ext cx="3124200" cy="775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66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89361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371600"/>
            <a:ext cx="42672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BEFD5-7D55-4EB9-901E-46AAAA28C7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F8C96-0FF5-4797-BC05-72424499E2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34803-B642-4C2D-80D9-4949703D1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0ED2A-5ADC-4CEA-990F-E6AFACB850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03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457200" y="4038600"/>
            <a:ext cx="82296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11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3337560" y="143256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8"/>
          </p:nvPr>
        </p:nvSpPr>
        <p:spPr>
          <a:xfrm>
            <a:off x="6156960" y="14478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9"/>
          </p:nvPr>
        </p:nvSpPr>
        <p:spPr>
          <a:xfrm>
            <a:off x="4572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20"/>
          </p:nvPr>
        </p:nvSpPr>
        <p:spPr>
          <a:xfrm>
            <a:off x="33528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21"/>
          </p:nvPr>
        </p:nvSpPr>
        <p:spPr>
          <a:xfrm>
            <a:off x="61722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2"/>
          </p:nvPr>
        </p:nvSpPr>
        <p:spPr>
          <a:xfrm>
            <a:off x="457200" y="4953000"/>
            <a:ext cx="8077200" cy="7315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3"/>
          </p:nvPr>
        </p:nvSpPr>
        <p:spPr>
          <a:xfrm>
            <a:off x="457200" y="5791200"/>
            <a:ext cx="8077200" cy="7315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746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2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5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8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5F80A-70B3-47D8-AED4-1E4250EC1821}"/>
              </a:ext>
            </a:extLst>
          </p:cNvPr>
          <p:cNvSpPr txBox="1"/>
          <p:nvPr/>
        </p:nvSpPr>
        <p:spPr>
          <a:xfrm>
            <a:off x="1143000" y="843677"/>
            <a:ext cx="655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Chapter 1</a:t>
            </a:r>
          </a:p>
          <a:p>
            <a:endParaRPr lang="en-US" sz="3600" b="1" spc="-12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600" b="1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on Mathematical Modeling, Numerical Methods, and Problem Solving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6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2800" dirty="0">
                <a:solidFill>
                  <a:schemeClr val="accent1"/>
                </a:solidFill>
                <a:latin typeface="+mj-lt"/>
                <a:cs typeface="+mj-cs"/>
              </a:rPr>
              <a:t>Euler’s Method</a:t>
            </a:r>
            <a:endParaRPr lang="en-US" sz="28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229600" cy="313944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the finite difference into the differential equation 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i="1">
                              <a:latin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n-US" altLang="en-US" sz="2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en-US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2200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altLang="en-US" sz="22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22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altLang="en-US" sz="2200" b="0" i="1" baseline="-2500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en-US" sz="22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r>
                        <a:rPr lang="en-US" altLang="en-US" sz="22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en-US" sz="22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altLang="en-US" sz="2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2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altLang="en-US" sz="2200" i="1" baseline="-25000">
                                  <a:latin typeface="Times New Roman" panose="020206030504050203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en-US" sz="2200" baseline="-25000">
                                  <a:latin typeface="Times New Roman" panose="020206030504050203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 +1</m:t>
                              </m:r>
                            </m:e>
                          </m:d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2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200" b="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200" i="1" baseline="-2500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200" baseline="-2500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 +1</m:t>
                          </m:r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2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200" b="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den>
                      </m:f>
                      <m:r>
                        <a:rPr lang="en-US" altLang="en-US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2200" i="1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altLang="en-US" sz="22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altLang="en-US" sz="2200" i="1" baseline="-2500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r>
                        <a:rPr lang="en-US" altLang="en-US" sz="2200" i="1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en-US" sz="2200" i="1" baseline="3000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229600" cy="3139440"/>
              </a:xfrm>
              <a:blipFill>
                <a:blip r:embed="rId3"/>
                <a:stretch>
                  <a:fillRect l="-963" t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/>
              <p:cNvSpPr>
                <a:spLocks noGrp="1"/>
              </p:cNvSpPr>
              <p:nvPr>
                <p:ph idx="17"/>
              </p:nvPr>
            </p:nvSpPr>
            <p:spPr>
              <a:xfrm>
                <a:off x="457200" y="3962400"/>
                <a:ext cx="8229600" cy="27305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200" i="1" baseline="-2500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200" baseline="-2500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 +1</m:t>
                          </m:r>
                        </m:e>
                      </m:d>
                      <m:r>
                        <a:rPr lang="en-US" alt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2200" b="0" i="1" smtClean="0">
                          <a:latin typeface="Cambria Math"/>
                          <a:ea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200" b="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en-US" sz="22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2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altLang="en-US" sz="22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sz="22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en-US" sz="2200" b="0" i="1" baseline="-2500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en-US" sz="22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en-US" sz="2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en-US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en-US" sz="2200" b="0" i="1" baseline="-2500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en-US" sz="2200" b="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alt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200" i="1" baseline="-2500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200" baseline="-2500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 +1</m:t>
                          </m:r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2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200" b="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200" b="0" i="0" smtClean="0">
                          <a:latin typeface="Cambria Math"/>
                        </a:rPr>
                        <m:t>new</m:t>
                      </m:r>
                      <m:r>
                        <a:rPr lang="en-US" altLang="en-US" sz="22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200" b="0" i="0" smtClean="0">
                          <a:latin typeface="Cambria Math"/>
                        </a:rPr>
                        <m:t>old</m:t>
                      </m:r>
                      <m:r>
                        <a:rPr lang="en-US" alt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200" b="0" i="0" smtClean="0">
                          <a:latin typeface="Cambria Math"/>
                        </a:rPr>
                        <m:t>slope</m:t>
                      </m:r>
                      <m:r>
                        <a:rPr lang="en-US" altLang="en-US" sz="22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en-US" sz="2200" b="0" i="0" smtClean="0">
                          <a:latin typeface="Cambria Math"/>
                          <a:ea typeface="Cambria Math"/>
                        </a:rPr>
                        <m:t>step</m:t>
                      </m:r>
                    </m:oMath>
                  </m:oMathPara>
                </a14:m>
                <a:endParaRPr lang="en-US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7"/>
              </p:nvPr>
            </p:nvSpPr>
            <p:spPr>
              <a:xfrm>
                <a:off x="457200" y="3962400"/>
                <a:ext cx="8229600" cy="2730500"/>
              </a:xfrm>
              <a:blipFill>
                <a:blip r:embed="rId4"/>
                <a:stretch>
                  <a:fillRect l="-963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2ACA26-54A3-4819-9D0C-378304EA745A}"/>
              </a:ext>
            </a:extLst>
          </p:cNvPr>
          <p:cNvSpPr/>
          <p:nvPr/>
        </p:nvSpPr>
        <p:spPr>
          <a:xfrm>
            <a:off x="1049760" y="4298120"/>
            <a:ext cx="7086600" cy="1334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8555EC-E85D-4087-B7D9-A88E72A91221}"/>
              </a:ext>
            </a:extLst>
          </p:cNvPr>
          <p:cNvSpPr/>
          <p:nvPr/>
        </p:nvSpPr>
        <p:spPr>
          <a:xfrm>
            <a:off x="2240830" y="2414230"/>
            <a:ext cx="4662340" cy="1068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3F9E31-4B61-49F7-8AF8-C94CE55F8E53}"/>
              </a:ext>
            </a:extLst>
          </p:cNvPr>
          <p:cNvSpPr/>
          <p:nvPr/>
        </p:nvSpPr>
        <p:spPr>
          <a:xfrm rot="435762">
            <a:off x="54026" y="3126158"/>
            <a:ext cx="2058581" cy="1556438"/>
          </a:xfrm>
          <a:custGeom>
            <a:avLst/>
            <a:gdLst>
              <a:gd name="connsiteX0" fmla="*/ 2522194 w 2522194"/>
              <a:gd name="connsiteY0" fmla="*/ 0 h 1623234"/>
              <a:gd name="connsiteX1" fmla="*/ 1843464 w 2522194"/>
              <a:gd name="connsiteY1" fmla="*/ 18853 h 1623234"/>
              <a:gd name="connsiteX2" fmla="*/ 1560660 w 2522194"/>
              <a:gd name="connsiteY2" fmla="*/ 28280 h 1623234"/>
              <a:gd name="connsiteX3" fmla="*/ 966771 w 2522194"/>
              <a:gd name="connsiteY3" fmla="*/ 65987 h 1623234"/>
              <a:gd name="connsiteX4" fmla="*/ 457724 w 2522194"/>
              <a:gd name="connsiteY4" fmla="*/ 245097 h 1623234"/>
              <a:gd name="connsiteX5" fmla="*/ 231481 w 2522194"/>
              <a:gd name="connsiteY5" fmla="*/ 339365 h 1623234"/>
              <a:gd name="connsiteX6" fmla="*/ 33518 w 2522194"/>
              <a:gd name="connsiteY6" fmla="*/ 575035 h 1623234"/>
              <a:gd name="connsiteX7" fmla="*/ 5237 w 2522194"/>
              <a:gd name="connsiteY7" fmla="*/ 791851 h 1623234"/>
              <a:gd name="connsiteX8" fmla="*/ 90079 w 2522194"/>
              <a:gd name="connsiteY8" fmla="*/ 1197204 h 1623234"/>
              <a:gd name="connsiteX9" fmla="*/ 222054 w 2522194"/>
              <a:gd name="connsiteY9" fmla="*/ 1376313 h 1623234"/>
              <a:gd name="connsiteX10" fmla="*/ 448297 w 2522194"/>
              <a:gd name="connsiteY10" fmla="*/ 1593130 h 1623234"/>
              <a:gd name="connsiteX11" fmla="*/ 797089 w 2522194"/>
              <a:gd name="connsiteY11" fmla="*/ 1621410 h 1623234"/>
              <a:gd name="connsiteX12" fmla="*/ 1287283 w 2522194"/>
              <a:gd name="connsiteY12" fmla="*/ 1611983 h 1623234"/>
              <a:gd name="connsiteX13" fmla="*/ 1409831 w 2522194"/>
              <a:gd name="connsiteY13" fmla="*/ 1621410 h 162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2194" h="1623234">
                <a:moveTo>
                  <a:pt x="2522194" y="0"/>
                </a:moveTo>
                <a:lnTo>
                  <a:pt x="1843464" y="18853"/>
                </a:lnTo>
                <a:lnTo>
                  <a:pt x="1560660" y="28280"/>
                </a:lnTo>
                <a:cubicBezTo>
                  <a:pt x="1414545" y="36136"/>
                  <a:pt x="1150594" y="29851"/>
                  <a:pt x="966771" y="65987"/>
                </a:cubicBezTo>
                <a:cubicBezTo>
                  <a:pt x="782948" y="102123"/>
                  <a:pt x="580272" y="199534"/>
                  <a:pt x="457724" y="245097"/>
                </a:cubicBezTo>
                <a:cubicBezTo>
                  <a:pt x="335176" y="290660"/>
                  <a:pt x="302182" y="284375"/>
                  <a:pt x="231481" y="339365"/>
                </a:cubicBezTo>
                <a:cubicBezTo>
                  <a:pt x="160780" y="394355"/>
                  <a:pt x="71225" y="499621"/>
                  <a:pt x="33518" y="575035"/>
                </a:cubicBezTo>
                <a:cubicBezTo>
                  <a:pt x="-4189" y="650449"/>
                  <a:pt x="-4190" y="688156"/>
                  <a:pt x="5237" y="791851"/>
                </a:cubicBezTo>
                <a:cubicBezTo>
                  <a:pt x="14664" y="895546"/>
                  <a:pt x="53943" y="1099794"/>
                  <a:pt x="90079" y="1197204"/>
                </a:cubicBezTo>
                <a:cubicBezTo>
                  <a:pt x="126215" y="1294614"/>
                  <a:pt x="162351" y="1310325"/>
                  <a:pt x="222054" y="1376313"/>
                </a:cubicBezTo>
                <a:cubicBezTo>
                  <a:pt x="281757" y="1442301"/>
                  <a:pt x="352458" y="1552281"/>
                  <a:pt x="448297" y="1593130"/>
                </a:cubicBezTo>
                <a:cubicBezTo>
                  <a:pt x="544136" y="1633979"/>
                  <a:pt x="797089" y="1621410"/>
                  <a:pt x="797089" y="1621410"/>
                </a:cubicBezTo>
                <a:lnTo>
                  <a:pt x="1287283" y="1611983"/>
                </a:lnTo>
                <a:cubicBezTo>
                  <a:pt x="1389407" y="1611983"/>
                  <a:pt x="1399619" y="1616696"/>
                  <a:pt x="1409831" y="162141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7997-466C-4270-8DFA-7F1974D0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+mj-cs"/>
              </a:rPr>
              <a:t>Classroom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25107-8D0B-4D9A-82E5-A98BBB71BE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774BE-1318-4AC1-9F9C-2B974DAFB0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082" y="1485900"/>
                <a:ext cx="4813955" cy="2133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800"/>
                  </a:spcAft>
                  <a:buClrTx/>
                  <a:buSzTx/>
                  <a:buFont typeface="Arial" pitchFamily="34" charset="0"/>
                  <a:buNone/>
                  <a:tabLst/>
                  <a:defRPr sz="3200" kern="1200" baseline="0">
                    <a:solidFill>
                      <a:srgbClr val="00703C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-347472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A30000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731520" indent="-27432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5266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0584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7077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7160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000" dirty="0"/>
                  <a:t>Solve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en-US" sz="200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new</m:t>
                      </m:r>
                      <m:r>
                        <a:rPr lang="en-US" altLang="en-US" sz="200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old</m:t>
                      </m:r>
                      <m:r>
                        <a:rPr lang="en-US" altLang="en-US" sz="200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slope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  <a:ea typeface="Cambria Math"/>
                        </a:rPr>
                        <m:t>step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2" y="1485900"/>
                <a:ext cx="4813955" cy="2133600"/>
              </a:xfrm>
              <a:prstGeom prst="rect">
                <a:avLst/>
              </a:prstGeom>
              <a:blipFill>
                <a:blip r:embed="rId2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E1157C-D640-4864-8E35-9C242E0CBFE8}"/>
              </a:ext>
            </a:extLst>
          </p:cNvPr>
          <p:cNvGraphicFramePr>
            <a:graphicFrameLocks noGrp="1"/>
          </p:cNvGraphicFramePr>
          <p:nvPr/>
        </p:nvGraphicFramePr>
        <p:xfrm>
          <a:off x="5376813" y="1145751"/>
          <a:ext cx="3661528" cy="2392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9462">
                  <a:extLst>
                    <a:ext uri="{9D8B030D-6E8A-4147-A177-3AD203B41FA5}">
                      <a16:colId xmlns:a16="http://schemas.microsoft.com/office/drawing/2014/main" val="1414532378"/>
                    </a:ext>
                  </a:extLst>
                </a:gridCol>
                <a:gridCol w="1132066">
                  <a:extLst>
                    <a:ext uri="{9D8B030D-6E8A-4147-A177-3AD203B41FA5}">
                      <a16:colId xmlns:a16="http://schemas.microsoft.com/office/drawing/2014/main" val="1559069828"/>
                    </a:ext>
                  </a:extLst>
                </a:gridCol>
              </a:tblGrid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Simulation Settings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9056674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 [kg]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6122825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 [m/sec^2]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9710549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DELTA_t [sec]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055571"/>
                  </a:ext>
                </a:extLst>
              </a:tr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initial velocity [m/sec]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34931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dv/dt [m/sec^2]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u="none" strike="noStrike" dirty="0">
                              <a:effectLst/>
                            </a:rPr>
                            <a:t>V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u="none" strike="noStrike" dirty="0">
                              <a:effectLst/>
                            </a:rPr>
                            <a:t>)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[m/sec]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94908"/>
                  </p:ext>
                </p:extLst>
              </p:nvPr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dv/dt [m/sec^2]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b">
                        <a:blipFill>
                          <a:blip r:embed="rId3"/>
                          <a:stretch>
                            <a:fillRect l="-531818" t="-12000" r="-909" b="-3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31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7997-466C-4270-8DFA-7F1974D0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+mj-cs"/>
              </a:rPr>
              <a:t>Classroom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25107-8D0B-4D9A-82E5-A98BBB71BE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774BE-1318-4AC1-9F9C-2B974DAFB0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64920"/>
                <a:ext cx="4813955" cy="2133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800"/>
                  </a:spcAft>
                  <a:buClrTx/>
                  <a:buSzTx/>
                  <a:buFont typeface="Arial" pitchFamily="34" charset="0"/>
                  <a:buNone/>
                  <a:tabLst/>
                  <a:defRPr sz="3200" kern="1200" baseline="0">
                    <a:solidFill>
                      <a:srgbClr val="00703C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-347472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A30000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731520" indent="-27432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5266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0584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7077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7160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000" dirty="0"/>
                  <a:t>Solve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en-US" sz="200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new</m:t>
                      </m:r>
                      <m:r>
                        <a:rPr lang="en-US" altLang="en-US" sz="200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old</m:t>
                      </m:r>
                      <m:r>
                        <a:rPr lang="en-US" altLang="en-US" sz="200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slope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  <a:ea typeface="Cambria Math"/>
                        </a:rPr>
                        <m:t>step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4920"/>
                <a:ext cx="4813955" cy="2133600"/>
              </a:xfrm>
              <a:prstGeom prst="rect">
                <a:avLst/>
              </a:prstGeom>
              <a:blipFill>
                <a:blip r:embed="rId2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E1157C-D640-4864-8E35-9C242E0CBFE8}"/>
              </a:ext>
            </a:extLst>
          </p:cNvPr>
          <p:cNvGraphicFramePr>
            <a:graphicFrameLocks noGrp="1"/>
          </p:cNvGraphicFramePr>
          <p:nvPr/>
        </p:nvGraphicFramePr>
        <p:xfrm>
          <a:off x="5376813" y="1145751"/>
          <a:ext cx="3661528" cy="2392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9462">
                  <a:extLst>
                    <a:ext uri="{9D8B030D-6E8A-4147-A177-3AD203B41FA5}">
                      <a16:colId xmlns:a16="http://schemas.microsoft.com/office/drawing/2014/main" val="1414532378"/>
                    </a:ext>
                  </a:extLst>
                </a:gridCol>
                <a:gridCol w="1132066">
                  <a:extLst>
                    <a:ext uri="{9D8B030D-6E8A-4147-A177-3AD203B41FA5}">
                      <a16:colId xmlns:a16="http://schemas.microsoft.com/office/drawing/2014/main" val="1559069828"/>
                    </a:ext>
                  </a:extLst>
                </a:gridCol>
              </a:tblGrid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Simulation Settings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9056674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 [kg]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6122825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 [m/sec^2]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9710549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DELTA_t [sec]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055571"/>
                  </a:ext>
                </a:extLst>
              </a:tr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initial velocity [m/sec]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34931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[m/sec^2]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V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u="none" strike="noStrike" dirty="0">
                              <a:effectLst/>
                            </a:rPr>
                            <a:t>)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 [m/sec]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180494"/>
                  </p:ext>
                </p:extLst>
              </p:nvPr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[m/sec^2]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b">
                        <a:blipFill>
                          <a:blip r:embed="rId3"/>
                          <a:stretch>
                            <a:fillRect l="-531818" t="-12000" r="-909" b="-3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298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7997-466C-4270-8DFA-7F1974D0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+mj-cs"/>
              </a:rPr>
              <a:t>Classroom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25107-8D0B-4D9A-82E5-A98BBB71BE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774BE-1318-4AC1-9F9C-2B974DAFB0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64920"/>
                <a:ext cx="4813955" cy="2133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800"/>
                  </a:spcAft>
                  <a:buClrTx/>
                  <a:buSzTx/>
                  <a:buFont typeface="Arial" pitchFamily="34" charset="0"/>
                  <a:buNone/>
                  <a:tabLst/>
                  <a:defRPr sz="3200" kern="1200" baseline="0">
                    <a:solidFill>
                      <a:srgbClr val="00703C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-347472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A30000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731520" indent="-27432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5266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0584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7077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7160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000" dirty="0"/>
                  <a:t>Solve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en-US" sz="200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new</m:t>
                      </m:r>
                      <m:r>
                        <a:rPr lang="en-US" altLang="en-US" sz="200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old</m:t>
                      </m:r>
                      <m:r>
                        <a:rPr lang="en-US" altLang="en-US" sz="200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slope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  <a:ea typeface="Cambria Math"/>
                        </a:rPr>
                        <m:t>step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4920"/>
                <a:ext cx="4813955" cy="2133600"/>
              </a:xfrm>
              <a:prstGeom prst="rect">
                <a:avLst/>
              </a:prstGeom>
              <a:blipFill>
                <a:blip r:embed="rId2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E1157C-D640-4864-8E35-9C242E0CBFE8}"/>
              </a:ext>
            </a:extLst>
          </p:cNvPr>
          <p:cNvGraphicFramePr>
            <a:graphicFrameLocks noGrp="1"/>
          </p:cNvGraphicFramePr>
          <p:nvPr/>
        </p:nvGraphicFramePr>
        <p:xfrm>
          <a:off x="5376813" y="1145751"/>
          <a:ext cx="3661528" cy="2392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9462">
                  <a:extLst>
                    <a:ext uri="{9D8B030D-6E8A-4147-A177-3AD203B41FA5}">
                      <a16:colId xmlns:a16="http://schemas.microsoft.com/office/drawing/2014/main" val="1414532378"/>
                    </a:ext>
                  </a:extLst>
                </a:gridCol>
                <a:gridCol w="1132066">
                  <a:extLst>
                    <a:ext uri="{9D8B030D-6E8A-4147-A177-3AD203B41FA5}">
                      <a16:colId xmlns:a16="http://schemas.microsoft.com/office/drawing/2014/main" val="1559069828"/>
                    </a:ext>
                  </a:extLst>
                </a:gridCol>
              </a:tblGrid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Simulation Settings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9056674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 [kg]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6122825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 [m/sec^2]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9710549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DELTA_t [sec]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055571"/>
                  </a:ext>
                </a:extLst>
              </a:tr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initial velocity [m/sec]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34931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[m/sec^2]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V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u="none" strike="noStrike" dirty="0">
                              <a:effectLst/>
                            </a:rPr>
                            <a:t>)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 [m/sec]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0.075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9.772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62469"/>
                  </p:ext>
                </p:extLst>
              </p:nvPr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[m/sec^2]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b">
                        <a:blipFill>
                          <a:blip r:embed="rId3"/>
                          <a:stretch>
                            <a:fillRect l="-531818" t="-12000" r="-909" b="-3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0.075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9.772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058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7997-466C-4270-8DFA-7F1974D0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+mj-cs"/>
              </a:rPr>
              <a:t>Classroom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25107-8D0B-4D9A-82E5-A98BBB71BE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774BE-1318-4AC1-9F9C-2B974DAFB0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64920"/>
                <a:ext cx="4813955" cy="2133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800"/>
                  </a:spcAft>
                  <a:buClrTx/>
                  <a:buSzTx/>
                  <a:buFont typeface="Arial" pitchFamily="34" charset="0"/>
                  <a:buNone/>
                  <a:tabLst/>
                  <a:defRPr sz="3200" kern="1200" baseline="0">
                    <a:solidFill>
                      <a:srgbClr val="00703C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-347472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A30000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731520" indent="-27432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5266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0584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7077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7160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000" dirty="0"/>
                  <a:t>Solve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en-US" sz="200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new</m:t>
                      </m:r>
                      <m:r>
                        <a:rPr lang="en-US" altLang="en-US" sz="200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old</m:t>
                      </m:r>
                      <m:r>
                        <a:rPr lang="en-US" altLang="en-US" sz="200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slope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  <a:ea typeface="Cambria Math"/>
                        </a:rPr>
                        <m:t>step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4920"/>
                <a:ext cx="4813955" cy="2133600"/>
              </a:xfrm>
              <a:prstGeom prst="rect">
                <a:avLst/>
              </a:prstGeom>
              <a:blipFill>
                <a:blip r:embed="rId3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E1157C-D640-4864-8E35-9C242E0CBFE8}"/>
              </a:ext>
            </a:extLst>
          </p:cNvPr>
          <p:cNvGraphicFramePr>
            <a:graphicFrameLocks noGrp="1"/>
          </p:cNvGraphicFramePr>
          <p:nvPr/>
        </p:nvGraphicFramePr>
        <p:xfrm>
          <a:off x="5376813" y="1145751"/>
          <a:ext cx="3661528" cy="2392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9462">
                  <a:extLst>
                    <a:ext uri="{9D8B030D-6E8A-4147-A177-3AD203B41FA5}">
                      <a16:colId xmlns:a16="http://schemas.microsoft.com/office/drawing/2014/main" val="1414532378"/>
                    </a:ext>
                  </a:extLst>
                </a:gridCol>
                <a:gridCol w="1132066">
                  <a:extLst>
                    <a:ext uri="{9D8B030D-6E8A-4147-A177-3AD203B41FA5}">
                      <a16:colId xmlns:a16="http://schemas.microsoft.com/office/drawing/2014/main" val="1559069828"/>
                    </a:ext>
                  </a:extLst>
                </a:gridCol>
              </a:tblGrid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Simulation Settings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9056674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 [kg]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6122825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 [m/sec^2]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9710549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DELTA_t [sec]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055571"/>
                  </a:ext>
                </a:extLst>
              </a:tr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initial velocity [m/sec]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34931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[m/sec^2]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V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u="none" strike="noStrike" dirty="0">
                              <a:effectLst/>
                            </a:rPr>
                            <a:t>)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 [m/sec]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0.075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9.772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9.772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0.298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436187"/>
                  </p:ext>
                </p:extLst>
              </p:nvPr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[m/sec^2]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b">
                        <a:blipFill>
                          <a:blip r:embed="rId4"/>
                          <a:stretch>
                            <a:fillRect l="-531818" t="-12000" r="-909" b="-3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0.075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9.772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9.772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0.298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558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7997-466C-4270-8DFA-7F1974D0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+mj-cs"/>
              </a:rPr>
              <a:t>Classroom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25107-8D0B-4D9A-82E5-A98BBB71BE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774BE-1318-4AC1-9F9C-2B974DAFB0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64920"/>
                <a:ext cx="4813955" cy="2133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800"/>
                  </a:spcAft>
                  <a:buClrTx/>
                  <a:buSzTx/>
                  <a:buFont typeface="Arial" pitchFamily="34" charset="0"/>
                  <a:buNone/>
                  <a:tabLst/>
                  <a:defRPr sz="3200" kern="1200" baseline="0">
                    <a:solidFill>
                      <a:srgbClr val="00703C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-347472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A30000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731520" indent="-27432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5266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0584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7077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7160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000" dirty="0"/>
                  <a:t>Solve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en-US" sz="200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new</m:t>
                      </m:r>
                      <m:r>
                        <a:rPr lang="en-US" altLang="en-US" sz="200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old</m:t>
                      </m:r>
                      <m:r>
                        <a:rPr lang="en-US" altLang="en-US" sz="200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slope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  <a:ea typeface="Cambria Math"/>
                        </a:rPr>
                        <m:t>step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4920"/>
                <a:ext cx="4813955" cy="2133600"/>
              </a:xfrm>
              <a:prstGeom prst="rect">
                <a:avLst/>
              </a:prstGeom>
              <a:blipFill>
                <a:blip r:embed="rId3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E1157C-D640-4864-8E35-9C242E0CBFE8}"/>
              </a:ext>
            </a:extLst>
          </p:cNvPr>
          <p:cNvGraphicFramePr>
            <a:graphicFrameLocks noGrp="1"/>
          </p:cNvGraphicFramePr>
          <p:nvPr/>
        </p:nvGraphicFramePr>
        <p:xfrm>
          <a:off x="5376813" y="1145751"/>
          <a:ext cx="3661528" cy="2392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9462">
                  <a:extLst>
                    <a:ext uri="{9D8B030D-6E8A-4147-A177-3AD203B41FA5}">
                      <a16:colId xmlns:a16="http://schemas.microsoft.com/office/drawing/2014/main" val="1414532378"/>
                    </a:ext>
                  </a:extLst>
                </a:gridCol>
                <a:gridCol w="1132066">
                  <a:extLst>
                    <a:ext uri="{9D8B030D-6E8A-4147-A177-3AD203B41FA5}">
                      <a16:colId xmlns:a16="http://schemas.microsoft.com/office/drawing/2014/main" val="1559069828"/>
                    </a:ext>
                  </a:extLst>
                </a:gridCol>
              </a:tblGrid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Simulation Settings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9056674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 [kg]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6122825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 [m/sec^2]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9710549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DELTA_t [sec]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055571"/>
                  </a:ext>
                </a:extLst>
              </a:tr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initial velocity [m/sec]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34931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[m/sec^2]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V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u="none" strike="noStrike" dirty="0">
                              <a:effectLst/>
                            </a:rPr>
                            <a:t>)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 [m/sec]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0.075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9.772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9.772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0.298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14.528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14.528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0.660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19.103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978786"/>
                  </p:ext>
                </p:extLst>
              </p:nvPr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[m/sec^2]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b">
                        <a:blipFill>
                          <a:blip r:embed="rId4"/>
                          <a:stretch>
                            <a:fillRect l="-531818" t="-12000" r="-909" b="-3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0.075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9.772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9.772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0.298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14.528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14.528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0.660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19.103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04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7997-466C-4270-8DFA-7F1974D0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+mj-cs"/>
              </a:rPr>
              <a:t>Classroom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25107-8D0B-4D9A-82E5-A98BBB71BE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774BE-1318-4AC1-9F9C-2B974DAFB0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64920"/>
                <a:ext cx="4813955" cy="2133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800"/>
                  </a:spcAft>
                  <a:buClrTx/>
                  <a:buSzTx/>
                  <a:buFont typeface="Arial" pitchFamily="34" charset="0"/>
                  <a:buNone/>
                  <a:tabLst/>
                  <a:defRPr sz="3200" kern="1200" baseline="0">
                    <a:solidFill>
                      <a:srgbClr val="00703C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-347472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A30000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731520" indent="-27432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5266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0584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7077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7160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000" dirty="0"/>
                  <a:t>Solve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en-US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00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en-US" sz="2000" i="1" baseline="-25000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en-US" sz="2000" i="1" baseline="3000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  <m:r>
                            <a:rPr lang="en-US" altLang="en-US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200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200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new</m:t>
                      </m:r>
                      <m:r>
                        <a:rPr lang="en-US" altLang="en-US" sz="200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old</m:t>
                      </m:r>
                      <m:r>
                        <a:rPr lang="en-US" altLang="en-US" sz="200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</a:rPr>
                        <m:t>slope</m:t>
                      </m:r>
                      <m:r>
                        <a:rPr lang="en-US" altLang="en-US" sz="20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en-US" sz="2000" smtClean="0">
                          <a:latin typeface="Cambria Math"/>
                          <a:ea typeface="Cambria Math"/>
                        </a:rPr>
                        <m:t>step</m:t>
                      </m:r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B9761A9-93D3-447C-B004-1F2B00E3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4920"/>
                <a:ext cx="4813955" cy="2133600"/>
              </a:xfrm>
              <a:prstGeom prst="rect">
                <a:avLst/>
              </a:prstGeom>
              <a:blipFill>
                <a:blip r:embed="rId3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E1157C-D640-4864-8E35-9C242E0CBFE8}"/>
              </a:ext>
            </a:extLst>
          </p:cNvPr>
          <p:cNvGraphicFramePr>
            <a:graphicFrameLocks noGrp="1"/>
          </p:cNvGraphicFramePr>
          <p:nvPr/>
        </p:nvGraphicFramePr>
        <p:xfrm>
          <a:off x="5376813" y="1145751"/>
          <a:ext cx="3661528" cy="2392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9462">
                  <a:extLst>
                    <a:ext uri="{9D8B030D-6E8A-4147-A177-3AD203B41FA5}">
                      <a16:colId xmlns:a16="http://schemas.microsoft.com/office/drawing/2014/main" val="1414532378"/>
                    </a:ext>
                  </a:extLst>
                </a:gridCol>
                <a:gridCol w="1132066">
                  <a:extLst>
                    <a:ext uri="{9D8B030D-6E8A-4147-A177-3AD203B41FA5}">
                      <a16:colId xmlns:a16="http://schemas.microsoft.com/office/drawing/2014/main" val="1559069828"/>
                    </a:ext>
                  </a:extLst>
                </a:gridCol>
              </a:tblGrid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Simulation Settings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9056674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 [kg]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6122825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g [m/sec^2]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9710549"/>
                  </a:ext>
                </a:extLst>
              </a:tr>
              <a:tr h="469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DELTA_t [sec]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055571"/>
                  </a:ext>
                </a:extLst>
              </a:tr>
              <a:tr h="492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initial velocity [m/sec]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34931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[m/sec^2]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V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u="none" strike="noStrike" dirty="0">
                              <a:effectLst/>
                            </a:rPr>
                            <a:t>)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 [m/sec]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0.075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9.772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9.772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0.298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14.528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0.660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19.103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19.103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1.140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23.438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5246E84-4A0A-465A-81A5-AD7F71844D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9068569"/>
                  </p:ext>
                </p:extLst>
              </p:nvPr>
            </p:nvGraphicFramePr>
            <p:xfrm>
              <a:off x="304800" y="3886200"/>
              <a:ext cx="8458200" cy="2691358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905658">
                      <a:extLst>
                        <a:ext uri="{9D8B030D-6E8A-4147-A177-3AD203B41FA5}">
                          <a16:colId xmlns:a16="http://schemas.microsoft.com/office/drawing/2014/main" val="2624845938"/>
                        </a:ext>
                      </a:extLst>
                    </a:gridCol>
                    <a:gridCol w="1293797">
                      <a:extLst>
                        <a:ext uri="{9D8B030D-6E8A-4147-A177-3AD203B41FA5}">
                          <a16:colId xmlns:a16="http://schemas.microsoft.com/office/drawing/2014/main" val="3222772237"/>
                        </a:ext>
                      </a:extLst>
                    </a:gridCol>
                    <a:gridCol w="1843661">
                      <a:extLst>
                        <a:ext uri="{9D8B030D-6E8A-4147-A177-3AD203B41FA5}">
                          <a16:colId xmlns:a16="http://schemas.microsoft.com/office/drawing/2014/main" val="2313606664"/>
                        </a:ext>
                      </a:extLst>
                    </a:gridCol>
                    <a:gridCol w="1762799">
                      <a:extLst>
                        <a:ext uri="{9D8B030D-6E8A-4147-A177-3AD203B41FA5}">
                          <a16:colId xmlns:a16="http://schemas.microsoft.com/office/drawing/2014/main" val="1890543598"/>
                        </a:ext>
                      </a:extLst>
                    </a:gridCol>
                    <a:gridCol w="1309969">
                      <a:extLst>
                        <a:ext uri="{9D8B030D-6E8A-4147-A177-3AD203B41FA5}">
                          <a16:colId xmlns:a16="http://schemas.microsoft.com/office/drawing/2014/main" val="755363578"/>
                        </a:ext>
                      </a:extLst>
                    </a:gridCol>
                    <a:gridCol w="1342316">
                      <a:extLst>
                        <a:ext uri="{9D8B030D-6E8A-4147-A177-3AD203B41FA5}">
                          <a16:colId xmlns:a16="http://schemas.microsoft.com/office/drawing/2014/main" val="1585154659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time [sec]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velocity [m/sec]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drag coefficient [kg/m] 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2000" u="none" strike="noStrike" dirty="0" err="1">
                              <a:effectLst/>
                            </a:rPr>
                            <a:t>c_d</a:t>
                          </a:r>
                          <a:r>
                            <a:rPr lang="fr-FR" sz="2000" u="none" strike="noStrike" dirty="0">
                              <a:effectLst/>
                            </a:rPr>
                            <a:t>/m*v^2 [m/sec^2]</a:t>
                          </a:r>
                          <a:endParaRPr lang="fr-F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g</a:t>
                          </a:r>
                        </a:p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[m/sec^2]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b">
                        <a:blipFill>
                          <a:blip r:embed="rId4"/>
                          <a:stretch>
                            <a:fillRect l="-531818" t="-12000" r="-909" b="-3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308038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0.25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0.000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822520254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4.905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0.075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9.772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00492215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9.772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0.298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14.52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764452431"/>
                      </a:ext>
                    </a:extLst>
                  </a:tr>
                  <a:tr h="43284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14.528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0.660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19.103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122646459"/>
                      </a:ext>
                    </a:extLst>
                  </a:tr>
                  <a:tr h="412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2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19.103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0.25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>
                              <a:effectLst/>
                            </a:rPr>
                            <a:t>1.140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9.8100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23.438</a:t>
                          </a: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291589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98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EB6F68F-7459-42CD-8B6B-A0A8B99FD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35195"/>
            <a:ext cx="8079581" cy="731605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2800" dirty="0"/>
              <a:t>Numerical Results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6933086-6E57-4D20-990A-0223A4E8A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1944" y="1143000"/>
            <a:ext cx="8065294" cy="3766185"/>
          </a:xfrm>
        </p:spPr>
        <p:txBody>
          <a:bodyPr/>
          <a:lstStyle/>
          <a:p>
            <a:pPr eaLnBrk="1" hangingPunct="1"/>
            <a:r>
              <a:rPr lang="en-US" altLang="en-US" dirty="0"/>
              <a:t>As shown in later chapters, the efficiency and accuracy of numerical methods will depend upon how the method is applied.</a:t>
            </a:r>
          </a:p>
          <a:p>
            <a:pPr eaLnBrk="1" hangingPunct="1"/>
            <a:r>
              <a:rPr lang="en-US" altLang="en-US" dirty="0"/>
              <a:t>Applying the previous method in 2 s intervals yields:</a:t>
            </a:r>
          </a:p>
        </p:txBody>
      </p:sp>
      <p:pic>
        <p:nvPicPr>
          <p:cNvPr id="10244" name="Picture 5" descr="fig0104">
            <a:extLst>
              <a:ext uri="{FF2B5EF4-FFF2-40B4-BE49-F238E27FC236}">
                <a16:creationId xmlns:a16="http://schemas.microsoft.com/office/drawing/2014/main" id="{413E76D5-43D8-4436-9F0F-73E7E25F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24929"/>
            <a:ext cx="3943350" cy="267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F010BF2-180C-40DE-8822-102F49D6F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2800" dirty="0"/>
              <a:t>Bases for Numerical Models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C5F5E5C-38E2-4187-9C24-213E5AF6D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2919" y="1447800"/>
            <a:ext cx="8065294" cy="376618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Conservation laws provide the foundation for many model functions.  </a:t>
            </a:r>
          </a:p>
          <a:p>
            <a:pPr eaLnBrk="1" hangingPunct="1"/>
            <a:r>
              <a:rPr lang="en-US" altLang="en-US" dirty="0"/>
              <a:t>The three conservation laws that we have are: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Conservation of mass</a:t>
            </a:r>
          </a:p>
          <a:p>
            <a:pPr lvl="1" eaLnBrk="1" hangingPunct="1"/>
            <a:r>
              <a:rPr lang="en-US" altLang="en-US" dirty="0"/>
              <a:t>Conservation of momentum</a:t>
            </a:r>
          </a:p>
          <a:p>
            <a:pPr lvl="1" eaLnBrk="1" hangingPunct="1"/>
            <a:r>
              <a:rPr lang="en-US" altLang="en-US" dirty="0"/>
              <a:t>Conservation of energy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E1B8F-42DF-451A-8348-CCC6AF1E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09" y="68263"/>
            <a:ext cx="6450982" cy="6721475"/>
          </a:xfrm>
          <a:prstGeom prst="rect">
            <a:avLst/>
          </a:prstGeom>
          <a:noFill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1B2AD0-D095-4BED-886E-D21A505A4F9E}"/>
              </a:ext>
            </a:extLst>
          </p:cNvPr>
          <p:cNvSpPr/>
          <p:nvPr/>
        </p:nvSpPr>
        <p:spPr>
          <a:xfrm>
            <a:off x="5410200" y="68263"/>
            <a:ext cx="2514600" cy="678973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0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Related image">
            <a:extLst>
              <a:ext uri="{FF2B5EF4-FFF2-40B4-BE49-F238E27FC236}">
                <a16:creationId xmlns:a16="http://schemas.microsoft.com/office/drawing/2014/main" id="{00B2EB78-85A9-4753-9956-EA6A1F75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28" y="2743200"/>
            <a:ext cx="3004354" cy="21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16" y="198890"/>
            <a:ext cx="73914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+mj-lt"/>
                <a:cs typeface="+mj-cs"/>
              </a:rPr>
              <a:t>Computational Methods for Engineers </a:t>
            </a:r>
            <a:endParaRPr lang="en-GB" sz="28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955E42-AED3-4F7F-BA4C-F11A76977960}"/>
              </a:ext>
            </a:extLst>
          </p:cNvPr>
          <p:cNvGrpSpPr/>
          <p:nvPr/>
        </p:nvGrpSpPr>
        <p:grpSpPr>
          <a:xfrm>
            <a:off x="4724400" y="1417638"/>
            <a:ext cx="1371600" cy="4474891"/>
            <a:chOff x="304800" y="1401439"/>
            <a:chExt cx="1828800" cy="44748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010A69-1DC9-40C9-898F-5FC63221AE18}"/>
                </a:ext>
              </a:extLst>
            </p:cNvPr>
            <p:cNvGrpSpPr/>
            <p:nvPr/>
          </p:nvGrpSpPr>
          <p:grpSpPr>
            <a:xfrm>
              <a:off x="304801" y="1401439"/>
              <a:ext cx="1828799" cy="646794"/>
              <a:chOff x="533400" y="1401439"/>
              <a:chExt cx="1628702" cy="64679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7083A8-C5D2-4422-BE44-B0A70DB9DEEC}"/>
                  </a:ext>
                </a:extLst>
              </p:cNvPr>
              <p:cNvSpPr txBox="1"/>
              <p:nvPr/>
            </p:nvSpPr>
            <p:spPr>
              <a:xfrm>
                <a:off x="852731" y="1401439"/>
                <a:ext cx="9900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Model</a:t>
                </a:r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3E50493-1BD8-4422-ABEB-85424C300673}"/>
                  </a:ext>
                </a:extLst>
              </p:cNvPr>
              <p:cNvSpPr/>
              <p:nvPr/>
            </p:nvSpPr>
            <p:spPr>
              <a:xfrm>
                <a:off x="533400" y="1401902"/>
                <a:ext cx="1628702" cy="646331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3B86EB-D233-4C8D-B5B6-B205379EE922}"/>
                </a:ext>
              </a:extLst>
            </p:cNvPr>
            <p:cNvGrpSpPr/>
            <p:nvPr/>
          </p:nvGrpSpPr>
          <p:grpSpPr>
            <a:xfrm>
              <a:off x="304800" y="3161120"/>
              <a:ext cx="1828800" cy="694730"/>
              <a:chOff x="609600" y="2819400"/>
              <a:chExt cx="1828800" cy="69473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2A8B55-17F2-4821-AD82-BCA846DD7B24}"/>
                  </a:ext>
                </a:extLst>
              </p:cNvPr>
              <p:cNvSpPr txBox="1"/>
              <p:nvPr/>
            </p:nvSpPr>
            <p:spPr>
              <a:xfrm>
                <a:off x="674537" y="2843600"/>
                <a:ext cx="16989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Perform</a:t>
                </a:r>
              </a:p>
              <a:p>
                <a:pPr algn="ctr"/>
                <a:r>
                  <a:rPr lang="en-US" dirty="0"/>
                  <a:t>Simulations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D37100-21F3-479D-9095-7EB97CA91F2B}"/>
                  </a:ext>
                </a:extLst>
              </p:cNvPr>
              <p:cNvSpPr/>
              <p:nvPr/>
            </p:nvSpPr>
            <p:spPr>
              <a:xfrm>
                <a:off x="609600" y="2819400"/>
                <a:ext cx="1828800" cy="69473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B4198AB-16AE-4523-A023-85AC0F758D2A}"/>
                </a:ext>
              </a:extLst>
            </p:cNvPr>
            <p:cNvGrpSpPr/>
            <p:nvPr/>
          </p:nvGrpSpPr>
          <p:grpSpPr>
            <a:xfrm>
              <a:off x="304800" y="4953000"/>
              <a:ext cx="1828800" cy="923330"/>
              <a:chOff x="533400" y="4116867"/>
              <a:chExt cx="1828800" cy="92333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AC6463-A402-4AA0-BEA8-DD525E5FBC81}"/>
                  </a:ext>
                </a:extLst>
              </p:cNvPr>
              <p:cNvSpPr txBox="1"/>
              <p:nvPr/>
            </p:nvSpPr>
            <p:spPr>
              <a:xfrm>
                <a:off x="633604" y="4116867"/>
                <a:ext cx="16283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Obtain </a:t>
                </a:r>
              </a:p>
              <a:p>
                <a:pPr algn="ctr"/>
                <a:r>
                  <a:rPr lang="en-US" dirty="0"/>
                  <a:t>simulation </a:t>
                </a:r>
              </a:p>
              <a:p>
                <a:pPr algn="ctr"/>
                <a:r>
                  <a:rPr lang="en-US" dirty="0"/>
                  <a:t>results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E108688-A3C2-45E5-9D51-788F6F988FF6}"/>
                  </a:ext>
                </a:extLst>
              </p:cNvPr>
              <p:cNvSpPr/>
              <p:nvPr/>
            </p:nvSpPr>
            <p:spPr>
              <a:xfrm>
                <a:off x="533400" y="4116867"/>
                <a:ext cx="1828800" cy="92333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8D2AEF-7102-4B11-B74F-88C123E1CDBD}"/>
                </a:ext>
              </a:extLst>
            </p:cNvPr>
            <p:cNvCxnSpPr/>
            <p:nvPr/>
          </p:nvCxnSpPr>
          <p:spPr>
            <a:xfrm flipH="1">
              <a:off x="1219200" y="2063969"/>
              <a:ext cx="1" cy="1097151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C4FB649-EA98-4176-9716-8F0B01EB795F}"/>
                </a:ext>
              </a:extLst>
            </p:cNvPr>
            <p:cNvCxnSpPr/>
            <p:nvPr/>
          </p:nvCxnSpPr>
          <p:spPr>
            <a:xfrm>
              <a:off x="1219200" y="3855849"/>
              <a:ext cx="0" cy="1097151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5C10F5-AFF0-4008-A880-7711ACBBE630}"/>
              </a:ext>
            </a:extLst>
          </p:cNvPr>
          <p:cNvGrpSpPr/>
          <p:nvPr/>
        </p:nvGrpSpPr>
        <p:grpSpPr>
          <a:xfrm>
            <a:off x="435564" y="1417638"/>
            <a:ext cx="1371600" cy="4474891"/>
            <a:chOff x="304800" y="1401439"/>
            <a:chExt cx="1828800" cy="447489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6DED0B-DD6E-4EA3-B6DA-1F49F1142B11}"/>
                </a:ext>
              </a:extLst>
            </p:cNvPr>
            <p:cNvGrpSpPr/>
            <p:nvPr/>
          </p:nvGrpSpPr>
          <p:grpSpPr>
            <a:xfrm>
              <a:off x="304801" y="1401439"/>
              <a:ext cx="1828799" cy="646794"/>
              <a:chOff x="533400" y="1401439"/>
              <a:chExt cx="1628702" cy="64679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1E1088-B4DE-42A9-9B4D-3A9E76BA9F65}"/>
                  </a:ext>
                </a:extLst>
              </p:cNvPr>
              <p:cNvSpPr txBox="1"/>
              <p:nvPr/>
            </p:nvSpPr>
            <p:spPr>
              <a:xfrm>
                <a:off x="852732" y="1401439"/>
                <a:ext cx="9900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Real</a:t>
                </a:r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2F32188-EF13-428C-8E63-AFC4B9ACEC30}"/>
                  </a:ext>
                </a:extLst>
              </p:cNvPr>
              <p:cNvSpPr/>
              <p:nvPr/>
            </p:nvSpPr>
            <p:spPr>
              <a:xfrm>
                <a:off x="533400" y="1401902"/>
                <a:ext cx="1628702" cy="646331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C6F9F1-0540-41D8-AA1D-2D69C3AFD69D}"/>
                </a:ext>
              </a:extLst>
            </p:cNvPr>
            <p:cNvGrpSpPr/>
            <p:nvPr/>
          </p:nvGrpSpPr>
          <p:grpSpPr>
            <a:xfrm>
              <a:off x="304800" y="3161120"/>
              <a:ext cx="1828800" cy="694730"/>
              <a:chOff x="609600" y="2819400"/>
              <a:chExt cx="1828800" cy="69473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BC452D-75D4-48BA-8655-73E46D761B95}"/>
                  </a:ext>
                </a:extLst>
              </p:cNvPr>
              <p:cNvSpPr txBox="1"/>
              <p:nvPr/>
            </p:nvSpPr>
            <p:spPr>
              <a:xfrm>
                <a:off x="622344" y="2843600"/>
                <a:ext cx="18033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Perform</a:t>
                </a:r>
              </a:p>
              <a:p>
                <a:pPr algn="ctr"/>
                <a:r>
                  <a:rPr lang="en-US" dirty="0"/>
                  <a:t>experiments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D0D75E7-31EC-47FC-9F12-B0358CCF1C00}"/>
                  </a:ext>
                </a:extLst>
              </p:cNvPr>
              <p:cNvSpPr/>
              <p:nvPr/>
            </p:nvSpPr>
            <p:spPr>
              <a:xfrm>
                <a:off x="609600" y="2819400"/>
                <a:ext cx="1828800" cy="69473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C3C5FA-6CDE-4062-93EF-B67392CEB233}"/>
                </a:ext>
              </a:extLst>
            </p:cNvPr>
            <p:cNvGrpSpPr/>
            <p:nvPr/>
          </p:nvGrpSpPr>
          <p:grpSpPr>
            <a:xfrm>
              <a:off x="304800" y="4953000"/>
              <a:ext cx="1828800" cy="923330"/>
              <a:chOff x="533400" y="4116867"/>
              <a:chExt cx="1828800" cy="9233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0FBD73-6DFB-456A-8E04-10AB50079EF0}"/>
                  </a:ext>
                </a:extLst>
              </p:cNvPr>
              <p:cNvSpPr txBox="1"/>
              <p:nvPr/>
            </p:nvSpPr>
            <p:spPr>
              <a:xfrm>
                <a:off x="709649" y="4116867"/>
                <a:ext cx="14763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Obtain </a:t>
                </a:r>
              </a:p>
              <a:p>
                <a:pPr algn="ctr"/>
                <a:r>
                  <a:rPr lang="en-US" dirty="0"/>
                  <a:t>experimental </a:t>
                </a:r>
              </a:p>
              <a:p>
                <a:pPr algn="ctr"/>
                <a:r>
                  <a:rPr lang="en-US" dirty="0"/>
                  <a:t>results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0947A8D4-A74F-47DD-A1A9-8BA7D7731778}"/>
                  </a:ext>
                </a:extLst>
              </p:cNvPr>
              <p:cNvSpPr/>
              <p:nvPr/>
            </p:nvSpPr>
            <p:spPr>
              <a:xfrm>
                <a:off x="533400" y="4116867"/>
                <a:ext cx="1828800" cy="923330"/>
              </a:xfrm>
              <a:prstGeom prst="round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819349F-724B-40B8-8FFE-762414DFFBFC}"/>
                </a:ext>
              </a:extLst>
            </p:cNvPr>
            <p:cNvCxnSpPr/>
            <p:nvPr/>
          </p:nvCxnSpPr>
          <p:spPr>
            <a:xfrm flipH="1">
              <a:off x="1219200" y="2063969"/>
              <a:ext cx="1" cy="1097151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AC6CA7-A03F-4512-89C5-B1FACA21546B}"/>
                </a:ext>
              </a:extLst>
            </p:cNvPr>
            <p:cNvCxnSpPr/>
            <p:nvPr/>
          </p:nvCxnSpPr>
          <p:spPr>
            <a:xfrm>
              <a:off x="1219200" y="3855849"/>
              <a:ext cx="0" cy="1097151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6F1732-2D4D-4FC0-8314-4437CEA158C0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807164" y="1740803"/>
            <a:ext cx="2841036" cy="46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experiment">
            <a:extLst>
              <a:ext uri="{FF2B5EF4-FFF2-40B4-BE49-F238E27FC236}">
                <a16:creationId xmlns:a16="http://schemas.microsoft.com/office/drawing/2014/main" id="{BC702914-4318-49F5-A556-DB290D52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6" y="4038600"/>
            <a:ext cx="79989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1755A33-5D09-4F50-B72B-324DF6BEB17D}"/>
              </a:ext>
            </a:extLst>
          </p:cNvPr>
          <p:cNvSpPr txBox="1"/>
          <p:nvPr/>
        </p:nvSpPr>
        <p:spPr>
          <a:xfrm>
            <a:off x="6231002" y="3205051"/>
            <a:ext cx="295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</a:t>
            </a:r>
          </a:p>
          <a:p>
            <a:r>
              <a:rPr lang="en-US" dirty="0"/>
              <a:t>(= “virtual” experiment)</a:t>
            </a:r>
          </a:p>
        </p:txBody>
      </p:sp>
    </p:spTree>
    <p:extLst>
      <p:ext uri="{BB962C8B-B14F-4D97-AF65-F5344CB8AC3E}">
        <p14:creationId xmlns:p14="http://schemas.microsoft.com/office/powerpoint/2010/main" val="1507601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EB2E1-E215-4E71-9BD4-AF14A20FB410}"/>
              </a:ext>
            </a:extLst>
          </p:cNvPr>
          <p:cNvSpPr txBox="1"/>
          <p:nvPr/>
        </p:nvSpPr>
        <p:spPr>
          <a:xfrm>
            <a:off x="457200" y="533400"/>
            <a:ext cx="8077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Example </a:t>
            </a:r>
          </a:p>
          <a:p>
            <a:r>
              <a:rPr lang="en-US" sz="2800" spc="-12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(problem 1.27)</a:t>
            </a:r>
          </a:p>
          <a:p>
            <a:endParaRPr lang="en-US" dirty="0"/>
          </a:p>
          <a:p>
            <a:r>
              <a:rPr lang="en-US" dirty="0"/>
              <a:t>Suppose that a parachutist with linear drag (m = 70 kg, c = 12.5 kg/s) jumps from an airplane flying at an altitude of 200 m with a horizontal velocity of 180 m/s relative to the ground.</a:t>
            </a:r>
          </a:p>
          <a:p>
            <a:endParaRPr lang="en-US" dirty="0"/>
          </a:p>
          <a:p>
            <a:r>
              <a:rPr lang="en-US" dirty="0"/>
              <a:t>(a) Write a system of four differential equations for x, y, </a:t>
            </a:r>
            <a:r>
              <a:rPr lang="en-US" dirty="0" err="1"/>
              <a:t>υ</a:t>
            </a:r>
            <a:r>
              <a:rPr lang="en-US" baseline="-25000" dirty="0" err="1"/>
              <a:t>x</a:t>
            </a:r>
            <a:r>
              <a:rPr lang="en-US" dirty="0"/>
              <a:t> = dx/dt and </a:t>
            </a:r>
            <a:r>
              <a:rPr lang="en-US" dirty="0" err="1"/>
              <a:t>υ</a:t>
            </a:r>
            <a:r>
              <a:rPr lang="en-US" baseline="-25000" dirty="0" err="1"/>
              <a:t>y</a:t>
            </a:r>
            <a:r>
              <a:rPr lang="en-US" dirty="0"/>
              <a:t> = </a:t>
            </a:r>
            <a:r>
              <a:rPr lang="en-US" dirty="0" err="1"/>
              <a:t>dy</a:t>
            </a:r>
            <a:r>
              <a:rPr lang="en-US" dirty="0"/>
              <a:t>/dt.</a:t>
            </a:r>
          </a:p>
          <a:p>
            <a:endParaRPr lang="en-US" dirty="0"/>
          </a:p>
          <a:p>
            <a:r>
              <a:rPr lang="en-US" dirty="0"/>
              <a:t>(b) If the initial horizontal position is defined as x = 0, use Euler’s methods with </a:t>
            </a:r>
            <a:r>
              <a:rPr lang="en-US" dirty="0" err="1"/>
              <a:t>Δt</a:t>
            </a:r>
            <a:r>
              <a:rPr lang="en-US" dirty="0"/>
              <a:t> = 1 s to compute the jumper’s position over the first 10 seconds.</a:t>
            </a:r>
          </a:p>
        </p:txBody>
      </p:sp>
    </p:spTree>
    <p:extLst>
      <p:ext uri="{BB962C8B-B14F-4D97-AF65-F5344CB8AC3E}">
        <p14:creationId xmlns:p14="http://schemas.microsoft.com/office/powerpoint/2010/main" val="2964380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AEB2E1-E215-4E71-9BD4-AF14A20FB410}"/>
                  </a:ext>
                </a:extLst>
              </p:cNvPr>
              <p:cNvSpPr txBox="1"/>
              <p:nvPr/>
            </p:nvSpPr>
            <p:spPr>
              <a:xfrm>
                <a:off x="303184" y="228600"/>
                <a:ext cx="8077200" cy="4871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Example </a:t>
                </a:r>
              </a:p>
              <a:p>
                <a:r>
                  <a:rPr lang="en-US" sz="2800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(problem 1.26)</a:t>
                </a:r>
              </a:p>
              <a:p>
                <a:r>
                  <a:rPr lang="en-US" sz="1400" dirty="0"/>
                  <a:t>An RLC circuit consists of three elements: a resistor (R), an inductor (L), and a capacitor (C). The flow of current across each element induces a voltage drop. Kirchhoff’s second voltage law states that the algebraic sum of these voltage drops around a closed circuit is zero,</a:t>
                </a:r>
              </a:p>
              <a:p>
                <a:endParaRPr lang="en-US" sz="1400" dirty="0"/>
              </a:p>
              <a:p>
                <a:pPr algn="ctr"/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where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 = current, R = resistance, L = inductance, t = time, q = charge, and C = capacitance. In addition, the current is related to charge as in</a:t>
                </a:r>
              </a:p>
              <a:p>
                <a:endParaRPr lang="en-US" sz="1400" dirty="0"/>
              </a:p>
              <a:p>
                <a:pPr algn="ctr"/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 </a:t>
                </a:r>
              </a:p>
              <a:p>
                <a:r>
                  <a:rPr lang="en-US" sz="1400" dirty="0"/>
                  <a:t>(a) If the initial values are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(0) = 0 and q(0) = 1 C, use Euler’s method to solve this pair of differential equations from t = 0 to 0.1 s using a step size of </a:t>
                </a:r>
                <a:r>
                  <a:rPr lang="en-US" sz="1400" dirty="0" err="1"/>
                  <a:t>Δt</a:t>
                </a:r>
                <a:r>
                  <a:rPr lang="en-US" sz="1400" dirty="0"/>
                  <a:t> = 0.01 s. Employ the following parameters for your calculation: R = 200 Ω, L = 5 H, and C = 10</a:t>
                </a:r>
                <a:r>
                  <a:rPr lang="en-US" sz="1400" baseline="30000" dirty="0"/>
                  <a:t>−4</a:t>
                </a:r>
                <a:r>
                  <a:rPr lang="en-US" sz="1400" dirty="0"/>
                  <a:t> F.</a:t>
                </a:r>
              </a:p>
              <a:p>
                <a:endParaRPr lang="en-US" sz="1400" dirty="0"/>
              </a:p>
              <a:p>
                <a:r>
                  <a:rPr lang="en-US" sz="1400" dirty="0"/>
                  <a:t>(b) Develop a plot of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 and q versus 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AEB2E1-E215-4E71-9BD4-AF14A20FB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4" y="228600"/>
                <a:ext cx="8077200" cy="4871013"/>
              </a:xfrm>
              <a:prstGeom prst="rect">
                <a:avLst/>
              </a:prstGeom>
              <a:blipFill>
                <a:blip r:embed="rId2"/>
                <a:stretch>
                  <a:fillRect l="-1585" t="-1252" r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C8E231-010F-4D34-B23B-D54ED7EBA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343400"/>
            <a:ext cx="2624138" cy="21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2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E803-1893-4FFE-1D0F-F07ECCDF6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7E351-F97C-B2A1-1615-38C9E9DCB64C}"/>
                  </a:ext>
                </a:extLst>
              </p:cNvPr>
              <p:cNvSpPr txBox="1"/>
              <p:nvPr/>
            </p:nvSpPr>
            <p:spPr>
              <a:xfrm>
                <a:off x="303184" y="228600"/>
                <a:ext cx="8077200" cy="637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Example </a:t>
                </a:r>
              </a:p>
              <a:p>
                <a:r>
                  <a:rPr lang="en-US" sz="2800" spc="-12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(problem </a:t>
                </a:r>
                <a:r>
                  <a:rPr lang="en-US" sz="2800" spc="-12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1.16)</a:t>
                </a:r>
                <a:endParaRPr lang="en-US" sz="1400" spc="-120"/>
              </a:p>
              <a:p>
                <a:endParaRPr lang="en-US" sz="2800" spc="-12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endParaRPr>
              </a:p>
              <a:p>
                <a:r>
                  <a:rPr lang="en-US" sz="1400" dirty="0"/>
                  <a:t>Newton’s law of cooling says that the temperature of a body changes at a rate proportional to the difference between its temperature and that of the surrounding medium (the ambient temperature),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/>
                          </m:ctrlPr>
                        </m:fPr>
                        <m:num>
                          <m:r>
                            <a:rPr lang="en-US" sz="1400"/>
                            <m:t>𝑑𝑇</m:t>
                          </m:r>
                        </m:num>
                        <m:den>
                          <m:r>
                            <a:rPr lang="en-US" sz="1400"/>
                            <m:t>𝑑𝑡</m:t>
                          </m:r>
                        </m:den>
                      </m:f>
                      <m:r>
                        <a:rPr lang="en-US" sz="1400"/>
                        <m:t>=−</m:t>
                      </m:r>
                      <m:r>
                        <a:rPr lang="en-US" sz="1400"/>
                        <m:t>𝑘</m:t>
                      </m:r>
                      <m:r>
                        <a:rPr lang="en-US" sz="1400"/>
                        <m:t>(</m:t>
                      </m:r>
                      <m:r>
                        <a:rPr lang="en-US" sz="1400"/>
                        <m:t>𝑇</m:t>
                      </m:r>
                      <m:r>
                        <a:rPr lang="en-US" sz="1400"/>
                        <m:t>−</m:t>
                      </m:r>
                      <m:sSub>
                        <m:sSubPr>
                          <m:ctrlPr>
                            <a:rPr lang="en-US" sz="1400"/>
                          </m:ctrlPr>
                        </m:sSubPr>
                        <m:e>
                          <m:r>
                            <a:rPr lang="en-US" sz="1400"/>
                            <m:t>𝑇</m:t>
                          </m:r>
                        </m:e>
                        <m:sub>
                          <m:r>
                            <a:rPr lang="en-US" sz="1400"/>
                            <m:t>𝑎</m:t>
                          </m:r>
                        </m:sub>
                      </m:sSub>
                      <m:r>
                        <a:rPr lang="en-US" sz="1400"/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where T = the temperature of the body (°C), t = time (min), k = the proportionality constant (per minute), and Ta = the ambient temperature (°C). Suppose that a cup of coffee originally has a temperature of 95°C. </a:t>
                </a:r>
              </a:p>
              <a:p>
                <a:endParaRPr lang="en-US" sz="1400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1400" dirty="0"/>
                  <a:t>Use Euler’s method to compute the temperature from t = 0 to 20 min using a step size of 2 min if Ta = 20°C and k = 0. 19/min. </a:t>
                </a:r>
              </a:p>
              <a:p>
                <a:pPr marL="342900" indent="-342900">
                  <a:buFont typeface="+mj-lt"/>
                  <a:buAutoNum type="alphaLcParenR"/>
                </a:pPr>
                <a:endParaRPr lang="en-US" sz="1400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1400" dirty="0"/>
                  <a:t>Plot the variation of temperature versus time from t = 0 to 20 min. </a:t>
                </a:r>
              </a:p>
              <a:p>
                <a:pPr marL="342900" indent="-342900">
                  <a:buFont typeface="+mj-lt"/>
                  <a:buAutoNum type="alphaLcParenR"/>
                </a:pPr>
                <a:endParaRPr lang="en-US" sz="1400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1400" dirty="0"/>
                  <a:t>Include legend, x-label, y-label, and title in your plot.</a:t>
                </a:r>
              </a:p>
              <a:p>
                <a:endParaRPr lang="en-US" sz="1400" dirty="0"/>
              </a:p>
              <a:p>
                <a:pPr marL="342900" indent="-342900">
                  <a:buFont typeface="+mj-lt"/>
                  <a:buAutoNum type="alphaLcParenR"/>
                </a:pPr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7E351-F97C-B2A1-1615-38C9E9DCB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4" y="228600"/>
                <a:ext cx="8077200" cy="6379888"/>
              </a:xfrm>
              <a:prstGeom prst="rect">
                <a:avLst/>
              </a:prstGeom>
              <a:blipFill>
                <a:blip r:embed="rId2"/>
                <a:stretch>
                  <a:fillRect l="-1585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4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1"/>
                </a:solidFill>
                <a:latin typeface="+mj-lt"/>
                <a:cs typeface="+mj-cs"/>
              </a:rPr>
              <a:t>Summary of Numerical Methods</a:t>
            </a:r>
            <a:endParaRPr lang="en-US" sz="2800" b="1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1264920"/>
            <a:ext cx="8229600" cy="1005840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book is divided into five categories of numerical methods:</a:t>
            </a:r>
          </a:p>
        </p:txBody>
      </p:sp>
      <p:pic>
        <p:nvPicPr>
          <p:cNvPr id="22" name="Picture 3"/>
          <p:cNvPicPr>
            <a:picLocks noGrp="1" noChangeAspect="1" noChangeArrowheads="1"/>
          </p:cNvPicPr>
          <p:nvPr>
            <p:ph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2104154"/>
            <a:ext cx="4511675" cy="124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Grp="1" noChangeAspect="1" noChangeArrowheads="1"/>
          </p:cNvPicPr>
          <p:nvPr>
            <p:ph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09" y="2179320"/>
            <a:ext cx="4454653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5"/>
          <p:cNvPicPr>
            <a:picLocks noGrp="1" noChangeAspect="1" noChangeArrowheads="1"/>
          </p:cNvPicPr>
          <p:nvPr>
            <p:ph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7" y="3642360"/>
            <a:ext cx="4208748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Grp="1" noChangeAspect="1" noChangeArrowheads="1"/>
          </p:cNvPicPr>
          <p:nvPr>
            <p:ph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09" y="3672841"/>
            <a:ext cx="4452274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Grp="1" noChangeAspect="1" noChangeArrowheads="1"/>
          </p:cNvPicPr>
          <p:nvPr>
            <p:ph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64" y="4953000"/>
            <a:ext cx="4420471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75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F235-6264-4E36-8B97-76C1056B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+mj-cs"/>
              </a:rPr>
              <a:t>Independent vs. 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A8A5-50DC-4D93-AFBB-B9D70A71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Dependent v. independent variables">
            <a:extLst>
              <a:ext uri="{FF2B5EF4-FFF2-40B4-BE49-F238E27FC236}">
                <a16:creationId xmlns:a16="http://schemas.microsoft.com/office/drawing/2014/main" id="{89BE884A-C259-4D05-AB63-E7734DDB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492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8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693E-FD8D-47B1-9F91-24D83896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2800" dirty="0">
                <a:solidFill>
                  <a:schemeClr val="accent1"/>
                </a:solidFill>
                <a:latin typeface="+mj-lt"/>
                <a:cs typeface="+mj-cs"/>
              </a:rPr>
              <a:t>Model Function Example</a:t>
            </a:r>
            <a:endParaRPr lang="en-US" sz="28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246D-CE0C-402A-BEE3-B8783B99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50981"/>
            <a:ext cx="6629400" cy="5120640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a bungee jumper is in mid-flight,  from Newton's second law that the change in velocity is determined by the gravitational forces acting on the jumper versus the drag force.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velocity of the jumper over time, we need to solve the differential equation above.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(Exact, closed form) 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(Estimated) Solution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BA9BA-A3C3-45DA-8FBC-A87D2D0304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fig0101">
            <a:extLst>
              <a:ext uri="{FF2B5EF4-FFF2-40B4-BE49-F238E27FC236}">
                <a16:creationId xmlns:a16="http://schemas.microsoft.com/office/drawing/2014/main" id="{B50FA20C-1403-48AA-AE13-0ABF55A3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34200" y="1894252"/>
            <a:ext cx="1302542" cy="404818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22F8177F-1CD8-4A57-8707-A5C25BB54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837899"/>
              </p:ext>
            </p:extLst>
          </p:nvPr>
        </p:nvGraphicFramePr>
        <p:xfrm>
          <a:off x="1905000" y="2738161"/>
          <a:ext cx="20574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700" imgH="368300" progId="Equation.3">
                  <p:embed/>
                </p:oleObj>
              </mc:Choice>
              <mc:Fallback>
                <p:oleObj name="Equation" r:id="rId4" imgW="901700" imgH="3683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ED593AF5-B4B9-4A42-858F-7939273F8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38161"/>
                        <a:ext cx="20574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4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BEF0F5D-15BC-4EE3-99C6-F009FC035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2800" dirty="0"/>
              <a:t>Model Function Example: Analytical Solution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CEFE8D6-844B-41BC-A421-42993A31C6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34580"/>
            <a:ext cx="6324600" cy="4152900"/>
          </a:xfrm>
        </p:spPr>
        <p:txBody>
          <a:bodyPr>
            <a:no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analytical model for the jumper’s velocity, accounting for drag, is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- velocity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- time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- mass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drag coefficient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5" descr="fig0101">
            <a:extLst>
              <a:ext uri="{FF2B5EF4-FFF2-40B4-BE49-F238E27FC236}">
                <a16:creationId xmlns:a16="http://schemas.microsoft.com/office/drawing/2014/main" id="{598D664D-997C-4EC0-A77C-B0656364A78C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04" y="1771650"/>
            <a:ext cx="1283496" cy="396646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49" name="Object 6">
            <a:extLst>
              <a:ext uri="{FF2B5EF4-FFF2-40B4-BE49-F238E27FC236}">
                <a16:creationId xmlns:a16="http://schemas.microsoft.com/office/drawing/2014/main" id="{1497E5F0-E43E-4CE7-B453-EFAF0B6B7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421383"/>
              </p:ext>
            </p:extLst>
          </p:nvPr>
        </p:nvGraphicFramePr>
        <p:xfrm>
          <a:off x="828413" y="2516883"/>
          <a:ext cx="2571750" cy="79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6149" name="Object 6">
                        <a:extLst>
                          <a:ext uri="{FF2B5EF4-FFF2-40B4-BE49-F238E27FC236}">
                            <a16:creationId xmlns:a16="http://schemas.microsoft.com/office/drawing/2014/main" id="{1497E5F0-E43E-4CE7-B453-EFAF0B6B7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413" y="2516883"/>
                        <a:ext cx="2571750" cy="79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E99AD84-CC78-4E5E-B2C8-5B9A91116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919" y="499533"/>
            <a:ext cx="7508081" cy="598889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2800" dirty="0"/>
              <a:t>Model Results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AA35CB-EE7B-4186-BE89-AFF9E1E66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41107"/>
            <a:ext cx="8065294" cy="3766185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computer (or a calculator), the model can be used to generate a graphical representation of the system.  For example, the graph below represents the velocity of a 68.1 kg jumper, assuming a drag coefficient of 0.25 kg/m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fig0102">
            <a:extLst>
              <a:ext uri="{FF2B5EF4-FFF2-40B4-BE49-F238E27FC236}">
                <a16:creationId xmlns:a16="http://schemas.microsoft.com/office/drawing/2014/main" id="{BCE0EF6D-89EF-4B56-B329-6EF742C88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199"/>
            <a:ext cx="4702938" cy="3207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F5FA63-FD66-4217-9C9B-C17F1307D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33" t="31250" r="40833" b="32500"/>
          <a:stretch/>
        </p:blipFill>
        <p:spPr>
          <a:xfrm>
            <a:off x="1066800" y="3276600"/>
            <a:ext cx="1676400" cy="220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2C5D07-6051-4847-BCBD-8EB8E0934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" y="2148753"/>
            <a:ext cx="5489783" cy="7109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2800" dirty="0">
                <a:solidFill>
                  <a:schemeClr val="accent1"/>
                </a:solidFill>
                <a:latin typeface="+mj-lt"/>
                <a:cs typeface="+mj-cs"/>
              </a:rPr>
              <a:t>Numerical Methods</a:t>
            </a:r>
            <a:endParaRPr lang="en-US" sz="28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1" y="990600"/>
                <a:ext cx="8229600" cy="3596640"/>
              </a:xfrm>
            </p:spPr>
            <p:txBody>
              <a:bodyPr>
                <a:noAutofit/>
              </a:bodyPr>
              <a:lstStyle/>
              <a:p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methods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those in which the mathematical problem is reformulated so it can be solved by arithmetic operations</a:t>
                </a:r>
                <a:endParaRPr lang="en-US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7200"/>
                  </a:spcAft>
                </a:pP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solve the problem using a numerical method, note that the time rate of change of velocity can be </a:t>
                </a:r>
                <a:r>
                  <a:rPr lang="en-US" altLang="en-US" sz="2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approximated</a:t>
                </a:r>
                <a:r>
                  <a:rPr lang="en-US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200" b="0" i="1" smtClean="0">
                              <a:latin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n-US" altLang="en-US" sz="22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en-US" sz="2200" i="1" smtClean="0">
                          <a:latin typeface="Cambria Math"/>
                          <a:ea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en-US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22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en-US" sz="22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en-US" sz="220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altLang="en-US" sz="22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altLang="en-US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2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altLang="en-US" sz="2200" i="1" baseline="-25000">
                                  <a:latin typeface="Times New Roman" panose="020206030504050203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en-US" sz="2200" baseline="-25000">
                                  <a:latin typeface="Times New Roman" panose="020206030504050203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 +1</m:t>
                              </m:r>
                            </m:e>
                          </m:d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2200" i="1" baseline="-2500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2200" baseline="-2500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 +1</m:t>
                          </m:r>
                          <m:r>
                            <a:rPr lang="en-US" altLang="en-US" sz="22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en-US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1" y="990600"/>
                <a:ext cx="8229600" cy="3596640"/>
              </a:xfrm>
              <a:blipFill>
                <a:blip r:embed="rId2"/>
                <a:stretch>
                  <a:fillRect l="-963" t="-2542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Grp="1" noChangeAspect="1" noChangeArrowheads="1"/>
          </p:cNvPicPr>
          <p:nvPr>
            <p:ph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15640"/>
            <a:ext cx="4205375" cy="356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75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7520" y="160792"/>
            <a:ext cx="9144000" cy="1188720"/>
          </a:xfrm>
        </p:spPr>
        <p:txBody>
          <a:bodyPr>
            <a:normAutofit/>
          </a:bodyPr>
          <a:lstStyle/>
          <a:p>
            <a:pPr algn="l"/>
            <a:r>
              <a:rPr lang="en-US" altLang="en-US" sz="2800" dirty="0">
                <a:solidFill>
                  <a:schemeClr val="accent1"/>
                </a:solidFill>
                <a:latin typeface="+mj-lt"/>
                <a:cs typeface="+mj-cs"/>
              </a:rPr>
              <a:t>Euler’s Method</a:t>
            </a:r>
            <a:endParaRPr lang="en-US" sz="28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229600" cy="367284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Substituting the finite difference into the differential equation 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3000" i="1">
                              <a:latin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n-US" altLang="en-US" sz="3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en-US" sz="3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3000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altLang="en-US" sz="30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en-US" sz="3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3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altLang="en-US" sz="3000" b="0" i="1" baseline="-2500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en-US" sz="30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r>
                        <a:rPr lang="en-US" altLang="en-US" sz="30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en-US" sz="3000" b="0" i="1" baseline="30000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altLang="en-US" sz="3000" baseline="30000" dirty="0"/>
              </a:p>
              <a:p>
                <a:endParaRPr lang="en-US" altLang="en-US" sz="3000" baseline="30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3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3000" i="1">
                              <a:latin typeface="Cambria Math"/>
                              <a:ea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en-US" sz="3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30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lang="en-US" altLang="en-US" sz="3000" i="1" baseline="-25000">
                                  <a:latin typeface="Cambria Math"/>
                                  <a:ea typeface="Cambria Math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altLang="en-US" sz="3000" baseline="-25000">
                                  <a:latin typeface="Cambria Math"/>
                                  <a:ea typeface="Cambria Math"/>
                                </a:rPr>
                                <m:t> +1</m:t>
                              </m:r>
                            </m:e>
                          </m:d>
                          <m:r>
                            <a:rPr lang="en-US" altLang="en-US" sz="3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3000" i="1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altLang="en-US" sz="30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3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3000" b="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en-US" sz="30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3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altLang="en-US" sz="3000" i="1" baseline="-25000">
                              <a:latin typeface="Cambria Math"/>
                              <a:ea typeface="Cambria Math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en-US" sz="3000" baseline="-25000">
                              <a:latin typeface="Cambria Math"/>
                              <a:ea typeface="Cambria Math"/>
                            </a:rPr>
                            <m:t> +1</m:t>
                          </m:r>
                          <m:r>
                            <a:rPr lang="en-US" altLang="en-US" sz="3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3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en-US" sz="3000" b="0" i="1" baseline="-25000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den>
                      </m:f>
                      <m:r>
                        <a:rPr lang="en-US" altLang="en-US" sz="3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en-US" sz="3000" i="1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altLang="en-US" sz="3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en-US" sz="3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3000" i="1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en-US" altLang="en-US" sz="3000" i="1" baseline="-25000">
                              <a:latin typeface="Cambria Math"/>
                              <a:ea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en-US" sz="30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  <m:r>
                        <a:rPr lang="en-US" altLang="en-US" sz="3000" i="1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en-US" sz="3000" i="1" baseline="3000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altLang="en-US" sz="3000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229600" cy="3672840"/>
              </a:xfrm>
              <a:blipFill>
                <a:blip r:embed="rId3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4396A6-960D-4AA6-ACC5-E179B0AB14AF}"/>
              </a:ext>
            </a:extLst>
          </p:cNvPr>
          <p:cNvSpPr/>
          <p:nvPr/>
        </p:nvSpPr>
        <p:spPr>
          <a:xfrm>
            <a:off x="3280528" y="2286000"/>
            <a:ext cx="641022" cy="9827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2FC025-4B92-45AE-877E-4D8F9D85EFBA}"/>
              </a:ext>
            </a:extLst>
          </p:cNvPr>
          <p:cNvSpPr/>
          <p:nvPr/>
        </p:nvSpPr>
        <p:spPr>
          <a:xfrm>
            <a:off x="2135040" y="3573012"/>
            <a:ext cx="2667000" cy="1235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75D1D6B-0562-480B-B7D7-59298C7BC8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5385690"/>
                <a:ext cx="6248400" cy="83820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800"/>
                  </a:spcAft>
                  <a:buClrTx/>
                  <a:buSzTx/>
                  <a:buFont typeface="Arial" pitchFamily="34" charset="0"/>
                  <a:buNone/>
                  <a:tabLst/>
                  <a:defRPr sz="3200" kern="1200" baseline="0">
                    <a:solidFill>
                      <a:srgbClr val="00703C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-347472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A30000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731520" indent="-27432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5266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0584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Clr>
                    <a:srgbClr val="307077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71600" indent="-228600" algn="l" defTabSz="914400" rtl="0" eaLnBrk="1" latinLnBrk="0" hangingPunct="1">
                  <a:spcBef>
                    <a:spcPct val="20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7200"/>
                  </a:spcAft>
                </a:pPr>
                <a:r>
                  <a:rPr lang="en-US" altLang="en-US" dirty="0"/>
                  <a:t>what we used:</a:t>
                </a:r>
                <a14:m>
                  <m:oMath xmlns:m="http://schemas.openxmlformats.org/officeDocument/2006/math">
                    <m:r>
                      <a:rPr lang="en-US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i="1" smtClean="0">
                            <a:latin typeface="Cambria Math"/>
                          </a:rPr>
                          <m:t>𝑑𝑣</m:t>
                        </m:r>
                      </m:num>
                      <m:den>
                        <m:r>
                          <a:rPr lang="en-US" altLang="en-US" sz="280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en-US" sz="280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en-US" sz="28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en-US" sz="280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US" altLang="en-US" sz="28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en-US" sz="280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altLang="en-US" sz="280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en-US" sz="2800" i="1">
                            <a:latin typeface="Cambria Math"/>
                            <a:ea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en-US" alt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en-US" sz="2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altLang="en-US" sz="2800" i="1" baseline="-25000">
                                <a:latin typeface="Cambria Math"/>
                                <a:ea typeface="Cambria Math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en-US" sz="2800" baseline="-25000">
                                <a:latin typeface="Cambria Math"/>
                                <a:ea typeface="Cambria Math"/>
                              </a:rPr>
                              <m:t> +1</m:t>
                            </m:r>
                          </m:e>
                        </m:d>
                        <m:r>
                          <a:rPr lang="en-US" altLang="en-US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en-US" sz="2800" i="1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altLang="en-US" sz="2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en-US" sz="2800" i="1">
                            <a:latin typeface="Cambria Math"/>
                            <a:ea typeface="Cambria Math"/>
                          </a:rPr>
                          <m:t>𝑡𝑖</m:t>
                        </m:r>
                        <m:r>
                          <a:rPr lang="en-US" altLang="en-US" sz="2800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en-US" sz="28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altLang="en-US" sz="2800" i="1" baseline="-25000">
                            <a:latin typeface="Cambria Math"/>
                            <a:ea typeface="Cambria Math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sz="2800" baseline="-25000">
                            <a:latin typeface="Cambria Math"/>
                            <a:ea typeface="Cambria Math"/>
                          </a:rPr>
                          <m:t> +1</m:t>
                        </m:r>
                        <m:r>
                          <a:rPr lang="en-US" altLang="en-US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en-US" sz="2800" i="1">
                            <a:latin typeface="Cambria Math"/>
                            <a:ea typeface="Cambria Math"/>
                          </a:rPr>
                          <m:t>𝑡𝑖</m:t>
                        </m:r>
                      </m:den>
                    </m:f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75D1D6B-0562-480B-B7D7-59298C7B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385690"/>
                <a:ext cx="6248400" cy="838201"/>
              </a:xfrm>
              <a:prstGeom prst="rect">
                <a:avLst/>
              </a:prstGeom>
              <a:blipFill>
                <a:blip r:embed="rId4"/>
                <a:stretch>
                  <a:fillRect l="-2332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4FEEE11-F828-41AD-8E77-23C7C8AAE1B1}"/>
              </a:ext>
            </a:extLst>
          </p:cNvPr>
          <p:cNvSpPr/>
          <p:nvPr/>
        </p:nvSpPr>
        <p:spPr>
          <a:xfrm>
            <a:off x="701773" y="3044858"/>
            <a:ext cx="2522194" cy="1623234"/>
          </a:xfrm>
          <a:custGeom>
            <a:avLst/>
            <a:gdLst>
              <a:gd name="connsiteX0" fmla="*/ 2522194 w 2522194"/>
              <a:gd name="connsiteY0" fmla="*/ 0 h 1623234"/>
              <a:gd name="connsiteX1" fmla="*/ 1843464 w 2522194"/>
              <a:gd name="connsiteY1" fmla="*/ 18853 h 1623234"/>
              <a:gd name="connsiteX2" fmla="*/ 1560660 w 2522194"/>
              <a:gd name="connsiteY2" fmla="*/ 28280 h 1623234"/>
              <a:gd name="connsiteX3" fmla="*/ 966771 w 2522194"/>
              <a:gd name="connsiteY3" fmla="*/ 65987 h 1623234"/>
              <a:gd name="connsiteX4" fmla="*/ 457724 w 2522194"/>
              <a:gd name="connsiteY4" fmla="*/ 245097 h 1623234"/>
              <a:gd name="connsiteX5" fmla="*/ 231481 w 2522194"/>
              <a:gd name="connsiteY5" fmla="*/ 339365 h 1623234"/>
              <a:gd name="connsiteX6" fmla="*/ 33518 w 2522194"/>
              <a:gd name="connsiteY6" fmla="*/ 575035 h 1623234"/>
              <a:gd name="connsiteX7" fmla="*/ 5237 w 2522194"/>
              <a:gd name="connsiteY7" fmla="*/ 791851 h 1623234"/>
              <a:gd name="connsiteX8" fmla="*/ 90079 w 2522194"/>
              <a:gd name="connsiteY8" fmla="*/ 1197204 h 1623234"/>
              <a:gd name="connsiteX9" fmla="*/ 222054 w 2522194"/>
              <a:gd name="connsiteY9" fmla="*/ 1376313 h 1623234"/>
              <a:gd name="connsiteX10" fmla="*/ 448297 w 2522194"/>
              <a:gd name="connsiteY10" fmla="*/ 1593130 h 1623234"/>
              <a:gd name="connsiteX11" fmla="*/ 797089 w 2522194"/>
              <a:gd name="connsiteY11" fmla="*/ 1621410 h 1623234"/>
              <a:gd name="connsiteX12" fmla="*/ 1287283 w 2522194"/>
              <a:gd name="connsiteY12" fmla="*/ 1611983 h 1623234"/>
              <a:gd name="connsiteX13" fmla="*/ 1409831 w 2522194"/>
              <a:gd name="connsiteY13" fmla="*/ 1621410 h 162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2194" h="1623234">
                <a:moveTo>
                  <a:pt x="2522194" y="0"/>
                </a:moveTo>
                <a:lnTo>
                  <a:pt x="1843464" y="18853"/>
                </a:lnTo>
                <a:lnTo>
                  <a:pt x="1560660" y="28280"/>
                </a:lnTo>
                <a:cubicBezTo>
                  <a:pt x="1414545" y="36136"/>
                  <a:pt x="1150594" y="29851"/>
                  <a:pt x="966771" y="65987"/>
                </a:cubicBezTo>
                <a:cubicBezTo>
                  <a:pt x="782948" y="102123"/>
                  <a:pt x="580272" y="199534"/>
                  <a:pt x="457724" y="245097"/>
                </a:cubicBezTo>
                <a:cubicBezTo>
                  <a:pt x="335176" y="290660"/>
                  <a:pt x="302182" y="284375"/>
                  <a:pt x="231481" y="339365"/>
                </a:cubicBezTo>
                <a:cubicBezTo>
                  <a:pt x="160780" y="394355"/>
                  <a:pt x="71225" y="499621"/>
                  <a:pt x="33518" y="575035"/>
                </a:cubicBezTo>
                <a:cubicBezTo>
                  <a:pt x="-4189" y="650449"/>
                  <a:pt x="-4190" y="688156"/>
                  <a:pt x="5237" y="791851"/>
                </a:cubicBezTo>
                <a:cubicBezTo>
                  <a:pt x="14664" y="895546"/>
                  <a:pt x="53943" y="1099794"/>
                  <a:pt x="90079" y="1197204"/>
                </a:cubicBezTo>
                <a:cubicBezTo>
                  <a:pt x="126215" y="1294614"/>
                  <a:pt x="162351" y="1310325"/>
                  <a:pt x="222054" y="1376313"/>
                </a:cubicBezTo>
                <a:cubicBezTo>
                  <a:pt x="281757" y="1442301"/>
                  <a:pt x="352458" y="1552281"/>
                  <a:pt x="448297" y="1593130"/>
                </a:cubicBezTo>
                <a:cubicBezTo>
                  <a:pt x="544136" y="1633979"/>
                  <a:pt x="797089" y="1621410"/>
                  <a:pt x="797089" y="1621410"/>
                </a:cubicBezTo>
                <a:lnTo>
                  <a:pt x="1287283" y="1611983"/>
                </a:lnTo>
                <a:cubicBezTo>
                  <a:pt x="1389407" y="1611983"/>
                  <a:pt x="1399619" y="1616696"/>
                  <a:pt x="1409831" y="162141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497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1042</TotalTime>
  <Words>1646</Words>
  <Application>Microsoft Office PowerPoint</Application>
  <PresentationFormat>On-screen Show (4:3)</PresentationFormat>
  <Paragraphs>357</Paragraphs>
  <Slides>22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Metropolitan</vt:lpstr>
      <vt:lpstr>Equation</vt:lpstr>
      <vt:lpstr>PowerPoint Presentation</vt:lpstr>
      <vt:lpstr>Computational Methods for Engineers </vt:lpstr>
      <vt:lpstr>Summary of Numerical Methods</vt:lpstr>
      <vt:lpstr>Independent vs. Dependent Variables</vt:lpstr>
      <vt:lpstr>Model Function Example</vt:lpstr>
      <vt:lpstr>Model Function Example: Analytical Solution</vt:lpstr>
      <vt:lpstr>Model Results</vt:lpstr>
      <vt:lpstr>Numerical Methods</vt:lpstr>
      <vt:lpstr>Euler’s Method</vt:lpstr>
      <vt:lpstr>Euler’s Method</vt:lpstr>
      <vt:lpstr>Classroom Example</vt:lpstr>
      <vt:lpstr>Classroom Example</vt:lpstr>
      <vt:lpstr>Classroom Example</vt:lpstr>
      <vt:lpstr>Classroom Example</vt:lpstr>
      <vt:lpstr>Classroom Example</vt:lpstr>
      <vt:lpstr>Classroom Example</vt:lpstr>
      <vt:lpstr>Numerical Results</vt:lpstr>
      <vt:lpstr>Bases for Numerical Models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Computational Methods for Engineers !  Today we discuss the focus of the course, its structure and then look at some examples.</dc:title>
  <dc:creator>Amirhossein Ghasemi</dc:creator>
  <cp:lastModifiedBy>Bamdad Lessani</cp:lastModifiedBy>
  <cp:revision>48</cp:revision>
  <dcterms:created xsi:type="dcterms:W3CDTF">2020-09-06T22:02:27Z</dcterms:created>
  <dcterms:modified xsi:type="dcterms:W3CDTF">2025-08-27T14:36:40Z</dcterms:modified>
</cp:coreProperties>
</file>