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1" r:id="rId1"/>
  </p:sldMasterIdLst>
  <p:notesMasterIdLst>
    <p:notesMasterId r:id="rId16"/>
  </p:notesMasterIdLst>
  <p:sldIdLst>
    <p:sldId id="257" r:id="rId2"/>
    <p:sldId id="299" r:id="rId3"/>
    <p:sldId id="310" r:id="rId4"/>
    <p:sldId id="318" r:id="rId5"/>
    <p:sldId id="313" r:id="rId6"/>
    <p:sldId id="314" r:id="rId7"/>
    <p:sldId id="301" r:id="rId8"/>
    <p:sldId id="809" r:id="rId9"/>
    <p:sldId id="810" r:id="rId10"/>
    <p:sldId id="811" r:id="rId11"/>
    <p:sldId id="814" r:id="rId12"/>
    <p:sldId id="272" r:id="rId13"/>
    <p:sldId id="812" r:id="rId14"/>
    <p:sldId id="813" r:id="rId15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9D782A-4907-4FC7-8724-53396364F58C}" v="16" dt="2022-08-27T16:36:01.8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4" autoAdjust="0"/>
    <p:restoredTop sz="65031" autoAdjust="0"/>
  </p:normalViewPr>
  <p:slideViewPr>
    <p:cSldViewPr>
      <p:cViewPr varScale="1">
        <p:scale>
          <a:sx n="136" d="100"/>
          <a:sy n="136" d="100"/>
        </p:scale>
        <p:origin x="762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3918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barraei, Alireza" userId="74fac402-a69c-4011-92f2-f24b06bf8921" providerId="ADAL" clId="{F09D782A-4907-4FC7-8724-53396364F58C}"/>
    <pc:docChg chg="undo custSel addSld delSld modSld sldOrd">
      <pc:chgData name="Tabarraei, Alireza" userId="74fac402-a69c-4011-92f2-f24b06bf8921" providerId="ADAL" clId="{F09D782A-4907-4FC7-8724-53396364F58C}" dt="2022-08-27T16:36:01.884" v="536" actId="1076"/>
      <pc:docMkLst>
        <pc:docMk/>
      </pc:docMkLst>
      <pc:sldChg chg="addSp modSp add del mod">
        <pc:chgData name="Tabarraei, Alireza" userId="74fac402-a69c-4011-92f2-f24b06bf8921" providerId="ADAL" clId="{F09D782A-4907-4FC7-8724-53396364F58C}" dt="2022-08-27T16:30:13.732" v="514" actId="47"/>
        <pc:sldMkLst>
          <pc:docMk/>
          <pc:sldMk cId="4009205048" sldId="273"/>
        </pc:sldMkLst>
        <pc:spChg chg="mod">
          <ac:chgData name="Tabarraei, Alireza" userId="74fac402-a69c-4011-92f2-f24b06bf8921" providerId="ADAL" clId="{F09D782A-4907-4FC7-8724-53396364F58C}" dt="2022-08-27T16:21:36.686" v="507" actId="1076"/>
          <ac:spMkLst>
            <pc:docMk/>
            <pc:sldMk cId="4009205048" sldId="273"/>
            <ac:spMk id="3" creationId="{00000000-0000-0000-0000-000000000000}"/>
          </ac:spMkLst>
        </pc:spChg>
        <pc:picChg chg="add mod">
          <ac:chgData name="Tabarraei, Alireza" userId="74fac402-a69c-4011-92f2-f24b06bf8921" providerId="ADAL" clId="{F09D782A-4907-4FC7-8724-53396364F58C}" dt="2022-08-27T16:22:03.360" v="509" actId="1076"/>
          <ac:picMkLst>
            <pc:docMk/>
            <pc:sldMk cId="4009205048" sldId="273"/>
            <ac:picMk id="5" creationId="{7E527520-8642-4F5E-B2BD-13FA20A734AD}"/>
          </ac:picMkLst>
        </pc:picChg>
      </pc:sldChg>
      <pc:sldChg chg="add">
        <pc:chgData name="Tabarraei, Alireza" userId="74fac402-a69c-4011-92f2-f24b06bf8921" providerId="ADAL" clId="{F09D782A-4907-4FC7-8724-53396364F58C}" dt="2022-08-27T16:30:17.403" v="515"/>
        <pc:sldMkLst>
          <pc:docMk/>
          <pc:sldMk cId="2514641473" sldId="274"/>
        </pc:sldMkLst>
      </pc:sldChg>
      <pc:sldChg chg="add">
        <pc:chgData name="Tabarraei, Alireza" userId="74fac402-a69c-4011-92f2-f24b06bf8921" providerId="ADAL" clId="{F09D782A-4907-4FC7-8724-53396364F58C}" dt="2022-08-27T16:30:40.531" v="517"/>
        <pc:sldMkLst>
          <pc:docMk/>
          <pc:sldMk cId="328362660" sldId="275"/>
        </pc:sldMkLst>
      </pc:sldChg>
      <pc:sldChg chg="modSp add mod ord">
        <pc:chgData name="Tabarraei, Alireza" userId="74fac402-a69c-4011-92f2-f24b06bf8921" providerId="ADAL" clId="{F09D782A-4907-4FC7-8724-53396364F58C}" dt="2022-08-27T16:31:49.391" v="522"/>
        <pc:sldMkLst>
          <pc:docMk/>
          <pc:sldMk cId="3209258544" sldId="276"/>
        </pc:sldMkLst>
        <pc:spChg chg="mod">
          <ac:chgData name="Tabarraei, Alireza" userId="74fac402-a69c-4011-92f2-f24b06bf8921" providerId="ADAL" clId="{F09D782A-4907-4FC7-8724-53396364F58C}" dt="2022-08-27T16:31:23.207" v="520" actId="27636"/>
          <ac:spMkLst>
            <pc:docMk/>
            <pc:sldMk cId="3209258544" sldId="276"/>
            <ac:spMk id="4" creationId="{00000000-0000-0000-0000-000000000000}"/>
          </ac:spMkLst>
        </pc:spChg>
      </pc:sldChg>
      <pc:sldChg chg="addSp modSp mod">
        <pc:chgData name="Tabarraei, Alireza" userId="74fac402-a69c-4011-92f2-f24b06bf8921" providerId="ADAL" clId="{F09D782A-4907-4FC7-8724-53396364F58C}" dt="2022-08-24T22:02:10.834" v="504" actId="20577"/>
        <pc:sldMkLst>
          <pc:docMk/>
          <pc:sldMk cId="0" sldId="300"/>
        </pc:sldMkLst>
        <pc:spChg chg="add mod">
          <ac:chgData name="Tabarraei, Alireza" userId="74fac402-a69c-4011-92f2-f24b06bf8921" providerId="ADAL" clId="{F09D782A-4907-4FC7-8724-53396364F58C}" dt="2022-08-24T22:02:10.834" v="504" actId="20577"/>
          <ac:spMkLst>
            <pc:docMk/>
            <pc:sldMk cId="0" sldId="300"/>
            <ac:spMk id="6" creationId="{D9A88094-0DFC-4D62-8161-9B79BF8E7EE9}"/>
          </ac:spMkLst>
        </pc:spChg>
        <pc:spChg chg="mod">
          <ac:chgData name="Tabarraei, Alireza" userId="74fac402-a69c-4011-92f2-f24b06bf8921" providerId="ADAL" clId="{F09D782A-4907-4FC7-8724-53396364F58C}" dt="2022-08-24T22:00:51.518" v="427" actId="1076"/>
          <ac:spMkLst>
            <pc:docMk/>
            <pc:sldMk cId="0" sldId="300"/>
            <ac:spMk id="5123" creationId="{06A08B00-08C9-48C7-B2EE-A7A6BE0463FD}"/>
          </ac:spMkLst>
        </pc:spChg>
        <pc:picChg chg="mod">
          <ac:chgData name="Tabarraei, Alireza" userId="74fac402-a69c-4011-92f2-f24b06bf8921" providerId="ADAL" clId="{F09D782A-4907-4FC7-8724-53396364F58C}" dt="2022-08-24T22:00:44.430" v="425" actId="1076"/>
          <ac:picMkLst>
            <pc:docMk/>
            <pc:sldMk cId="0" sldId="300"/>
            <ac:picMk id="5124" creationId="{B5B8CD65-8EAA-4F54-AA8E-32B3CF2F699A}"/>
          </ac:picMkLst>
        </pc:picChg>
      </pc:sldChg>
      <pc:sldChg chg="addSp delSp modSp mod">
        <pc:chgData name="Tabarraei, Alireza" userId="74fac402-a69c-4011-92f2-f24b06bf8921" providerId="ADAL" clId="{F09D782A-4907-4FC7-8724-53396364F58C}" dt="2022-08-24T21:53:26.522" v="404" actId="207"/>
        <pc:sldMkLst>
          <pc:docMk/>
          <pc:sldMk cId="4103760448" sldId="317"/>
        </pc:sldMkLst>
        <pc:spChg chg="mod">
          <ac:chgData name="Tabarraei, Alireza" userId="74fac402-a69c-4011-92f2-f24b06bf8921" providerId="ADAL" clId="{F09D782A-4907-4FC7-8724-53396364F58C}" dt="2022-08-24T21:52:25.568" v="402" actId="1076"/>
          <ac:spMkLst>
            <pc:docMk/>
            <pc:sldMk cId="4103760448" sldId="317"/>
            <ac:spMk id="3" creationId="{6E190712-E822-4164-9C20-E0966DFE9BA0}"/>
          </ac:spMkLst>
        </pc:spChg>
        <pc:spChg chg="add mod">
          <ac:chgData name="Tabarraei, Alireza" userId="74fac402-a69c-4011-92f2-f24b06bf8921" providerId="ADAL" clId="{F09D782A-4907-4FC7-8724-53396364F58C}" dt="2022-08-24T21:44:11.723" v="277" actId="1076"/>
          <ac:spMkLst>
            <pc:docMk/>
            <pc:sldMk cId="4103760448" sldId="317"/>
            <ac:spMk id="4" creationId="{B2EEC01C-14E2-4CB4-B81D-5AD979B7229F}"/>
          </ac:spMkLst>
        </pc:spChg>
        <pc:spChg chg="add del mod">
          <ac:chgData name="Tabarraei, Alireza" userId="74fac402-a69c-4011-92f2-f24b06bf8921" providerId="ADAL" clId="{F09D782A-4907-4FC7-8724-53396364F58C}" dt="2022-08-24T21:50:13.919" v="281"/>
          <ac:spMkLst>
            <pc:docMk/>
            <pc:sldMk cId="4103760448" sldId="317"/>
            <ac:spMk id="5" creationId="{A93726A8-C950-4102-88AD-C7C899CB8437}"/>
          </ac:spMkLst>
        </pc:spChg>
        <pc:spChg chg="add mod">
          <ac:chgData name="Tabarraei, Alireza" userId="74fac402-a69c-4011-92f2-f24b06bf8921" providerId="ADAL" clId="{F09D782A-4907-4FC7-8724-53396364F58C}" dt="2022-08-24T21:53:26.522" v="404" actId="207"/>
          <ac:spMkLst>
            <pc:docMk/>
            <pc:sldMk cId="4103760448" sldId="317"/>
            <ac:spMk id="7" creationId="{0269525D-109E-4546-8985-D83AB0387D57}"/>
          </ac:spMkLst>
        </pc:spChg>
      </pc:sldChg>
      <pc:sldChg chg="delSp modSp new del mod">
        <pc:chgData name="Tabarraei, Alireza" userId="74fac402-a69c-4011-92f2-f24b06bf8921" providerId="ADAL" clId="{F09D782A-4907-4FC7-8724-53396364F58C}" dt="2022-08-27T16:30:43.995" v="518" actId="47"/>
        <pc:sldMkLst>
          <pc:docMk/>
          <pc:sldMk cId="677932864" sldId="813"/>
        </pc:sldMkLst>
        <pc:spChg chg="del">
          <ac:chgData name="Tabarraei, Alireza" userId="74fac402-a69c-4011-92f2-f24b06bf8921" providerId="ADAL" clId="{F09D782A-4907-4FC7-8724-53396364F58C}" dt="2022-08-27T16:29:09.240" v="511" actId="478"/>
          <ac:spMkLst>
            <pc:docMk/>
            <pc:sldMk cId="677932864" sldId="813"/>
            <ac:spMk id="2" creationId="{2B19B203-609F-4C2D-97A9-2D7818437071}"/>
          </ac:spMkLst>
        </pc:spChg>
        <pc:spChg chg="del">
          <ac:chgData name="Tabarraei, Alireza" userId="74fac402-a69c-4011-92f2-f24b06bf8921" providerId="ADAL" clId="{F09D782A-4907-4FC7-8724-53396364F58C}" dt="2022-08-27T16:29:11.768" v="512" actId="478"/>
          <ac:spMkLst>
            <pc:docMk/>
            <pc:sldMk cId="677932864" sldId="813"/>
            <ac:spMk id="3" creationId="{B117245D-A466-428C-9762-9F5A79DCEF8A}"/>
          </ac:spMkLst>
        </pc:spChg>
        <pc:spChg chg="mod">
          <ac:chgData name="Tabarraei, Alireza" userId="74fac402-a69c-4011-92f2-f24b06bf8921" providerId="ADAL" clId="{F09D782A-4907-4FC7-8724-53396364F58C}" dt="2022-08-27T16:30:17.459" v="516" actId="27636"/>
          <ac:spMkLst>
            <pc:docMk/>
            <pc:sldMk cId="677932864" sldId="813"/>
            <ac:spMk id="4" creationId="{FBB5F30C-313F-4B84-B1D7-82FCCC391AD9}"/>
          </ac:spMkLst>
        </pc:spChg>
      </pc:sldChg>
      <pc:sldChg chg="addSp delSp modSp new mod">
        <pc:chgData name="Tabarraei, Alireza" userId="74fac402-a69c-4011-92f2-f24b06bf8921" providerId="ADAL" clId="{F09D782A-4907-4FC7-8724-53396364F58C}" dt="2022-08-27T16:36:01.884" v="536" actId="1076"/>
        <pc:sldMkLst>
          <pc:docMk/>
          <pc:sldMk cId="925843847" sldId="813"/>
        </pc:sldMkLst>
        <pc:spChg chg="mod">
          <ac:chgData name="Tabarraei, Alireza" userId="74fac402-a69c-4011-92f2-f24b06bf8921" providerId="ADAL" clId="{F09D782A-4907-4FC7-8724-53396364F58C}" dt="2022-08-27T16:35:32.132" v="531" actId="20577"/>
          <ac:spMkLst>
            <pc:docMk/>
            <pc:sldMk cId="925843847" sldId="813"/>
            <ac:spMk id="2" creationId="{7806744D-6C49-4E7B-B984-2B523E7B6FEA}"/>
          </ac:spMkLst>
        </pc:spChg>
        <pc:spChg chg="del">
          <ac:chgData name="Tabarraei, Alireza" userId="74fac402-a69c-4011-92f2-f24b06bf8921" providerId="ADAL" clId="{F09D782A-4907-4FC7-8724-53396364F58C}" dt="2022-08-27T16:35:36.407" v="532" actId="478"/>
          <ac:spMkLst>
            <pc:docMk/>
            <pc:sldMk cId="925843847" sldId="813"/>
            <ac:spMk id="3" creationId="{63B366D0-C98F-4F79-8079-ADECDF881058}"/>
          </ac:spMkLst>
        </pc:spChg>
        <pc:picChg chg="add mod">
          <ac:chgData name="Tabarraei, Alireza" userId="74fac402-a69c-4011-92f2-f24b06bf8921" providerId="ADAL" clId="{F09D782A-4907-4FC7-8724-53396364F58C}" dt="2022-08-27T16:36:01.884" v="536" actId="1076"/>
          <ac:picMkLst>
            <pc:docMk/>
            <pc:sldMk cId="925843847" sldId="813"/>
            <ac:picMk id="6" creationId="{688A09B5-A955-4DB8-8A9F-4C3CD5BDA6F1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B850EDD-3CF7-4FFF-8282-0B4DC18077EE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4E3DEA-3DFD-49F1-A563-90E396682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21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6B063080-8603-4441-AFC7-952FE5CD6F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D5CED10-8690-47FF-9703-F8D7462D9138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CF139C83-BCA8-41A6-812A-448CFB5C59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AC30142-32D9-44C4-B90E-D60A79CA04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9D955CD4-D855-4EEB-9AA0-6F73432204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57066" indent="-291179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64717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30604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96491" indent="-232943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19EF16E-0E72-4E1F-B16F-14A07EDBC4ED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B85A771-1634-44E6-848A-E5590E062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C3390D1B-CEBC-4D6C-97D5-6A558E2BD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9143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18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7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87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dBar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Title"/>
          <p:cNvSpPr>
            <a:spLocks noGrp="1"/>
          </p:cNvSpPr>
          <p:nvPr>
            <p:ph type="title"/>
          </p:nvPr>
        </p:nvSpPr>
        <p:spPr>
          <a:xfrm>
            <a:off x="0" y="76200"/>
            <a:ext cx="9144000" cy="118872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4400">
                <a:solidFill>
                  <a:srgbClr val="3052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/>
          </p:nvPr>
        </p:nvSpPr>
        <p:spPr>
          <a:xfrm>
            <a:off x="457200" y="1432560"/>
            <a:ext cx="8229600" cy="5120640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800"/>
              </a:spcAft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-347472">
              <a:spcAft>
                <a:spcPts val="800"/>
              </a:spcAft>
              <a:buClr>
                <a:srgbClr val="A30000"/>
              </a:buClr>
              <a:buFont typeface="Arial" panose="020B0604020202020204" pitchFamily="34" charset="0"/>
              <a:buChar char="•"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31520" indent="-274320">
              <a:spcAft>
                <a:spcPts val="800"/>
              </a:spcAft>
              <a:buClr>
                <a:srgbClr val="305266"/>
              </a:buCl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05840" indent="-228600">
              <a:spcAft>
                <a:spcPts val="800"/>
              </a:spcAft>
              <a:buClr>
                <a:srgbClr val="307077"/>
              </a:buClr>
              <a:buFont typeface="Arial" panose="020B0604020202020204" pitchFamily="34" charset="0"/>
              <a:buChar char="•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-228600">
              <a:spcAft>
                <a:spcPts val="800"/>
              </a:spcAft>
              <a:buFont typeface="Arial" panose="020B0604020202020204" pitchFamily="34" charset="0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Jump Link"/>
          <p:cNvSpPr>
            <a:spLocks noGrp="1"/>
          </p:cNvSpPr>
          <p:nvPr>
            <p:ph type="body" sz="quarter" idx="16" hasCustomPrompt="1"/>
          </p:nvPr>
        </p:nvSpPr>
        <p:spPr>
          <a:xfrm>
            <a:off x="3886200" y="6553200"/>
            <a:ext cx="1371600" cy="9995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en-US" dirty="0"/>
              <a:t>Jump to long image description</a:t>
            </a:r>
          </a:p>
        </p:txBody>
      </p:sp>
      <p:sp>
        <p:nvSpPr>
          <p:cNvPr id="9" name="Photo Credit"/>
          <p:cNvSpPr>
            <a:spLocks noGrp="1"/>
          </p:cNvSpPr>
          <p:nvPr>
            <p:ph type="body" sz="quarter" idx="11" hasCustomPrompt="1"/>
          </p:nvPr>
        </p:nvSpPr>
        <p:spPr>
          <a:xfrm>
            <a:off x="6477000" y="6705600"/>
            <a:ext cx="2667000" cy="152400"/>
          </a:xfrm>
          <a:prstGeom prst="rect">
            <a:avLst/>
          </a:prstGeom>
        </p:spPr>
        <p:txBody>
          <a:bodyPr wrap="none" lIns="0" tIns="0" rIns="45720" bIns="0"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3827861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22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0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9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4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73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4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2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86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11" Type="http://schemas.openxmlformats.org/officeDocument/2006/relationships/image" Target="../media/image20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9.png"/><Relationship Id="rId4" Type="http://schemas.openxmlformats.org/officeDocument/2006/relationships/image" Target="../media/image8.wmf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wmf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e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10" Type="http://schemas.openxmlformats.org/officeDocument/2006/relationships/image" Target="../media/image9.wmf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A322C3-6632-43E8-86B0-7FA7EA10F7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7010400" cy="6324600"/>
          </a:xfrm>
        </p:spPr>
        <p:txBody>
          <a:bodyPr>
            <a:normAutofit fontScale="90000"/>
          </a:bodyPr>
          <a:lstStyle/>
          <a:p>
            <a:r>
              <a:rPr lang="en-US" altLang="en-US" sz="6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Roundoff and</a:t>
            </a:r>
            <a:br>
              <a:rPr lang="en-US" alt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Truncation Errors</a:t>
            </a:r>
            <a:br>
              <a:rPr lang="en-US" altLang="en-US" sz="3600" dirty="0"/>
            </a:b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119D-2A07-4AF5-B0CC-DE5F2A36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260" y="1926080"/>
            <a:ext cx="8065294" cy="4322320"/>
          </a:xfrm>
        </p:spPr>
        <p:txBody>
          <a:bodyPr>
            <a:normAutofit/>
          </a:bodyPr>
          <a:lstStyle/>
          <a:p>
            <a:r>
              <a:rPr lang="en-US" dirty="0"/>
              <a:t>For h=0.25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Forward</a:t>
            </a:r>
          </a:p>
          <a:p>
            <a:endParaRPr lang="en-US" dirty="0"/>
          </a:p>
          <a:p>
            <a:r>
              <a:rPr lang="en-US" dirty="0"/>
              <a:t>Backward</a:t>
            </a:r>
          </a:p>
          <a:p>
            <a:endParaRPr lang="en-US" dirty="0"/>
          </a:p>
          <a:p>
            <a:r>
              <a:rPr lang="en-US" dirty="0"/>
              <a:t>Centered </a:t>
            </a:r>
          </a:p>
          <a:p>
            <a:endParaRPr lang="en-US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6E6B51-2C70-4C12-987A-DCA62BDD0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35043"/>
              </p:ext>
            </p:extLst>
          </p:nvPr>
        </p:nvGraphicFramePr>
        <p:xfrm>
          <a:off x="1967741" y="3303748"/>
          <a:ext cx="2627007" cy="5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2" name="Equation" r:id="rId3" imgW="1892300" imgH="368300" progId="Equation.3">
                  <p:embed/>
                </p:oleObj>
              </mc:Choice>
              <mc:Fallback>
                <p:oleObj name="Equation" r:id="rId3" imgW="1892300" imgH="368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F6E6B51-2C70-4C12-987A-DCA62BDD0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7741" y="3303748"/>
                        <a:ext cx="2627007" cy="5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5E9BDED-D9F2-4DFF-84CB-B757EEC8A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05352"/>
              </p:ext>
            </p:extLst>
          </p:nvPr>
        </p:nvGraphicFramePr>
        <p:xfrm>
          <a:off x="1828800" y="4259312"/>
          <a:ext cx="2640807" cy="51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3" name="Equation" r:id="rId5" imgW="1892300" imgH="368300" progId="Equation.3">
                  <p:embed/>
                </p:oleObj>
              </mc:Choice>
              <mc:Fallback>
                <p:oleObj name="Equation" r:id="rId5" imgW="1892300" imgH="36830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5E9BDED-D9F2-4DFF-84CB-B757EEC8A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259312"/>
                        <a:ext cx="2640807" cy="51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75944B9-DDE9-4CA6-ABA5-1DA695BB2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146735"/>
              </p:ext>
            </p:extLst>
          </p:nvPr>
        </p:nvGraphicFramePr>
        <p:xfrm>
          <a:off x="1830823" y="5269123"/>
          <a:ext cx="2683802" cy="483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4" name="Equation" r:id="rId7" imgW="2044700" imgH="368300" progId="Equation.3">
                  <p:embed/>
                </p:oleObj>
              </mc:Choice>
              <mc:Fallback>
                <p:oleObj name="Equation" r:id="rId7" imgW="2044700" imgH="36830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575944B9-DDE9-4CA6-ABA5-1DA695BB2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823" y="5269123"/>
                        <a:ext cx="2683802" cy="483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38ED8EF2-BA5B-4E0D-BF00-0A3E540A2D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8469" y="1647483"/>
            <a:ext cx="3952875" cy="1193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F4142A0-59C4-4B43-953E-C66519040BC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03714" y="3263975"/>
            <a:ext cx="4526325" cy="609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68EF254-628A-4B24-B0D6-02AEB5D93B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72000" y="4184615"/>
            <a:ext cx="4526325" cy="5510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1D9D98-AF5E-417A-8413-B6FB0E94A5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14685" y="5247765"/>
            <a:ext cx="4599380" cy="504885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52CA5C90-FE98-4147-A9B6-20D959A322B5}"/>
              </a:ext>
            </a:extLst>
          </p:cNvPr>
          <p:cNvSpPr txBox="1">
            <a:spLocks/>
          </p:cNvSpPr>
          <p:nvPr/>
        </p:nvSpPr>
        <p:spPr>
          <a:xfrm>
            <a:off x="429816" y="322634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Finite difference error </a:t>
            </a:r>
            <a:br>
              <a:rPr lang="en-US" sz="3600" dirty="0"/>
            </a:br>
            <a:r>
              <a:rPr lang="en-US" sz="3600" dirty="0"/>
              <a:t>Example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107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2CA5C90-FE98-4147-A9B6-20D959A322B5}"/>
              </a:ext>
            </a:extLst>
          </p:cNvPr>
          <p:cNvSpPr txBox="1">
            <a:spLocks/>
          </p:cNvSpPr>
          <p:nvPr/>
        </p:nvSpPr>
        <p:spPr>
          <a:xfrm>
            <a:off x="429816" y="322634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Finite difference &amp; Taylor series</a:t>
            </a:r>
          </a:p>
          <a:p>
            <a:r>
              <a:rPr lang="en-US" sz="3600" dirty="0"/>
              <a:t>Second derivative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750B6-5CAC-41BF-842C-615C204E9AD5}"/>
              </a:ext>
            </a:extLst>
          </p:cNvPr>
          <p:cNvSpPr txBox="1"/>
          <p:nvPr/>
        </p:nvSpPr>
        <p:spPr>
          <a:xfrm>
            <a:off x="482203" y="1601691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Taylor series to approximate the second derivative of a function f.</a:t>
            </a:r>
          </a:p>
        </p:txBody>
      </p:sp>
    </p:spTree>
    <p:extLst>
      <p:ext uri="{BB962C8B-B14F-4D97-AF65-F5344CB8AC3E}">
        <p14:creationId xmlns:p14="http://schemas.microsoft.com/office/powerpoint/2010/main" val="229957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152400"/>
            <a:ext cx="9144000" cy="1188720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1"/>
                </a:solidFill>
                <a:latin typeface="+mj-lt"/>
                <a:cs typeface="+mj-cs"/>
              </a:rPr>
              <a:t>Round-off Errors</a:t>
            </a:r>
            <a:endParaRPr lang="en-US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040" y="1341120"/>
                <a:ext cx="8503920" cy="5120640"/>
              </a:xfrm>
            </p:spPr>
            <p:txBody>
              <a:bodyPr/>
              <a:lstStyle/>
              <a:p>
                <a:r>
                  <a:rPr lang="en-US" altLang="en-US" sz="2200" dirty="0">
                    <a:latin typeface="+mn-lt"/>
                    <a:cs typeface="+mn-cs"/>
                  </a:rPr>
                  <a:t>Round-off errors arise because digital computers have limitation on storing the digits of a variable.</a:t>
                </a:r>
              </a:p>
              <a:p>
                <a:r>
                  <a:rPr lang="en-US" altLang="en-US" sz="2200" dirty="0">
                    <a:latin typeface="+mn-lt"/>
                    <a:cs typeface="+mn-cs"/>
                  </a:rPr>
                  <a:t>For example, if the true value of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</m:oMath>
                </a14:m>
                <a:r>
                  <a:rPr lang="en-US" altLang="en-US" sz="2200" dirty="0">
                    <a:latin typeface="+mn-lt"/>
                    <a:cs typeface="+mn-cs"/>
                  </a:rPr>
                  <a:t>= 4.3742931023</a:t>
                </a:r>
                <a:r>
                  <a:rPr lang="en-US" altLang="en-US" sz="2200" dirty="0">
                    <a:solidFill>
                      <a:srgbClr val="C00000"/>
                    </a:solidFill>
                    <a:latin typeface="+mn-lt"/>
                    <a:cs typeface="+mn-cs"/>
                  </a:rPr>
                  <a:t>7203473024</a:t>
                </a:r>
                <a:endParaRPr lang="en-US" altLang="en-US" sz="2200" dirty="0">
                  <a:latin typeface="+mn-lt"/>
                  <a:cs typeface="+mn-cs"/>
                </a:endParaRPr>
              </a:p>
              <a:p>
                <a:r>
                  <a:rPr lang="en-US" altLang="en-US" sz="2200" dirty="0">
                    <a:latin typeface="+mn-lt"/>
                    <a:cs typeface="+mn-cs"/>
                  </a:rPr>
                  <a:t>The computer may store it as,    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220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en-US" sz="2200" dirty="0">
                    <a:latin typeface="+mn-lt"/>
                    <a:cs typeface="+mn-cs"/>
                  </a:rPr>
                  <a:t> = 4.3742931023 </a:t>
                </a:r>
              </a:p>
              <a:p>
                <a:r>
                  <a:rPr lang="en-US" altLang="en-US" sz="2200" dirty="0">
                    <a:latin typeface="+mn-lt"/>
                    <a:cs typeface="+mn-cs"/>
                  </a:rPr>
                  <a:t>and the round-off error is              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</m:oMath>
                </a14:m>
                <a:r>
                  <a:rPr lang="en-US" altLang="en-US" sz="2200" dirty="0">
                    <a:latin typeface="+mn-lt"/>
                    <a:cs typeface="+mn-cs"/>
                  </a:rPr>
                  <a:t> = 0.0000000000</a:t>
                </a:r>
                <a:r>
                  <a:rPr lang="en-US" altLang="en-US" sz="2200" dirty="0">
                    <a:solidFill>
                      <a:srgbClr val="C00000"/>
                    </a:solidFill>
                    <a:latin typeface="+mn-lt"/>
                    <a:cs typeface="+mn-cs"/>
                  </a:rPr>
                  <a:t>7203473024</a:t>
                </a:r>
                <a:endParaRPr lang="en-US" altLang="en-US" sz="2200" dirty="0">
                  <a:latin typeface="+mn-lt"/>
                  <a:cs typeface="+mn-cs"/>
                </a:endParaRPr>
              </a:p>
              <a:p>
                <a:r>
                  <a:rPr lang="en-US" altLang="en-US" sz="2200" dirty="0">
                    <a:latin typeface="+mn-lt"/>
                    <a:cs typeface="+mn-cs"/>
                  </a:rPr>
                  <a:t>Obviously we have </a:t>
                </a:r>
                <a14:m>
                  <m:oMath xmlns:m="http://schemas.openxmlformats.org/officeDocument/2006/math"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acc>
                      <m:accPr>
                        <m:chr m:val="̃"/>
                        <m:ctrlPr>
                          <a:rPr lang="en-US" altLang="en-US" sz="2200" b="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lang="en-US" altLang="en-US" sz="2200" b="0" i="1" smtClean="0"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acc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lang="en-US" altLang="en-US" sz="2200" b="0" i="1" smtClean="0"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</m:oMath>
                </a14:m>
                <a:endParaRPr lang="en-US" altLang="en-US" sz="2200" dirty="0">
                  <a:latin typeface="+mn-lt"/>
                  <a:cs typeface="+mn-cs"/>
                </a:endParaRPr>
              </a:p>
              <a:p>
                <a:endParaRPr lang="en-US" altLang="en-US" sz="2200" dirty="0">
                  <a:latin typeface="+mn-lt"/>
                  <a:cs typeface="+mn-cs"/>
                </a:endParaRPr>
              </a:p>
              <a:p>
                <a:endParaRPr lang="en-US" altLang="en-US" sz="22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040" y="1341120"/>
                <a:ext cx="8503920" cy="5120640"/>
              </a:xfrm>
              <a:blipFill>
                <a:blip r:embed="rId2"/>
                <a:stretch>
                  <a:fillRect l="-932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47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152400"/>
            <a:ext cx="9144000" cy="1188720"/>
          </a:xfrm>
        </p:spPr>
        <p:txBody>
          <a:bodyPr anchor="t"/>
          <a:lstStyle/>
          <a:p>
            <a:r>
              <a:rPr lang="en-US" altLang="en-US" sz="3600" dirty="0">
                <a:solidFill>
                  <a:schemeClr val="accent1"/>
                </a:solidFill>
                <a:latin typeface="+mj-lt"/>
                <a:cs typeface="+mj-cs"/>
              </a:rPr>
              <a:t>Round-off errors and truncation errors</a:t>
            </a:r>
            <a:endParaRPr lang="en-US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868680"/>
                <a:ext cx="8503920" cy="51206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en-US" sz="1600" dirty="0">
                    <a:latin typeface="+mn-lt"/>
                    <a:cs typeface="+mn-cs"/>
                  </a:rPr>
                  <a:t>Let’s take the example of second-order FD of the first derivative,</a:t>
                </a:r>
              </a:p>
              <a:p>
                <a:endParaRPr lang="en-US" altLang="en-US" sz="1600" dirty="0">
                  <a:latin typeface="+mn-lt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p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′′′</m:t>
                          </m:r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e>
                        <m:sup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1600" dirty="0">
                  <a:latin typeface="+mn-lt"/>
                  <a:cs typeface="+mn-cs"/>
                </a:endParaRPr>
              </a:p>
              <a:p>
                <a:r>
                  <a:rPr lang="en-US" altLang="en-US" sz="1600" dirty="0">
                    <a:latin typeface="+mn-lt"/>
                    <a:cs typeface="+mn-cs"/>
                  </a:rPr>
                  <a:t>And since we have round-off errors the values of the function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are saved in computer as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en-US" sz="160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accPr>
                      <m:e>
                        <m:r>
                          <a:rPr lang="en-US" altLang="en-US" sz="1600" b="0" i="1" smtClean="0"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</m:e>
                    </m:acc>
                    <m:r>
                      <a:rPr lang="en-US" altLang="en-US" sz="1600" b="0" i="0" smtClean="0"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with a truncation of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, and we have,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̃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altLang="en-US" sz="1600" dirty="0">
                  <a:latin typeface="+mn-lt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̃"/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en-US" sz="1600" dirty="0"/>
              </a:p>
              <a:p>
                <a:r>
                  <a:rPr lang="en-US" altLang="en-US" sz="1600" dirty="0">
                    <a:latin typeface="+mn-lt"/>
                    <a:cs typeface="+mn-cs"/>
                  </a:rPr>
                  <a:t>Thus,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en-US" sz="16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en-US" sz="16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′′′</m:t>
                          </m:r>
                        </m:num>
                        <m:den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altLang="en-US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en-US" sz="1600" dirty="0">
                  <a:latin typeface="+mn-lt"/>
                  <a:cs typeface="+mn-cs"/>
                </a:endParaRPr>
              </a:p>
              <a:p>
                <a:r>
                  <a:rPr lang="en-US" altLang="en-US" sz="1600" dirty="0">
                    <a:latin typeface="+mn-lt"/>
                    <a:cs typeface="+mn-cs"/>
                  </a:rPr>
                  <a:t>For a maximum absolute value of </a:t>
                </a:r>
                <a14:m>
                  <m:oMath xmlns:m="http://schemas.openxmlformats.org/officeDocument/2006/math">
                    <m:r>
                      <a:rPr lang="en-US" altLang="en-US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𝜀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en-US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en-US" sz="1600" b="0" i="1" smtClean="0">
                        <a:latin typeface="Cambria Math" panose="02040503050406030204" pitchFamily="18" charset="0"/>
                      </a:rPr>
                      <m:t>)/2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, and a maximum absolute  value of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𝑀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en-US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en-US" sz="1600" i="1">
                        <a:latin typeface="Cambria Math" panose="02040503050406030204" pitchFamily="18" charset="0"/>
                      </a:rPr>
                      <m:t>′′′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we have,</a:t>
                </a:r>
              </a:p>
              <a:p>
                <a:endParaRPr lang="en-US" altLang="en-US" sz="1600" dirty="0">
                  <a:latin typeface="+mn-lt"/>
                  <a:cs typeface="+mn-cs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𝑇𝑜𝑡𝑎𝑙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𝐸𝑟𝑟𝑜𝑟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̃"/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en-US" alt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en-US" sz="16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en-US" sz="16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d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lang="en-US" alt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&lt;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𝜀</m:t>
                          </m:r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h</m:t>
                          </m:r>
                        </m:den>
                      </m:f>
                      <m:r>
                        <a:rPr lang="en-US" altLang="en-US" sz="1600" b="0" i="1" smtClean="0"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  <m:sSup>
                            <m:sSupPr>
                              <m:ctrlP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altLang="en-US" sz="1600" b="0" i="1" smtClean="0"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en-US" sz="1600" b="0" i="1" smtClean="0">
                              <a:latin typeface="Cambria Math" panose="02040503050406030204" pitchFamily="18" charset="0"/>
                              <a:cs typeface="+mn-cs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altLang="en-US" sz="1600" dirty="0">
                  <a:latin typeface="+mn-lt"/>
                  <a:cs typeface="+mn-cs"/>
                </a:endParaRPr>
              </a:p>
              <a:p>
                <a:r>
                  <a:rPr lang="en-US" altLang="en-US" sz="1600" dirty="0">
                    <a:latin typeface="+mn-lt"/>
                    <a:cs typeface="+mn-cs"/>
                  </a:rPr>
                  <a:t>The optimum value of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lang="en-US" altLang="en-US" sz="1600" dirty="0">
                    <a:latin typeface="+mn-lt"/>
                    <a:cs typeface="+mn-cs"/>
                  </a:rPr>
                  <a:t> is found to be, </a:t>
                </a:r>
                <a14:m>
                  <m:oMath xmlns:m="http://schemas.openxmlformats.org/officeDocument/2006/math"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h</m:t>
                    </m:r>
                    <m:r>
                      <a:rPr lang="en-US" altLang="en-US" sz="1600" b="0" i="1" smtClean="0"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rad>
                      <m:radPr>
                        <m:ctrlPr>
                          <a:rPr lang="en-US" altLang="en-US" sz="1600" b="0" i="1" smtClean="0">
                            <a:latin typeface="Cambria Math" panose="02040503050406030204" pitchFamily="18" charset="0"/>
                            <a:cs typeface="+mn-cs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altLang="en-US" sz="1600" b="0" i="1" smtClean="0">
                            <a:latin typeface="Cambria Math" panose="02040503050406030204" pitchFamily="18" charset="0"/>
                            <a:cs typeface="+mn-cs"/>
                          </a:rPr>
                          <m:t>3</m:t>
                        </m:r>
                      </m:deg>
                      <m:e>
                        <m:f>
                          <m:fPr>
                            <m:ctrlPr>
                              <a:rPr lang="en-US" altLang="en-US" sz="1600" b="0" i="1" smtClean="0"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3</m:t>
                            </m:r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𝜀</m:t>
                            </m:r>
                          </m:num>
                          <m:den>
                            <m:r>
                              <a:rPr lang="en-US" altLang="en-US" sz="1600" b="0" i="1" smtClean="0">
                                <a:latin typeface="Cambria Math" panose="02040503050406030204" pitchFamily="18" charset="0"/>
                                <a:cs typeface="+mn-cs"/>
                              </a:rPr>
                              <m:t>𝑀</m:t>
                            </m:r>
                          </m:den>
                        </m:f>
                      </m:e>
                    </m:rad>
                  </m:oMath>
                </a14:m>
                <a:endParaRPr lang="en-US" altLang="en-US" sz="16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868680"/>
                <a:ext cx="8503920" cy="5120640"/>
              </a:xfrm>
              <a:blipFill>
                <a:blip r:embed="rId2"/>
                <a:stretch>
                  <a:fillRect l="-215" t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1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37160" y="152400"/>
            <a:ext cx="9144000" cy="1188720"/>
          </a:xfrm>
        </p:spPr>
        <p:txBody>
          <a:bodyPr/>
          <a:lstStyle/>
          <a:p>
            <a:r>
              <a:rPr lang="en-US" altLang="en-US" sz="3600" dirty="0">
                <a:solidFill>
                  <a:schemeClr val="accent1"/>
                </a:solidFill>
                <a:latin typeface="+mj-lt"/>
                <a:cs typeface="+mj-cs"/>
              </a:rPr>
              <a:t>Round-off errors and truncation errors</a:t>
            </a:r>
            <a:endParaRPr lang="en-US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0040" y="1066800"/>
                <a:ext cx="8503920" cy="512064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sz="1500" dirty="0">
                    <a:latin typeface="+mn-lt"/>
                    <a:cs typeface="+mn-cs"/>
                  </a:rPr>
                  <a:t>we used a centered difference approximation to estimate the first derivative of the following function at x = 0.5,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𝑓</m:t>
                      </m:r>
                      <m:d>
                        <m:dPr>
                          <m:ctrlPr>
                            <a:rPr lang="en-US" sz="1500" i="1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</m:d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=−0.1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4</m:t>
                          </m:r>
                        </m:sup>
                      </m:sSup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−0.15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3</m:t>
                          </m:r>
                        </m:sup>
                      </m:sSup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−0.5</m:t>
                      </m:r>
                      <m:sSup>
                        <m:sSupPr>
                          <m:ctrlPr>
                            <a:rPr lang="en-US" sz="1500" i="1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lang="en-US" sz="1500"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−0.25</m:t>
                      </m:r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lang="en-US" sz="1500">
                          <a:latin typeface="Cambria Math" panose="02040503050406030204" pitchFamily="18" charset="0"/>
                          <a:cs typeface="+mn-cs"/>
                        </a:rPr>
                        <m:t>+1.2</m:t>
                      </m:r>
                    </m:oMath>
                  </m:oMathPara>
                </a14:m>
                <a:endParaRPr lang="en-US" sz="1500" dirty="0">
                  <a:latin typeface="+mn-lt"/>
                  <a:cs typeface="+mn-cs"/>
                </a:endParaRPr>
              </a:p>
              <a:p>
                <a:r>
                  <a:rPr lang="en-US" altLang="en-US" sz="1500" dirty="0">
                    <a:latin typeface="+mn-lt"/>
                    <a:cs typeface="+mn-cs"/>
                  </a:rPr>
                  <a:t>Perform the same computation starting with h = 1. Then progressively divide the step size by a factor of 10 to demonstrate how roundoff becomes dominant as the step size is reduced.</a:t>
                </a:r>
              </a:p>
              <a:p>
                <a:endParaRPr lang="en-US" altLang="en-US" sz="1500" dirty="0">
                  <a:latin typeface="+mn-lt"/>
                  <a:cs typeface="+mn-cs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0040" y="1066800"/>
                <a:ext cx="8503920" cy="5120640"/>
              </a:xfrm>
              <a:blipFill>
                <a:blip r:embed="rId2"/>
                <a:stretch>
                  <a:fillRect l="-287" t="-833" r="-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8FBDB6E-A9BE-4B39-B30A-5386CB39A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33630"/>
            <a:ext cx="3605213" cy="2957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AEF7EA-E2A8-4197-B9D7-4A93CEFA0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39" y="2818795"/>
            <a:ext cx="3943427" cy="295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8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6CB1C05-14A0-4673-A951-EF36D7C87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2919" y="499533"/>
            <a:ext cx="8079581" cy="948267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Objectives  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D9DD135-2E25-46C9-AF90-2173FF4C6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9353" y="1447800"/>
            <a:ext cx="8065294" cy="4038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Knowing how to use the Taylor series for finite-difference approximation</a:t>
            </a:r>
          </a:p>
          <a:p>
            <a:pPr eaLnBrk="1" hangingPunct="1"/>
            <a:r>
              <a:rPr lang="en-US" altLang="en-US" dirty="0"/>
              <a:t>Understanding how to write forward, backward, and centered finite-difference approximations of the first and second derivatives.</a:t>
            </a:r>
          </a:p>
          <a:p>
            <a:r>
              <a:rPr lang="en-US" altLang="en-US" dirty="0"/>
              <a:t>Understanding how roundoff errors occur because digital computers have a limited ability to represent numbers.</a:t>
            </a:r>
          </a:p>
          <a:p>
            <a:r>
              <a:rPr lang="en-US" altLang="en-US" dirty="0"/>
              <a:t>Learning how to quantify error.</a:t>
            </a:r>
          </a:p>
          <a:p>
            <a:pPr eaLnBrk="1" hangingPunct="1"/>
            <a:endParaRPr lang="en-US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66428012-6DBF-4304-A509-527490C425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943" y="140936"/>
            <a:ext cx="8079581" cy="946022"/>
          </a:xfrm>
        </p:spPr>
        <p:txBody>
          <a:bodyPr anchor="t"/>
          <a:lstStyle/>
          <a:p>
            <a:pPr eaLnBrk="1" hangingPunct="1"/>
            <a:r>
              <a:rPr lang="en-US" altLang="en-US" dirty="0"/>
              <a:t>The Taylor Theorem and Series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6F5A839-B044-4DC2-AE37-6E7E72E957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086958"/>
            <a:ext cx="8065294" cy="376618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/>
              <a:t>The </a:t>
            </a:r>
            <a:r>
              <a:rPr lang="en-US" altLang="en-US" sz="2000" i="1" dirty="0"/>
              <a:t>Taylor theorem</a:t>
            </a:r>
            <a:r>
              <a:rPr lang="en-US" altLang="en-US" sz="2000" dirty="0"/>
              <a:t> states that any smooth function can be approximated as a polynomial.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57C3BB28-57E0-41F1-A45F-4B8B51A899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613715"/>
              </p:ext>
            </p:extLst>
          </p:nvPr>
        </p:nvGraphicFramePr>
        <p:xfrm>
          <a:off x="381000" y="1803238"/>
          <a:ext cx="86820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Equation" r:id="rId3" imgW="4394200" imgH="393700" progId="Equation.3">
                  <p:embed/>
                </p:oleObj>
              </mc:Choice>
              <mc:Fallback>
                <p:oleObj name="Equation" r:id="rId3" imgW="4394200" imgH="393700" progId="Equation.3">
                  <p:embed/>
                  <p:pic>
                    <p:nvPicPr>
                      <p:cNvPr id="16387" name="Object 4">
                        <a:extLst>
                          <a:ext uri="{FF2B5EF4-FFF2-40B4-BE49-F238E27FC236}">
                            <a16:creationId xmlns:a16="http://schemas.microsoft.com/office/drawing/2014/main" id="{78B869C6-BB3D-4E0E-B35B-5DF9BE8167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03238"/>
                        <a:ext cx="86820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0D4A53C-5A27-44F6-AEFD-E4C16E77C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2200" y="2895600"/>
            <a:ext cx="5715568" cy="34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5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770CF70-49A9-4858-90D1-3EC4FF4DB5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2937510"/>
            <a:ext cx="4810125" cy="933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E5DEDE0-640B-494E-8B8B-891F6624D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995" y="4030190"/>
            <a:ext cx="1857375" cy="400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B3055-A643-4C9B-AAAF-81BCDA3555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7995" y="4445480"/>
            <a:ext cx="5820706" cy="230241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C803EFD-237F-4D5A-AD9F-17634D5B6EA3}"/>
              </a:ext>
            </a:extLst>
          </p:cNvPr>
          <p:cNvSpPr txBox="1">
            <a:spLocks noChangeArrowheads="1"/>
          </p:cNvSpPr>
          <p:nvPr/>
        </p:nvSpPr>
        <p:spPr>
          <a:xfrm>
            <a:off x="242162" y="273178"/>
            <a:ext cx="8079581" cy="94602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/>
              <a:t>Taylor series </a:t>
            </a:r>
          </a:p>
          <a:p>
            <a:r>
              <a:rPr lang="en-US" altLang="en-US" sz="4200" dirty="0" err="1"/>
              <a:t>MacLaurin</a:t>
            </a:r>
            <a:r>
              <a:rPr lang="en-US" altLang="en-US" sz="4200" dirty="0"/>
              <a:t> series, i.e. Taylor series at x</a:t>
            </a:r>
            <a:r>
              <a:rPr lang="en-US" altLang="en-US" sz="4200" baseline="-25000" dirty="0"/>
              <a:t>i</a:t>
            </a:r>
            <a:r>
              <a:rPr lang="en-US" altLang="en-US" sz="4200" dirty="0"/>
              <a:t>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AADFE6-EEB9-43CB-87AF-8EC5D6AB7DE0}"/>
                  </a:ext>
                </a:extLst>
              </p:cNvPr>
              <p:cNvSpPr txBox="1"/>
              <p:nvPr/>
            </p:nvSpPr>
            <p:spPr>
              <a:xfrm>
                <a:off x="372908" y="1277995"/>
                <a:ext cx="852083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With a “trick”, i.e. having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 &amp; 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we </a:t>
                </a:r>
                <a:r>
                  <a:rPr lang="en-US"/>
                  <a:t>can represent any differentiable function </a:t>
                </a:r>
                <a:r>
                  <a:rPr lang="en-US" dirty="0"/>
                  <a:t>as a polynomial series. This series is called the </a:t>
                </a:r>
                <a:r>
                  <a:rPr lang="en-US" dirty="0" err="1"/>
                  <a:t>MacLaurin</a:t>
                </a:r>
                <a:r>
                  <a:rPr lang="en-US" dirty="0"/>
                  <a:t> series.</a:t>
                </a:r>
              </a:p>
              <a:p>
                <a:endParaRPr lang="en-US" dirty="0"/>
              </a:p>
              <a:p>
                <a:r>
                  <a:rPr lang="en-US" dirty="0"/>
                  <a:t>Example: Estimate the values of function exp(x) using </a:t>
                </a:r>
                <a:r>
                  <a:rPr lang="en-US" dirty="0" err="1"/>
                  <a:t>MacLaurin</a:t>
                </a:r>
                <a:r>
                  <a:rPr lang="en-US" dirty="0"/>
                  <a:t> series. </a:t>
                </a:r>
              </a:p>
              <a:p>
                <a:r>
                  <a:rPr lang="en-US" dirty="0"/>
                  <a:t>Show that by increasing the number of terms in your series, you increase the accuracy of your calculation.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AADFE6-EEB9-43CB-87AF-8EC5D6AB7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8" y="1277995"/>
                <a:ext cx="8520838" cy="1754326"/>
              </a:xfrm>
              <a:prstGeom prst="rect">
                <a:avLst/>
              </a:prstGeom>
              <a:blipFill>
                <a:blip r:embed="rId5"/>
                <a:stretch>
                  <a:fillRect l="-572" t="-2091" r="-72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483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D3D114A-8216-47CB-84F5-D0FEE45B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610600" cy="829099"/>
          </a:xfrm>
        </p:spPr>
        <p:txBody>
          <a:bodyPr anchor="t">
            <a:noAutofit/>
          </a:bodyPr>
          <a:lstStyle/>
          <a:p>
            <a:pPr eaLnBrk="1" hangingPunct="1"/>
            <a:r>
              <a:rPr lang="en-US" altLang="en-US" sz="3600" dirty="0"/>
              <a:t>Numerical Differentiation using Taylor series</a:t>
            </a:r>
            <a:br>
              <a:rPr lang="en-US" altLang="en-US" sz="3600" dirty="0"/>
            </a:br>
            <a:r>
              <a:rPr lang="en-US" altLang="en-US" sz="3600" dirty="0"/>
              <a:t>Finite difference (FD) 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1BCAF7C-A390-46A7-8563-2A82CD86A1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079580" cy="445828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The first order Taylor series can be used to calculate approximations to derivatives:</a:t>
            </a:r>
          </a:p>
          <a:p>
            <a:pPr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Given:</a:t>
            </a:r>
            <a:br>
              <a:rPr lang="en-US" altLang="en-US" dirty="0"/>
            </a:br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Then: 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This is termed a “forward” difference because it utilizes data at </a:t>
            </a:r>
            <a:r>
              <a:rPr lang="en-US" altLang="en-US" i="1" dirty="0" err="1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i</a:t>
            </a:r>
            <a:r>
              <a:rPr lang="en-US" altLang="en-US" dirty="0"/>
              <a:t>+1 to estimate the derivative.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8BDDEA83-1961-42E1-9F7C-1A65B9DD7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43749"/>
              </p:ext>
            </p:extLst>
          </p:nvPr>
        </p:nvGraphicFramePr>
        <p:xfrm>
          <a:off x="2357574" y="2667000"/>
          <a:ext cx="4597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4" name="Equation" r:id="rId3" imgW="2032000" imgH="203200" progId="Equation.3">
                  <p:embed/>
                </p:oleObj>
              </mc:Choice>
              <mc:Fallback>
                <p:oleObj name="Equation" r:id="rId3" imgW="2032000" imgH="203200" progId="Equation.3">
                  <p:embed/>
                  <p:pic>
                    <p:nvPicPr>
                      <p:cNvPr id="18436" name="Object 4">
                        <a:extLst>
                          <a:ext uri="{FF2B5EF4-FFF2-40B4-BE49-F238E27FC236}">
                            <a16:creationId xmlns:a16="http://schemas.microsoft.com/office/drawing/2014/main" id="{8BDDEA83-1961-42E1-9F7C-1A65B9DD70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574" y="2667000"/>
                        <a:ext cx="45974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>
            <a:extLst>
              <a:ext uri="{FF2B5EF4-FFF2-40B4-BE49-F238E27FC236}">
                <a16:creationId xmlns:a16="http://schemas.microsoft.com/office/drawing/2014/main" id="{A49E70AB-F48D-48A3-AFF5-3D2CCA893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47889"/>
              </p:ext>
            </p:extLst>
          </p:nvPr>
        </p:nvGraphicFramePr>
        <p:xfrm>
          <a:off x="2357574" y="3690755"/>
          <a:ext cx="42814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5" name="Equation" r:id="rId5" imgW="1892300" imgH="368300" progId="Equation.3">
                  <p:embed/>
                </p:oleObj>
              </mc:Choice>
              <mc:Fallback>
                <p:oleObj name="Equation" r:id="rId5" imgW="1892300" imgH="368300" progId="Equation.3">
                  <p:embed/>
                  <p:pic>
                    <p:nvPicPr>
                      <p:cNvPr id="18437" name="Object 5">
                        <a:extLst>
                          <a:ext uri="{FF2B5EF4-FFF2-40B4-BE49-F238E27FC236}">
                            <a16:creationId xmlns:a16="http://schemas.microsoft.com/office/drawing/2014/main" id="{A49E70AB-F48D-48A3-AFF5-3D2CCA8934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574" y="3690755"/>
                        <a:ext cx="42814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11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DE8D236-C1D4-4051-9845-75E9E5AA06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48728"/>
            <a:ext cx="8079581" cy="1658198"/>
          </a:xfrm>
        </p:spPr>
        <p:txBody>
          <a:bodyPr/>
          <a:lstStyle/>
          <a:p>
            <a:pPr eaLnBrk="1" hangingPunct="1"/>
            <a:r>
              <a:rPr lang="en-US" altLang="en-US" dirty="0"/>
              <a:t>Differentiation - FD 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98F023C-D0F4-4E4E-AEED-2178DEE3B8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5953" y="1201737"/>
            <a:ext cx="62484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There are also backward difference and centered difference approximations, depending on the points used:</a:t>
            </a:r>
            <a:endParaRPr lang="en-US" altLang="en-US" dirty="0"/>
          </a:p>
          <a:p>
            <a:pPr eaLnBrk="1" hangingPunct="1"/>
            <a:r>
              <a:rPr lang="en-US" altLang="en-US" dirty="0"/>
              <a:t>Forward: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dirty="0"/>
              <a:t>Backward:</a:t>
            </a: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Centered:</a:t>
            </a:r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CCDACD4-025C-40C7-9C0A-9AD4F4625E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503930"/>
              </p:ext>
            </p:extLst>
          </p:nvPr>
        </p:nvGraphicFramePr>
        <p:xfrm>
          <a:off x="1308212" y="2595562"/>
          <a:ext cx="42814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4" name="Equation" r:id="rId3" imgW="1892300" imgH="368300" progId="Equation.3">
                  <p:embed/>
                </p:oleObj>
              </mc:Choice>
              <mc:Fallback>
                <p:oleObj name="Equation" r:id="rId3" imgW="1892300" imgH="368300" progId="Equation.3">
                  <p:embed/>
                  <p:pic>
                    <p:nvPicPr>
                      <p:cNvPr id="19460" name="Object 4">
                        <a:extLst>
                          <a:ext uri="{FF2B5EF4-FFF2-40B4-BE49-F238E27FC236}">
                            <a16:creationId xmlns:a16="http://schemas.microsoft.com/office/drawing/2014/main" id="{7CCDACD4-025C-40C7-9C0A-9AD4F4625E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8212" y="2595562"/>
                        <a:ext cx="42814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5">
            <a:extLst>
              <a:ext uri="{FF2B5EF4-FFF2-40B4-BE49-F238E27FC236}">
                <a16:creationId xmlns:a16="http://schemas.microsoft.com/office/drawing/2014/main" id="{8DE70A5E-0CB7-4E25-8E84-00AB9B3C6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857923"/>
              </p:ext>
            </p:extLst>
          </p:nvPr>
        </p:nvGraphicFramePr>
        <p:xfrm>
          <a:off x="1295400" y="3939804"/>
          <a:ext cx="428148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5" name="Equation" r:id="rId5" imgW="1892300" imgH="368300" progId="Equation.3">
                  <p:embed/>
                </p:oleObj>
              </mc:Choice>
              <mc:Fallback>
                <p:oleObj name="Equation" r:id="rId5" imgW="1892300" imgH="368300" progId="Equation.3">
                  <p:embed/>
                  <p:pic>
                    <p:nvPicPr>
                      <p:cNvPr id="19461" name="Object 5">
                        <a:extLst>
                          <a:ext uri="{FF2B5EF4-FFF2-40B4-BE49-F238E27FC236}">
                            <a16:creationId xmlns:a16="http://schemas.microsoft.com/office/drawing/2014/main" id="{8DE70A5E-0CB7-4E25-8E84-00AB9B3C6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939804"/>
                        <a:ext cx="4281488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>
            <a:extLst>
              <a:ext uri="{FF2B5EF4-FFF2-40B4-BE49-F238E27FC236}">
                <a16:creationId xmlns:a16="http://schemas.microsoft.com/office/drawing/2014/main" id="{BF3B7376-5F0D-4E88-B6E7-C34B993606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73970"/>
              </p:ext>
            </p:extLst>
          </p:nvPr>
        </p:nvGraphicFramePr>
        <p:xfrm>
          <a:off x="1123156" y="5436393"/>
          <a:ext cx="4625975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16" name="Equation" r:id="rId7" imgW="2044700" imgH="368300" progId="Equation.3">
                  <p:embed/>
                </p:oleObj>
              </mc:Choice>
              <mc:Fallback>
                <p:oleObj name="Equation" r:id="rId7" imgW="2044700" imgH="368300" progId="Equation.3">
                  <p:embed/>
                  <p:pic>
                    <p:nvPicPr>
                      <p:cNvPr id="19462" name="Object 6">
                        <a:extLst>
                          <a:ext uri="{FF2B5EF4-FFF2-40B4-BE49-F238E27FC236}">
                            <a16:creationId xmlns:a16="http://schemas.microsoft.com/office/drawing/2014/main" id="{BF3B7376-5F0D-4E88-B6E7-C34B993606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156" y="5436393"/>
                        <a:ext cx="4625975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3" name="Picture 7" descr="fig0409">
            <a:extLst>
              <a:ext uri="{FF2B5EF4-FFF2-40B4-BE49-F238E27FC236}">
                <a16:creationId xmlns:a16="http://schemas.microsoft.com/office/drawing/2014/main" id="{EA9894CF-E071-4BA7-BD79-9C653CCD9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28188"/>
            <a:ext cx="2689225" cy="610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9007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4CD1A0F-DBFE-467D-AB6D-BB49C8F9C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042" y="367199"/>
            <a:ext cx="8079581" cy="882706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sz="4000" dirty="0"/>
              <a:t>Error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51F9D4CF-161E-47A2-A54B-557A753BFF0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52387" y="1389549"/>
                <a:ext cx="9144000" cy="4525963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b="1" dirty="0"/>
                  <a:t>True error (</a:t>
                </a:r>
                <a:r>
                  <a:rPr lang="en-US" altLang="en-US" sz="2200" b="1" i="1" dirty="0"/>
                  <a:t>E</a:t>
                </a:r>
                <a:r>
                  <a:rPr lang="en-US" altLang="en-US" sz="2200" b="1" baseline="-25000" dirty="0"/>
                  <a:t>t</a:t>
                </a:r>
                <a:r>
                  <a:rPr lang="en-US" altLang="en-US" sz="2200" b="1" dirty="0"/>
                  <a:t>): </a:t>
                </a:r>
                <a:r>
                  <a:rPr lang="en-US" altLang="en-US" sz="2200" dirty="0"/>
                  <a:t>the difference between the true value and the approximation.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b="1" dirty="0"/>
                  <a:t>Absolute error (|</a:t>
                </a:r>
                <a:r>
                  <a:rPr lang="en-US" altLang="en-US" sz="2200" b="1" i="1" dirty="0"/>
                  <a:t>E</a:t>
                </a:r>
                <a:r>
                  <a:rPr lang="en-US" altLang="en-US" sz="2200" b="1" baseline="-25000" dirty="0"/>
                  <a:t>t</a:t>
                </a:r>
                <a:r>
                  <a:rPr lang="en-US" altLang="en-US" sz="2200" b="1" dirty="0"/>
                  <a:t>|): </a:t>
                </a:r>
                <a:r>
                  <a:rPr lang="en-US" altLang="en-US" sz="2200" dirty="0"/>
                  <a:t>the absolute difference between the true value and the approximation.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b="1" dirty="0"/>
                  <a:t>True fractional relative error: </a:t>
                </a:r>
                <a:r>
                  <a:rPr lang="en-US" altLang="en-US" sz="2200" dirty="0"/>
                  <a:t>the true error divided by the true value.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200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2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sz="2200" b="1" dirty="0"/>
                  <a:t>Relative error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altLang="en-US" sz="2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altLang="en-US" sz="2200" b="1" dirty="0"/>
                  <a:t>): </a:t>
                </a:r>
                <a:r>
                  <a:rPr lang="en-US" altLang="en-US" sz="2200" dirty="0"/>
                  <a:t>the true fractional relative error expressed as a percentage.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sz="2200" b="1" dirty="0"/>
              </a:p>
              <a:p>
                <a:pPr>
                  <a:lnSpc>
                    <a:spcPct val="90000"/>
                  </a:lnSpc>
                </a:pPr>
                <a:endParaRPr lang="en-US" altLang="en-US" sz="2200" b="1" dirty="0"/>
              </a:p>
              <a:p>
                <a:pPr eaLnBrk="1" hangingPunct="1">
                  <a:lnSpc>
                    <a:spcPct val="90000"/>
                  </a:lnSpc>
                </a:pPr>
                <a:endParaRPr lang="en-US" altLang="en-US" sz="2200" dirty="0"/>
              </a:p>
            </p:txBody>
          </p:sp>
        </mc:Choice>
        <mc:Fallback xmlns="">
          <p:sp>
            <p:nvSpPr>
              <p:cNvPr id="6147" name="Rectangle 3">
                <a:extLst>
                  <a:ext uri="{FF2B5EF4-FFF2-40B4-BE49-F238E27FC236}">
                    <a16:creationId xmlns:a16="http://schemas.microsoft.com/office/drawing/2014/main" id="{51F9D4CF-161E-47A2-A54B-557A753BFF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" y="1389549"/>
                <a:ext cx="9144000" cy="4525963"/>
              </a:xfrm>
              <a:blipFill>
                <a:blip r:embed="rId3"/>
                <a:stretch>
                  <a:fillRect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855699A-2CBB-4307-9392-BEB89166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3356056"/>
            <a:ext cx="5610225" cy="592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8C3F51-107C-4DCD-BC0A-737C1DF38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3200" y="4724400"/>
            <a:ext cx="3762375" cy="61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873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F679-DC3B-4736-8DEF-9094D2E932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617" y="1524000"/>
                <a:ext cx="8065294" cy="4800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200" dirty="0"/>
                  <a:t>Use forward and backward difference approximations of </a:t>
                </a:r>
                <a:r>
                  <a:rPr lang="en-US" sz="2200" i="1" dirty="0"/>
                  <a:t>O</a:t>
                </a:r>
                <a:r>
                  <a:rPr lang="en-US" sz="2200" dirty="0"/>
                  <a:t>(</a:t>
                </a:r>
                <a:r>
                  <a:rPr lang="en-US" sz="2200" i="1" dirty="0"/>
                  <a:t>h</a:t>
                </a:r>
                <a:r>
                  <a:rPr lang="en-US" sz="2200" dirty="0"/>
                  <a:t>) and a</a:t>
                </a:r>
              </a:p>
              <a:p>
                <a:r>
                  <a:rPr lang="en-US" sz="2200" dirty="0"/>
                  <a:t>centered difference approximation of </a:t>
                </a:r>
                <a:r>
                  <a:rPr lang="en-US" sz="2200" i="1" dirty="0"/>
                  <a:t>O</a:t>
                </a:r>
                <a:r>
                  <a:rPr lang="en-US" sz="22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) to estimate the first derivative of</a:t>
                </a:r>
              </a:p>
              <a:p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=−0.1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−0.15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−0.5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−0.25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+1.2</m:t>
                      </m:r>
                    </m:oMath>
                  </m:oMathPara>
                </a14:m>
                <a:endParaRPr lang="en-US" sz="2200" b="0" dirty="0"/>
              </a:p>
              <a:p>
                <a:pPr marL="0" indent="0">
                  <a:buNone/>
                </a:pPr>
                <a:endParaRPr lang="en-US" sz="2200" b="0" dirty="0"/>
              </a:p>
              <a:p>
                <a:pPr marL="0" indent="0">
                  <a:buNone/>
                </a:pPr>
                <a:r>
                  <a:rPr lang="en-US" sz="2200" dirty="0"/>
                  <a:t>at </a:t>
                </a:r>
                <a:r>
                  <a:rPr lang="en-US" sz="2200" i="1" dirty="0"/>
                  <a:t>x </a:t>
                </a:r>
                <a:r>
                  <a:rPr lang="en-US" sz="2200" dirty="0"/>
                  <a:t>= 0.5 using a step size </a:t>
                </a:r>
                <a:r>
                  <a:rPr lang="en-US" sz="2200" i="1" dirty="0"/>
                  <a:t>h </a:t>
                </a:r>
                <a:r>
                  <a:rPr lang="en-US" sz="2200" dirty="0"/>
                  <a:t>= 0.5.</a:t>
                </a:r>
              </a:p>
              <a:p>
                <a:pPr marL="0" indent="0">
                  <a:buNone/>
                </a:pPr>
                <a:r>
                  <a:rPr lang="en-US" sz="2200" dirty="0"/>
                  <a:t>Repeat the computation using </a:t>
                </a:r>
                <a:r>
                  <a:rPr lang="en-US" sz="2200" i="1" dirty="0"/>
                  <a:t>h </a:t>
                </a:r>
                <a:r>
                  <a:rPr lang="en-US" sz="2200" dirty="0"/>
                  <a:t>= 0.25. 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/>
                  <a:t>Note that the derivative can be calculated directly as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=−0.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5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2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−0.25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−0.9125</m:t>
                      </m:r>
                    </m:oMath>
                  </m:oMathPara>
                </a14:m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91F679-DC3B-4736-8DEF-9094D2E932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617" y="1524000"/>
                <a:ext cx="8065294" cy="4800600"/>
              </a:xfrm>
              <a:blipFill>
                <a:blip r:embed="rId2"/>
                <a:stretch>
                  <a:fillRect l="-831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FA00397-A6C9-4644-B5F1-87245282B941}"/>
              </a:ext>
            </a:extLst>
          </p:cNvPr>
          <p:cNvSpPr txBox="1">
            <a:spLocks/>
          </p:cNvSpPr>
          <p:nvPr/>
        </p:nvSpPr>
        <p:spPr>
          <a:xfrm>
            <a:off x="366713" y="228600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spc="-12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Finite difference error </a:t>
            </a:r>
            <a:br>
              <a:rPr lang="en-US" sz="3600" dirty="0"/>
            </a:br>
            <a:r>
              <a:rPr lang="en-US" sz="3600" dirty="0"/>
              <a:t>Example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2544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AF359-C3AD-4666-94AF-16DB0DE91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84" y="187823"/>
            <a:ext cx="8079581" cy="1658198"/>
          </a:xfrm>
        </p:spPr>
        <p:txBody>
          <a:bodyPr>
            <a:normAutofit/>
          </a:bodyPr>
          <a:lstStyle/>
          <a:p>
            <a:r>
              <a:rPr lang="en-US" sz="3600" dirty="0"/>
              <a:t>Finite difference error </a:t>
            </a:r>
            <a:br>
              <a:rPr lang="en-US" sz="3600" dirty="0"/>
            </a:br>
            <a:r>
              <a:rPr lang="en-US" sz="3600" dirty="0"/>
              <a:t>Example</a:t>
            </a:r>
            <a:br>
              <a:rPr lang="en-US" sz="3600" dirty="0"/>
            </a:b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9119D-2A07-4AF5-B0CC-DE5F2A36F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2438400"/>
            <a:ext cx="8065294" cy="376618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h=0.5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Forward: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Backward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Centered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9124C-3B43-4816-B08E-80EA64CD78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853" t="8333"/>
          <a:stretch/>
        </p:blipFill>
        <p:spPr>
          <a:xfrm>
            <a:off x="2617788" y="1808509"/>
            <a:ext cx="3509758" cy="1366185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F6E6B51-2C70-4C12-987A-DCA62BDD09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915812"/>
              </p:ext>
            </p:extLst>
          </p:nvPr>
        </p:nvGraphicFramePr>
        <p:xfrm>
          <a:off x="1797210" y="3457291"/>
          <a:ext cx="2667000" cy="51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8" name="Equation" r:id="rId4" imgW="1892300" imgH="368300" progId="Equation.3">
                  <p:embed/>
                </p:oleObj>
              </mc:Choice>
              <mc:Fallback>
                <p:oleObj name="Equation" r:id="rId4" imgW="1892300" imgH="36830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F6E6B51-2C70-4C12-987A-DCA62BDD09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210" y="3457291"/>
                        <a:ext cx="2667000" cy="519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2C1A2C6-D711-41EA-B24D-929D8EC41C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0465" y="3429000"/>
            <a:ext cx="4533535" cy="6713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95C967-ADD2-4277-A700-59FA7A87C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414" y="4489705"/>
            <a:ext cx="4237852" cy="5367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BD49EE-415C-4D65-B6A5-22BF8BD61E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465" y="5612289"/>
            <a:ext cx="4444813" cy="559381"/>
          </a:xfrm>
          <a:prstGeom prst="rect">
            <a:avLst/>
          </a:prstGeom>
        </p:spPr>
      </p:pic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5E9BDED-D9F2-4DFF-84CB-B757EEC8A4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9861"/>
              </p:ext>
            </p:extLst>
          </p:nvPr>
        </p:nvGraphicFramePr>
        <p:xfrm>
          <a:off x="1795593" y="4557462"/>
          <a:ext cx="2577074" cy="50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39" name="Equation" r:id="rId9" imgW="1892300" imgH="368300" progId="Equation.3">
                  <p:embed/>
                </p:oleObj>
              </mc:Choice>
              <mc:Fallback>
                <p:oleObj name="Equation" r:id="rId9" imgW="1892300" imgH="368300" progId="Equation.3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5E9BDED-D9F2-4DFF-84CB-B757EEC8A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593" y="4557462"/>
                        <a:ext cx="2577074" cy="50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575944B9-DDE9-4CA6-ABA5-1DA695BB2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56459"/>
              </p:ext>
            </p:extLst>
          </p:nvPr>
        </p:nvGraphicFramePr>
        <p:xfrm>
          <a:off x="1769294" y="5683542"/>
          <a:ext cx="2841171" cy="511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0" name="Equation" r:id="rId11" imgW="2044700" imgH="368300" progId="Equation.3">
                  <p:embed/>
                </p:oleObj>
              </mc:Choice>
              <mc:Fallback>
                <p:oleObj name="Equation" r:id="rId11" imgW="2044700" imgH="368300" progId="Equation.3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575944B9-DDE9-4CA6-ABA5-1DA695BB2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294" y="5683542"/>
                        <a:ext cx="2841171" cy="5118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190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11186</TotalTime>
  <Words>729</Words>
  <Application>Microsoft Office PowerPoint</Application>
  <PresentationFormat>On-screen Show (4:3)</PresentationFormat>
  <Paragraphs>99</Paragraphs>
  <Slides>14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ＭＳ Ｐゴシック</vt:lpstr>
      <vt:lpstr>Arial</vt:lpstr>
      <vt:lpstr>Calibri</vt:lpstr>
      <vt:lpstr>Calibri Light</vt:lpstr>
      <vt:lpstr>Cambria Math</vt:lpstr>
      <vt:lpstr>Times New Roman</vt:lpstr>
      <vt:lpstr>Metropolitan</vt:lpstr>
      <vt:lpstr>Equation</vt:lpstr>
      <vt:lpstr>Chapter 4   Roundoff and Truncation Errors    </vt:lpstr>
      <vt:lpstr>Objectives  </vt:lpstr>
      <vt:lpstr>The Taylor Theorem and Series</vt:lpstr>
      <vt:lpstr>PowerPoint Presentation</vt:lpstr>
      <vt:lpstr>Numerical Differentiation using Taylor series Finite difference (FD) </vt:lpstr>
      <vt:lpstr>Differentiation - FD </vt:lpstr>
      <vt:lpstr>Error Definitions</vt:lpstr>
      <vt:lpstr>PowerPoint Presentation</vt:lpstr>
      <vt:lpstr>Finite difference error  Example  </vt:lpstr>
      <vt:lpstr>PowerPoint Presentation</vt:lpstr>
      <vt:lpstr>PowerPoint Presentation</vt:lpstr>
      <vt:lpstr>Round-off Errors</vt:lpstr>
      <vt:lpstr>Round-off errors and truncation errors</vt:lpstr>
      <vt:lpstr>Round-off errors and truncation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Computational Methods for Engineers !  Today we discuss the focus of the course, its structure and then look at some examples.</dc:title>
  <dc:creator>Amirhossein Ghasemi</dc:creator>
  <cp:lastModifiedBy>Bamdad Lessani</cp:lastModifiedBy>
  <cp:revision>139</cp:revision>
  <cp:lastPrinted>2023-01-11T19:18:09Z</cp:lastPrinted>
  <dcterms:created xsi:type="dcterms:W3CDTF">2020-09-06T22:02:27Z</dcterms:created>
  <dcterms:modified xsi:type="dcterms:W3CDTF">2023-01-17T20:34:31Z</dcterms:modified>
</cp:coreProperties>
</file>