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820" r:id="rId2"/>
    <p:sldId id="813" r:id="rId3"/>
    <p:sldId id="814" r:id="rId4"/>
    <p:sldId id="815" r:id="rId5"/>
    <p:sldId id="260" r:id="rId6"/>
    <p:sldId id="261" r:id="rId7"/>
    <p:sldId id="304" r:id="rId8"/>
    <p:sldId id="826" r:id="rId9"/>
    <p:sldId id="827" r:id="rId10"/>
    <p:sldId id="821" r:id="rId11"/>
    <p:sldId id="307" r:id="rId12"/>
    <p:sldId id="822" r:id="rId13"/>
    <p:sldId id="823" r:id="rId14"/>
    <p:sldId id="824" r:id="rId15"/>
    <p:sldId id="828" r:id="rId16"/>
    <p:sldId id="829" r:id="rId17"/>
    <p:sldId id="830" r:id="rId18"/>
    <p:sldId id="25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8539A5-DE4E-4D32-BF8A-8C0E8F8E9C7A}" v="44" dt="2022-09-07T03:12:49.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6" autoAdjust="0"/>
    <p:restoredTop sz="94660"/>
  </p:normalViewPr>
  <p:slideViewPr>
    <p:cSldViewPr snapToGrid="0">
      <p:cViewPr varScale="1">
        <p:scale>
          <a:sx n="163" d="100"/>
          <a:sy n="163" d="100"/>
        </p:scale>
        <p:origin x="170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barraei, Alireza" userId="74fac402-a69c-4011-92f2-f24b06bf8921" providerId="ADAL" clId="{928539A5-DE4E-4D32-BF8A-8C0E8F8E9C7A}"/>
    <pc:docChg chg="custSel addSld delSld modSld sldOrd">
      <pc:chgData name="Tabarraei, Alireza" userId="74fac402-a69c-4011-92f2-f24b06bf8921" providerId="ADAL" clId="{928539A5-DE4E-4D32-BF8A-8C0E8F8E9C7A}" dt="2022-09-07T03:13:06.594" v="56" actId="108"/>
      <pc:docMkLst>
        <pc:docMk/>
      </pc:docMkLst>
      <pc:sldChg chg="modSp mod">
        <pc:chgData name="Tabarraei, Alireza" userId="74fac402-a69c-4011-92f2-f24b06bf8921" providerId="ADAL" clId="{928539A5-DE4E-4D32-BF8A-8C0E8F8E9C7A}" dt="2022-09-07T03:00:52.498" v="3" actId="20577"/>
        <pc:sldMkLst>
          <pc:docMk/>
          <pc:sldMk cId="0" sldId="262"/>
        </pc:sldMkLst>
        <pc:spChg chg="mod">
          <ac:chgData name="Tabarraei, Alireza" userId="74fac402-a69c-4011-92f2-f24b06bf8921" providerId="ADAL" clId="{928539A5-DE4E-4D32-BF8A-8C0E8F8E9C7A}" dt="2022-09-07T03:00:52.498" v="3" actId="20577"/>
          <ac:spMkLst>
            <pc:docMk/>
            <pc:sldMk cId="0" sldId="262"/>
            <ac:spMk id="8195" creationId="{B165C542-4443-474C-9CAD-BAD58CCB47A0}"/>
          </ac:spMkLst>
        </pc:spChg>
      </pc:sldChg>
      <pc:sldChg chg="add">
        <pc:chgData name="Tabarraei, Alireza" userId="74fac402-a69c-4011-92f2-f24b06bf8921" providerId="ADAL" clId="{928539A5-DE4E-4D32-BF8A-8C0E8F8E9C7A}" dt="2022-09-07T03:02:31.200" v="6"/>
        <pc:sldMkLst>
          <pc:docMk/>
          <pc:sldMk cId="183056494" sldId="301"/>
        </pc:sldMkLst>
      </pc:sldChg>
      <pc:sldChg chg="add del">
        <pc:chgData name="Tabarraei, Alireza" userId="74fac402-a69c-4011-92f2-f24b06bf8921" providerId="ADAL" clId="{928539A5-DE4E-4D32-BF8A-8C0E8F8E9C7A}" dt="2022-09-07T03:02:27.673" v="5" actId="2696"/>
        <pc:sldMkLst>
          <pc:docMk/>
          <pc:sldMk cId="3934794405" sldId="301"/>
        </pc:sldMkLst>
      </pc:sldChg>
      <pc:sldChg chg="add">
        <pc:chgData name="Tabarraei, Alireza" userId="74fac402-a69c-4011-92f2-f24b06bf8921" providerId="ADAL" clId="{928539A5-DE4E-4D32-BF8A-8C0E8F8E9C7A}" dt="2022-09-07T03:01:34.138" v="4"/>
        <pc:sldMkLst>
          <pc:docMk/>
          <pc:sldMk cId="4138355102" sldId="304"/>
        </pc:sldMkLst>
      </pc:sldChg>
      <pc:sldChg chg="modSp ord">
        <pc:chgData name="Tabarraei, Alireza" userId="74fac402-a69c-4011-92f2-f24b06bf8921" providerId="ADAL" clId="{928539A5-DE4E-4D32-BF8A-8C0E8F8E9C7A}" dt="2022-09-07T03:09:21.643" v="27" actId="20577"/>
        <pc:sldMkLst>
          <pc:docMk/>
          <pc:sldMk cId="0" sldId="431"/>
        </pc:sldMkLst>
        <pc:spChg chg="mod">
          <ac:chgData name="Tabarraei, Alireza" userId="74fac402-a69c-4011-92f2-f24b06bf8921" providerId="ADAL" clId="{928539A5-DE4E-4D32-BF8A-8C0E8F8E9C7A}" dt="2022-09-07T03:09:21.643" v="27" actId="20577"/>
          <ac:spMkLst>
            <pc:docMk/>
            <pc:sldMk cId="0" sldId="431"/>
            <ac:spMk id="5" creationId="{9C4E632F-62A2-4436-B0CD-D6E72E449C6D}"/>
          </ac:spMkLst>
        </pc:spChg>
      </pc:sldChg>
      <pc:sldChg chg="del">
        <pc:chgData name="Tabarraei, Alireza" userId="74fac402-a69c-4011-92f2-f24b06bf8921" providerId="ADAL" clId="{928539A5-DE4E-4D32-BF8A-8C0E8F8E9C7A}" dt="2022-09-07T03:10:15.300" v="29" actId="47"/>
        <pc:sldMkLst>
          <pc:docMk/>
          <pc:sldMk cId="0" sldId="819"/>
        </pc:sldMkLst>
      </pc:sldChg>
      <pc:sldChg chg="del">
        <pc:chgData name="Tabarraei, Alireza" userId="74fac402-a69c-4011-92f2-f24b06bf8921" providerId="ADAL" clId="{928539A5-DE4E-4D32-BF8A-8C0E8F8E9C7A}" dt="2022-09-07T03:10:08.487" v="28" actId="2696"/>
        <pc:sldMkLst>
          <pc:docMk/>
          <pc:sldMk cId="140484666" sldId="826"/>
        </pc:sldMkLst>
      </pc:sldChg>
      <pc:sldChg chg="modSp add">
        <pc:chgData name="Tabarraei, Alireza" userId="74fac402-a69c-4011-92f2-f24b06bf8921" providerId="ADAL" clId="{928539A5-DE4E-4D32-BF8A-8C0E8F8E9C7A}" dt="2022-09-07T03:11:33.301" v="43" actId="20577"/>
        <pc:sldMkLst>
          <pc:docMk/>
          <pc:sldMk cId="1044421894" sldId="826"/>
        </pc:sldMkLst>
        <pc:spChg chg="mod">
          <ac:chgData name="Tabarraei, Alireza" userId="74fac402-a69c-4011-92f2-f24b06bf8921" providerId="ADAL" clId="{928539A5-DE4E-4D32-BF8A-8C0E8F8E9C7A}" dt="2022-09-07T03:11:33.301" v="43" actId="20577"/>
          <ac:spMkLst>
            <pc:docMk/>
            <pc:sldMk cId="1044421894" sldId="826"/>
            <ac:spMk id="3" creationId="{D9B688B1-557B-49CA-B998-0FDE97480157}"/>
          </ac:spMkLst>
        </pc:spChg>
      </pc:sldChg>
      <pc:sldChg chg="del">
        <pc:chgData name="Tabarraei, Alireza" userId="74fac402-a69c-4011-92f2-f24b06bf8921" providerId="ADAL" clId="{928539A5-DE4E-4D32-BF8A-8C0E8F8E9C7A}" dt="2022-09-07T03:10:08.487" v="28" actId="2696"/>
        <pc:sldMkLst>
          <pc:docMk/>
          <pc:sldMk cId="1896952914" sldId="827"/>
        </pc:sldMkLst>
      </pc:sldChg>
      <pc:sldChg chg="add">
        <pc:chgData name="Tabarraei, Alireza" userId="74fac402-a69c-4011-92f2-f24b06bf8921" providerId="ADAL" clId="{928539A5-DE4E-4D32-BF8A-8C0E8F8E9C7A}" dt="2022-09-07T03:10:18.628" v="30"/>
        <pc:sldMkLst>
          <pc:docMk/>
          <pc:sldMk cId="3167287264" sldId="827"/>
        </pc:sldMkLst>
      </pc:sldChg>
      <pc:sldChg chg="modSp mod">
        <pc:chgData name="Tabarraei, Alireza" userId="74fac402-a69c-4011-92f2-f24b06bf8921" providerId="ADAL" clId="{928539A5-DE4E-4D32-BF8A-8C0E8F8E9C7A}" dt="2022-09-07T03:13:06.594" v="56" actId="108"/>
        <pc:sldMkLst>
          <pc:docMk/>
          <pc:sldMk cId="2757718583" sldId="828"/>
        </pc:sldMkLst>
        <pc:spChg chg="mod">
          <ac:chgData name="Tabarraei, Alireza" userId="74fac402-a69c-4011-92f2-f24b06bf8921" providerId="ADAL" clId="{928539A5-DE4E-4D32-BF8A-8C0E8F8E9C7A}" dt="2022-09-07T03:13:06.594" v="56" actId="108"/>
          <ac:spMkLst>
            <pc:docMk/>
            <pc:sldMk cId="2757718583" sldId="828"/>
            <ac:spMk id="3" creationId="{D9B688B1-557B-49CA-B998-0FDE97480157}"/>
          </ac:spMkLst>
        </pc:spChg>
      </pc:sldChg>
      <pc:sldMasterChg chg="delSldLayout">
        <pc:chgData name="Tabarraei, Alireza" userId="74fac402-a69c-4011-92f2-f24b06bf8921" providerId="ADAL" clId="{928539A5-DE4E-4D32-BF8A-8C0E8F8E9C7A}" dt="2022-09-07T03:02:27.673" v="5" actId="2696"/>
        <pc:sldMasterMkLst>
          <pc:docMk/>
          <pc:sldMasterMk cId="410806829" sldId="2147483648"/>
        </pc:sldMasterMkLst>
        <pc:sldLayoutChg chg="del">
          <pc:chgData name="Tabarraei, Alireza" userId="74fac402-a69c-4011-92f2-f24b06bf8921" providerId="ADAL" clId="{928539A5-DE4E-4D32-BF8A-8C0E8F8E9C7A}" dt="2022-09-07T03:02:27.673" v="5" actId="2696"/>
          <pc:sldLayoutMkLst>
            <pc:docMk/>
            <pc:sldMasterMk cId="410806829" sldId="2147483648"/>
            <pc:sldLayoutMk cId="416585458" sldId="2147483661"/>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2D075-56B6-4CCF-973C-AF3177C99E63}" type="datetimeFigureOut">
              <a:rPr lang="en-US" smtClean="0"/>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D0B27-B2D6-424D-84AE-AE6D82592F92}" type="slidenum">
              <a:rPr lang="en-US" smtClean="0"/>
              <a:t>‹#›</a:t>
            </a:fld>
            <a:endParaRPr lang="en-US"/>
          </a:p>
        </p:txBody>
      </p:sp>
    </p:spTree>
    <p:extLst>
      <p:ext uri="{BB962C8B-B14F-4D97-AF65-F5344CB8AC3E}">
        <p14:creationId xmlns:p14="http://schemas.microsoft.com/office/powerpoint/2010/main" val="788554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8ABE-11E0-47E2-A6BA-892C3CE503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225C66-9517-4407-9A8E-D6D738D50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A5880-9C0F-4E6E-888E-E4A9046987DF}"/>
              </a:ext>
            </a:extLst>
          </p:cNvPr>
          <p:cNvSpPr>
            <a:spLocks noGrp="1"/>
          </p:cNvSpPr>
          <p:nvPr>
            <p:ph type="dt" sz="half" idx="10"/>
          </p:nvPr>
        </p:nvSpPr>
        <p:spPr/>
        <p:txBody>
          <a:bodyPr/>
          <a:lstStyle/>
          <a:p>
            <a:fld id="{8319E0F9-87E8-4463-8F4E-FE9E740053CF}" type="datetimeFigureOut">
              <a:rPr lang="en-US" smtClean="0"/>
              <a:t>2/7/2024</a:t>
            </a:fld>
            <a:endParaRPr lang="en-US"/>
          </a:p>
        </p:txBody>
      </p:sp>
      <p:sp>
        <p:nvSpPr>
          <p:cNvPr id="5" name="Footer Placeholder 4">
            <a:extLst>
              <a:ext uri="{FF2B5EF4-FFF2-40B4-BE49-F238E27FC236}">
                <a16:creationId xmlns:a16="http://schemas.microsoft.com/office/drawing/2014/main" id="{B380CFC7-9EA0-44A1-AF61-FE4C20C76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3D6B7-9DD4-43F5-9156-87D741E0FDC8}"/>
              </a:ext>
            </a:extLst>
          </p:cNvPr>
          <p:cNvSpPr>
            <a:spLocks noGrp="1"/>
          </p:cNvSpPr>
          <p:nvPr>
            <p:ph type="sldNum" sz="quarter" idx="12"/>
          </p:nvPr>
        </p:nvSpPr>
        <p:spPr/>
        <p:txBody>
          <a:bodyPr/>
          <a:lstStyle/>
          <a:p>
            <a:fld id="{8F27822E-05B6-450F-8000-0CB3ABCC33CB}" type="slidenum">
              <a:rPr lang="en-US" smtClean="0"/>
              <a:t>‹#›</a:t>
            </a:fld>
            <a:endParaRPr lang="en-US"/>
          </a:p>
        </p:txBody>
      </p:sp>
    </p:spTree>
    <p:extLst>
      <p:ext uri="{BB962C8B-B14F-4D97-AF65-F5344CB8AC3E}">
        <p14:creationId xmlns:p14="http://schemas.microsoft.com/office/powerpoint/2010/main" val="170620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D288-E44E-4500-83CF-5DF2A67454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EF676-FA52-44EC-BAB9-3BC7F0FC2D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100F3-596E-4C53-A7D0-0B423CE965C3}"/>
              </a:ext>
            </a:extLst>
          </p:cNvPr>
          <p:cNvSpPr>
            <a:spLocks noGrp="1"/>
          </p:cNvSpPr>
          <p:nvPr>
            <p:ph type="dt" sz="half" idx="10"/>
          </p:nvPr>
        </p:nvSpPr>
        <p:spPr/>
        <p:txBody>
          <a:bodyPr/>
          <a:lstStyle/>
          <a:p>
            <a:fld id="{8319E0F9-87E8-4463-8F4E-FE9E740053CF}" type="datetimeFigureOut">
              <a:rPr lang="en-US" smtClean="0"/>
              <a:t>2/7/2024</a:t>
            </a:fld>
            <a:endParaRPr lang="en-US"/>
          </a:p>
        </p:txBody>
      </p:sp>
      <p:sp>
        <p:nvSpPr>
          <p:cNvPr id="5" name="Footer Placeholder 4">
            <a:extLst>
              <a:ext uri="{FF2B5EF4-FFF2-40B4-BE49-F238E27FC236}">
                <a16:creationId xmlns:a16="http://schemas.microsoft.com/office/drawing/2014/main" id="{EEDDF59A-B0D9-4B3B-B134-417C9A64C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3EC15-9C42-494C-BA99-E5AE40E02E15}"/>
              </a:ext>
            </a:extLst>
          </p:cNvPr>
          <p:cNvSpPr>
            <a:spLocks noGrp="1"/>
          </p:cNvSpPr>
          <p:nvPr>
            <p:ph type="sldNum" sz="quarter" idx="12"/>
          </p:nvPr>
        </p:nvSpPr>
        <p:spPr/>
        <p:txBody>
          <a:bodyPr/>
          <a:lstStyle/>
          <a:p>
            <a:fld id="{8F27822E-05B6-450F-8000-0CB3ABCC33CB}" type="slidenum">
              <a:rPr lang="en-US" smtClean="0"/>
              <a:t>‹#›</a:t>
            </a:fld>
            <a:endParaRPr lang="en-US"/>
          </a:p>
        </p:txBody>
      </p:sp>
    </p:spTree>
    <p:extLst>
      <p:ext uri="{BB962C8B-B14F-4D97-AF65-F5344CB8AC3E}">
        <p14:creationId xmlns:p14="http://schemas.microsoft.com/office/powerpoint/2010/main" val="140809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9BF561-BC16-48A1-A0EC-AD85A83792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A461ED-021F-413A-9D68-2C53E604CB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F79AA-7DEC-4ECC-A736-A1AC77F9D9D5}"/>
              </a:ext>
            </a:extLst>
          </p:cNvPr>
          <p:cNvSpPr>
            <a:spLocks noGrp="1"/>
          </p:cNvSpPr>
          <p:nvPr>
            <p:ph type="dt" sz="half" idx="10"/>
          </p:nvPr>
        </p:nvSpPr>
        <p:spPr/>
        <p:txBody>
          <a:bodyPr/>
          <a:lstStyle/>
          <a:p>
            <a:fld id="{8319E0F9-87E8-4463-8F4E-FE9E740053CF}" type="datetimeFigureOut">
              <a:rPr lang="en-US" smtClean="0"/>
              <a:t>2/7/2024</a:t>
            </a:fld>
            <a:endParaRPr lang="en-US"/>
          </a:p>
        </p:txBody>
      </p:sp>
      <p:sp>
        <p:nvSpPr>
          <p:cNvPr id="5" name="Footer Placeholder 4">
            <a:extLst>
              <a:ext uri="{FF2B5EF4-FFF2-40B4-BE49-F238E27FC236}">
                <a16:creationId xmlns:a16="http://schemas.microsoft.com/office/drawing/2014/main" id="{09B98D22-0EE9-4F38-BC8F-DA51A838A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AC350-DA87-470B-98BE-A60AF83E7B8C}"/>
              </a:ext>
            </a:extLst>
          </p:cNvPr>
          <p:cNvSpPr>
            <a:spLocks noGrp="1"/>
          </p:cNvSpPr>
          <p:nvPr>
            <p:ph type="sldNum" sz="quarter" idx="12"/>
          </p:nvPr>
        </p:nvSpPr>
        <p:spPr/>
        <p:txBody>
          <a:bodyPr/>
          <a:lstStyle/>
          <a:p>
            <a:fld id="{8F27822E-05B6-450F-8000-0CB3ABCC33CB}" type="slidenum">
              <a:rPr lang="en-US" smtClean="0"/>
              <a:t>‹#›</a:t>
            </a:fld>
            <a:endParaRPr lang="en-US"/>
          </a:p>
        </p:txBody>
      </p:sp>
    </p:spTree>
    <p:extLst>
      <p:ext uri="{BB962C8B-B14F-4D97-AF65-F5344CB8AC3E}">
        <p14:creationId xmlns:p14="http://schemas.microsoft.com/office/powerpoint/2010/main" val="982799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76200"/>
            <a:ext cx="12192000" cy="1188720"/>
          </a:xfrm>
          <a:prstGeom prst="rect">
            <a:avLst/>
          </a:prstGeom>
        </p:spPr>
        <p:txBody>
          <a:bodyPr anchor="ctr"/>
          <a:lstStyle>
            <a:lvl1pPr>
              <a:lnSpc>
                <a:spcPct val="100000"/>
              </a:lnSpc>
              <a:defRPr sz="4400">
                <a:solidFill>
                  <a:srgbClr val="305266"/>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609600" y="1432560"/>
            <a:ext cx="109728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5181600" y="6553200"/>
            <a:ext cx="18288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1"/>
          <p:cNvSpPr>
            <a:spLocks noGrp="1"/>
          </p:cNvSpPr>
          <p:nvPr>
            <p:ph idx="17"/>
          </p:nvPr>
        </p:nvSpPr>
        <p:spPr>
          <a:xfrm>
            <a:off x="609600" y="4038600"/>
            <a:ext cx="109728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023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07B1-1F54-45AB-BB1F-A0A9D9D8EE2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6875DDD-7E15-40EC-B9A2-05BAD94B9DC1}"/>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82222B-1A78-482F-9A8F-4C7DB785EACB}"/>
              </a:ext>
            </a:extLst>
          </p:cNvPr>
          <p:cNvSpPr>
            <a:spLocks noGrp="1"/>
          </p:cNvSpPr>
          <p:nvPr>
            <p:ph type="dt" sz="half" idx="10"/>
          </p:nvPr>
        </p:nvSpPr>
        <p:spPr/>
        <p:txBody>
          <a:bodyPr/>
          <a:lstStyle/>
          <a:p>
            <a:fld id="{8319E0F9-87E8-4463-8F4E-FE9E740053CF}" type="datetimeFigureOut">
              <a:rPr lang="en-US" smtClean="0"/>
              <a:t>2/7/2024</a:t>
            </a:fld>
            <a:endParaRPr lang="en-US"/>
          </a:p>
        </p:txBody>
      </p:sp>
      <p:sp>
        <p:nvSpPr>
          <p:cNvPr id="5" name="Footer Placeholder 4">
            <a:extLst>
              <a:ext uri="{FF2B5EF4-FFF2-40B4-BE49-F238E27FC236}">
                <a16:creationId xmlns:a16="http://schemas.microsoft.com/office/drawing/2014/main" id="{311FEC02-B67E-4D1A-8313-764C4EF35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FF13E-725D-4419-ABF5-CE3EC4CC5A8B}"/>
              </a:ext>
            </a:extLst>
          </p:cNvPr>
          <p:cNvSpPr>
            <a:spLocks noGrp="1"/>
          </p:cNvSpPr>
          <p:nvPr>
            <p:ph type="sldNum" sz="quarter" idx="12"/>
          </p:nvPr>
        </p:nvSpPr>
        <p:spPr/>
        <p:txBody>
          <a:bodyPr/>
          <a:lstStyle/>
          <a:p>
            <a:fld id="{8F27822E-05B6-450F-8000-0CB3ABCC33CB}" type="slidenum">
              <a:rPr lang="en-US" smtClean="0"/>
              <a:t>‹#›</a:t>
            </a:fld>
            <a:endParaRPr lang="en-US"/>
          </a:p>
        </p:txBody>
      </p:sp>
    </p:spTree>
    <p:extLst>
      <p:ext uri="{BB962C8B-B14F-4D97-AF65-F5344CB8AC3E}">
        <p14:creationId xmlns:p14="http://schemas.microsoft.com/office/powerpoint/2010/main" val="404036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E0BE-BE55-4818-B2C5-ADC41BA3C1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6B4EB9-E6C9-4E0B-AAA1-B92CBF1CB6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CD3BF3-9230-4D70-91D9-C421DBD6A442}"/>
              </a:ext>
            </a:extLst>
          </p:cNvPr>
          <p:cNvSpPr>
            <a:spLocks noGrp="1"/>
          </p:cNvSpPr>
          <p:nvPr>
            <p:ph type="dt" sz="half" idx="10"/>
          </p:nvPr>
        </p:nvSpPr>
        <p:spPr/>
        <p:txBody>
          <a:bodyPr/>
          <a:lstStyle/>
          <a:p>
            <a:fld id="{8319E0F9-87E8-4463-8F4E-FE9E740053CF}" type="datetimeFigureOut">
              <a:rPr lang="en-US" smtClean="0"/>
              <a:t>2/7/2024</a:t>
            </a:fld>
            <a:endParaRPr lang="en-US"/>
          </a:p>
        </p:txBody>
      </p:sp>
      <p:sp>
        <p:nvSpPr>
          <p:cNvPr id="5" name="Footer Placeholder 4">
            <a:extLst>
              <a:ext uri="{FF2B5EF4-FFF2-40B4-BE49-F238E27FC236}">
                <a16:creationId xmlns:a16="http://schemas.microsoft.com/office/drawing/2014/main" id="{922138D4-7763-4F7A-BBEF-DEB24B750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6E760-87CA-4051-B592-8AC932D50D66}"/>
              </a:ext>
            </a:extLst>
          </p:cNvPr>
          <p:cNvSpPr>
            <a:spLocks noGrp="1"/>
          </p:cNvSpPr>
          <p:nvPr>
            <p:ph type="sldNum" sz="quarter" idx="12"/>
          </p:nvPr>
        </p:nvSpPr>
        <p:spPr/>
        <p:txBody>
          <a:bodyPr/>
          <a:lstStyle/>
          <a:p>
            <a:fld id="{8F27822E-05B6-450F-8000-0CB3ABCC33CB}" type="slidenum">
              <a:rPr lang="en-US" smtClean="0"/>
              <a:t>‹#›</a:t>
            </a:fld>
            <a:endParaRPr lang="en-US"/>
          </a:p>
        </p:txBody>
      </p:sp>
    </p:spTree>
    <p:extLst>
      <p:ext uri="{BB962C8B-B14F-4D97-AF65-F5344CB8AC3E}">
        <p14:creationId xmlns:p14="http://schemas.microsoft.com/office/powerpoint/2010/main" val="142221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2570-FAB2-4567-8B7C-C5545A581322}"/>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28E9E97F-ACA5-45D0-A541-2BB03E93F9A5}"/>
              </a:ext>
            </a:extLst>
          </p:cNvPr>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C568D79-BD61-4B75-90A4-FB3EC0102EB9}"/>
              </a:ext>
            </a:extLst>
          </p:cNvPr>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ED69D44-0B10-485D-AFF6-F70F893E79D2}"/>
              </a:ext>
            </a:extLst>
          </p:cNvPr>
          <p:cNvSpPr>
            <a:spLocks noGrp="1"/>
          </p:cNvSpPr>
          <p:nvPr>
            <p:ph type="dt" sz="half" idx="10"/>
          </p:nvPr>
        </p:nvSpPr>
        <p:spPr/>
        <p:txBody>
          <a:bodyPr/>
          <a:lstStyle/>
          <a:p>
            <a:fld id="{8319E0F9-87E8-4463-8F4E-FE9E740053CF}" type="datetimeFigureOut">
              <a:rPr lang="en-US" smtClean="0"/>
              <a:t>2/7/2024</a:t>
            </a:fld>
            <a:endParaRPr lang="en-US"/>
          </a:p>
        </p:txBody>
      </p:sp>
      <p:sp>
        <p:nvSpPr>
          <p:cNvPr id="6" name="Footer Placeholder 5">
            <a:extLst>
              <a:ext uri="{FF2B5EF4-FFF2-40B4-BE49-F238E27FC236}">
                <a16:creationId xmlns:a16="http://schemas.microsoft.com/office/drawing/2014/main" id="{82FD46C1-9C57-4D2C-87F2-FFC6309EFE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68976-0A26-42F7-AD41-94F633A11DDC}"/>
              </a:ext>
            </a:extLst>
          </p:cNvPr>
          <p:cNvSpPr>
            <a:spLocks noGrp="1"/>
          </p:cNvSpPr>
          <p:nvPr>
            <p:ph type="sldNum" sz="quarter" idx="12"/>
          </p:nvPr>
        </p:nvSpPr>
        <p:spPr/>
        <p:txBody>
          <a:bodyPr/>
          <a:lstStyle/>
          <a:p>
            <a:fld id="{8F27822E-05B6-450F-8000-0CB3ABCC33CB}" type="slidenum">
              <a:rPr lang="en-US" smtClean="0"/>
              <a:t>‹#›</a:t>
            </a:fld>
            <a:endParaRPr lang="en-US"/>
          </a:p>
        </p:txBody>
      </p:sp>
    </p:spTree>
    <p:extLst>
      <p:ext uri="{BB962C8B-B14F-4D97-AF65-F5344CB8AC3E}">
        <p14:creationId xmlns:p14="http://schemas.microsoft.com/office/powerpoint/2010/main" val="65509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21EE-EB4C-414B-AF8E-23849BA1BA5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E20DF1F-2F05-4709-9821-56C498995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865EA7-60A6-4AA7-84C1-307628D61162}"/>
              </a:ext>
            </a:extLst>
          </p:cNvPr>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9ED889D-A756-4987-BC89-CEB67B0BE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64946-438E-48B5-B7FB-8A1E0D1D7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889A9-A0D0-4244-A7EB-4AE21885DD46}"/>
              </a:ext>
            </a:extLst>
          </p:cNvPr>
          <p:cNvSpPr>
            <a:spLocks noGrp="1"/>
          </p:cNvSpPr>
          <p:nvPr>
            <p:ph type="dt" sz="half" idx="10"/>
          </p:nvPr>
        </p:nvSpPr>
        <p:spPr/>
        <p:txBody>
          <a:bodyPr/>
          <a:lstStyle/>
          <a:p>
            <a:fld id="{8319E0F9-87E8-4463-8F4E-FE9E740053CF}" type="datetimeFigureOut">
              <a:rPr lang="en-US" smtClean="0"/>
              <a:t>2/7/2024</a:t>
            </a:fld>
            <a:endParaRPr lang="en-US"/>
          </a:p>
        </p:txBody>
      </p:sp>
      <p:sp>
        <p:nvSpPr>
          <p:cNvPr id="8" name="Footer Placeholder 7">
            <a:extLst>
              <a:ext uri="{FF2B5EF4-FFF2-40B4-BE49-F238E27FC236}">
                <a16:creationId xmlns:a16="http://schemas.microsoft.com/office/drawing/2014/main" id="{CB860C15-2D9D-4E70-80B2-C47FB48470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CE8BAD-23D7-4980-A46E-2DA85F3B8150}"/>
              </a:ext>
            </a:extLst>
          </p:cNvPr>
          <p:cNvSpPr>
            <a:spLocks noGrp="1"/>
          </p:cNvSpPr>
          <p:nvPr>
            <p:ph type="sldNum" sz="quarter" idx="12"/>
          </p:nvPr>
        </p:nvSpPr>
        <p:spPr/>
        <p:txBody>
          <a:bodyPr/>
          <a:lstStyle/>
          <a:p>
            <a:fld id="{8F27822E-05B6-450F-8000-0CB3ABCC33CB}" type="slidenum">
              <a:rPr lang="en-US" smtClean="0"/>
              <a:t>‹#›</a:t>
            </a:fld>
            <a:endParaRPr lang="en-US"/>
          </a:p>
        </p:txBody>
      </p:sp>
    </p:spTree>
    <p:extLst>
      <p:ext uri="{BB962C8B-B14F-4D97-AF65-F5344CB8AC3E}">
        <p14:creationId xmlns:p14="http://schemas.microsoft.com/office/powerpoint/2010/main" val="6610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FF8B-EFC5-46F6-91B6-3F9D12474EEC}"/>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C3698F2-A438-4B52-B005-8C3078A7DD15}"/>
              </a:ext>
            </a:extLst>
          </p:cNvPr>
          <p:cNvSpPr>
            <a:spLocks noGrp="1"/>
          </p:cNvSpPr>
          <p:nvPr>
            <p:ph type="dt" sz="half" idx="10"/>
          </p:nvPr>
        </p:nvSpPr>
        <p:spPr/>
        <p:txBody>
          <a:bodyPr/>
          <a:lstStyle/>
          <a:p>
            <a:fld id="{8319E0F9-87E8-4463-8F4E-FE9E740053CF}" type="datetimeFigureOut">
              <a:rPr lang="en-US" smtClean="0"/>
              <a:t>2/7/2024</a:t>
            </a:fld>
            <a:endParaRPr lang="en-US"/>
          </a:p>
        </p:txBody>
      </p:sp>
      <p:sp>
        <p:nvSpPr>
          <p:cNvPr id="4" name="Footer Placeholder 3">
            <a:extLst>
              <a:ext uri="{FF2B5EF4-FFF2-40B4-BE49-F238E27FC236}">
                <a16:creationId xmlns:a16="http://schemas.microsoft.com/office/drawing/2014/main" id="{5FEE8544-140F-40B9-AEC7-C14420101D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FB9420-2523-4893-AB40-0BDEC6D7ACFF}"/>
              </a:ext>
            </a:extLst>
          </p:cNvPr>
          <p:cNvSpPr>
            <a:spLocks noGrp="1"/>
          </p:cNvSpPr>
          <p:nvPr>
            <p:ph type="sldNum" sz="quarter" idx="12"/>
          </p:nvPr>
        </p:nvSpPr>
        <p:spPr/>
        <p:txBody>
          <a:bodyPr/>
          <a:lstStyle/>
          <a:p>
            <a:fld id="{8F27822E-05B6-450F-8000-0CB3ABCC33CB}" type="slidenum">
              <a:rPr lang="en-US" smtClean="0"/>
              <a:t>‹#›</a:t>
            </a:fld>
            <a:endParaRPr lang="en-US"/>
          </a:p>
        </p:txBody>
      </p:sp>
    </p:spTree>
    <p:extLst>
      <p:ext uri="{BB962C8B-B14F-4D97-AF65-F5344CB8AC3E}">
        <p14:creationId xmlns:p14="http://schemas.microsoft.com/office/powerpoint/2010/main" val="60216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AA2188-E75D-4066-9703-555C29F3CAA7}"/>
              </a:ext>
            </a:extLst>
          </p:cNvPr>
          <p:cNvSpPr>
            <a:spLocks noGrp="1"/>
          </p:cNvSpPr>
          <p:nvPr>
            <p:ph type="dt" sz="half" idx="10"/>
          </p:nvPr>
        </p:nvSpPr>
        <p:spPr/>
        <p:txBody>
          <a:bodyPr/>
          <a:lstStyle/>
          <a:p>
            <a:fld id="{8319E0F9-87E8-4463-8F4E-FE9E740053CF}" type="datetimeFigureOut">
              <a:rPr lang="en-US" smtClean="0"/>
              <a:t>2/7/2024</a:t>
            </a:fld>
            <a:endParaRPr lang="en-US"/>
          </a:p>
        </p:txBody>
      </p:sp>
      <p:sp>
        <p:nvSpPr>
          <p:cNvPr id="3" name="Footer Placeholder 2">
            <a:extLst>
              <a:ext uri="{FF2B5EF4-FFF2-40B4-BE49-F238E27FC236}">
                <a16:creationId xmlns:a16="http://schemas.microsoft.com/office/drawing/2014/main" id="{E250D742-E8CD-49D3-9D5E-D75082C05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78CFA3-C1BD-454A-AA00-0298313BB94D}"/>
              </a:ext>
            </a:extLst>
          </p:cNvPr>
          <p:cNvSpPr>
            <a:spLocks noGrp="1"/>
          </p:cNvSpPr>
          <p:nvPr>
            <p:ph type="sldNum" sz="quarter" idx="12"/>
          </p:nvPr>
        </p:nvSpPr>
        <p:spPr/>
        <p:txBody>
          <a:bodyPr/>
          <a:lstStyle/>
          <a:p>
            <a:fld id="{8F27822E-05B6-450F-8000-0CB3ABCC33CB}" type="slidenum">
              <a:rPr lang="en-US" smtClean="0"/>
              <a:t>‹#›</a:t>
            </a:fld>
            <a:endParaRPr lang="en-US"/>
          </a:p>
        </p:txBody>
      </p:sp>
    </p:spTree>
    <p:extLst>
      <p:ext uri="{BB962C8B-B14F-4D97-AF65-F5344CB8AC3E}">
        <p14:creationId xmlns:p14="http://schemas.microsoft.com/office/powerpoint/2010/main" val="2885610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0E38-601C-41F4-A725-ABC7BD3B0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0F4EB2-3740-4444-9E80-E94BD462C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2B3794-F867-4677-AB75-B2A9BF6A4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48ADE-1D88-4C94-A55D-05FB6B3E7D48}"/>
              </a:ext>
            </a:extLst>
          </p:cNvPr>
          <p:cNvSpPr>
            <a:spLocks noGrp="1"/>
          </p:cNvSpPr>
          <p:nvPr>
            <p:ph type="dt" sz="half" idx="10"/>
          </p:nvPr>
        </p:nvSpPr>
        <p:spPr/>
        <p:txBody>
          <a:bodyPr/>
          <a:lstStyle/>
          <a:p>
            <a:fld id="{8319E0F9-87E8-4463-8F4E-FE9E740053CF}" type="datetimeFigureOut">
              <a:rPr lang="en-US" smtClean="0"/>
              <a:t>2/7/2024</a:t>
            </a:fld>
            <a:endParaRPr lang="en-US"/>
          </a:p>
        </p:txBody>
      </p:sp>
      <p:sp>
        <p:nvSpPr>
          <p:cNvPr id="6" name="Footer Placeholder 5">
            <a:extLst>
              <a:ext uri="{FF2B5EF4-FFF2-40B4-BE49-F238E27FC236}">
                <a16:creationId xmlns:a16="http://schemas.microsoft.com/office/drawing/2014/main" id="{78E50C85-EF57-4D3F-AF35-D0758BAD74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FE3E4-B12A-4AA8-A792-9CFCF89F81D2}"/>
              </a:ext>
            </a:extLst>
          </p:cNvPr>
          <p:cNvSpPr>
            <a:spLocks noGrp="1"/>
          </p:cNvSpPr>
          <p:nvPr>
            <p:ph type="sldNum" sz="quarter" idx="12"/>
          </p:nvPr>
        </p:nvSpPr>
        <p:spPr/>
        <p:txBody>
          <a:bodyPr/>
          <a:lstStyle/>
          <a:p>
            <a:fld id="{8F27822E-05B6-450F-8000-0CB3ABCC33CB}" type="slidenum">
              <a:rPr lang="en-US" smtClean="0"/>
              <a:t>‹#›</a:t>
            </a:fld>
            <a:endParaRPr lang="en-US"/>
          </a:p>
        </p:txBody>
      </p:sp>
    </p:spTree>
    <p:extLst>
      <p:ext uri="{BB962C8B-B14F-4D97-AF65-F5344CB8AC3E}">
        <p14:creationId xmlns:p14="http://schemas.microsoft.com/office/powerpoint/2010/main" val="185843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DD452-0A1C-4934-9B2E-0563ED7E6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4140EC-21F4-4535-A040-27B099CE88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470E24-2E86-444F-8E69-4F66ACFB8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883CE7-87BD-4569-8472-8E016B32D468}"/>
              </a:ext>
            </a:extLst>
          </p:cNvPr>
          <p:cNvSpPr>
            <a:spLocks noGrp="1"/>
          </p:cNvSpPr>
          <p:nvPr>
            <p:ph type="dt" sz="half" idx="10"/>
          </p:nvPr>
        </p:nvSpPr>
        <p:spPr/>
        <p:txBody>
          <a:bodyPr/>
          <a:lstStyle/>
          <a:p>
            <a:fld id="{8319E0F9-87E8-4463-8F4E-FE9E740053CF}" type="datetimeFigureOut">
              <a:rPr lang="en-US" smtClean="0"/>
              <a:t>2/7/2024</a:t>
            </a:fld>
            <a:endParaRPr lang="en-US"/>
          </a:p>
        </p:txBody>
      </p:sp>
      <p:sp>
        <p:nvSpPr>
          <p:cNvPr id="6" name="Footer Placeholder 5">
            <a:extLst>
              <a:ext uri="{FF2B5EF4-FFF2-40B4-BE49-F238E27FC236}">
                <a16:creationId xmlns:a16="http://schemas.microsoft.com/office/drawing/2014/main" id="{F60C52A1-0978-4F4B-9D08-4B092448E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E5DC6-9420-4FD0-B069-488CC56DE791}"/>
              </a:ext>
            </a:extLst>
          </p:cNvPr>
          <p:cNvSpPr>
            <a:spLocks noGrp="1"/>
          </p:cNvSpPr>
          <p:nvPr>
            <p:ph type="sldNum" sz="quarter" idx="12"/>
          </p:nvPr>
        </p:nvSpPr>
        <p:spPr/>
        <p:txBody>
          <a:bodyPr/>
          <a:lstStyle/>
          <a:p>
            <a:fld id="{8F27822E-05B6-450F-8000-0CB3ABCC33CB}" type="slidenum">
              <a:rPr lang="en-US" smtClean="0"/>
              <a:t>‹#›</a:t>
            </a:fld>
            <a:endParaRPr lang="en-US"/>
          </a:p>
        </p:txBody>
      </p:sp>
    </p:spTree>
    <p:extLst>
      <p:ext uri="{BB962C8B-B14F-4D97-AF65-F5344CB8AC3E}">
        <p14:creationId xmlns:p14="http://schemas.microsoft.com/office/powerpoint/2010/main" val="374248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62B42-F907-41BA-B851-70EBE11FE7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7531BF-E165-4AE4-A545-5FB6AEEA7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68F8A-9C10-4978-846E-01CB274F2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9E0F9-87E8-4463-8F4E-FE9E740053CF}" type="datetimeFigureOut">
              <a:rPr lang="en-US" smtClean="0"/>
              <a:t>2/7/2024</a:t>
            </a:fld>
            <a:endParaRPr lang="en-US"/>
          </a:p>
        </p:txBody>
      </p:sp>
      <p:sp>
        <p:nvSpPr>
          <p:cNvPr id="5" name="Footer Placeholder 4">
            <a:extLst>
              <a:ext uri="{FF2B5EF4-FFF2-40B4-BE49-F238E27FC236}">
                <a16:creationId xmlns:a16="http://schemas.microsoft.com/office/drawing/2014/main" id="{B2302E81-7DA7-4A07-9A80-9868C88A05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BF00D7-30AA-4879-947C-E46C6E03E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7822E-05B6-450F-8000-0CB3ABCC33CB}" type="slidenum">
              <a:rPr lang="en-US" smtClean="0"/>
              <a:t>‹#›</a:t>
            </a:fld>
            <a:endParaRPr lang="en-US"/>
          </a:p>
        </p:txBody>
      </p:sp>
    </p:spTree>
    <p:extLst>
      <p:ext uri="{BB962C8B-B14F-4D97-AF65-F5344CB8AC3E}">
        <p14:creationId xmlns:p14="http://schemas.microsoft.com/office/powerpoint/2010/main" val="410806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15.emf"/><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jpeg"/><Relationship Id="rId5" Type="http://schemas.openxmlformats.org/officeDocument/2006/relationships/image" Target="../media/image4.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png"/><Relationship Id="rId5" Type="http://schemas.openxmlformats.org/officeDocument/2006/relationships/image" Target="../media/image16.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3A322C3-6632-43E8-86B0-7FA7EA10F7BD}"/>
              </a:ext>
            </a:extLst>
          </p:cNvPr>
          <p:cNvSpPr>
            <a:spLocks noGrp="1" noChangeArrowheads="1"/>
          </p:cNvSpPr>
          <p:nvPr>
            <p:ph type="ctrTitle"/>
          </p:nvPr>
        </p:nvSpPr>
        <p:spPr>
          <a:xfrm>
            <a:off x="2338387" y="3376613"/>
            <a:ext cx="7010400" cy="4267200"/>
          </a:xfrm>
        </p:spPr>
        <p:txBody>
          <a:bodyPr>
            <a:normAutofit fontScale="90000"/>
          </a:bodyPr>
          <a:lstStyle/>
          <a:p>
            <a:br>
              <a:rPr lang="en-US" altLang="en-US" sz="3700" dirty="0">
                <a:latin typeface="Times New Roman" panose="02020603050405020304" pitchFamily="18" charset="0"/>
                <a:cs typeface="Times New Roman" panose="02020603050405020304" pitchFamily="18" charset="0"/>
              </a:rPr>
            </a:br>
            <a:br>
              <a:rPr lang="en-US" altLang="en-US" sz="3700" dirty="0">
                <a:latin typeface="Times New Roman" panose="02020603050405020304" pitchFamily="18" charset="0"/>
                <a:cs typeface="Times New Roman" panose="02020603050405020304" pitchFamily="18" charset="0"/>
              </a:rPr>
            </a:br>
            <a:br>
              <a:rPr lang="en-US" altLang="en-US" sz="3700" dirty="0">
                <a:latin typeface="Times New Roman" panose="02020603050405020304" pitchFamily="18" charset="0"/>
                <a:cs typeface="Times New Roman" panose="02020603050405020304" pitchFamily="18" charset="0"/>
              </a:rPr>
            </a:br>
            <a:br>
              <a:rPr lang="en-US" altLang="en-US" sz="3700" dirty="0">
                <a:latin typeface="Times New Roman" panose="02020603050405020304" pitchFamily="18" charset="0"/>
                <a:cs typeface="Times New Roman" panose="02020603050405020304" pitchFamily="18" charset="0"/>
              </a:rPr>
            </a:br>
            <a:br>
              <a:rPr lang="en-US" altLang="en-US" sz="3700" dirty="0">
                <a:latin typeface="Times New Roman" panose="02020603050405020304" pitchFamily="18" charset="0"/>
                <a:cs typeface="Times New Roman" panose="02020603050405020304" pitchFamily="18" charset="0"/>
              </a:rPr>
            </a:br>
            <a:br>
              <a:rPr lang="en-US" altLang="en-US" sz="3700" dirty="0">
                <a:latin typeface="Times New Roman" panose="02020603050405020304" pitchFamily="18" charset="0"/>
                <a:cs typeface="Times New Roman" panose="02020603050405020304" pitchFamily="18" charset="0"/>
              </a:rPr>
            </a:br>
            <a:br>
              <a:rPr lang="en-US" altLang="en-US" sz="3700" dirty="0">
                <a:latin typeface="Times New Roman" panose="02020603050405020304" pitchFamily="18" charset="0"/>
                <a:cs typeface="Times New Roman" panose="02020603050405020304" pitchFamily="18" charset="0"/>
              </a:rPr>
            </a:br>
            <a:r>
              <a:rPr lang="en-US" altLang="en-US" sz="3700" dirty="0">
                <a:latin typeface="Times New Roman" panose="02020603050405020304" pitchFamily="18" charset="0"/>
                <a:cs typeface="Times New Roman" panose="02020603050405020304" pitchFamily="18" charset="0"/>
              </a:rPr>
              <a:t>Lecture 6</a:t>
            </a:r>
            <a:br>
              <a:rPr lang="en-US" altLang="en-US" sz="3700" dirty="0">
                <a:latin typeface="Times New Roman" panose="02020603050405020304" pitchFamily="18" charset="0"/>
                <a:cs typeface="Times New Roman" panose="02020603050405020304" pitchFamily="18" charset="0"/>
              </a:rPr>
            </a:br>
            <a:br>
              <a:rPr lang="en-US" altLang="en-US" sz="3700" dirty="0">
                <a:latin typeface="Times New Roman" panose="02020603050405020304" pitchFamily="18" charset="0"/>
                <a:cs typeface="Times New Roman" panose="02020603050405020304" pitchFamily="18" charset="0"/>
              </a:rPr>
            </a:br>
            <a:br>
              <a:rPr lang="en-US" altLang="en-US" sz="3700" dirty="0">
                <a:latin typeface="Times New Roman" panose="02020603050405020304" pitchFamily="18" charset="0"/>
                <a:cs typeface="Times New Roman" panose="02020603050405020304" pitchFamily="18" charset="0"/>
              </a:rPr>
            </a:br>
            <a:r>
              <a:rPr lang="en-US" altLang="en-US" sz="3700" dirty="0">
                <a:latin typeface="Times New Roman" panose="02020603050405020304" pitchFamily="18" charset="0"/>
                <a:cs typeface="Times New Roman" panose="02020603050405020304" pitchFamily="18" charset="0"/>
              </a:rPr>
              <a:t>Roots: Bracketing Methods</a:t>
            </a: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sz="1300"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2395527-154E-4498-BD0A-172A65F3875F}"/>
              </a:ext>
            </a:extLst>
          </p:cNvPr>
          <p:cNvSpPr>
            <a:spLocks noGrp="1" noChangeArrowheads="1"/>
          </p:cNvSpPr>
          <p:nvPr>
            <p:ph type="title"/>
          </p:nvPr>
        </p:nvSpPr>
        <p:spPr/>
        <p:txBody>
          <a:bodyPr/>
          <a:lstStyle/>
          <a:p>
            <a:pPr eaLnBrk="1" hangingPunct="1"/>
            <a:r>
              <a:rPr lang="en-US" altLang="en-US" dirty="0"/>
              <a:t>Bisection Error</a:t>
            </a:r>
          </a:p>
        </p:txBody>
      </p:sp>
      <p:sp>
        <p:nvSpPr>
          <p:cNvPr id="10243" name="Rectangle 3">
            <a:extLst>
              <a:ext uri="{FF2B5EF4-FFF2-40B4-BE49-F238E27FC236}">
                <a16:creationId xmlns:a16="http://schemas.microsoft.com/office/drawing/2014/main" id="{DC9634CE-9DB8-4770-94D3-9C65300BCE4D}"/>
              </a:ext>
            </a:extLst>
          </p:cNvPr>
          <p:cNvSpPr>
            <a:spLocks noGrp="1" noChangeArrowheads="1"/>
          </p:cNvSpPr>
          <p:nvPr>
            <p:ph type="body"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The absolute error of the bisection method is solely dependent on the absolute error at the start of the process (the space between the two guesses) and the number of iterations: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The required number of iterations to obtain a particular absolute error can be calculated based on the initial guesses:</a:t>
            </a:r>
          </a:p>
        </p:txBody>
      </p:sp>
      <p:graphicFrame>
        <p:nvGraphicFramePr>
          <p:cNvPr id="10244" name="Object 4">
            <a:extLst>
              <a:ext uri="{FF2B5EF4-FFF2-40B4-BE49-F238E27FC236}">
                <a16:creationId xmlns:a16="http://schemas.microsoft.com/office/drawing/2014/main" id="{C59B2AEE-3577-4251-8BE6-1DAF00DF224E}"/>
              </a:ext>
            </a:extLst>
          </p:cNvPr>
          <p:cNvGraphicFramePr>
            <a:graphicFrameLocks noChangeAspect="1"/>
          </p:cNvGraphicFramePr>
          <p:nvPr/>
        </p:nvGraphicFramePr>
        <p:xfrm>
          <a:off x="5257800" y="3352800"/>
          <a:ext cx="1143000" cy="723900"/>
        </p:xfrm>
        <a:graphic>
          <a:graphicData uri="http://schemas.openxmlformats.org/presentationml/2006/ole">
            <mc:AlternateContent xmlns:mc="http://schemas.openxmlformats.org/markup-compatibility/2006">
              <mc:Choice xmlns:v="urn:schemas-microsoft-com:vml" Requires="v">
                <p:oleObj spid="_x0000_s2068" name="Equation" r:id="rId3" imgW="622300" imgH="393700" progId="Equation.3">
                  <p:embed/>
                </p:oleObj>
              </mc:Choice>
              <mc:Fallback>
                <p:oleObj name="Equation" r:id="rId3" imgW="622300" imgH="393700" progId="Equation.3">
                  <p:embed/>
                  <p:pic>
                    <p:nvPicPr>
                      <p:cNvPr id="10244" name="Object 4">
                        <a:extLst>
                          <a:ext uri="{FF2B5EF4-FFF2-40B4-BE49-F238E27FC236}">
                            <a16:creationId xmlns:a16="http://schemas.microsoft.com/office/drawing/2014/main" id="{C59B2AEE-3577-4251-8BE6-1DAF00DF2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352800"/>
                        <a:ext cx="11430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a:extLst>
              <a:ext uri="{FF2B5EF4-FFF2-40B4-BE49-F238E27FC236}">
                <a16:creationId xmlns:a16="http://schemas.microsoft.com/office/drawing/2014/main" id="{FA72DD65-B769-45CB-B312-9FFE9700EF36}"/>
              </a:ext>
            </a:extLst>
          </p:cNvPr>
          <p:cNvGraphicFramePr>
            <a:graphicFrameLocks noChangeAspect="1"/>
          </p:cNvGraphicFramePr>
          <p:nvPr/>
        </p:nvGraphicFramePr>
        <p:xfrm>
          <a:off x="5029200" y="5486401"/>
          <a:ext cx="1606550" cy="792163"/>
        </p:xfrm>
        <a:graphic>
          <a:graphicData uri="http://schemas.openxmlformats.org/presentationml/2006/ole">
            <mc:AlternateContent xmlns:mc="http://schemas.openxmlformats.org/markup-compatibility/2006">
              <mc:Choice xmlns:v="urn:schemas-microsoft-com:vml" Requires="v">
                <p:oleObj spid="_x0000_s2069" name="Equation" r:id="rId5" imgW="927100" imgH="457200" progId="Equation.3">
                  <p:embed/>
                </p:oleObj>
              </mc:Choice>
              <mc:Fallback>
                <p:oleObj name="Equation" r:id="rId5" imgW="927100" imgH="457200" progId="Equation.3">
                  <p:embed/>
                  <p:pic>
                    <p:nvPicPr>
                      <p:cNvPr id="10245" name="Object 5">
                        <a:extLst>
                          <a:ext uri="{FF2B5EF4-FFF2-40B4-BE49-F238E27FC236}">
                            <a16:creationId xmlns:a16="http://schemas.microsoft.com/office/drawing/2014/main" id="{FA72DD65-B769-45CB-B312-9FFE9700EF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5486401"/>
                        <a:ext cx="16065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E861ED8-753D-4B0A-A888-26806CB214AA}"/>
              </a:ext>
            </a:extLst>
          </p:cNvPr>
          <p:cNvSpPr>
            <a:spLocks noGrp="1" noChangeArrowheads="1"/>
          </p:cNvSpPr>
          <p:nvPr>
            <p:ph type="title"/>
          </p:nvPr>
        </p:nvSpPr>
        <p:spPr/>
        <p:txBody>
          <a:bodyPr/>
          <a:lstStyle/>
          <a:p>
            <a:pPr eaLnBrk="1" hangingPunct="1"/>
            <a:r>
              <a:rPr lang="en-US" altLang="en-US"/>
              <a:t>False Position</a:t>
            </a:r>
          </a:p>
        </p:txBody>
      </p:sp>
      <p:sp>
        <p:nvSpPr>
          <p:cNvPr id="11267" name="Rectangle 3">
            <a:extLst>
              <a:ext uri="{FF2B5EF4-FFF2-40B4-BE49-F238E27FC236}">
                <a16:creationId xmlns:a16="http://schemas.microsoft.com/office/drawing/2014/main" id="{2174BDF4-C7A9-4ABC-8CAC-51D7DCDC7B08}"/>
              </a:ext>
            </a:extLst>
          </p:cNvPr>
          <p:cNvSpPr>
            <a:spLocks noGrp="1" noChangeArrowheads="1"/>
          </p:cNvSpPr>
          <p:nvPr>
            <p:ph type="body" idx="1"/>
          </p:nvPr>
        </p:nvSpPr>
        <p:spPr/>
        <p:txBody>
          <a:bodyPr/>
          <a:lstStyle/>
          <a:p>
            <a:pPr eaLnBrk="1" hangingPunct="1">
              <a:lnSpc>
                <a:spcPct val="90000"/>
              </a:lnSpc>
            </a:pPr>
            <a:r>
              <a:rPr lang="en-US" altLang="en-US" dirty="0">
                <a:latin typeface="Times New Roman" panose="02020603050405020304" pitchFamily="18" charset="0"/>
                <a:cs typeface="Times New Roman" panose="02020603050405020304" pitchFamily="18" charset="0"/>
              </a:rPr>
              <a:t>The </a:t>
            </a:r>
            <a:r>
              <a:rPr lang="en-US" altLang="en-US" i="1" dirty="0">
                <a:latin typeface="Times New Roman" panose="02020603050405020304" pitchFamily="18" charset="0"/>
                <a:cs typeface="Times New Roman" panose="02020603050405020304" pitchFamily="18" charset="0"/>
              </a:rPr>
              <a:t>false position</a:t>
            </a:r>
            <a:r>
              <a:rPr lang="en-US" altLang="en-US" dirty="0">
                <a:latin typeface="Times New Roman" panose="02020603050405020304" pitchFamily="18" charset="0"/>
                <a:cs typeface="Times New Roman" panose="02020603050405020304" pitchFamily="18" charset="0"/>
              </a:rPr>
              <a:t> method is another bracketing method.</a:t>
            </a:r>
          </a:p>
          <a:p>
            <a:pPr eaLnBrk="1" hangingPunct="1">
              <a:lnSpc>
                <a:spcPct val="90000"/>
              </a:lnSpc>
            </a:pPr>
            <a:r>
              <a:rPr lang="en-US" altLang="en-US" dirty="0">
                <a:latin typeface="Times New Roman" panose="02020603050405020304" pitchFamily="18" charset="0"/>
                <a:cs typeface="Times New Roman" panose="02020603050405020304" pitchFamily="18" charset="0"/>
              </a:rPr>
              <a:t>It determines the next guess not by splitting the bracket in half but by connecting the endpoints with a straight line and determining the location of the intercept of the straight line (</a:t>
            </a:r>
            <a:r>
              <a:rPr lang="en-US" altLang="en-US" i="1" dirty="0" err="1">
                <a:latin typeface="Times New Roman" panose="02020603050405020304" pitchFamily="18" charset="0"/>
                <a:cs typeface="Times New Roman" panose="02020603050405020304" pitchFamily="18" charset="0"/>
              </a:rPr>
              <a:t>x</a:t>
            </a:r>
            <a:r>
              <a:rPr lang="en-US" altLang="en-US" i="1" baseline="-25000" dirty="0" err="1">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a:t>
            </a:r>
          </a:p>
          <a:p>
            <a:pPr eaLnBrk="1" hangingPunct="1">
              <a:lnSpc>
                <a:spcPct val="90000"/>
              </a:lnSpc>
            </a:pPr>
            <a:r>
              <a:rPr lang="en-US" altLang="en-US" dirty="0">
                <a:latin typeface="Times New Roman" panose="02020603050405020304" pitchFamily="18" charset="0"/>
                <a:cs typeface="Times New Roman" panose="02020603050405020304" pitchFamily="18" charset="0"/>
              </a:rPr>
              <a:t>The value of </a:t>
            </a:r>
            <a:r>
              <a:rPr lang="en-US" altLang="en-US" i="1" dirty="0" err="1">
                <a:latin typeface="Times New Roman" panose="02020603050405020304" pitchFamily="18" charset="0"/>
                <a:cs typeface="Times New Roman" panose="02020603050405020304" pitchFamily="18" charset="0"/>
              </a:rPr>
              <a:t>x</a:t>
            </a:r>
            <a:r>
              <a:rPr lang="en-US" altLang="en-US" i="1" baseline="-25000" dirty="0" err="1">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 then replaces whichever of the two initial guesses yields a function value with the same sign as </a:t>
            </a:r>
            <a:r>
              <a:rPr lang="en-US" altLang="en-US" i="1" dirty="0">
                <a:latin typeface="Times New Roman" panose="02020603050405020304" pitchFamily="18" charset="0"/>
                <a:cs typeface="Times New Roman" panose="02020603050405020304" pitchFamily="18" charset="0"/>
              </a:rPr>
              <a:t>f</a:t>
            </a:r>
            <a:r>
              <a:rPr lang="en-US" altLang="en-US" dirty="0">
                <a:latin typeface="Times New Roman" panose="02020603050405020304" pitchFamily="18" charset="0"/>
                <a:cs typeface="Times New Roman" panose="02020603050405020304" pitchFamily="18" charset="0"/>
              </a:rPr>
              <a:t>(</a:t>
            </a:r>
            <a:r>
              <a:rPr lang="en-US" altLang="en-US" i="1" dirty="0" err="1">
                <a:latin typeface="Times New Roman" panose="02020603050405020304" pitchFamily="18" charset="0"/>
                <a:cs typeface="Times New Roman" panose="02020603050405020304" pitchFamily="18" charset="0"/>
              </a:rPr>
              <a:t>x</a:t>
            </a:r>
            <a:r>
              <a:rPr lang="en-US" altLang="en-US" i="1" baseline="-25000" dirty="0" err="1">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94D9C58-8535-46C0-A738-37BA5CD678DB}"/>
              </a:ext>
            </a:extLst>
          </p:cNvPr>
          <p:cNvSpPr>
            <a:spLocks noGrp="1" noChangeArrowheads="1"/>
          </p:cNvSpPr>
          <p:nvPr>
            <p:ph type="title"/>
          </p:nvPr>
        </p:nvSpPr>
        <p:spPr/>
        <p:txBody>
          <a:bodyPr/>
          <a:lstStyle/>
          <a:p>
            <a:pPr eaLnBrk="1" hangingPunct="1"/>
            <a:r>
              <a:rPr lang="en-US" altLang="en-US"/>
              <a:t>False Position Illustration</a:t>
            </a:r>
          </a:p>
        </p:txBody>
      </p:sp>
      <p:pic>
        <p:nvPicPr>
          <p:cNvPr id="12291" name="Picture 4" descr="fig0508">
            <a:extLst>
              <a:ext uri="{FF2B5EF4-FFF2-40B4-BE49-F238E27FC236}">
                <a16:creationId xmlns:a16="http://schemas.microsoft.com/office/drawing/2014/main" id="{931D631D-5F4C-4A47-B084-9FF898E4C24C}"/>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34000" y="1371600"/>
            <a:ext cx="5005388" cy="4724400"/>
          </a:xfrm>
          <a:noFill/>
        </p:spPr>
      </p:pic>
      <p:graphicFrame>
        <p:nvGraphicFramePr>
          <p:cNvPr id="12292" name="Object 5">
            <a:extLst>
              <a:ext uri="{FF2B5EF4-FFF2-40B4-BE49-F238E27FC236}">
                <a16:creationId xmlns:a16="http://schemas.microsoft.com/office/drawing/2014/main" id="{A14F389C-A06E-4EBE-978F-4348AEF4378E}"/>
              </a:ext>
            </a:extLst>
          </p:cNvPr>
          <p:cNvGraphicFramePr>
            <a:graphicFrameLocks noChangeAspect="1"/>
          </p:cNvGraphicFramePr>
          <p:nvPr>
            <p:extLst>
              <p:ext uri="{D42A27DB-BD31-4B8C-83A1-F6EECF244321}">
                <p14:modId xmlns:p14="http://schemas.microsoft.com/office/powerpoint/2010/main" val="772698917"/>
              </p:ext>
            </p:extLst>
          </p:nvPr>
        </p:nvGraphicFramePr>
        <p:xfrm>
          <a:off x="938213" y="2076451"/>
          <a:ext cx="3124200" cy="854075"/>
        </p:xfrm>
        <a:graphic>
          <a:graphicData uri="http://schemas.openxmlformats.org/presentationml/2006/ole">
            <mc:AlternateContent xmlns:mc="http://schemas.openxmlformats.org/markup-compatibility/2006">
              <mc:Choice xmlns:v="urn:schemas-microsoft-com:vml" Requires="v">
                <p:oleObj spid="_x0000_s3083" name="Equation" r:id="rId4" imgW="1485900" imgH="406400" progId="Equation.3">
                  <p:embed/>
                </p:oleObj>
              </mc:Choice>
              <mc:Fallback>
                <p:oleObj name="Equation" r:id="rId4" imgW="1485900" imgH="406400" progId="Equation.3">
                  <p:embed/>
                  <p:pic>
                    <p:nvPicPr>
                      <p:cNvPr id="12292" name="Object 5">
                        <a:extLst>
                          <a:ext uri="{FF2B5EF4-FFF2-40B4-BE49-F238E27FC236}">
                            <a16:creationId xmlns:a16="http://schemas.microsoft.com/office/drawing/2014/main" id="{A14F389C-A06E-4EBE-978F-4348AEF437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213" y="2076451"/>
                        <a:ext cx="3124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9ADB3BE-9F51-45FD-8592-4D0CA94DFF12}"/>
              </a:ext>
            </a:extLst>
          </p:cNvPr>
          <p:cNvSpPr>
            <a:spLocks noGrp="1" noChangeArrowheads="1"/>
          </p:cNvSpPr>
          <p:nvPr>
            <p:ph type="title"/>
          </p:nvPr>
        </p:nvSpPr>
        <p:spPr/>
        <p:txBody>
          <a:bodyPr/>
          <a:lstStyle/>
          <a:p>
            <a:pPr eaLnBrk="1" hangingPunct="1"/>
            <a:r>
              <a:rPr lang="en-US" altLang="en-US" dirty="0"/>
              <a:t>Bisection vs. False Position</a:t>
            </a:r>
          </a:p>
        </p:txBody>
      </p:sp>
      <p:sp>
        <p:nvSpPr>
          <p:cNvPr id="13315" name="Rectangle 3">
            <a:extLst>
              <a:ext uri="{FF2B5EF4-FFF2-40B4-BE49-F238E27FC236}">
                <a16:creationId xmlns:a16="http://schemas.microsoft.com/office/drawing/2014/main" id="{03BD17D7-E7B1-4219-AF61-969B2DB38C30}"/>
              </a:ext>
            </a:extLst>
          </p:cNvPr>
          <p:cNvSpPr>
            <a:spLocks noGrp="1" noChangeArrowheads="1"/>
          </p:cNvSpPr>
          <p:nvPr>
            <p:ph type="body" idx="1"/>
          </p:nvPr>
        </p:nvSpPr>
        <p:spPr/>
        <p:txBody>
          <a:bodyPr/>
          <a:lstStyle/>
          <a:p>
            <a:pPr eaLnBrk="1" hangingPunct="1"/>
            <a:r>
              <a:rPr lang="en-US" altLang="en-US" dirty="0"/>
              <a:t>Bisection does not take into account the shape of the function; this can be good or bad depending on the function!</a:t>
            </a:r>
          </a:p>
          <a:p>
            <a:pPr eaLnBrk="1" hangingPunct="1"/>
            <a:r>
              <a:rPr lang="en-US" altLang="en-US" dirty="0"/>
              <a:t>Bad:</a:t>
            </a:r>
          </a:p>
        </p:txBody>
      </p:sp>
      <p:pic>
        <p:nvPicPr>
          <p:cNvPr id="13316" name="Picture 4" descr="fig0509">
            <a:extLst>
              <a:ext uri="{FF2B5EF4-FFF2-40B4-BE49-F238E27FC236}">
                <a16:creationId xmlns:a16="http://schemas.microsoft.com/office/drawing/2014/main" id="{D3B7BA04-2404-4955-BDEB-3B3B2C4ED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895600"/>
            <a:ext cx="228758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7" name="Object 5">
            <a:extLst>
              <a:ext uri="{FF2B5EF4-FFF2-40B4-BE49-F238E27FC236}">
                <a16:creationId xmlns:a16="http://schemas.microsoft.com/office/drawing/2014/main" id="{AB06A4C8-B267-4E7A-8391-4810352F7F94}"/>
              </a:ext>
            </a:extLst>
          </p:cNvPr>
          <p:cNvGraphicFramePr>
            <a:graphicFrameLocks noChangeAspect="1"/>
          </p:cNvGraphicFramePr>
          <p:nvPr>
            <p:extLst>
              <p:ext uri="{D42A27DB-BD31-4B8C-83A1-F6EECF244321}">
                <p14:modId xmlns:p14="http://schemas.microsoft.com/office/powerpoint/2010/main" val="3284124006"/>
              </p:ext>
            </p:extLst>
          </p:nvPr>
        </p:nvGraphicFramePr>
        <p:xfrm>
          <a:off x="1743075" y="3619501"/>
          <a:ext cx="1828800" cy="442913"/>
        </p:xfrm>
        <a:graphic>
          <a:graphicData uri="http://schemas.openxmlformats.org/presentationml/2006/ole">
            <mc:AlternateContent xmlns:mc="http://schemas.openxmlformats.org/markup-compatibility/2006">
              <mc:Choice xmlns:v="urn:schemas-microsoft-com:vml" Requires="v">
                <p:oleObj spid="_x0000_s4107" name="Equation" r:id="rId4" imgW="838200" imgH="203200" progId="Equation.3">
                  <p:embed/>
                </p:oleObj>
              </mc:Choice>
              <mc:Fallback>
                <p:oleObj name="Equation" r:id="rId4" imgW="838200" imgH="203200" progId="Equation.3">
                  <p:embed/>
                  <p:pic>
                    <p:nvPicPr>
                      <p:cNvPr id="13317" name="Object 5">
                        <a:extLst>
                          <a:ext uri="{FF2B5EF4-FFF2-40B4-BE49-F238E27FC236}">
                            <a16:creationId xmlns:a16="http://schemas.microsoft.com/office/drawing/2014/main" id="{AB06A4C8-B267-4E7A-8391-4810352F7F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075" y="3619501"/>
                        <a:ext cx="18288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F224-2C00-4B7E-9E3D-09A4265AC00E}"/>
              </a:ext>
            </a:extLst>
          </p:cNvPr>
          <p:cNvSpPr>
            <a:spLocks noGrp="1"/>
          </p:cNvSpPr>
          <p:nvPr>
            <p:ph type="title"/>
          </p:nvPr>
        </p:nvSpPr>
        <p:spPr/>
        <p:txBody>
          <a:bodyPr>
            <a:normAutofit/>
          </a:bodyPr>
          <a:lstStyle/>
          <a:p>
            <a:r>
              <a:rPr lang="en-US" altLang="en-US" sz="2200" dirty="0">
                <a:latin typeface="Times New Roman" panose="02020603050405020304" pitchFamily="18" charset="0"/>
                <a:cs typeface="Times New Roman" panose="02020603050405020304" pitchFamily="18" charset="0"/>
              </a:rPr>
              <a:t>Bisection</a:t>
            </a: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5B6B04-5358-48AE-A00C-7F08E0FE819A}"/>
              </a:ext>
            </a:extLst>
          </p:cNvPr>
          <p:cNvPicPr>
            <a:picLocks noChangeAspect="1"/>
          </p:cNvPicPr>
          <p:nvPr/>
        </p:nvPicPr>
        <p:blipFill>
          <a:blip r:embed="rId3"/>
          <a:stretch>
            <a:fillRect/>
          </a:stretch>
        </p:blipFill>
        <p:spPr>
          <a:xfrm>
            <a:off x="384272" y="1285875"/>
            <a:ext cx="8080390" cy="2012357"/>
          </a:xfrm>
          <a:prstGeom prst="rect">
            <a:avLst/>
          </a:prstGeom>
        </p:spPr>
      </p:pic>
      <p:pic>
        <p:nvPicPr>
          <p:cNvPr id="5" name="Picture 4" descr="fig0509">
            <a:extLst>
              <a:ext uri="{FF2B5EF4-FFF2-40B4-BE49-F238E27FC236}">
                <a16:creationId xmlns:a16="http://schemas.microsoft.com/office/drawing/2014/main" id="{A46B16AA-5554-4A76-BDAE-2FE2648EB1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6409" y="775589"/>
            <a:ext cx="228758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B5BEA0E8-2E98-4864-9272-802087D63063}"/>
              </a:ext>
            </a:extLst>
          </p:cNvPr>
          <p:cNvPicPr>
            <a:picLocks noChangeAspect="1"/>
          </p:cNvPicPr>
          <p:nvPr/>
        </p:nvPicPr>
        <p:blipFill>
          <a:blip r:embed="rId5"/>
          <a:stretch>
            <a:fillRect/>
          </a:stretch>
        </p:blipFill>
        <p:spPr>
          <a:xfrm>
            <a:off x="341410" y="4357959"/>
            <a:ext cx="7708874" cy="2012357"/>
          </a:xfrm>
          <a:prstGeom prst="rect">
            <a:avLst/>
          </a:prstGeom>
        </p:spPr>
      </p:pic>
      <p:sp>
        <p:nvSpPr>
          <p:cNvPr id="7" name="Rectangle 6">
            <a:extLst>
              <a:ext uri="{FF2B5EF4-FFF2-40B4-BE49-F238E27FC236}">
                <a16:creationId xmlns:a16="http://schemas.microsoft.com/office/drawing/2014/main" id="{85BACCFF-5F02-45B1-A951-7384CD3D32B8}"/>
              </a:ext>
            </a:extLst>
          </p:cNvPr>
          <p:cNvSpPr/>
          <p:nvPr/>
        </p:nvSpPr>
        <p:spPr>
          <a:xfrm>
            <a:off x="838200" y="3706296"/>
            <a:ext cx="1845377" cy="430887"/>
          </a:xfrm>
          <a:prstGeom prst="rect">
            <a:avLst/>
          </a:prstGeom>
        </p:spPr>
        <p:txBody>
          <a:bodyPr wrap="none">
            <a:spAutoFit/>
          </a:bodyPr>
          <a:lstStyle/>
          <a:p>
            <a:r>
              <a:rPr lang="en-US" altLang="en-US" sz="2200" dirty="0">
                <a:latin typeface="Times New Roman" panose="02020603050405020304" pitchFamily="18" charset="0"/>
                <a:cs typeface="Times New Roman" panose="02020603050405020304" pitchFamily="18" charset="0"/>
              </a:rPr>
              <a:t> False Position</a:t>
            </a:r>
            <a:endParaRPr lang="en-US" sz="2200" dirty="0">
              <a:latin typeface="Times New Roman" panose="02020603050405020304" pitchFamily="18" charset="0"/>
              <a:cs typeface="Times New Roman" panose="02020603050405020304" pitchFamily="18" charset="0"/>
            </a:endParaRPr>
          </a:p>
        </p:txBody>
      </p:sp>
      <p:graphicFrame>
        <p:nvGraphicFramePr>
          <p:cNvPr id="8" name="Object 5">
            <a:extLst>
              <a:ext uri="{FF2B5EF4-FFF2-40B4-BE49-F238E27FC236}">
                <a16:creationId xmlns:a16="http://schemas.microsoft.com/office/drawing/2014/main" id="{224B8021-5E51-41A1-BCA3-762E9948CF07}"/>
              </a:ext>
            </a:extLst>
          </p:cNvPr>
          <p:cNvGraphicFramePr>
            <a:graphicFrameLocks noChangeAspect="1"/>
          </p:cNvGraphicFramePr>
          <p:nvPr>
            <p:extLst>
              <p:ext uri="{D42A27DB-BD31-4B8C-83A1-F6EECF244321}">
                <p14:modId xmlns:p14="http://schemas.microsoft.com/office/powerpoint/2010/main" val="4264402151"/>
              </p:ext>
            </p:extLst>
          </p:nvPr>
        </p:nvGraphicFramePr>
        <p:xfrm>
          <a:off x="9339263" y="4921224"/>
          <a:ext cx="1828800" cy="442913"/>
        </p:xfrm>
        <a:graphic>
          <a:graphicData uri="http://schemas.openxmlformats.org/presentationml/2006/ole">
            <mc:AlternateContent xmlns:mc="http://schemas.openxmlformats.org/markup-compatibility/2006">
              <mc:Choice xmlns:v="urn:schemas-microsoft-com:vml" Requires="v">
                <p:oleObj spid="_x0000_s5131" name="Equation" r:id="rId6" imgW="838200" imgH="203200" progId="Equation.3">
                  <p:embed/>
                </p:oleObj>
              </mc:Choice>
              <mc:Fallback>
                <p:oleObj name="Equation" r:id="rId6" imgW="838200" imgH="203200" progId="Equation.3">
                  <p:embed/>
                  <p:pic>
                    <p:nvPicPr>
                      <p:cNvPr id="8" name="Object 5">
                        <a:extLst>
                          <a:ext uri="{FF2B5EF4-FFF2-40B4-BE49-F238E27FC236}">
                            <a16:creationId xmlns:a16="http://schemas.microsoft.com/office/drawing/2014/main" id="{224B8021-5E51-41A1-BCA3-762E9948CF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9263" y="4921224"/>
                        <a:ext cx="18288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426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FF46-275C-41E9-BF3E-9BD704A1D3EE}"/>
              </a:ext>
            </a:extLst>
          </p:cNvPr>
          <p:cNvSpPr>
            <a:spLocks noGrp="1"/>
          </p:cNvSpPr>
          <p:nvPr>
            <p:ph type="title"/>
          </p:nvPr>
        </p:nvSpPr>
        <p:spPr/>
        <p:txBody>
          <a:bodyPr/>
          <a:lstStyle/>
          <a:p>
            <a:r>
              <a:rPr lang="en-US" dirty="0"/>
              <a:t>False Position: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B688B1-557B-49CA-B998-0FDE97480157}"/>
                  </a:ext>
                </a:extLst>
              </p:cNvPr>
              <p:cNvSpPr>
                <a:spLocks noGrp="1"/>
              </p:cNvSpPr>
              <p:nvPr>
                <p:ph idx="1"/>
              </p:nvPr>
            </p:nvSpPr>
            <p:spPr/>
            <p:txBody>
              <a:bodyPr>
                <a:normAutofit/>
              </a:bodyPr>
              <a:lstStyle/>
              <a:p>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−4</m:t>
                    </m:r>
                  </m:oMath>
                </a14:m>
                <a:endParaRPr lang="en-US" sz="1800" b="0" dirty="0"/>
              </a:p>
              <a:p>
                <a:r>
                  <a:rPr lang="en-US" sz="1800" b="0" dirty="0"/>
                  <a:t>Step 1: Determine the initial conditions:</a:t>
                </a:r>
              </a:p>
              <a:p>
                <a:pPr marL="0" indent="0" algn="ctr">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𝑙</m:t>
                          </m:r>
                        </m:sub>
                      </m:sSub>
                      <m:r>
                        <a:rPr lang="en-US" sz="1800" b="0" i="1" smtClean="0">
                          <a:latin typeface="Cambria Math" panose="02040503050406030204" pitchFamily="18" charset="0"/>
                        </a:rPr>
                        <m:t>=0</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rPr>
                        <m:t>𝑓</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𝑙</m:t>
                          </m:r>
                        </m:sub>
                      </m:sSub>
                      <m:r>
                        <a:rPr lang="en-US" sz="1800" i="1">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=−4</m:t>
                      </m:r>
                    </m:oMath>
                  </m:oMathPara>
                </a14:m>
                <a:endParaRPr lang="en-US" sz="1800" b="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𝑢</m:t>
                          </m:r>
                        </m:sub>
                      </m:sSub>
                      <m:r>
                        <a:rPr lang="en-US" sz="1800" i="1">
                          <a:latin typeface="Cambria Math" panose="02040503050406030204" pitchFamily="18" charset="0"/>
                        </a:rPr>
                        <m:t> =</m:t>
                      </m:r>
                      <m:r>
                        <a:rPr lang="en-US" sz="1800" b="0" i="1" smtClean="0">
                          <a:latin typeface="Cambria Math" panose="02040503050406030204" pitchFamily="18" charset="0"/>
                        </a:rPr>
                        <m:t>3</m:t>
                      </m:r>
                      <m:r>
                        <a:rPr lang="en-US" sz="1800" i="1">
                          <a:latin typeface="Cambria Math" panose="02040503050406030204" pitchFamily="18" charset="0"/>
                        </a:rPr>
                        <m:t>→</m:t>
                      </m:r>
                      <m:r>
                        <a:rPr lang="en-US" sz="1800" i="1">
                          <a:latin typeface="Cambria Math" panose="02040503050406030204" pitchFamily="18" charset="0"/>
                        </a:rPr>
                        <m:t>𝑓</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𝑢</m:t>
                          </m:r>
                        </m:sub>
                      </m:sSub>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5</m:t>
                      </m:r>
                    </m:oMath>
                  </m:oMathPara>
                </a14:m>
                <a:endParaRPr lang="en-US" sz="1800" b="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𝑙</m:t>
                              </m:r>
                            </m:sub>
                          </m:sSub>
                        </m:e>
                      </m:d>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𝑢</m:t>
                              </m:r>
                            </m:sub>
                          </m:sSub>
                        </m:e>
                      </m:d>
                      <m:r>
                        <a:rPr lang="en-US" sz="1800" b="0" i="1" smtClean="0">
                          <a:latin typeface="Cambria Math" panose="02040503050406030204" pitchFamily="18" charset="0"/>
                        </a:rPr>
                        <m:t>&lt;0</m:t>
                      </m:r>
                    </m:oMath>
                  </m:oMathPara>
                </a14:m>
                <a:endParaRPr lang="en-US" sz="1800" b="0" dirty="0"/>
              </a:p>
              <a:p>
                <a:r>
                  <a:rPr lang="en-US" sz="1800" dirty="0"/>
                  <a:t>Step 2: Estimate the roots </a:t>
                </a:r>
                <a:endParaRPr lang="en-US" sz="1800" b="0" dirty="0"/>
              </a:p>
              <a:p>
                <a:endParaRPr lang="en-US" sz="1800" b="0" dirty="0"/>
              </a:p>
              <a:p>
                <a:pPr marL="457200" lvl="1" indent="0">
                  <a:buNone/>
                </a:pP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𝑟</m:t>
                          </m:r>
                        </m:sub>
                      </m:sSub>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𝑢</m:t>
                          </m:r>
                        </m:sub>
                      </m:sSub>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𝑓</m:t>
                          </m:r>
                          <m:d>
                            <m:dPr>
                              <m:ctrlPr>
                                <a:rPr lang="en-US" sz="1800" b="0" i="1" smtClean="0">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𝑥</m:t>
                                  </m:r>
                                </m:e>
                                <m:sub>
                                  <m:r>
                                    <a:rPr lang="en-US" sz="1800" i="1">
                                      <a:latin typeface="Cambria Math" panose="02040503050406030204" pitchFamily="18" charset="0"/>
                                      <a:ea typeface="Cambria Math" panose="02040503050406030204" pitchFamily="18" charset="0"/>
                                    </a:rPr>
                                    <m:t>𝑢</m:t>
                                  </m:r>
                                </m:sub>
                              </m:sSub>
                            </m:e>
                          </m:d>
                          <m:d>
                            <m:dPr>
                              <m:ctrlPr>
                                <a:rPr lang="en-US" sz="1800" b="0" i="1" smtClean="0">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𝑙</m:t>
                                  </m:r>
                                </m:sub>
                              </m:sSub>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𝑥</m:t>
                                  </m:r>
                                </m:e>
                                <m:sub>
                                  <m:r>
                                    <a:rPr lang="en-US" sz="1800" i="1">
                                      <a:latin typeface="Cambria Math" panose="02040503050406030204" pitchFamily="18" charset="0"/>
                                      <a:ea typeface="Cambria Math" panose="02040503050406030204" pitchFamily="18" charset="0"/>
                                    </a:rPr>
                                    <m:t>𝑢</m:t>
                                  </m:r>
                                </m:sub>
                              </m:sSub>
                            </m:e>
                          </m:d>
                        </m:num>
                        <m:den>
                          <m:r>
                            <a:rPr lang="en-US" sz="1800" b="0" i="1" smtClean="0">
                              <a:latin typeface="Cambria Math" panose="02040503050406030204" pitchFamily="18" charset="0"/>
                              <a:ea typeface="Cambria Math" panose="02040503050406030204" pitchFamily="18" charset="0"/>
                            </a:rPr>
                            <m:t>𝑓</m:t>
                          </m:r>
                          <m:d>
                            <m:dPr>
                              <m:ctrlPr>
                                <a:rPr lang="en-US" sz="1800" b="0" i="1" smtClean="0">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𝑙</m:t>
                                  </m:r>
                                </m:sub>
                              </m:sSub>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d>
                            <m:dPr>
                              <m:ctrlPr>
                                <a:rPr lang="en-US" sz="1800" b="0" i="1" smtClean="0">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𝑥</m:t>
                                  </m:r>
                                </m:e>
                                <m:sub>
                                  <m:r>
                                    <a:rPr lang="en-US" sz="1800" i="1">
                                      <a:latin typeface="Cambria Math" panose="02040503050406030204" pitchFamily="18" charset="0"/>
                                      <a:ea typeface="Cambria Math" panose="02040503050406030204" pitchFamily="18" charset="0"/>
                                    </a:rPr>
                                    <m:t>𝑢</m:t>
                                  </m:r>
                                </m:sub>
                              </m:sSub>
                            </m:e>
                          </m:d>
                        </m:den>
                      </m:f>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𝑥</m:t>
                          </m:r>
                        </m:e>
                        <m:sub>
                          <m:r>
                            <a:rPr lang="en-US" sz="1800" i="1">
                              <a:latin typeface="Cambria Math" panose="02040503050406030204" pitchFamily="18" charset="0"/>
                              <a:ea typeface="Cambria Math" panose="02040503050406030204" pitchFamily="18" charset="0"/>
                            </a:rPr>
                            <m:t>𝑟</m:t>
                          </m:r>
                        </m:sub>
                      </m:sSub>
                      <m:r>
                        <a:rPr lang="en-US" sz="1800" b="0" i="1" smtClean="0">
                          <a:latin typeface="Cambria Math" panose="02040503050406030204" pitchFamily="18" charset="0"/>
                          <a:ea typeface="Cambria Math" panose="02040503050406030204" pitchFamily="18" charset="0"/>
                        </a:rPr>
                        <m:t>=3−</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5</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0−3</m:t>
                              </m:r>
                            </m:e>
                          </m:d>
                        </m:num>
                        <m:den>
                          <m:r>
                            <a:rPr lang="en-US" sz="1800" b="0" i="1" smtClean="0">
                              <a:latin typeface="Cambria Math" panose="02040503050406030204" pitchFamily="18" charset="0"/>
                              <a:ea typeface="Cambria Math" panose="02040503050406030204" pitchFamily="18" charset="0"/>
                            </a:rPr>
                            <m:t>5−</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−4</m:t>
                              </m:r>
                            </m:e>
                          </m:d>
                        </m:den>
                      </m:f>
                      <m:r>
                        <a:rPr lang="en-US" sz="1800" i="1">
                          <a:latin typeface="Cambria Math" panose="02040503050406030204" pitchFamily="18" charset="0"/>
                          <a:ea typeface="Cambria Math" panose="02040503050406030204" pitchFamily="18" charset="0"/>
                        </a:rPr>
                        <m:t>=1.3333</m:t>
                      </m:r>
                    </m:oMath>
                  </m:oMathPara>
                </a14:m>
                <a:endParaRPr lang="en-US" sz="1800" dirty="0">
                  <a:ea typeface="Cambria Math" panose="02040503050406030204" pitchFamily="18" charset="0"/>
                </a:endParaRPr>
              </a:p>
              <a:p>
                <a:endParaRPr lang="en-US" sz="1800" dirty="0">
                  <a:ea typeface="Cambria Math" panose="02040503050406030204" pitchFamily="18" charset="0"/>
                </a:endParaRPr>
              </a:p>
              <a:p>
                <a:pPr marL="457200" lvl="1" indent="0" algn="ctr">
                  <a:buNone/>
                </a:pPr>
                <a:r>
                  <a:rPr lang="en-US" sz="1800" i="1" dirty="0">
                    <a:latin typeface="Cambria Math" panose="02040503050406030204" pitchFamily="18" charset="0"/>
                    <a:ea typeface="Cambria Math" panose="02040503050406030204" pitchFamily="18" charset="0"/>
                  </a:rPr>
                  <a:t>error=|f(1.33)|=| 2.2222 |</a:t>
                </a:r>
              </a:p>
              <a:p>
                <a:pPr marL="457200" lvl="1" indent="0" algn="ctr">
                  <a:buNone/>
                </a:pP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𝑥</m:t>
                        </m:r>
                      </m:e>
                      <m:sub>
                        <m:r>
                          <a:rPr lang="en-US" sz="1800" i="1">
                            <a:latin typeface="Cambria Math" panose="02040503050406030204" pitchFamily="18" charset="0"/>
                            <a:ea typeface="Cambria Math" panose="02040503050406030204" pitchFamily="18" charset="0"/>
                          </a:rPr>
                          <m:t>𝑙</m:t>
                        </m:r>
                      </m:sub>
                    </m:sSub>
                  </m:oMath>
                </a14:m>
                <a:r>
                  <a:rPr lang="en-US" sz="1800" i="1"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𝑥</m:t>
                        </m:r>
                      </m:e>
                      <m:sub>
                        <m:r>
                          <a:rPr lang="en-US" sz="1800" i="1">
                            <a:latin typeface="Cambria Math" panose="02040503050406030204" pitchFamily="18" charset="0"/>
                            <a:ea typeface="Cambria Math" panose="02040503050406030204" pitchFamily="18" charset="0"/>
                          </a:rPr>
                          <m:t>𝑟</m:t>
                        </m:r>
                      </m:sub>
                    </m:sSub>
                  </m:oMath>
                </a14:m>
                <a:endParaRPr lang="en-US" sz="1800" i="1" dirty="0">
                  <a:latin typeface="Cambria Math" panose="02040503050406030204" pitchFamily="18" charset="0"/>
                  <a:ea typeface="Cambria Math" panose="02040503050406030204" pitchFamily="18" charset="0"/>
                </a:endParaRPr>
              </a:p>
              <a:p>
                <a:r>
                  <a:rPr lang="en-US" sz="1800" dirty="0"/>
                  <a:t>Step 4: Go to Step 2 until error is sufficiently small</a:t>
                </a:r>
              </a:p>
              <a:p>
                <a:pPr lvl="1"/>
                <a:endParaRPr lang="en-US" sz="1400" b="0" dirty="0"/>
              </a:p>
              <a:p>
                <a:pPr marL="0" indent="0" algn="ctr">
                  <a:buNone/>
                </a:pPr>
                <a:endParaRPr lang="en-US" sz="1800" b="0" dirty="0"/>
              </a:p>
              <a:p>
                <a:endParaRPr lang="en-US" sz="1800" b="0" dirty="0"/>
              </a:p>
              <a:p>
                <a:endParaRPr lang="en-US" sz="1800" b="0" dirty="0"/>
              </a:p>
              <a:p>
                <a:endParaRPr lang="en-US" sz="1800" dirty="0"/>
              </a:p>
              <a:p>
                <a:endParaRPr lang="en-US" sz="1800" dirty="0"/>
              </a:p>
            </p:txBody>
          </p:sp>
        </mc:Choice>
        <mc:Fallback xmlns="">
          <p:sp>
            <p:nvSpPr>
              <p:cNvPr id="3" name="Content Placeholder 2">
                <a:extLst>
                  <a:ext uri="{FF2B5EF4-FFF2-40B4-BE49-F238E27FC236}">
                    <a16:creationId xmlns:a16="http://schemas.microsoft.com/office/drawing/2014/main" id="{D9B688B1-557B-49CA-B998-0FDE97480157}"/>
                  </a:ext>
                </a:extLst>
              </p:cNvPr>
              <p:cNvSpPr>
                <a:spLocks noGrp="1" noRot="1" noChangeAspect="1" noMove="1" noResize="1" noEditPoints="1" noAdjustHandles="1" noChangeArrowheads="1" noChangeShapeType="1" noTextEdit="1"/>
              </p:cNvSpPr>
              <p:nvPr>
                <p:ph idx="1"/>
              </p:nvPr>
            </p:nvSpPr>
            <p:spPr>
              <a:blipFill>
                <a:blip r:embed="rId3"/>
                <a:stretch>
                  <a:fillRect l="-406" t="-700"/>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id="{46F92006-9B91-4144-879F-95F650B20AFA}"/>
              </a:ext>
            </a:extLst>
          </p:cNvPr>
          <p:cNvGraphicFramePr>
            <a:graphicFrameLocks noChangeAspect="1"/>
          </p:cNvGraphicFramePr>
          <p:nvPr/>
        </p:nvGraphicFramePr>
        <p:xfrm>
          <a:off x="5568950" y="3351213"/>
          <a:ext cx="139700" cy="228600"/>
        </p:xfrm>
        <a:graphic>
          <a:graphicData uri="http://schemas.openxmlformats.org/presentationml/2006/ole">
            <mc:AlternateContent xmlns:mc="http://schemas.openxmlformats.org/markup-compatibility/2006">
              <mc:Choice xmlns:v="urn:schemas-microsoft-com:vml" Requires="v">
                <p:oleObj spid="_x0000_s6155" name="Equation" r:id="rId4" imgW="139680" imgH="228600" progId="Equation.DSMT4">
                  <p:embed/>
                </p:oleObj>
              </mc:Choice>
              <mc:Fallback>
                <p:oleObj name="Equation" r:id="rId4" imgW="139680" imgH="228600" progId="Equation.DSMT4">
                  <p:embed/>
                  <p:pic>
                    <p:nvPicPr>
                      <p:cNvPr id="4" name="Object 3">
                        <a:extLst>
                          <a:ext uri="{FF2B5EF4-FFF2-40B4-BE49-F238E27FC236}">
                            <a16:creationId xmlns:a16="http://schemas.microsoft.com/office/drawing/2014/main" id="{46F92006-9B91-4144-879F-95F650B20AFA}"/>
                          </a:ext>
                        </a:extLst>
                      </p:cNvPr>
                      <p:cNvPicPr/>
                      <p:nvPr/>
                    </p:nvPicPr>
                    <p:blipFill>
                      <a:blip r:embed="rId5"/>
                      <a:stretch>
                        <a:fillRect/>
                      </a:stretch>
                    </p:blipFill>
                    <p:spPr>
                      <a:xfrm>
                        <a:off x="5568950" y="3351213"/>
                        <a:ext cx="139700" cy="228600"/>
                      </a:xfrm>
                      <a:prstGeom prst="rect">
                        <a:avLst/>
                      </a:prstGeom>
                    </p:spPr>
                  </p:pic>
                </p:oleObj>
              </mc:Fallback>
            </mc:AlternateContent>
          </a:graphicData>
        </a:graphic>
      </p:graphicFrame>
      <p:pic>
        <p:nvPicPr>
          <p:cNvPr id="5" name="Picture 4" descr="fig0508">
            <a:extLst>
              <a:ext uri="{FF2B5EF4-FFF2-40B4-BE49-F238E27FC236}">
                <a16:creationId xmlns:a16="http://schemas.microsoft.com/office/drawing/2014/main" id="{139F542E-FD77-4710-9C0F-4834B3823A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9035993" y="1825625"/>
            <a:ext cx="2517832" cy="2376488"/>
          </a:xfrm>
          <a:prstGeom prst="rect">
            <a:avLst/>
          </a:prstGeom>
          <a:noFill/>
        </p:spPr>
      </p:pic>
    </p:spTree>
    <p:extLst>
      <p:ext uri="{BB962C8B-B14F-4D97-AF65-F5344CB8AC3E}">
        <p14:creationId xmlns:p14="http://schemas.microsoft.com/office/powerpoint/2010/main" val="2757718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705E-C7E7-4CE7-8A20-834EB978106E}"/>
              </a:ext>
            </a:extLst>
          </p:cNvPr>
          <p:cNvSpPr>
            <a:spLocks noGrp="1"/>
          </p:cNvSpPr>
          <p:nvPr>
            <p:ph type="title"/>
          </p:nvPr>
        </p:nvSpPr>
        <p:spPr/>
        <p:txBody>
          <a:bodyPr/>
          <a:lstStyle/>
          <a:p>
            <a:r>
              <a:rPr lang="en-US" dirty="0"/>
              <a:t>False Position Example</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E16B5263-4451-4696-BABF-C34914F76C54}"/>
                  </a:ext>
                </a:extLst>
              </p:cNvPr>
              <p:cNvGraphicFramePr>
                <a:graphicFrameLocks noGrp="1"/>
              </p:cNvGraphicFramePr>
              <p:nvPr>
                <p:ph idx="1"/>
                <p:extLst>
                  <p:ext uri="{D42A27DB-BD31-4B8C-83A1-F6EECF244321}">
                    <p14:modId xmlns:p14="http://schemas.microsoft.com/office/powerpoint/2010/main" val="2175757787"/>
                  </p:ext>
                </p:extLst>
              </p:nvPr>
            </p:nvGraphicFramePr>
            <p:xfrm>
              <a:off x="838200" y="1825625"/>
              <a:ext cx="10515604" cy="2225040"/>
            </p:xfrm>
            <a:graphic>
              <a:graphicData uri="http://schemas.openxmlformats.org/drawingml/2006/table">
                <a:tbl>
                  <a:tblPr firstRow="1" bandRow="1">
                    <a:tableStyleId>{5C22544A-7EE6-4342-B048-85BDC9FD1C3A}</a:tableStyleId>
                  </a:tblPr>
                  <a:tblGrid>
                    <a:gridCol w="1752601">
                      <a:extLst>
                        <a:ext uri="{9D8B030D-6E8A-4147-A177-3AD203B41FA5}">
                          <a16:colId xmlns:a16="http://schemas.microsoft.com/office/drawing/2014/main" val="3185710561"/>
                        </a:ext>
                      </a:extLst>
                    </a:gridCol>
                    <a:gridCol w="1752601">
                      <a:extLst>
                        <a:ext uri="{9D8B030D-6E8A-4147-A177-3AD203B41FA5}">
                          <a16:colId xmlns:a16="http://schemas.microsoft.com/office/drawing/2014/main" val="103771164"/>
                        </a:ext>
                      </a:extLst>
                    </a:gridCol>
                    <a:gridCol w="1752601">
                      <a:extLst>
                        <a:ext uri="{9D8B030D-6E8A-4147-A177-3AD203B41FA5}">
                          <a16:colId xmlns:a16="http://schemas.microsoft.com/office/drawing/2014/main" val="648513444"/>
                        </a:ext>
                      </a:extLst>
                    </a:gridCol>
                    <a:gridCol w="2047875">
                      <a:extLst>
                        <a:ext uri="{9D8B030D-6E8A-4147-A177-3AD203B41FA5}">
                          <a16:colId xmlns:a16="http://schemas.microsoft.com/office/drawing/2014/main" val="278530237"/>
                        </a:ext>
                      </a:extLst>
                    </a:gridCol>
                    <a:gridCol w="1457325">
                      <a:extLst>
                        <a:ext uri="{9D8B030D-6E8A-4147-A177-3AD203B41FA5}">
                          <a16:colId xmlns:a16="http://schemas.microsoft.com/office/drawing/2014/main" val="984154397"/>
                        </a:ext>
                      </a:extLst>
                    </a:gridCol>
                    <a:gridCol w="1752601">
                      <a:extLst>
                        <a:ext uri="{9D8B030D-6E8A-4147-A177-3AD203B41FA5}">
                          <a16:colId xmlns:a16="http://schemas.microsoft.com/office/drawing/2014/main" val="1235477126"/>
                        </a:ext>
                      </a:extLst>
                    </a:gridCol>
                  </a:tblGrid>
                  <a:tr h="370840">
                    <a:tc>
                      <a:txBody>
                        <a:bodyPr/>
                        <a:lstStyle/>
                        <a:p>
                          <a:pPr algn="ctr"/>
                          <a:r>
                            <a:rPr lang="en-US" dirty="0"/>
                            <a:t>Iteration</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𝒍</m:t>
                                    </m:r>
                                  </m:sub>
                                </m:sSub>
                                <m:r>
                                  <a:rPr lang="en-US" b="1" i="1" smtClean="0">
                                    <a:latin typeface="Cambria Math" panose="02040503050406030204" pitchFamily="18" charset="0"/>
                                  </a:rPr>
                                  <m:t> [</m:t>
                                </m:r>
                                <m:r>
                                  <a:rPr lang="en-US" b="1" i="1" smtClean="0">
                                    <a:latin typeface="Cambria Math" panose="02040503050406030204" pitchFamily="18" charset="0"/>
                                  </a:rPr>
                                  <m:t>𝒇</m:t>
                                </m:r>
                                <m:sSub>
                                  <m:sSubPr>
                                    <m:ctrlPr>
                                      <a:rPr lang="en-US" i="1" smtClean="0">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𝒙</m:t>
                                    </m:r>
                                  </m:e>
                                  <m:sub>
                                    <m:r>
                                      <a:rPr lang="en-US" b="1" i="1" smtClean="0">
                                        <a:latin typeface="Cambria Math" panose="02040503050406030204" pitchFamily="18" charset="0"/>
                                      </a:rPr>
                                      <m:t>𝒍</m:t>
                                    </m:r>
                                  </m:sub>
                                </m:sSub>
                                <m:r>
                                  <a:rPr lang="en-US" b="1"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𝒖</m:t>
                                    </m:r>
                                  </m:sub>
                                </m:sSub>
                                <m:r>
                                  <a:rPr lang="en-US" b="1" i="1" smtClean="0">
                                    <a:latin typeface="Cambria Math" panose="02040503050406030204" pitchFamily="18" charset="0"/>
                                  </a:rPr>
                                  <m:t>[</m:t>
                                </m:r>
                                <m:r>
                                  <a:rPr lang="en-US" b="1" i="1" smtClean="0">
                                    <a:latin typeface="Cambria Math" panose="02040503050406030204" pitchFamily="18" charset="0"/>
                                  </a:rPr>
                                  <m:t>𝒇</m:t>
                                </m:r>
                                <m:sSub>
                                  <m:sSubPr>
                                    <m:ctrlPr>
                                      <a:rPr lang="en-US" i="1" smtClean="0">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𝒙</m:t>
                                    </m:r>
                                  </m:e>
                                  <m:sub>
                                    <m:r>
                                      <a:rPr lang="en-US" b="1" i="1" smtClean="0">
                                        <a:latin typeface="Cambria Math" panose="02040503050406030204" pitchFamily="18" charset="0"/>
                                      </a:rPr>
                                      <m:t>𝒖</m:t>
                                    </m:r>
                                  </m:sub>
                                </m:sSub>
                                <m:r>
                                  <a:rPr lang="en-US" b="1"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𝒓</m:t>
                                    </m:r>
                                  </m:sub>
                                </m:sSub>
                                <m:r>
                                  <a:rPr lang="en-US" b="1" i="1" smtClean="0">
                                    <a:latin typeface="Cambria Math" panose="02040503050406030204" pitchFamily="18" charset="0"/>
                                  </a:rPr>
                                  <m:t>[</m:t>
                                </m:r>
                                <m:r>
                                  <a:rPr lang="en-US" b="1" i="1" smtClean="0">
                                    <a:latin typeface="Cambria Math" panose="02040503050406030204" pitchFamily="18" charset="0"/>
                                  </a:rPr>
                                  <m:t>𝒇</m:t>
                                </m:r>
                                <m:sSub>
                                  <m:sSubPr>
                                    <m:ctrlPr>
                                      <a:rPr lang="en-US" i="1" smtClean="0">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𝒙</m:t>
                                    </m:r>
                                  </m:e>
                                  <m:sub>
                                    <m:r>
                                      <a:rPr lang="en-US" b="1" i="1" smtClean="0">
                                        <a:latin typeface="Cambria Math" panose="02040503050406030204" pitchFamily="18" charset="0"/>
                                      </a:rPr>
                                      <m:t>𝒓</m:t>
                                    </m:r>
                                  </m:sub>
                                </m:sSub>
                                <m:r>
                                  <a:rPr lang="en-US" b="1"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𝜺</m:t>
                                    </m:r>
                                  </m:e>
                                  <m:sub>
                                    <m:r>
                                      <a:rPr lang="en-US" b="1" i="1" smtClean="0">
                                        <a:latin typeface="Cambria Math" panose="02040503050406030204" pitchFamily="18" charset="0"/>
                                      </a:rPr>
                                      <m:t>𝒂</m:t>
                                    </m:r>
                                  </m:sub>
                                </m:sSub>
                                <m:r>
                                  <a:rPr lang="en-US" b="1"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𝜺</m:t>
                                    </m:r>
                                  </m:e>
                                  <m:sub>
                                    <m:r>
                                      <a:rPr lang="en-US" b="1" i="1" smtClean="0">
                                        <a:latin typeface="Cambria Math" panose="02040503050406030204" pitchFamily="18" charset="0"/>
                                      </a:rPr>
                                      <m:t>𝑻</m:t>
                                    </m:r>
                                  </m:sub>
                                </m:sSub>
                                <m:r>
                                  <a:rPr lang="en-US" b="1"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501699828"/>
                      </a:ext>
                    </a:extLst>
                  </a:tr>
                  <a:tr h="370840">
                    <a:tc>
                      <a:txBody>
                        <a:bodyPr/>
                        <a:lstStyle/>
                        <a:p>
                          <a:pPr algn="ctr"/>
                          <a:r>
                            <a:rPr lang="en-US" dirty="0"/>
                            <a:t>1</a:t>
                          </a:r>
                        </a:p>
                      </a:txBody>
                      <a:tcPr/>
                    </a:tc>
                    <a:tc>
                      <a:txBody>
                        <a:bodyPr/>
                        <a:lstStyle/>
                        <a:p>
                          <a:pPr algn="ctr"/>
                          <a:r>
                            <a:rPr lang="en-US" dirty="0"/>
                            <a:t>0[-4]</a:t>
                          </a:r>
                        </a:p>
                      </a:txBody>
                      <a:tcPr/>
                    </a:tc>
                    <a:tc>
                      <a:txBody>
                        <a:bodyPr/>
                        <a:lstStyle/>
                        <a:p>
                          <a:pPr algn="ctr"/>
                          <a:r>
                            <a:rPr lang="en-US" dirty="0"/>
                            <a:t>3[+5]</a:t>
                          </a:r>
                        </a:p>
                      </a:txBody>
                      <a:tcPr/>
                    </a:tc>
                    <a:tc>
                      <a:txBody>
                        <a:bodyPr/>
                        <a:lstStyle/>
                        <a:p>
                          <a:pPr algn="ctr"/>
                          <a:r>
                            <a:rPr lang="en-US" dirty="0"/>
                            <a:t>1.33 [-2.22]</a:t>
                          </a:r>
                        </a:p>
                      </a:txBody>
                      <a:tcPr/>
                    </a:tc>
                    <a:tc>
                      <a:txBody>
                        <a:bodyPr/>
                        <a:lstStyle/>
                        <a:p>
                          <a:pPr algn="ctr"/>
                          <a:r>
                            <a:rPr lang="en-US" dirty="0"/>
                            <a:t>100</a:t>
                          </a:r>
                        </a:p>
                      </a:txBody>
                      <a:tcPr/>
                    </a:tc>
                    <a:tc>
                      <a:txBody>
                        <a:bodyPr/>
                        <a:lstStyle/>
                        <a:p>
                          <a:pPr algn="ctr"/>
                          <a:r>
                            <a:rPr lang="en-US" dirty="0"/>
                            <a:t>33.5</a:t>
                          </a:r>
                        </a:p>
                      </a:txBody>
                      <a:tcPr/>
                    </a:tc>
                    <a:extLst>
                      <a:ext uri="{0D108BD9-81ED-4DB2-BD59-A6C34878D82A}">
                        <a16:rowId xmlns:a16="http://schemas.microsoft.com/office/drawing/2014/main" val="3951276859"/>
                      </a:ext>
                    </a:extLst>
                  </a:tr>
                  <a:tr h="370840">
                    <a:tc>
                      <a:txBody>
                        <a:bodyPr/>
                        <a:lstStyle/>
                        <a:p>
                          <a:pPr algn="ctr"/>
                          <a:r>
                            <a:rPr lang="en-US" dirty="0"/>
                            <a:t>2</a:t>
                          </a:r>
                        </a:p>
                      </a:txBody>
                      <a:tcPr/>
                    </a:tc>
                    <a:tc>
                      <a:txBody>
                        <a:bodyPr/>
                        <a:lstStyle/>
                        <a:p>
                          <a:pPr algn="ctr"/>
                          <a:r>
                            <a:rPr lang="en-US" dirty="0"/>
                            <a:t>1.33[-2.22]</a:t>
                          </a:r>
                        </a:p>
                      </a:txBody>
                      <a:tcPr/>
                    </a:tc>
                    <a:tc>
                      <a:txBody>
                        <a:bodyPr/>
                        <a:lstStyle/>
                        <a:p>
                          <a:pPr algn="ctr"/>
                          <a:r>
                            <a:rPr lang="en-US" dirty="0"/>
                            <a:t>3[+5]</a:t>
                          </a:r>
                        </a:p>
                      </a:txBody>
                      <a:tcPr/>
                    </a:tc>
                    <a:tc>
                      <a:txBody>
                        <a:bodyPr/>
                        <a:lstStyle/>
                        <a:p>
                          <a:pPr algn="ctr"/>
                          <a:r>
                            <a:rPr lang="en-US" dirty="0"/>
                            <a:t> 1.8462 [-0.5917]</a:t>
                          </a:r>
                        </a:p>
                      </a:txBody>
                      <a:tcPr/>
                    </a:tc>
                    <a:tc>
                      <a:txBody>
                        <a:bodyPr/>
                        <a:lstStyle/>
                        <a:p>
                          <a:pPr algn="ctr"/>
                          <a:r>
                            <a:rPr lang="en-US" dirty="0"/>
                            <a:t>27.7</a:t>
                          </a:r>
                        </a:p>
                      </a:txBody>
                      <a:tcPr/>
                    </a:tc>
                    <a:tc>
                      <a:txBody>
                        <a:bodyPr/>
                        <a:lstStyle/>
                        <a:p>
                          <a:pPr algn="ctr"/>
                          <a:r>
                            <a:rPr lang="en-US" dirty="0"/>
                            <a:t>8</a:t>
                          </a:r>
                        </a:p>
                      </a:txBody>
                      <a:tcPr/>
                    </a:tc>
                    <a:extLst>
                      <a:ext uri="{0D108BD9-81ED-4DB2-BD59-A6C34878D82A}">
                        <a16:rowId xmlns:a16="http://schemas.microsoft.com/office/drawing/2014/main" val="341182270"/>
                      </a:ext>
                    </a:extLst>
                  </a:tr>
                  <a:tr h="370840">
                    <a:tc>
                      <a:txBody>
                        <a:bodyPr/>
                        <a:lstStyle/>
                        <a:p>
                          <a:pPr algn="ctr"/>
                          <a:r>
                            <a:rPr lang="en-US" dirty="0"/>
                            <a:t>3</a:t>
                          </a:r>
                        </a:p>
                      </a:txBody>
                      <a:tcPr/>
                    </a:tc>
                    <a:tc>
                      <a:txBody>
                        <a:bodyPr/>
                        <a:lstStyle/>
                        <a:p>
                          <a:pPr algn="ctr"/>
                          <a:r>
                            <a:rPr lang="en-US" dirty="0"/>
                            <a:t>1.8462 [-0.5917]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3[+5]</a:t>
                          </a:r>
                        </a:p>
                      </a:txBody>
                      <a:tcPr/>
                    </a:tc>
                    <a:tc>
                      <a:txBody>
                        <a:bodyPr/>
                        <a:lstStyle/>
                        <a:p>
                          <a:pPr algn="ctr"/>
                          <a:r>
                            <a:rPr lang="en-US" dirty="0"/>
                            <a:t> 1.9683[-0.1260]</a:t>
                          </a:r>
                        </a:p>
                      </a:txBody>
                      <a:tcPr/>
                    </a:tc>
                    <a:tc>
                      <a:txBody>
                        <a:bodyPr/>
                        <a:lstStyle/>
                        <a:p>
                          <a:pPr algn="ctr"/>
                          <a:r>
                            <a:rPr lang="en-US" dirty="0"/>
                            <a:t>6.2</a:t>
                          </a:r>
                        </a:p>
                      </a:txBody>
                      <a:tcPr/>
                    </a:tc>
                    <a:tc>
                      <a:txBody>
                        <a:bodyPr/>
                        <a:lstStyle/>
                        <a:p>
                          <a:pPr algn="ctr"/>
                          <a:r>
                            <a:rPr lang="en-US" dirty="0"/>
                            <a:t>1.6</a:t>
                          </a:r>
                        </a:p>
                      </a:txBody>
                      <a:tcPr/>
                    </a:tc>
                    <a:extLst>
                      <a:ext uri="{0D108BD9-81ED-4DB2-BD59-A6C34878D82A}">
                        <a16:rowId xmlns:a16="http://schemas.microsoft.com/office/drawing/2014/main" val="2517789459"/>
                      </a:ext>
                    </a:extLst>
                  </a:tr>
                  <a:tr h="370840">
                    <a:tc>
                      <a:txBody>
                        <a:bodyPr/>
                        <a:lstStyle/>
                        <a:p>
                          <a:pPr algn="ctr"/>
                          <a:r>
                            <a:rPr lang="en-US"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1.9683[-0.1260]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3[+5]</a:t>
                          </a:r>
                        </a:p>
                      </a:txBody>
                      <a:tcPr/>
                    </a:tc>
                    <a:tc>
                      <a:txBody>
                        <a:bodyPr/>
                        <a:lstStyle/>
                        <a:p>
                          <a:pPr algn="ctr"/>
                          <a:r>
                            <a:rPr lang="en-US" dirty="0"/>
                            <a:t> 1.9936[-0.0255]</a:t>
                          </a:r>
                        </a:p>
                      </a:txBody>
                      <a:tcPr/>
                    </a:tc>
                    <a:tc>
                      <a:txBody>
                        <a:bodyPr/>
                        <a:lstStyle/>
                        <a:p>
                          <a:pPr algn="ctr"/>
                          <a:r>
                            <a:rPr lang="en-US" dirty="0"/>
                            <a:t>1.2</a:t>
                          </a:r>
                        </a:p>
                      </a:txBody>
                      <a:tcPr/>
                    </a:tc>
                    <a:tc>
                      <a:txBody>
                        <a:bodyPr/>
                        <a:lstStyle/>
                        <a:p>
                          <a:pPr algn="ctr"/>
                          <a:r>
                            <a:rPr lang="en-US" dirty="0"/>
                            <a:t>0.32</a:t>
                          </a:r>
                        </a:p>
                      </a:txBody>
                      <a:tcPr/>
                    </a:tc>
                    <a:extLst>
                      <a:ext uri="{0D108BD9-81ED-4DB2-BD59-A6C34878D82A}">
                        <a16:rowId xmlns:a16="http://schemas.microsoft.com/office/drawing/2014/main" val="3366590444"/>
                      </a:ext>
                    </a:extLst>
                  </a:tr>
                  <a:tr h="370840">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1.9936[-0.0255]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3[+5]</a:t>
                          </a:r>
                        </a:p>
                      </a:txBody>
                      <a:tcPr/>
                    </a:tc>
                    <a:tc>
                      <a:txBody>
                        <a:bodyPr/>
                        <a:lstStyle/>
                        <a:p>
                          <a:pPr algn="ctr"/>
                          <a:r>
                            <a:rPr lang="en-US" dirty="0"/>
                            <a:t> 1.9987[-0.0051]</a:t>
                          </a:r>
                        </a:p>
                      </a:txBody>
                      <a:tcPr/>
                    </a:tc>
                    <a:tc>
                      <a:txBody>
                        <a:bodyPr/>
                        <a:lstStyle/>
                        <a:p>
                          <a:pPr algn="ctr"/>
                          <a:r>
                            <a:rPr lang="en-US" dirty="0"/>
                            <a:t>0.2</a:t>
                          </a:r>
                        </a:p>
                      </a:txBody>
                      <a:tcPr/>
                    </a:tc>
                    <a:tc>
                      <a:txBody>
                        <a:bodyPr/>
                        <a:lstStyle/>
                        <a:p>
                          <a:pPr algn="ctr"/>
                          <a:r>
                            <a:rPr lang="en-US" dirty="0"/>
                            <a:t>0.0065</a:t>
                          </a:r>
                        </a:p>
                      </a:txBody>
                      <a:tcPr/>
                    </a:tc>
                    <a:extLst>
                      <a:ext uri="{0D108BD9-81ED-4DB2-BD59-A6C34878D82A}">
                        <a16:rowId xmlns:a16="http://schemas.microsoft.com/office/drawing/2014/main" val="2041826130"/>
                      </a:ext>
                    </a:extLst>
                  </a:tr>
                </a:tbl>
              </a:graphicData>
            </a:graphic>
          </p:graphicFrame>
        </mc:Choice>
        <mc:Fallback xmlns="">
          <p:graphicFrame>
            <p:nvGraphicFramePr>
              <p:cNvPr id="4" name="Table 4">
                <a:extLst>
                  <a:ext uri="{FF2B5EF4-FFF2-40B4-BE49-F238E27FC236}">
                    <a16:creationId xmlns:a16="http://schemas.microsoft.com/office/drawing/2014/main" id="{E16B5263-4451-4696-BABF-C34914F76C54}"/>
                  </a:ext>
                </a:extLst>
              </p:cNvPr>
              <p:cNvGraphicFramePr>
                <a:graphicFrameLocks noGrp="1"/>
              </p:cNvGraphicFramePr>
              <p:nvPr>
                <p:ph idx="1"/>
                <p:extLst>
                  <p:ext uri="{D42A27DB-BD31-4B8C-83A1-F6EECF244321}">
                    <p14:modId xmlns:p14="http://schemas.microsoft.com/office/powerpoint/2010/main" val="2175757787"/>
                  </p:ext>
                </p:extLst>
              </p:nvPr>
            </p:nvGraphicFramePr>
            <p:xfrm>
              <a:off x="838200" y="1825625"/>
              <a:ext cx="10515604" cy="2225040"/>
            </p:xfrm>
            <a:graphic>
              <a:graphicData uri="http://schemas.openxmlformats.org/drawingml/2006/table">
                <a:tbl>
                  <a:tblPr firstRow="1" bandRow="1">
                    <a:tableStyleId>{5C22544A-7EE6-4342-B048-85BDC9FD1C3A}</a:tableStyleId>
                  </a:tblPr>
                  <a:tblGrid>
                    <a:gridCol w="1752601">
                      <a:extLst>
                        <a:ext uri="{9D8B030D-6E8A-4147-A177-3AD203B41FA5}">
                          <a16:colId xmlns:a16="http://schemas.microsoft.com/office/drawing/2014/main" val="3185710561"/>
                        </a:ext>
                      </a:extLst>
                    </a:gridCol>
                    <a:gridCol w="1752601">
                      <a:extLst>
                        <a:ext uri="{9D8B030D-6E8A-4147-A177-3AD203B41FA5}">
                          <a16:colId xmlns:a16="http://schemas.microsoft.com/office/drawing/2014/main" val="103771164"/>
                        </a:ext>
                      </a:extLst>
                    </a:gridCol>
                    <a:gridCol w="1752601">
                      <a:extLst>
                        <a:ext uri="{9D8B030D-6E8A-4147-A177-3AD203B41FA5}">
                          <a16:colId xmlns:a16="http://schemas.microsoft.com/office/drawing/2014/main" val="648513444"/>
                        </a:ext>
                      </a:extLst>
                    </a:gridCol>
                    <a:gridCol w="2047875">
                      <a:extLst>
                        <a:ext uri="{9D8B030D-6E8A-4147-A177-3AD203B41FA5}">
                          <a16:colId xmlns:a16="http://schemas.microsoft.com/office/drawing/2014/main" val="278530237"/>
                        </a:ext>
                      </a:extLst>
                    </a:gridCol>
                    <a:gridCol w="1457325">
                      <a:extLst>
                        <a:ext uri="{9D8B030D-6E8A-4147-A177-3AD203B41FA5}">
                          <a16:colId xmlns:a16="http://schemas.microsoft.com/office/drawing/2014/main" val="984154397"/>
                        </a:ext>
                      </a:extLst>
                    </a:gridCol>
                    <a:gridCol w="1752601">
                      <a:extLst>
                        <a:ext uri="{9D8B030D-6E8A-4147-A177-3AD203B41FA5}">
                          <a16:colId xmlns:a16="http://schemas.microsoft.com/office/drawing/2014/main" val="1235477126"/>
                        </a:ext>
                      </a:extLst>
                    </a:gridCol>
                  </a:tblGrid>
                  <a:tr h="370840">
                    <a:tc>
                      <a:txBody>
                        <a:bodyPr/>
                        <a:lstStyle/>
                        <a:p>
                          <a:pPr algn="ctr"/>
                          <a:r>
                            <a:rPr lang="en-US" dirty="0"/>
                            <a:t>Iteration</a:t>
                          </a:r>
                        </a:p>
                      </a:txBody>
                      <a:tcPr/>
                    </a:tc>
                    <a:tc>
                      <a:txBody>
                        <a:bodyPr/>
                        <a:lstStyle/>
                        <a:p>
                          <a:endParaRPr lang="en-US"/>
                        </a:p>
                      </a:txBody>
                      <a:tcPr>
                        <a:blipFill>
                          <a:blip r:embed="rId2"/>
                          <a:stretch>
                            <a:fillRect l="-100697" t="-8197" r="-402439" b="-524590"/>
                          </a:stretch>
                        </a:blipFill>
                      </a:tcPr>
                    </a:tc>
                    <a:tc>
                      <a:txBody>
                        <a:bodyPr/>
                        <a:lstStyle/>
                        <a:p>
                          <a:endParaRPr lang="en-US"/>
                        </a:p>
                      </a:txBody>
                      <a:tcPr>
                        <a:blipFill>
                          <a:blip r:embed="rId2"/>
                          <a:stretch>
                            <a:fillRect l="-200000" t="-8197" r="-301042" b="-524590"/>
                          </a:stretch>
                        </a:blipFill>
                      </a:tcPr>
                    </a:tc>
                    <a:tc>
                      <a:txBody>
                        <a:bodyPr/>
                        <a:lstStyle/>
                        <a:p>
                          <a:endParaRPr lang="en-US"/>
                        </a:p>
                      </a:txBody>
                      <a:tcPr>
                        <a:blipFill>
                          <a:blip r:embed="rId2"/>
                          <a:stretch>
                            <a:fillRect l="-257143" t="-8197" r="-158036" b="-524590"/>
                          </a:stretch>
                        </a:blipFill>
                      </a:tcPr>
                    </a:tc>
                    <a:tc>
                      <a:txBody>
                        <a:bodyPr/>
                        <a:lstStyle/>
                        <a:p>
                          <a:endParaRPr lang="en-US"/>
                        </a:p>
                      </a:txBody>
                      <a:tcPr>
                        <a:blipFill>
                          <a:blip r:embed="rId2"/>
                          <a:stretch>
                            <a:fillRect l="-502092" t="-8197" r="-122176" b="-524590"/>
                          </a:stretch>
                        </a:blipFill>
                      </a:tcPr>
                    </a:tc>
                    <a:tc>
                      <a:txBody>
                        <a:bodyPr/>
                        <a:lstStyle/>
                        <a:p>
                          <a:endParaRPr lang="en-US"/>
                        </a:p>
                      </a:txBody>
                      <a:tcPr>
                        <a:blipFill>
                          <a:blip r:embed="rId2"/>
                          <a:stretch>
                            <a:fillRect l="-499653" t="-8197" r="-1389" b="-524590"/>
                          </a:stretch>
                        </a:blipFill>
                      </a:tcPr>
                    </a:tc>
                    <a:extLst>
                      <a:ext uri="{0D108BD9-81ED-4DB2-BD59-A6C34878D82A}">
                        <a16:rowId xmlns:a16="http://schemas.microsoft.com/office/drawing/2014/main" val="1501699828"/>
                      </a:ext>
                    </a:extLst>
                  </a:tr>
                  <a:tr h="370840">
                    <a:tc>
                      <a:txBody>
                        <a:bodyPr/>
                        <a:lstStyle/>
                        <a:p>
                          <a:pPr algn="ctr"/>
                          <a:r>
                            <a:rPr lang="en-US" dirty="0"/>
                            <a:t>1</a:t>
                          </a:r>
                        </a:p>
                      </a:txBody>
                      <a:tcPr/>
                    </a:tc>
                    <a:tc>
                      <a:txBody>
                        <a:bodyPr/>
                        <a:lstStyle/>
                        <a:p>
                          <a:pPr algn="ctr"/>
                          <a:r>
                            <a:rPr lang="en-US" dirty="0"/>
                            <a:t>0[-4]</a:t>
                          </a:r>
                        </a:p>
                      </a:txBody>
                      <a:tcPr/>
                    </a:tc>
                    <a:tc>
                      <a:txBody>
                        <a:bodyPr/>
                        <a:lstStyle/>
                        <a:p>
                          <a:pPr algn="ctr"/>
                          <a:r>
                            <a:rPr lang="en-US" dirty="0"/>
                            <a:t>3[+5]</a:t>
                          </a:r>
                        </a:p>
                      </a:txBody>
                      <a:tcPr/>
                    </a:tc>
                    <a:tc>
                      <a:txBody>
                        <a:bodyPr/>
                        <a:lstStyle/>
                        <a:p>
                          <a:pPr algn="ctr"/>
                          <a:r>
                            <a:rPr lang="en-US" dirty="0"/>
                            <a:t>1.33 [-2.22]</a:t>
                          </a:r>
                        </a:p>
                      </a:txBody>
                      <a:tcPr/>
                    </a:tc>
                    <a:tc>
                      <a:txBody>
                        <a:bodyPr/>
                        <a:lstStyle/>
                        <a:p>
                          <a:pPr algn="ctr"/>
                          <a:r>
                            <a:rPr lang="en-US" dirty="0"/>
                            <a:t>100</a:t>
                          </a:r>
                        </a:p>
                      </a:txBody>
                      <a:tcPr/>
                    </a:tc>
                    <a:tc>
                      <a:txBody>
                        <a:bodyPr/>
                        <a:lstStyle/>
                        <a:p>
                          <a:pPr algn="ctr"/>
                          <a:r>
                            <a:rPr lang="en-US" dirty="0"/>
                            <a:t>33.5</a:t>
                          </a:r>
                        </a:p>
                      </a:txBody>
                      <a:tcPr/>
                    </a:tc>
                    <a:extLst>
                      <a:ext uri="{0D108BD9-81ED-4DB2-BD59-A6C34878D82A}">
                        <a16:rowId xmlns:a16="http://schemas.microsoft.com/office/drawing/2014/main" val="3951276859"/>
                      </a:ext>
                    </a:extLst>
                  </a:tr>
                  <a:tr h="370840">
                    <a:tc>
                      <a:txBody>
                        <a:bodyPr/>
                        <a:lstStyle/>
                        <a:p>
                          <a:pPr algn="ctr"/>
                          <a:r>
                            <a:rPr lang="en-US" dirty="0"/>
                            <a:t>2</a:t>
                          </a:r>
                        </a:p>
                      </a:txBody>
                      <a:tcPr/>
                    </a:tc>
                    <a:tc>
                      <a:txBody>
                        <a:bodyPr/>
                        <a:lstStyle/>
                        <a:p>
                          <a:pPr algn="ctr"/>
                          <a:r>
                            <a:rPr lang="en-US" dirty="0"/>
                            <a:t>1.33[-2.22]</a:t>
                          </a:r>
                        </a:p>
                      </a:txBody>
                      <a:tcPr/>
                    </a:tc>
                    <a:tc>
                      <a:txBody>
                        <a:bodyPr/>
                        <a:lstStyle/>
                        <a:p>
                          <a:pPr algn="ctr"/>
                          <a:r>
                            <a:rPr lang="en-US" dirty="0"/>
                            <a:t>3[+5]</a:t>
                          </a:r>
                        </a:p>
                      </a:txBody>
                      <a:tcPr/>
                    </a:tc>
                    <a:tc>
                      <a:txBody>
                        <a:bodyPr/>
                        <a:lstStyle/>
                        <a:p>
                          <a:pPr algn="ctr"/>
                          <a:r>
                            <a:rPr lang="en-US" dirty="0"/>
                            <a:t> 1.8462 [-0.5917]</a:t>
                          </a:r>
                        </a:p>
                      </a:txBody>
                      <a:tcPr/>
                    </a:tc>
                    <a:tc>
                      <a:txBody>
                        <a:bodyPr/>
                        <a:lstStyle/>
                        <a:p>
                          <a:pPr algn="ctr"/>
                          <a:r>
                            <a:rPr lang="en-US" dirty="0"/>
                            <a:t>27.7</a:t>
                          </a:r>
                        </a:p>
                      </a:txBody>
                      <a:tcPr/>
                    </a:tc>
                    <a:tc>
                      <a:txBody>
                        <a:bodyPr/>
                        <a:lstStyle/>
                        <a:p>
                          <a:pPr algn="ctr"/>
                          <a:r>
                            <a:rPr lang="en-US" dirty="0"/>
                            <a:t>8</a:t>
                          </a:r>
                        </a:p>
                      </a:txBody>
                      <a:tcPr/>
                    </a:tc>
                    <a:extLst>
                      <a:ext uri="{0D108BD9-81ED-4DB2-BD59-A6C34878D82A}">
                        <a16:rowId xmlns:a16="http://schemas.microsoft.com/office/drawing/2014/main" val="341182270"/>
                      </a:ext>
                    </a:extLst>
                  </a:tr>
                  <a:tr h="370840">
                    <a:tc>
                      <a:txBody>
                        <a:bodyPr/>
                        <a:lstStyle/>
                        <a:p>
                          <a:pPr algn="ctr"/>
                          <a:r>
                            <a:rPr lang="en-US" dirty="0"/>
                            <a:t>3</a:t>
                          </a:r>
                        </a:p>
                      </a:txBody>
                      <a:tcPr/>
                    </a:tc>
                    <a:tc>
                      <a:txBody>
                        <a:bodyPr/>
                        <a:lstStyle/>
                        <a:p>
                          <a:pPr algn="ctr"/>
                          <a:r>
                            <a:rPr lang="en-US" dirty="0"/>
                            <a:t>1.8462 [-0.5917]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3[+5]</a:t>
                          </a:r>
                        </a:p>
                      </a:txBody>
                      <a:tcPr/>
                    </a:tc>
                    <a:tc>
                      <a:txBody>
                        <a:bodyPr/>
                        <a:lstStyle/>
                        <a:p>
                          <a:pPr algn="ctr"/>
                          <a:r>
                            <a:rPr lang="en-US" dirty="0"/>
                            <a:t> 1.9683[-0.1260]</a:t>
                          </a:r>
                        </a:p>
                      </a:txBody>
                      <a:tcPr/>
                    </a:tc>
                    <a:tc>
                      <a:txBody>
                        <a:bodyPr/>
                        <a:lstStyle/>
                        <a:p>
                          <a:pPr algn="ctr"/>
                          <a:r>
                            <a:rPr lang="en-US" dirty="0"/>
                            <a:t>6.2</a:t>
                          </a:r>
                        </a:p>
                      </a:txBody>
                      <a:tcPr/>
                    </a:tc>
                    <a:tc>
                      <a:txBody>
                        <a:bodyPr/>
                        <a:lstStyle/>
                        <a:p>
                          <a:pPr algn="ctr"/>
                          <a:r>
                            <a:rPr lang="en-US" dirty="0"/>
                            <a:t>1.6</a:t>
                          </a:r>
                        </a:p>
                      </a:txBody>
                      <a:tcPr/>
                    </a:tc>
                    <a:extLst>
                      <a:ext uri="{0D108BD9-81ED-4DB2-BD59-A6C34878D82A}">
                        <a16:rowId xmlns:a16="http://schemas.microsoft.com/office/drawing/2014/main" val="2517789459"/>
                      </a:ext>
                    </a:extLst>
                  </a:tr>
                  <a:tr h="370840">
                    <a:tc>
                      <a:txBody>
                        <a:bodyPr/>
                        <a:lstStyle/>
                        <a:p>
                          <a:pPr algn="ctr"/>
                          <a:r>
                            <a:rPr lang="en-US"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1.9683[-0.1260]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3[+5]</a:t>
                          </a:r>
                        </a:p>
                      </a:txBody>
                      <a:tcPr/>
                    </a:tc>
                    <a:tc>
                      <a:txBody>
                        <a:bodyPr/>
                        <a:lstStyle/>
                        <a:p>
                          <a:pPr algn="ctr"/>
                          <a:r>
                            <a:rPr lang="en-US" dirty="0"/>
                            <a:t> 1.9936[-0.0255]</a:t>
                          </a:r>
                        </a:p>
                      </a:txBody>
                      <a:tcPr/>
                    </a:tc>
                    <a:tc>
                      <a:txBody>
                        <a:bodyPr/>
                        <a:lstStyle/>
                        <a:p>
                          <a:pPr algn="ctr"/>
                          <a:r>
                            <a:rPr lang="en-US" dirty="0"/>
                            <a:t>1.2</a:t>
                          </a:r>
                        </a:p>
                      </a:txBody>
                      <a:tcPr/>
                    </a:tc>
                    <a:tc>
                      <a:txBody>
                        <a:bodyPr/>
                        <a:lstStyle/>
                        <a:p>
                          <a:pPr algn="ctr"/>
                          <a:r>
                            <a:rPr lang="en-US" dirty="0"/>
                            <a:t>0.32</a:t>
                          </a:r>
                        </a:p>
                      </a:txBody>
                      <a:tcPr/>
                    </a:tc>
                    <a:extLst>
                      <a:ext uri="{0D108BD9-81ED-4DB2-BD59-A6C34878D82A}">
                        <a16:rowId xmlns:a16="http://schemas.microsoft.com/office/drawing/2014/main" val="3366590444"/>
                      </a:ext>
                    </a:extLst>
                  </a:tr>
                  <a:tr h="370840">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1.9936[-0.0255]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3[+5]</a:t>
                          </a:r>
                        </a:p>
                      </a:txBody>
                      <a:tcPr/>
                    </a:tc>
                    <a:tc>
                      <a:txBody>
                        <a:bodyPr/>
                        <a:lstStyle/>
                        <a:p>
                          <a:pPr algn="ctr"/>
                          <a:r>
                            <a:rPr lang="en-US" dirty="0"/>
                            <a:t> 1.9987[-0.0051]</a:t>
                          </a:r>
                        </a:p>
                      </a:txBody>
                      <a:tcPr/>
                    </a:tc>
                    <a:tc>
                      <a:txBody>
                        <a:bodyPr/>
                        <a:lstStyle/>
                        <a:p>
                          <a:pPr algn="ctr"/>
                          <a:r>
                            <a:rPr lang="en-US" dirty="0"/>
                            <a:t>0.2</a:t>
                          </a:r>
                        </a:p>
                      </a:txBody>
                      <a:tcPr/>
                    </a:tc>
                    <a:tc>
                      <a:txBody>
                        <a:bodyPr/>
                        <a:lstStyle/>
                        <a:p>
                          <a:pPr algn="ctr"/>
                          <a:r>
                            <a:rPr lang="en-US" dirty="0"/>
                            <a:t>0.0065</a:t>
                          </a:r>
                        </a:p>
                      </a:txBody>
                      <a:tcPr/>
                    </a:tc>
                    <a:extLst>
                      <a:ext uri="{0D108BD9-81ED-4DB2-BD59-A6C34878D82A}">
                        <a16:rowId xmlns:a16="http://schemas.microsoft.com/office/drawing/2014/main" val="2041826130"/>
                      </a:ext>
                    </a:extLst>
                  </a:tr>
                </a:tbl>
              </a:graphicData>
            </a:graphic>
          </p:graphicFrame>
        </mc:Fallback>
      </mc:AlternateContent>
      <p:pic>
        <p:nvPicPr>
          <p:cNvPr id="6" name="Picture 5">
            <a:extLst>
              <a:ext uri="{FF2B5EF4-FFF2-40B4-BE49-F238E27FC236}">
                <a16:creationId xmlns:a16="http://schemas.microsoft.com/office/drawing/2014/main" id="{F5F978DB-CAB0-4D74-AE47-9B1921958873}"/>
              </a:ext>
            </a:extLst>
          </p:cNvPr>
          <p:cNvPicPr>
            <a:picLocks noChangeAspect="1"/>
          </p:cNvPicPr>
          <p:nvPr/>
        </p:nvPicPr>
        <p:blipFill>
          <a:blip r:embed="rId3"/>
          <a:stretch>
            <a:fillRect/>
          </a:stretch>
        </p:blipFill>
        <p:spPr>
          <a:xfrm>
            <a:off x="790575" y="4362949"/>
            <a:ext cx="3938588" cy="782774"/>
          </a:xfrm>
          <a:prstGeom prst="rect">
            <a:avLst/>
          </a:prstGeom>
        </p:spPr>
      </p:pic>
      <p:pic>
        <p:nvPicPr>
          <p:cNvPr id="7" name="Picture 6">
            <a:extLst>
              <a:ext uri="{FF2B5EF4-FFF2-40B4-BE49-F238E27FC236}">
                <a16:creationId xmlns:a16="http://schemas.microsoft.com/office/drawing/2014/main" id="{6EB365CE-3197-4EF6-8BC7-65B996A51A16}"/>
              </a:ext>
            </a:extLst>
          </p:cNvPr>
          <p:cNvPicPr>
            <a:picLocks noChangeAspect="1"/>
          </p:cNvPicPr>
          <p:nvPr/>
        </p:nvPicPr>
        <p:blipFill>
          <a:blip r:embed="rId4"/>
          <a:stretch>
            <a:fillRect/>
          </a:stretch>
        </p:blipFill>
        <p:spPr>
          <a:xfrm>
            <a:off x="872929" y="5299709"/>
            <a:ext cx="5272291" cy="701554"/>
          </a:xfrm>
          <a:prstGeom prst="rect">
            <a:avLst/>
          </a:prstGeom>
        </p:spPr>
      </p:pic>
    </p:spTree>
    <p:extLst>
      <p:ext uri="{BB962C8B-B14F-4D97-AF65-F5344CB8AC3E}">
        <p14:creationId xmlns:p14="http://schemas.microsoft.com/office/powerpoint/2010/main" val="1020847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11EC00A-7095-47D1-95CF-2963DF47DCC2}"/>
              </a:ext>
            </a:extLst>
          </p:cNvPr>
          <p:cNvPicPr>
            <a:picLocks noChangeAspect="1"/>
          </p:cNvPicPr>
          <p:nvPr/>
        </p:nvPicPr>
        <p:blipFill>
          <a:blip r:embed="rId3"/>
          <a:stretch>
            <a:fillRect/>
          </a:stretch>
        </p:blipFill>
        <p:spPr>
          <a:xfrm>
            <a:off x="4138612" y="3488974"/>
            <a:ext cx="3914775" cy="3095625"/>
          </a:xfrm>
          <a:prstGeom prst="rect">
            <a:avLst/>
          </a:prstGeom>
        </p:spPr>
      </p:pic>
      <p:sp>
        <p:nvSpPr>
          <p:cNvPr id="11" name="TextBox 10">
            <a:extLst>
              <a:ext uri="{FF2B5EF4-FFF2-40B4-BE49-F238E27FC236}">
                <a16:creationId xmlns:a16="http://schemas.microsoft.com/office/drawing/2014/main" id="{1EC09189-CE8F-4F26-AB03-2F844D6DDBB9}"/>
              </a:ext>
            </a:extLst>
          </p:cNvPr>
          <p:cNvSpPr txBox="1"/>
          <p:nvPr/>
        </p:nvSpPr>
        <p:spPr>
          <a:xfrm>
            <a:off x="263769" y="1348154"/>
            <a:ext cx="9020909" cy="923330"/>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Use the bisection and false position approach to determine the mass of the bungee jumper with a drag coefficient of 0.25 kg/m to have a velocity of 36 m/s after 4 s of free fall. Note: The acceleration of gravity is 9.81 m/s</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p:txBody>
      </p:sp>
      <p:sp>
        <p:nvSpPr>
          <p:cNvPr id="13" name="Title 1">
            <a:extLst>
              <a:ext uri="{FF2B5EF4-FFF2-40B4-BE49-F238E27FC236}">
                <a16:creationId xmlns:a16="http://schemas.microsoft.com/office/drawing/2014/main" id="{432982BE-B0C8-4F7D-A152-00E504BD5E8A}"/>
              </a:ext>
            </a:extLst>
          </p:cNvPr>
          <p:cNvSpPr>
            <a:spLocks noGrp="1"/>
          </p:cNvSpPr>
          <p:nvPr>
            <p:ph type="title"/>
          </p:nvPr>
        </p:nvSpPr>
        <p:spPr>
          <a:xfrm>
            <a:off x="410308" y="130664"/>
            <a:ext cx="10515600" cy="1325563"/>
          </a:xfrm>
        </p:spPr>
        <p:txBody>
          <a:bodyPr/>
          <a:lstStyle/>
          <a:p>
            <a:r>
              <a:rPr lang="en-US" dirty="0"/>
              <a:t>False Position and Bisection Example</a:t>
            </a:r>
          </a:p>
        </p:txBody>
      </p:sp>
      <p:graphicFrame>
        <p:nvGraphicFramePr>
          <p:cNvPr id="14" name="Object 6">
            <a:extLst>
              <a:ext uri="{FF2B5EF4-FFF2-40B4-BE49-F238E27FC236}">
                <a16:creationId xmlns:a16="http://schemas.microsoft.com/office/drawing/2014/main" id="{14B231FF-EAAA-4D05-A3B3-3B372F3AEC99}"/>
              </a:ext>
            </a:extLst>
          </p:cNvPr>
          <p:cNvGraphicFramePr>
            <a:graphicFrameLocks noChangeAspect="1"/>
          </p:cNvGraphicFramePr>
          <p:nvPr>
            <p:extLst>
              <p:ext uri="{D42A27DB-BD31-4B8C-83A1-F6EECF244321}">
                <p14:modId xmlns:p14="http://schemas.microsoft.com/office/powerpoint/2010/main" val="4233838898"/>
              </p:ext>
            </p:extLst>
          </p:nvPr>
        </p:nvGraphicFramePr>
        <p:xfrm>
          <a:off x="4063982" y="2399608"/>
          <a:ext cx="2571750" cy="794147"/>
        </p:xfrm>
        <a:graphic>
          <a:graphicData uri="http://schemas.openxmlformats.org/presentationml/2006/ole">
            <mc:AlternateContent xmlns:mc="http://schemas.openxmlformats.org/markup-compatibility/2006">
              <mc:Choice xmlns:v="urn:schemas-microsoft-com:vml" Requires="v">
                <p:oleObj spid="_x0000_s7175" name="Equation" r:id="rId4" imgW="1562100" imgH="482600" progId="Equation.3">
                  <p:embed/>
                </p:oleObj>
              </mc:Choice>
              <mc:Fallback>
                <p:oleObj name="Equation" r:id="rId4" imgW="1562100" imgH="482600" progId="Equation.3">
                  <p:embed/>
                  <p:pic>
                    <p:nvPicPr>
                      <p:cNvPr id="6149" name="Object 6">
                        <a:extLst>
                          <a:ext uri="{FF2B5EF4-FFF2-40B4-BE49-F238E27FC236}">
                            <a16:creationId xmlns:a16="http://schemas.microsoft.com/office/drawing/2014/main" id="{1497E5F0-E43E-4CE7-B453-EFAF0B6B74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3982" y="2399608"/>
                        <a:ext cx="2571750" cy="794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 name="Picture 14">
            <a:extLst>
              <a:ext uri="{FF2B5EF4-FFF2-40B4-BE49-F238E27FC236}">
                <a16:creationId xmlns:a16="http://schemas.microsoft.com/office/drawing/2014/main" id="{C117B7F8-733B-4E68-88F9-2BDFE3CA7CC5}"/>
              </a:ext>
            </a:extLst>
          </p:cNvPr>
          <p:cNvPicPr>
            <a:picLocks noChangeAspect="1"/>
          </p:cNvPicPr>
          <p:nvPr/>
        </p:nvPicPr>
        <p:blipFill>
          <a:blip r:embed="rId6"/>
          <a:stretch>
            <a:fillRect/>
          </a:stretch>
        </p:blipFill>
        <p:spPr>
          <a:xfrm>
            <a:off x="9909170" y="1809819"/>
            <a:ext cx="1286367" cy="3962743"/>
          </a:xfrm>
          <a:prstGeom prst="rect">
            <a:avLst/>
          </a:prstGeom>
        </p:spPr>
      </p:pic>
    </p:spTree>
    <p:extLst>
      <p:ext uri="{BB962C8B-B14F-4D97-AF65-F5344CB8AC3E}">
        <p14:creationId xmlns:p14="http://schemas.microsoft.com/office/powerpoint/2010/main" val="3484826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3B9248B-8BA3-4701-8E4F-3A6C2FD559D4}"/>
                  </a:ext>
                </a:extLst>
              </p:cNvPr>
              <p:cNvSpPr txBox="1"/>
              <p:nvPr/>
            </p:nvSpPr>
            <p:spPr>
              <a:xfrm>
                <a:off x="457200" y="433754"/>
                <a:ext cx="7302137" cy="6497548"/>
              </a:xfrm>
              <a:prstGeom prst="rect">
                <a:avLst/>
              </a:prstGeom>
              <a:noFill/>
            </p:spPr>
            <p:txBody>
              <a:bodyPr wrap="square" rtlCol="0">
                <a:spAutoFit/>
              </a:bodyPr>
              <a:lstStyle/>
              <a:p>
                <a:r>
                  <a:rPr lang="en-US" b="1" dirty="0">
                    <a:latin typeface="+mj-lt"/>
                  </a:rPr>
                  <a:t>Problem 5.19 </a:t>
                </a:r>
              </a:p>
              <a:p>
                <a:endParaRPr lang="en-US" dirty="0">
                  <a:latin typeface="+mj-lt"/>
                </a:endParaRPr>
              </a:p>
              <a:p>
                <a:r>
                  <a:rPr lang="en-US" dirty="0">
                    <a:latin typeface="+mj-lt"/>
                  </a:rPr>
                  <a:t>A total charge </a:t>
                </a:r>
                <a:r>
                  <a:rPr lang="en-US" i="1" dirty="0">
                    <a:latin typeface="+mj-lt"/>
                  </a:rPr>
                  <a:t>Q </a:t>
                </a:r>
                <a:r>
                  <a:rPr lang="en-US" dirty="0">
                    <a:latin typeface="+mj-lt"/>
                  </a:rPr>
                  <a:t>is uniformly distributed around  a ring-shaped conductor with radius </a:t>
                </a:r>
                <a:r>
                  <a:rPr lang="en-US" i="1" dirty="0">
                    <a:latin typeface="+mj-lt"/>
                  </a:rPr>
                  <a:t>a</a:t>
                </a:r>
                <a:r>
                  <a:rPr lang="en-US" dirty="0">
                    <a:latin typeface="+mj-lt"/>
                  </a:rPr>
                  <a:t>. A charge </a:t>
                </a:r>
                <a:r>
                  <a:rPr lang="en-US" i="1" dirty="0">
                    <a:latin typeface="+mj-lt"/>
                  </a:rPr>
                  <a:t>q </a:t>
                </a:r>
                <a:r>
                  <a:rPr lang="en-US" dirty="0">
                    <a:latin typeface="+mj-lt"/>
                  </a:rPr>
                  <a:t>is located at a distance </a:t>
                </a:r>
                <a:r>
                  <a:rPr lang="en-US" i="1" dirty="0">
                    <a:latin typeface="+mj-lt"/>
                  </a:rPr>
                  <a:t>x</a:t>
                </a:r>
                <a:r>
                  <a:rPr lang="en-US" dirty="0">
                    <a:latin typeface="+mj-lt"/>
                  </a:rPr>
                  <a:t> from the center of the ring. The  forced exerted on the charge by the ring is given by,</a:t>
                </a:r>
              </a:p>
              <a:p>
                <a:endParaRPr lang="en-US" dirty="0">
                  <a:latin typeface="+mj-lt"/>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0</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𝑞𝑄𝑥</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e>
                            <m:sup>
                              <m:r>
                                <a:rPr lang="en-US" b="0" i="1" smtClean="0">
                                  <a:latin typeface="Cambria Math" panose="02040503050406030204" pitchFamily="18" charset="0"/>
                                </a:rPr>
                                <m:t>1.5</m:t>
                              </m:r>
                            </m:sup>
                          </m:sSup>
                        </m:den>
                      </m:f>
                    </m:oMath>
                  </m:oMathPara>
                </a14:m>
                <a:endParaRPr lang="en-US" dirty="0">
                  <a:latin typeface="+mj-lt"/>
                </a:endParaRPr>
              </a:p>
              <a:p>
                <a:endParaRPr lang="en-US" dirty="0">
                  <a:latin typeface="+mj-lt"/>
                </a:endParaRPr>
              </a:p>
              <a:p>
                <a:r>
                  <a:rPr lang="en-US" dirty="0">
                    <a:latin typeface="+mj-lt"/>
                  </a:rPr>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0</m:t>
                        </m:r>
                      </m:sub>
                    </m:sSub>
                    <m:r>
                      <a:rPr lang="en-US" b="0" i="1" smtClean="0">
                        <a:latin typeface="Cambria Math" panose="02040503050406030204" pitchFamily="18" charset="0"/>
                      </a:rPr>
                      <m:t>=8.9</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−12</m:t>
                        </m:r>
                      </m:sup>
                    </m:sSup>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𝐶</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latin typeface="+mj-lt"/>
                  </a:rPr>
                  <a:t>. Find the distance </a:t>
                </a:r>
                <a14:m>
                  <m:oMath xmlns:m="http://schemas.openxmlformats.org/officeDocument/2006/math">
                    <m:r>
                      <a:rPr lang="en-US" i="1" dirty="0" smtClean="0">
                        <a:latin typeface="Cambria Math" panose="02040503050406030204" pitchFamily="18" charset="0"/>
                      </a:rPr>
                      <m:t>𝑥</m:t>
                    </m:r>
                  </m:oMath>
                </a14:m>
                <a:r>
                  <a:rPr lang="en-US" dirty="0">
                    <a:latin typeface="+mj-lt"/>
                  </a:rPr>
                  <a:t> where the force is 1.25 N if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oMath>
                </a14:m>
                <a:r>
                  <a:rPr lang="en-US" dirty="0">
                    <a:latin typeface="+mj-lt"/>
                  </a:rPr>
                  <a:t> for a ring with radius of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=0.85 </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a:latin typeface="+mj-lt"/>
                </a:endParaRPr>
              </a:p>
              <a:p>
                <a:endParaRPr lang="en-US" dirty="0">
                  <a:latin typeface="+mj-lt"/>
                </a:endParaRPr>
              </a:p>
              <a:p>
                <a:endParaRPr lang="en-US" dirty="0">
                  <a:latin typeface="+mj-lt"/>
                </a:endParaRPr>
              </a:p>
              <a:p>
                <a:r>
                  <a:rPr lang="en-US" i="1" u="sng" dirty="0">
                    <a:latin typeface="+mj-lt"/>
                  </a:rPr>
                  <a:t>Hint</a:t>
                </a:r>
                <a:r>
                  <a:rPr lang="en-US" i="1" dirty="0">
                    <a:latin typeface="+mj-lt"/>
                  </a:rPr>
                  <a:t>: </a:t>
                </a:r>
                <a:r>
                  <a:rPr lang="en-US" dirty="0">
                    <a:latin typeface="+mj-lt"/>
                  </a:rPr>
                  <a:t>You need to find the root of the following function,</a:t>
                </a:r>
              </a:p>
              <a:p>
                <a:endParaRPr lang="en-US" i="1" dirty="0">
                  <a:latin typeface="+mj-lt"/>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0</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𝑞𝑄𝑥</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e>
                            <m:sup>
                              <m:r>
                                <a:rPr lang="en-US" b="0" i="1" smtClean="0">
                                  <a:latin typeface="Cambria Math" panose="02040503050406030204" pitchFamily="18" charset="0"/>
                                </a:rPr>
                                <m:t>1.5</m:t>
                              </m:r>
                            </m:sup>
                          </m:sSup>
                        </m:den>
                      </m:f>
                    </m:oMath>
                  </m:oMathPara>
                </a14:m>
                <a:endParaRPr lang="en-US" dirty="0">
                  <a:latin typeface="+mj-lt"/>
                </a:endParaRPr>
              </a:p>
              <a:p>
                <a:endParaRPr lang="en-US" dirty="0">
                  <a:latin typeface="+mj-lt"/>
                </a:endParaRPr>
              </a:p>
              <a:p>
                <a:r>
                  <a:rPr lang="en-US" dirty="0">
                    <a:latin typeface="+mj-lt"/>
                  </a:rPr>
                  <a:t>to have an idea about the location of the roots, you can plot the variation</a:t>
                </a:r>
              </a:p>
              <a:p>
                <a:r>
                  <a:rPr lang="en-US" dirty="0">
                    <a:latin typeface="+mj-lt"/>
                  </a:rPr>
                  <a:t>of </a:t>
                </a:r>
                <a:r>
                  <a:rPr lang="en-US" i="1" dirty="0">
                    <a:latin typeface="+mj-lt"/>
                  </a:rPr>
                  <a:t>F(x)</a:t>
                </a:r>
                <a:r>
                  <a:rPr lang="en-US" dirty="0">
                    <a:latin typeface="+mj-lt"/>
                  </a:rPr>
                  <a:t> vs. </a:t>
                </a:r>
                <a:r>
                  <a:rPr lang="en-US" i="1" dirty="0">
                    <a:latin typeface="+mj-lt"/>
                  </a:rPr>
                  <a:t>x</a:t>
                </a:r>
                <a:r>
                  <a:rPr lang="en-US" dirty="0">
                    <a:latin typeface="+mj-lt"/>
                  </a:rPr>
                  <a:t>  between </a:t>
                </a:r>
                <a:r>
                  <a:rPr lang="en-US" i="1" dirty="0">
                    <a:latin typeface="+mj-lt"/>
                  </a:rPr>
                  <a:t>x</a:t>
                </a:r>
                <a:r>
                  <a:rPr lang="en-US" dirty="0">
                    <a:latin typeface="+mj-lt"/>
                  </a:rPr>
                  <a:t>=0 and </a:t>
                </a:r>
                <a:r>
                  <a:rPr lang="en-US" i="1" dirty="0">
                    <a:latin typeface="+mj-lt"/>
                  </a:rPr>
                  <a:t>x</a:t>
                </a:r>
                <a:r>
                  <a:rPr lang="en-US" dirty="0">
                    <a:latin typeface="+mj-lt"/>
                  </a:rPr>
                  <a:t>=3 with an increment of 0.1, i.e.,  </a:t>
                </a:r>
                <a:r>
                  <a:rPr lang="en-US" dirty="0"/>
                  <a:t>x = 0:0.1:3</a:t>
                </a:r>
              </a:p>
              <a:p>
                <a:endParaRPr lang="en-US" dirty="0">
                  <a:latin typeface="+mj-lt"/>
                </a:endParaRPr>
              </a:p>
              <a:p>
                <a:endParaRPr lang="en-US" dirty="0">
                  <a:latin typeface="+mj-lt"/>
                </a:endParaRPr>
              </a:p>
              <a:p>
                <a:endParaRPr lang="en-US" dirty="0">
                  <a:latin typeface="+mj-lt"/>
                </a:endParaRPr>
              </a:p>
            </p:txBody>
          </p:sp>
        </mc:Choice>
        <mc:Fallback xmlns="">
          <p:sp>
            <p:nvSpPr>
              <p:cNvPr id="4" name="TextBox 3">
                <a:extLst>
                  <a:ext uri="{FF2B5EF4-FFF2-40B4-BE49-F238E27FC236}">
                    <a16:creationId xmlns:a16="http://schemas.microsoft.com/office/drawing/2014/main" id="{83B9248B-8BA3-4701-8E4F-3A6C2FD559D4}"/>
                  </a:ext>
                </a:extLst>
              </p:cNvPr>
              <p:cNvSpPr txBox="1">
                <a:spLocks noRot="1" noChangeAspect="1" noMove="1" noResize="1" noEditPoints="1" noAdjustHandles="1" noChangeArrowheads="1" noChangeShapeType="1" noTextEdit="1"/>
              </p:cNvSpPr>
              <p:nvPr/>
            </p:nvSpPr>
            <p:spPr>
              <a:xfrm>
                <a:off x="457200" y="433754"/>
                <a:ext cx="7302137" cy="6497548"/>
              </a:xfrm>
              <a:prstGeom prst="rect">
                <a:avLst/>
              </a:prstGeom>
              <a:blipFill>
                <a:blip r:embed="rId2"/>
                <a:stretch>
                  <a:fillRect l="-668" t="-469" r="-1085"/>
                </a:stretch>
              </a:blipFill>
            </p:spPr>
            <p:txBody>
              <a:bodyPr/>
              <a:lstStyle/>
              <a:p>
                <a:r>
                  <a:rPr lang="en-US">
                    <a:noFill/>
                  </a:rPr>
                  <a:t> </a:t>
                </a:r>
              </a:p>
            </p:txBody>
          </p:sp>
        </mc:Fallback>
      </mc:AlternateContent>
      <p:sp>
        <p:nvSpPr>
          <p:cNvPr id="5" name="AutoShape 2" descr="Image">
            <a:extLst>
              <a:ext uri="{FF2B5EF4-FFF2-40B4-BE49-F238E27FC236}">
                <a16:creationId xmlns:a16="http://schemas.microsoft.com/office/drawing/2014/main" id="{966152AA-5B3F-4452-A4C5-97CB4B2FA3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3CF19F1C-D6EA-4385-9F78-56D7FFE3972E}"/>
              </a:ext>
            </a:extLst>
          </p:cNvPr>
          <p:cNvPicPr>
            <a:picLocks noChangeAspect="1"/>
          </p:cNvPicPr>
          <p:nvPr/>
        </p:nvPicPr>
        <p:blipFill>
          <a:blip r:embed="rId3"/>
          <a:stretch>
            <a:fillRect/>
          </a:stretch>
        </p:blipFill>
        <p:spPr>
          <a:xfrm>
            <a:off x="7885569" y="1856215"/>
            <a:ext cx="4077260" cy="2367442"/>
          </a:xfrm>
          <a:prstGeom prst="rect">
            <a:avLst/>
          </a:prstGeom>
        </p:spPr>
      </p:pic>
    </p:spTree>
    <p:extLst>
      <p:ext uri="{BB962C8B-B14F-4D97-AF65-F5344CB8AC3E}">
        <p14:creationId xmlns:p14="http://schemas.microsoft.com/office/powerpoint/2010/main" val="340293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9FCFBA2-3582-48BE-A00B-1566989CBB82}"/>
              </a:ext>
            </a:extLst>
          </p:cNvPr>
          <p:cNvSpPr>
            <a:spLocks noGrp="1" noChangeArrowheads="1"/>
          </p:cNvSpPr>
          <p:nvPr>
            <p:ph type="title"/>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Chapter Objectives</a:t>
            </a:r>
          </a:p>
        </p:txBody>
      </p:sp>
      <p:sp>
        <p:nvSpPr>
          <p:cNvPr id="3075" name="Rectangle 3">
            <a:extLst>
              <a:ext uri="{FF2B5EF4-FFF2-40B4-BE49-F238E27FC236}">
                <a16:creationId xmlns:a16="http://schemas.microsoft.com/office/drawing/2014/main" id="{D2904850-BB89-4ED8-80B6-1E60447A573B}"/>
              </a:ext>
            </a:extLst>
          </p:cNvPr>
          <p:cNvSpPr>
            <a:spLocks noGrp="1" noChangeArrowheads="1"/>
          </p:cNvSpPr>
          <p:nvPr>
            <p:ph type="body" idx="1"/>
          </p:nvPr>
        </p:nvSpPr>
        <p:spPr/>
        <p:txBody>
          <a:bodyPr>
            <a:normAutofit/>
          </a:bodyPr>
          <a:lstStyle/>
          <a:p>
            <a:pPr eaLnBrk="1" hangingPunct="1">
              <a:lnSpc>
                <a:spcPct val="90000"/>
              </a:lnSpc>
            </a:pPr>
            <a:r>
              <a:rPr lang="en-US" altLang="en-US" sz="2200" dirty="0">
                <a:latin typeface="Times New Roman" panose="02020603050405020304" pitchFamily="18" charset="0"/>
                <a:cs typeface="Times New Roman" panose="02020603050405020304" pitchFamily="18" charset="0"/>
              </a:rPr>
              <a:t>Understanding what roots problems are and where they occur in engineering and science.</a:t>
            </a:r>
          </a:p>
          <a:p>
            <a:pPr eaLnBrk="1" hangingPunct="1">
              <a:lnSpc>
                <a:spcPct val="90000"/>
              </a:lnSpc>
            </a:pPr>
            <a:r>
              <a:rPr lang="en-US" altLang="en-US" sz="2200" dirty="0">
                <a:latin typeface="Times New Roman" panose="02020603050405020304" pitchFamily="18" charset="0"/>
                <a:cs typeface="Times New Roman" panose="02020603050405020304" pitchFamily="18" charset="0"/>
              </a:rPr>
              <a:t>Knowing how to determine a root graphically.</a:t>
            </a:r>
          </a:p>
          <a:p>
            <a:pPr eaLnBrk="1" hangingPunct="1">
              <a:lnSpc>
                <a:spcPct val="90000"/>
              </a:lnSpc>
            </a:pPr>
            <a:r>
              <a:rPr lang="en-US" altLang="en-US" sz="2200" dirty="0">
                <a:latin typeface="Times New Roman" panose="02020603050405020304" pitchFamily="18" charset="0"/>
                <a:cs typeface="Times New Roman" panose="02020603050405020304" pitchFamily="18" charset="0"/>
              </a:rPr>
              <a:t>Understanding the incremental search method and its shortcomings.</a:t>
            </a:r>
          </a:p>
          <a:p>
            <a:pPr eaLnBrk="1" hangingPunct="1">
              <a:lnSpc>
                <a:spcPct val="90000"/>
              </a:lnSpc>
            </a:pPr>
            <a:r>
              <a:rPr lang="en-US" altLang="en-US" sz="2200" dirty="0">
                <a:latin typeface="Times New Roman" panose="02020603050405020304" pitchFamily="18" charset="0"/>
                <a:cs typeface="Times New Roman" panose="02020603050405020304" pitchFamily="18" charset="0"/>
              </a:rPr>
              <a:t>Knowing how to solve a roots problem with the bisection method.</a:t>
            </a:r>
          </a:p>
          <a:p>
            <a:pPr eaLnBrk="1" hangingPunct="1">
              <a:lnSpc>
                <a:spcPct val="90000"/>
              </a:lnSpc>
            </a:pPr>
            <a:r>
              <a:rPr lang="en-US" altLang="en-US" sz="2200" dirty="0">
                <a:latin typeface="Times New Roman" panose="02020603050405020304" pitchFamily="18" charset="0"/>
                <a:cs typeface="Times New Roman" panose="02020603050405020304" pitchFamily="18" charset="0"/>
              </a:rPr>
              <a:t> Understanding false position.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BF0E19F-753D-41C5-AC6C-07046593E006}"/>
              </a:ext>
            </a:extLst>
          </p:cNvPr>
          <p:cNvSpPr>
            <a:spLocks noGrp="1" noChangeArrowheads="1"/>
          </p:cNvSpPr>
          <p:nvPr>
            <p:ph type="title"/>
          </p:nvPr>
        </p:nvSpPr>
        <p:spPr/>
        <p:txBody>
          <a:bodyPr/>
          <a:lstStyle/>
          <a:p>
            <a:pPr eaLnBrk="1" hangingPunct="1"/>
            <a:r>
              <a:rPr lang="en-US" altLang="en-US"/>
              <a:t>Roots</a:t>
            </a:r>
          </a:p>
        </p:txBody>
      </p:sp>
      <p:sp>
        <p:nvSpPr>
          <p:cNvPr id="4099" name="Rectangle 3">
            <a:extLst>
              <a:ext uri="{FF2B5EF4-FFF2-40B4-BE49-F238E27FC236}">
                <a16:creationId xmlns:a16="http://schemas.microsoft.com/office/drawing/2014/main" id="{B27A157D-0630-4490-A2E8-1D98FD0086B2}"/>
              </a:ext>
            </a:extLst>
          </p:cNvPr>
          <p:cNvSpPr>
            <a:spLocks noGrp="1" noChangeArrowheads="1"/>
          </p:cNvSpPr>
          <p:nvPr>
            <p:ph type="body" idx="1"/>
          </p:nvPr>
        </p:nvSpPr>
        <p:spPr/>
        <p:txBody>
          <a:bodyPr/>
          <a:lstStyle/>
          <a:p>
            <a:pPr eaLnBrk="1" hangingPunct="1"/>
            <a:r>
              <a:rPr lang="en-US" altLang="en-US"/>
              <a:t>“Roots” problems occur when some function </a:t>
            </a:r>
            <a:r>
              <a:rPr lang="en-US" altLang="en-US" i="1"/>
              <a:t>f</a:t>
            </a:r>
            <a:r>
              <a:rPr lang="en-US" altLang="en-US"/>
              <a:t> can be written in terms of one or more dependent variables </a:t>
            </a:r>
            <a:r>
              <a:rPr lang="en-US" altLang="en-US" i="1"/>
              <a:t>x</a:t>
            </a:r>
            <a:r>
              <a:rPr lang="en-US" altLang="en-US"/>
              <a:t>, where the solutions to </a:t>
            </a:r>
            <a:r>
              <a:rPr lang="en-US" altLang="en-US" i="1"/>
              <a:t>f(x)=0</a:t>
            </a:r>
            <a:r>
              <a:rPr lang="en-US" altLang="en-US"/>
              <a:t> yields the solution to the problem.</a:t>
            </a:r>
          </a:p>
          <a:p>
            <a:pPr eaLnBrk="1" hangingPunct="1"/>
            <a:r>
              <a:rPr lang="en-US" altLang="en-US"/>
              <a:t>These problems often occur when a design problem presents an implicit equation for a required parameter.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AC549F4-2081-466C-857F-2BCC0ACEA026}"/>
              </a:ext>
            </a:extLst>
          </p:cNvPr>
          <p:cNvSpPr>
            <a:spLocks noGrp="1" noChangeArrowheads="1"/>
          </p:cNvSpPr>
          <p:nvPr>
            <p:ph type="title"/>
          </p:nvPr>
        </p:nvSpPr>
        <p:spPr/>
        <p:txBody>
          <a:bodyPr/>
          <a:lstStyle/>
          <a:p>
            <a:pPr eaLnBrk="1" hangingPunct="1"/>
            <a:r>
              <a:rPr lang="en-US" altLang="en-US" dirty="0"/>
              <a:t>Graphical Methods</a:t>
            </a:r>
          </a:p>
        </p:txBody>
      </p:sp>
      <p:sp>
        <p:nvSpPr>
          <p:cNvPr id="5123" name="Rectangle 3">
            <a:extLst>
              <a:ext uri="{FF2B5EF4-FFF2-40B4-BE49-F238E27FC236}">
                <a16:creationId xmlns:a16="http://schemas.microsoft.com/office/drawing/2014/main" id="{0A7D06D7-52FA-40F8-B010-547F31F412F7}"/>
              </a:ext>
            </a:extLst>
          </p:cNvPr>
          <p:cNvSpPr>
            <a:spLocks noGrp="1" noChangeArrowheads="1"/>
          </p:cNvSpPr>
          <p:nvPr>
            <p:ph type="body" idx="1"/>
          </p:nvPr>
        </p:nvSpPr>
        <p:spPr>
          <a:xfrm>
            <a:off x="328613" y="1371600"/>
            <a:ext cx="7748587" cy="4724400"/>
          </a:xfrm>
        </p:spPr>
        <p:txBody>
          <a:bodyPr>
            <a:normAutofit/>
          </a:bodyPr>
          <a:lstStyle/>
          <a:p>
            <a:pPr marL="609600" indent="-609600"/>
            <a:r>
              <a:rPr lang="en-US" altLang="en-US" sz="2200" dirty="0"/>
              <a:t>A simple method for obtaining the estimate of the root of the equation </a:t>
            </a:r>
            <a:r>
              <a:rPr lang="en-US" altLang="en-US" sz="2200" i="1" dirty="0"/>
              <a:t>f(x)</a:t>
            </a:r>
            <a:r>
              <a:rPr lang="en-US" altLang="en-US" sz="2200" dirty="0"/>
              <a:t>=0 is to make a plot of the function and observe where it crosses the </a:t>
            </a:r>
            <a:r>
              <a:rPr lang="en-US" altLang="en-US" sz="2200" i="1" dirty="0"/>
              <a:t>x</a:t>
            </a:r>
            <a:r>
              <a:rPr lang="en-US" altLang="en-US" sz="2200" dirty="0"/>
              <a:t>-axis.</a:t>
            </a:r>
          </a:p>
          <a:p>
            <a:pPr marL="0" indent="0">
              <a:buNone/>
            </a:pPr>
            <a:endParaRPr lang="en-US" altLang="en-US" sz="2200" dirty="0"/>
          </a:p>
          <a:p>
            <a:pPr marL="609600" indent="-609600"/>
            <a:r>
              <a:rPr lang="en-US" altLang="en-US" sz="2200" dirty="0"/>
              <a:t>Graphing the function can also indicate where roots may be and where some root-finding methods may fail:</a:t>
            </a:r>
          </a:p>
          <a:p>
            <a:pPr marL="990600" lvl="1" indent="-533400">
              <a:buFontTx/>
              <a:buAutoNum type="alphaLcParenR"/>
            </a:pPr>
            <a:r>
              <a:rPr lang="en-US" altLang="en-US" sz="2200" dirty="0"/>
              <a:t>Same sign, no roots</a:t>
            </a:r>
          </a:p>
          <a:p>
            <a:pPr marL="990600" lvl="1" indent="-533400">
              <a:buFontTx/>
              <a:buAutoNum type="alphaLcParenR"/>
            </a:pPr>
            <a:r>
              <a:rPr lang="en-US" altLang="en-US" sz="2200" dirty="0"/>
              <a:t>Different sign, one root</a:t>
            </a:r>
          </a:p>
          <a:p>
            <a:pPr marL="990600" lvl="1" indent="-533400">
              <a:buFontTx/>
              <a:buAutoNum type="alphaLcParenR"/>
            </a:pPr>
            <a:r>
              <a:rPr lang="en-US" altLang="en-US" sz="2200" dirty="0"/>
              <a:t>Same sign, two roots</a:t>
            </a:r>
          </a:p>
          <a:p>
            <a:pPr marL="990600" lvl="1" indent="-533400">
              <a:buFontTx/>
              <a:buAutoNum type="alphaLcParenR"/>
            </a:pPr>
            <a:r>
              <a:rPr lang="en-US" altLang="en-US" sz="2200" dirty="0"/>
              <a:t>Different sign, three roots </a:t>
            </a:r>
          </a:p>
        </p:txBody>
      </p:sp>
      <p:pic>
        <p:nvPicPr>
          <p:cNvPr id="5124" name="Picture 4" descr="fig0501">
            <a:extLst>
              <a:ext uri="{FF2B5EF4-FFF2-40B4-BE49-F238E27FC236}">
                <a16:creationId xmlns:a16="http://schemas.microsoft.com/office/drawing/2014/main" id="{40F609E4-3E8E-46A0-AA7E-1B4FBFBA1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609600"/>
            <a:ext cx="1544638"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AF48B9-1AF4-473F-B5C2-B546686D7942}"/>
              </a:ext>
            </a:extLst>
          </p:cNvPr>
          <p:cNvSpPr>
            <a:spLocks noGrp="1" noChangeArrowheads="1"/>
          </p:cNvSpPr>
          <p:nvPr>
            <p:ph type="title"/>
          </p:nvPr>
        </p:nvSpPr>
        <p:spPr/>
        <p:txBody>
          <a:bodyPr/>
          <a:lstStyle/>
          <a:p>
            <a:r>
              <a:rPr lang="en-US" altLang="en-US" sz="3200" b="1"/>
              <a:t>A Mathematical Property </a:t>
            </a:r>
          </a:p>
        </p:txBody>
      </p:sp>
      <p:sp>
        <p:nvSpPr>
          <p:cNvPr id="6147" name="Rectangle 3">
            <a:extLst>
              <a:ext uri="{FF2B5EF4-FFF2-40B4-BE49-F238E27FC236}">
                <a16:creationId xmlns:a16="http://schemas.microsoft.com/office/drawing/2014/main" id="{A2E3C71E-9997-45B8-ABDF-4ECA5F0DC231}"/>
              </a:ext>
            </a:extLst>
          </p:cNvPr>
          <p:cNvSpPr>
            <a:spLocks noGrp="1" noChangeArrowheads="1"/>
          </p:cNvSpPr>
          <p:nvPr>
            <p:ph type="body" idx="1"/>
          </p:nvPr>
        </p:nvSpPr>
        <p:spPr/>
        <p:txBody>
          <a:bodyPr/>
          <a:lstStyle/>
          <a:p>
            <a:r>
              <a:rPr lang="en-US" altLang="en-US" sz="2400" dirty="0"/>
              <a:t>Well-known Mathematical Property: </a:t>
            </a:r>
          </a:p>
          <a:p>
            <a:endParaRPr lang="en-US" altLang="en-US" sz="2400" dirty="0"/>
          </a:p>
          <a:p>
            <a:r>
              <a:rPr lang="en-US" altLang="en-US" sz="2400" dirty="0"/>
              <a:t> If a </a:t>
            </a:r>
            <a:r>
              <a:rPr lang="en-US" altLang="en-US" sz="2400" dirty="0">
                <a:solidFill>
                  <a:srgbClr val="0000FF"/>
                </a:solidFill>
              </a:rPr>
              <a:t>function </a:t>
            </a:r>
            <a:r>
              <a:rPr lang="en-US" altLang="en-US" sz="2400" i="1" dirty="0">
                <a:solidFill>
                  <a:srgbClr val="0000FF"/>
                </a:solidFill>
              </a:rPr>
              <a:t>f(x)</a:t>
            </a:r>
            <a:r>
              <a:rPr lang="en-US" altLang="en-US" sz="2400" dirty="0"/>
              <a:t> is </a:t>
            </a:r>
            <a:r>
              <a:rPr lang="en-US" altLang="en-US" sz="2400" dirty="0">
                <a:solidFill>
                  <a:srgbClr val="FF0000"/>
                </a:solidFill>
              </a:rPr>
              <a:t>continuous</a:t>
            </a:r>
            <a:r>
              <a:rPr lang="en-US" altLang="en-US" sz="2400" dirty="0"/>
              <a:t> on the interval [</a:t>
            </a:r>
            <a:r>
              <a:rPr lang="en-US" altLang="en-US" sz="2400" i="1" dirty="0" err="1"/>
              <a:t>a</a:t>
            </a:r>
            <a:r>
              <a:rPr lang="en-US" altLang="en-US" sz="2400" dirty="0" err="1"/>
              <a:t>..</a:t>
            </a:r>
            <a:r>
              <a:rPr lang="en-US" altLang="en-US" sz="2400" i="1" dirty="0" err="1"/>
              <a:t>b</a:t>
            </a:r>
            <a:r>
              <a:rPr lang="en-US" altLang="en-US" sz="2400" dirty="0"/>
              <a:t>] and </a:t>
            </a:r>
            <a:r>
              <a:rPr lang="en-US" altLang="en-US" sz="2400" dirty="0">
                <a:solidFill>
                  <a:srgbClr val="FF0000"/>
                </a:solidFill>
              </a:rPr>
              <a:t>sign of </a:t>
            </a:r>
            <a:r>
              <a:rPr lang="en-US" altLang="en-US" sz="2400" i="1" dirty="0">
                <a:solidFill>
                  <a:srgbClr val="FF0000"/>
                </a:solidFill>
              </a:rPr>
              <a:t>f(a)</a:t>
            </a:r>
            <a:r>
              <a:rPr lang="en-US" altLang="en-US" sz="2400" dirty="0">
                <a:solidFill>
                  <a:srgbClr val="FF0000"/>
                </a:solidFill>
              </a:rPr>
              <a:t> ≠ sign of </a:t>
            </a:r>
            <a:r>
              <a:rPr lang="en-US" altLang="en-US" sz="2400" i="1" dirty="0">
                <a:solidFill>
                  <a:srgbClr val="FF0000"/>
                </a:solidFill>
              </a:rPr>
              <a:t>f(b)</a:t>
            </a:r>
            <a:r>
              <a:rPr lang="en-US" altLang="en-US" sz="2400" dirty="0"/>
              <a:t>, then </a:t>
            </a:r>
          </a:p>
          <a:p>
            <a:endParaRPr lang="en-US" altLang="en-US" sz="2400" dirty="0"/>
          </a:p>
        </p:txBody>
      </p:sp>
      <p:sp>
        <p:nvSpPr>
          <p:cNvPr id="6149" name="Text Box 5">
            <a:extLst>
              <a:ext uri="{FF2B5EF4-FFF2-40B4-BE49-F238E27FC236}">
                <a16:creationId xmlns:a16="http://schemas.microsoft.com/office/drawing/2014/main" id="{14213860-17C1-4F2D-B2C7-DEC35E24E8D9}"/>
              </a:ext>
            </a:extLst>
          </p:cNvPr>
          <p:cNvSpPr txBox="1">
            <a:spLocks noChangeArrowheads="1"/>
          </p:cNvSpPr>
          <p:nvPr/>
        </p:nvSpPr>
        <p:spPr bwMode="auto">
          <a:xfrm>
            <a:off x="2676525" y="3994448"/>
            <a:ext cx="5562600" cy="769441"/>
          </a:xfrm>
          <a:prstGeom prst="rect">
            <a:avLst/>
          </a:prstGeom>
          <a:solidFill>
            <a:srgbClr val="CC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200" dirty="0">
                <a:latin typeface="Times New Roman" panose="02020603050405020304" pitchFamily="18" charset="0"/>
                <a:cs typeface="Times New Roman" panose="02020603050405020304" pitchFamily="18" charset="0"/>
              </a:rPr>
              <a:t> There is a value </a:t>
            </a:r>
            <a:r>
              <a:rPr lang="en-US" altLang="en-US" sz="2200" i="1" dirty="0">
                <a:solidFill>
                  <a:srgbClr val="0000FF"/>
                </a:solidFill>
                <a:latin typeface="Times New Roman" panose="02020603050405020304" pitchFamily="18" charset="0"/>
                <a:cs typeface="Times New Roman" panose="02020603050405020304" pitchFamily="18" charset="0"/>
              </a:rPr>
              <a:t>c</a:t>
            </a:r>
            <a:r>
              <a:rPr lang="en-US" altLang="en-US" sz="2200" dirty="0">
                <a:solidFill>
                  <a:srgbClr val="0000FF"/>
                </a:solidFill>
                <a:latin typeface="Times New Roman" panose="02020603050405020304" pitchFamily="18" charset="0"/>
                <a:cs typeface="Times New Roman" panose="02020603050405020304" pitchFamily="18" charset="0"/>
              </a:rPr>
              <a:t> ∈ [</a:t>
            </a:r>
            <a:r>
              <a:rPr lang="en-US" altLang="en-US" sz="2200" i="1" dirty="0" err="1">
                <a:solidFill>
                  <a:srgbClr val="0000FF"/>
                </a:solidFill>
                <a:latin typeface="Times New Roman" panose="02020603050405020304" pitchFamily="18" charset="0"/>
                <a:cs typeface="Times New Roman" panose="02020603050405020304" pitchFamily="18" charset="0"/>
              </a:rPr>
              <a:t>a</a:t>
            </a:r>
            <a:r>
              <a:rPr lang="en-US" altLang="en-US" sz="2200" dirty="0" err="1">
                <a:solidFill>
                  <a:srgbClr val="0000FF"/>
                </a:solidFill>
                <a:latin typeface="Times New Roman" panose="02020603050405020304" pitchFamily="18" charset="0"/>
                <a:cs typeface="Times New Roman" panose="02020603050405020304" pitchFamily="18" charset="0"/>
              </a:rPr>
              <a:t>..</a:t>
            </a:r>
            <a:r>
              <a:rPr lang="en-US" altLang="en-US" sz="2200" i="1" dirty="0" err="1">
                <a:solidFill>
                  <a:srgbClr val="0000FF"/>
                </a:solidFill>
                <a:latin typeface="Times New Roman" panose="02020603050405020304" pitchFamily="18" charset="0"/>
                <a:cs typeface="Times New Roman" panose="02020603050405020304" pitchFamily="18" charset="0"/>
              </a:rPr>
              <a:t>b</a:t>
            </a:r>
            <a:r>
              <a:rPr lang="en-US" altLang="en-US" sz="2200" dirty="0">
                <a:solidFill>
                  <a:srgbClr val="0000FF"/>
                </a:solidFill>
                <a:latin typeface="Times New Roman" panose="02020603050405020304" pitchFamily="18" charset="0"/>
                <a:cs typeface="Times New Roman" panose="02020603050405020304" pitchFamily="18" charset="0"/>
              </a:rPr>
              <a:t>]</a:t>
            </a:r>
            <a:r>
              <a:rPr lang="en-US" altLang="en-US" sz="2200" dirty="0">
                <a:latin typeface="Times New Roman" panose="02020603050405020304" pitchFamily="18" charset="0"/>
                <a:cs typeface="Times New Roman" panose="02020603050405020304" pitchFamily="18" charset="0"/>
              </a:rPr>
              <a:t> such that: </a:t>
            </a:r>
            <a:r>
              <a:rPr lang="en-US" altLang="en-US" sz="2200" i="1" dirty="0">
                <a:solidFill>
                  <a:srgbClr val="FF0000"/>
                </a:solidFill>
                <a:latin typeface="Times New Roman" panose="02020603050405020304" pitchFamily="18" charset="0"/>
                <a:cs typeface="Times New Roman" panose="02020603050405020304" pitchFamily="18" charset="0"/>
              </a:rPr>
              <a:t>f(c) = 0</a:t>
            </a:r>
            <a:r>
              <a:rPr lang="en-US" altLang="en-US" sz="2200" dirty="0">
                <a:latin typeface="Times New Roman" panose="02020603050405020304" pitchFamily="18" charset="0"/>
                <a:cs typeface="Times New Roman" panose="02020603050405020304" pitchFamily="18" charset="0"/>
              </a:rPr>
              <a:t> I.e., there is a </a:t>
            </a:r>
            <a:r>
              <a:rPr lang="en-US" altLang="en-US" sz="2200" dirty="0">
                <a:solidFill>
                  <a:srgbClr val="0000FF"/>
                </a:solidFill>
                <a:latin typeface="Times New Roman" panose="02020603050405020304" pitchFamily="18" charset="0"/>
                <a:cs typeface="Times New Roman" panose="02020603050405020304" pitchFamily="18" charset="0"/>
              </a:rPr>
              <a:t>root </a:t>
            </a:r>
            <a:r>
              <a:rPr lang="en-US" altLang="en-US" sz="2200" i="1" dirty="0">
                <a:solidFill>
                  <a:srgbClr val="0000FF"/>
                </a:solidFill>
                <a:latin typeface="Times New Roman" panose="02020603050405020304" pitchFamily="18" charset="0"/>
                <a:cs typeface="Times New Roman" panose="02020603050405020304" pitchFamily="18" charset="0"/>
              </a:rPr>
              <a:t>c</a:t>
            </a:r>
            <a:r>
              <a:rPr lang="en-US" altLang="en-US" sz="2200" dirty="0">
                <a:latin typeface="Times New Roman" panose="02020603050405020304" pitchFamily="18" charset="0"/>
                <a:cs typeface="Times New Roman" panose="02020603050405020304" pitchFamily="18" charset="0"/>
              </a:rPr>
              <a:t> in the interval [</a:t>
            </a:r>
            <a:r>
              <a:rPr lang="en-US" altLang="en-US" sz="2200" i="1" dirty="0" err="1">
                <a:latin typeface="Times New Roman" panose="02020603050405020304" pitchFamily="18" charset="0"/>
                <a:cs typeface="Times New Roman" panose="02020603050405020304" pitchFamily="18" charset="0"/>
              </a:rPr>
              <a:t>a</a:t>
            </a:r>
            <a:r>
              <a:rPr lang="en-US" altLang="en-US" sz="2200" dirty="0" err="1">
                <a:latin typeface="Times New Roman" panose="02020603050405020304" pitchFamily="18" charset="0"/>
                <a:cs typeface="Times New Roman" panose="02020603050405020304" pitchFamily="18" charset="0"/>
              </a:rPr>
              <a:t>..</a:t>
            </a:r>
            <a:r>
              <a:rPr lang="en-US" altLang="en-US" sz="2200" i="1" dirty="0" err="1">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9D77B24-898B-422B-9910-BF1309653AB0}"/>
              </a:ext>
            </a:extLst>
          </p:cNvPr>
          <p:cNvSpPr>
            <a:spLocks noGrp="1" noChangeArrowheads="1"/>
          </p:cNvSpPr>
          <p:nvPr>
            <p:ph type="title"/>
          </p:nvPr>
        </p:nvSpPr>
        <p:spPr/>
        <p:txBody>
          <a:bodyPr/>
          <a:lstStyle/>
          <a:p>
            <a:r>
              <a:rPr lang="en-US" altLang="en-US" sz="3200" b="1"/>
              <a:t>A Mathematical Property (cont.)</a:t>
            </a:r>
          </a:p>
        </p:txBody>
      </p:sp>
      <p:sp>
        <p:nvSpPr>
          <p:cNvPr id="7171" name="Rectangle 3">
            <a:extLst>
              <a:ext uri="{FF2B5EF4-FFF2-40B4-BE49-F238E27FC236}">
                <a16:creationId xmlns:a16="http://schemas.microsoft.com/office/drawing/2014/main" id="{DB3D62E1-4E61-4B84-8842-98A2ECC51C9B}"/>
              </a:ext>
            </a:extLst>
          </p:cNvPr>
          <p:cNvSpPr>
            <a:spLocks noGrp="1" noChangeArrowheads="1"/>
          </p:cNvSpPr>
          <p:nvPr>
            <p:ph type="body" idx="1"/>
          </p:nvPr>
        </p:nvSpPr>
        <p:spPr>
          <a:xfrm>
            <a:off x="2209800" y="1676400"/>
            <a:ext cx="7772400" cy="4419600"/>
          </a:xfrm>
          <a:solidFill>
            <a:srgbClr val="FFFF99"/>
          </a:solidFill>
          <a:ln w="38100">
            <a:solidFill>
              <a:schemeClr val="tx1"/>
            </a:solidFill>
            <a:miter lim="800000"/>
            <a:headEnd/>
            <a:tailEnd/>
          </a:ln>
        </p:spPr>
        <p:txBody>
          <a:bodyPr/>
          <a:lstStyle/>
          <a:p>
            <a:r>
              <a:rPr lang="en-US" altLang="en-US" sz="2400"/>
              <a:t>Example: </a:t>
            </a:r>
          </a:p>
        </p:txBody>
      </p:sp>
      <p:pic>
        <p:nvPicPr>
          <p:cNvPr id="7172" name="Picture 4">
            <a:extLst>
              <a:ext uri="{FF2B5EF4-FFF2-40B4-BE49-F238E27FC236}">
                <a16:creationId xmlns:a16="http://schemas.microsoft.com/office/drawing/2014/main" id="{712C607D-0758-4476-A46B-68C645DB4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209800"/>
            <a:ext cx="4724400"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Bisection</a:t>
            </a:r>
            <a:endParaRPr lang="en-US" sz="2000" dirty="0"/>
          </a:p>
        </p:txBody>
      </p:sp>
      <p:sp>
        <p:nvSpPr>
          <p:cNvPr id="3" name="Content Placeholder 2"/>
          <p:cNvSpPr>
            <a:spLocks noGrp="1"/>
          </p:cNvSpPr>
          <p:nvPr>
            <p:ph idx="1"/>
          </p:nvPr>
        </p:nvSpPr>
        <p:spPr>
          <a:xfrm>
            <a:off x="1981200" y="1432560"/>
            <a:ext cx="3657600" cy="5120640"/>
          </a:xfrm>
        </p:spPr>
        <p:txBody>
          <a:bodyPr/>
          <a:lstStyle/>
          <a:p>
            <a:r>
              <a:rPr lang="en-US" altLang="en-US" sz="2000" dirty="0"/>
              <a:t>The </a:t>
            </a:r>
            <a:r>
              <a:rPr lang="en-US" altLang="en-US" sz="2000" b="1" i="1" dirty="0"/>
              <a:t>bisection method</a:t>
            </a:r>
            <a:r>
              <a:rPr lang="en-US" altLang="en-US" sz="2000" dirty="0"/>
              <a:t> is a variation of the incremental search method in which the interval is always divided in half.</a:t>
            </a:r>
          </a:p>
          <a:p>
            <a:r>
              <a:rPr lang="en-US" altLang="en-US" sz="2000" dirty="0"/>
              <a:t>If a function changes sign over an interval, the function value at the midpoint is evaluated.</a:t>
            </a:r>
          </a:p>
          <a:p>
            <a:r>
              <a:rPr lang="en-US" altLang="en-US" sz="2000" dirty="0"/>
              <a:t>The location of the root is then determined as lying within the subinterval where the sign change occurs.</a:t>
            </a:r>
          </a:p>
          <a:p>
            <a:r>
              <a:rPr lang="en-US" altLang="en-US" sz="2000" dirty="0"/>
              <a:t>The absolute error is reduced by a factor of 2 for each iteration.</a:t>
            </a:r>
          </a:p>
        </p:txBody>
      </p:sp>
      <p:pic>
        <p:nvPicPr>
          <p:cNvPr id="3074" name="Picture 3"/>
          <p:cNvPicPr>
            <a:picLocks noGrp="1" noChangeAspect="1" noChangeArrowheads="1"/>
          </p:cNvPicPr>
          <p:nvPr>
            <p:ph idx="17"/>
          </p:nvPr>
        </p:nvPicPr>
        <p:blipFill>
          <a:blip r:embed="rId2">
            <a:extLst>
              <a:ext uri="{28A0092B-C50C-407E-A947-70E740481C1C}">
                <a14:useLocalDpi xmlns:a14="http://schemas.microsoft.com/office/drawing/2010/main" val="0"/>
              </a:ext>
            </a:extLst>
          </a:blip>
          <a:srcRect/>
          <a:stretch>
            <a:fillRect/>
          </a:stretch>
        </p:blipFill>
        <p:spPr bwMode="auto">
          <a:xfrm>
            <a:off x="5715000" y="1524003"/>
            <a:ext cx="4846320" cy="390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35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FF46-275C-41E9-BF3E-9BD704A1D3EE}"/>
              </a:ext>
            </a:extLst>
          </p:cNvPr>
          <p:cNvSpPr>
            <a:spLocks noGrp="1"/>
          </p:cNvSpPr>
          <p:nvPr>
            <p:ph type="title"/>
          </p:nvPr>
        </p:nvSpPr>
        <p:spPr/>
        <p:txBody>
          <a:bodyPr/>
          <a:lstStyle/>
          <a:p>
            <a:r>
              <a:rPr lang="en-US" dirty="0"/>
              <a:t>Bisection: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B688B1-557B-49CA-B998-0FDE97480157}"/>
                  </a:ext>
                </a:extLst>
              </p:cNvPr>
              <p:cNvSpPr>
                <a:spLocks noGrp="1"/>
              </p:cNvSpPr>
              <p:nvPr>
                <p:ph idx="1"/>
              </p:nvPr>
            </p:nvSpPr>
            <p:spPr/>
            <p:txBody>
              <a:bodyPr>
                <a:normAutofit fontScale="92500" lnSpcReduction="20000"/>
              </a:bodyPr>
              <a:lstStyle/>
              <a:p>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−4</m:t>
                    </m:r>
                  </m:oMath>
                </a14:m>
                <a:endParaRPr lang="en-US" sz="1800" b="0" dirty="0"/>
              </a:p>
              <a:p>
                <a:r>
                  <a:rPr lang="en-US" sz="1800" b="0" dirty="0"/>
                  <a:t>Step 1: Determine the initial conditions:</a:t>
                </a:r>
              </a:p>
              <a:p>
                <a:pPr marL="0" indent="0" algn="ctr">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𝑙</m:t>
                          </m:r>
                        </m:sub>
                      </m:sSub>
                      <m:r>
                        <a:rPr lang="en-US" sz="1800" b="0" i="1" smtClean="0">
                          <a:latin typeface="Cambria Math" panose="02040503050406030204" pitchFamily="18" charset="0"/>
                        </a:rPr>
                        <m:t>=0</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rPr>
                        <m:t>𝑓</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𝑙</m:t>
                          </m:r>
                        </m:sub>
                      </m:sSub>
                      <m:r>
                        <a:rPr lang="en-US" sz="1800" i="1">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=−4</m:t>
                      </m:r>
                    </m:oMath>
                  </m:oMathPara>
                </a14:m>
                <a:endParaRPr lang="en-US" sz="1800" b="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𝑢</m:t>
                          </m:r>
                        </m:sub>
                      </m:sSub>
                      <m:r>
                        <a:rPr lang="en-US" sz="1800" i="1">
                          <a:latin typeface="Cambria Math" panose="02040503050406030204" pitchFamily="18" charset="0"/>
                        </a:rPr>
                        <m:t> =</m:t>
                      </m:r>
                      <m:r>
                        <a:rPr lang="en-US" sz="1800" b="0" i="1" smtClean="0">
                          <a:latin typeface="Cambria Math" panose="02040503050406030204" pitchFamily="18" charset="0"/>
                        </a:rPr>
                        <m:t>3</m:t>
                      </m:r>
                      <m:r>
                        <a:rPr lang="en-US" sz="1800" i="1">
                          <a:latin typeface="Cambria Math" panose="02040503050406030204" pitchFamily="18" charset="0"/>
                        </a:rPr>
                        <m:t>→</m:t>
                      </m:r>
                      <m:r>
                        <a:rPr lang="en-US" sz="1800" i="1">
                          <a:latin typeface="Cambria Math" panose="02040503050406030204" pitchFamily="18" charset="0"/>
                        </a:rPr>
                        <m:t>𝑓</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𝑢</m:t>
                          </m:r>
                        </m:sub>
                      </m:sSub>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5</m:t>
                      </m:r>
                    </m:oMath>
                  </m:oMathPara>
                </a14:m>
                <a:endParaRPr lang="en-US" sz="1800" b="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𝑙</m:t>
                              </m:r>
                            </m:sub>
                          </m:sSub>
                        </m:e>
                      </m:d>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𝑢</m:t>
                              </m:r>
                            </m:sub>
                          </m:sSub>
                        </m:e>
                      </m:d>
                      <m:r>
                        <a:rPr lang="en-US" sz="1800" b="0" i="1" smtClean="0">
                          <a:latin typeface="Cambria Math" panose="02040503050406030204" pitchFamily="18" charset="0"/>
                        </a:rPr>
                        <m:t>&lt;0</m:t>
                      </m:r>
                    </m:oMath>
                  </m:oMathPara>
                </a14:m>
                <a:endParaRPr lang="en-US" sz="1800" b="0" dirty="0"/>
              </a:p>
              <a:p>
                <a:r>
                  <a:rPr lang="en-US" sz="1800" dirty="0"/>
                  <a:t>Step 2: Halve the bracket and determine the value of </a:t>
                </a:r>
                <a14:m>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b="0" i="1" smtClean="0">
                        <a:latin typeface="Cambria Math" panose="02040503050406030204" pitchFamily="18" charset="0"/>
                      </a:rPr>
                      <m:t> </m:t>
                    </m:r>
                  </m:oMath>
                </a14:m>
                <a:r>
                  <a:rPr lang="en-US" sz="1800" b="0" dirty="0"/>
                  <a:t>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𝑟</m:t>
                        </m:r>
                      </m:sub>
                    </m:sSub>
                    <m:r>
                      <a:rPr lang="en-US" sz="1800" b="0" i="1" smtClean="0">
                        <a:latin typeface="Cambria Math" panose="02040503050406030204" pitchFamily="18" charset="0"/>
                      </a:rPr>
                      <m:t>=0.5</m:t>
                    </m:r>
                    <m:d>
                      <m:dPr>
                        <m:ctrlPr>
                          <a:rPr lang="en-US" sz="1800" b="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𝑙</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𝑢</m:t>
                            </m:r>
                          </m:sub>
                        </m:sSub>
                      </m:e>
                    </m:d>
                  </m:oMath>
                </a14:m>
                <a:endParaRPr lang="en-US" sz="1800" b="0" dirty="0"/>
              </a:p>
              <a:p>
                <a:endParaRPr lang="en-US" sz="1800" b="0" dirty="0"/>
              </a:p>
              <a:p>
                <a:pPr marL="457200" lvl="1" indent="0">
                  <a:buNone/>
                </a:pPr>
                <a14:m>
                  <m:oMathPara xmlns:m="http://schemas.openxmlformats.org/officeDocument/2006/math">
                    <m:oMathParaPr>
                      <m:jc m:val="center"/>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𝑟</m:t>
                          </m:r>
                        </m:sub>
                      </m:sSub>
                      <m:r>
                        <a:rPr lang="en-US" sz="1800" i="1">
                          <a:latin typeface="Cambria Math" panose="02040503050406030204" pitchFamily="18" charset="0"/>
                        </a:rPr>
                        <m:t>=</m:t>
                      </m:r>
                      <m:r>
                        <a:rPr lang="en-US" sz="1800" b="0" i="1" smtClean="0">
                          <a:latin typeface="Cambria Math" panose="02040503050406030204" pitchFamily="18" charset="0"/>
                        </a:rPr>
                        <m:t>0.5</m:t>
                      </m:r>
                      <m:d>
                        <m:dPr>
                          <m:ctrlPr>
                            <a:rPr lang="en-US" sz="1800" b="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𝑙</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𝑢</m:t>
                              </m:r>
                            </m:sub>
                          </m:sSub>
                        </m:e>
                      </m:d>
                      <m:r>
                        <a:rPr lang="en-US" sz="1800" b="0" i="1" smtClean="0">
                          <a:latin typeface="Cambria Math" panose="02040503050406030204" pitchFamily="18" charset="0"/>
                        </a:rPr>
                        <m:t>=1.5</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𝑓</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𝑟</m:t>
                          </m:r>
                        </m:sub>
                      </m:sSub>
                      <m:r>
                        <a:rPr lang="en-US" sz="1800" b="0" i="1" smtClean="0">
                          <a:latin typeface="Cambria Math" panose="02040503050406030204" pitchFamily="18" charset="0"/>
                        </a:rPr>
                        <m:t>=1.5</m:t>
                      </m:r>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1.75</m:t>
                      </m:r>
                    </m:oMath>
                  </m:oMathPara>
                </a14:m>
                <a:endParaRPr lang="en-US" sz="1800" dirty="0">
                  <a:ea typeface="Cambria Math" panose="02040503050406030204" pitchFamily="18" charset="0"/>
                </a:endParaRPr>
              </a:p>
              <a:p>
                <a:endParaRPr lang="en-US" sz="1800" dirty="0">
                  <a:ea typeface="Cambria Math" panose="02040503050406030204" pitchFamily="18" charset="0"/>
                </a:endParaRPr>
              </a:p>
              <a:p>
                <a:r>
                  <a:rPr lang="en-US" sz="1800" b="0" dirty="0"/>
                  <a:t>Step 3: Based on the sign of </a:t>
                </a:r>
                <a14:m>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𝑟</m:t>
                            </m:r>
                          </m:sub>
                        </m:sSub>
                      </m:e>
                    </m:d>
                  </m:oMath>
                </a14:m>
                <a:r>
                  <a:rPr lang="en-US" sz="1800" b="0" dirty="0"/>
                  <a:t>, Replace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𝑟</m:t>
                        </m:r>
                      </m:sub>
                    </m:sSub>
                  </m:oMath>
                </a14:m>
                <a:r>
                  <a:rPr lang="en-US" sz="1800" b="0" dirty="0"/>
                  <a:t> with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𝑙</m:t>
                        </m:r>
                      </m:sub>
                    </m:sSub>
                  </m:oMath>
                </a14:m>
                <a:r>
                  <a:rPr lang="en-US" sz="1800" b="0" dirty="0"/>
                  <a:t> 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𝑢</m:t>
                        </m:r>
                      </m:sub>
                    </m:sSub>
                  </m:oMath>
                </a14:m>
                <a:endParaRPr lang="en-US" sz="1800" b="0" dirty="0"/>
              </a:p>
              <a:p>
                <a:pPr lvl="1"/>
                <a:r>
                  <a:rPr lang="en-US" sz="1400" dirty="0"/>
                  <a:t>If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𝑟</m:t>
                            </m:r>
                          </m:sub>
                        </m:sSub>
                      </m:e>
                    </m:d>
                  </m:oMath>
                </a14:m>
                <a:r>
                  <a:rPr lang="en-US" sz="1400" dirty="0"/>
                  <a:t>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&gt;0 ,</m:t>
                    </m:r>
                    <m:r>
                      <m:rPr>
                        <m:nor/>
                      </m:rPr>
                      <a:rPr lang="en-US" sz="1400" dirty="0"/>
                      <m:t>then</m:t>
                    </m:r>
                    <m:r>
                      <m:rPr>
                        <m:nor/>
                      </m:rPr>
                      <a:rPr lang="en-US" sz="1400" dirty="0"/>
                      <m:t> </m:t>
                    </m:r>
                    <m:r>
                      <m:rPr>
                        <m:nor/>
                      </m:rPr>
                      <a:rPr lang="en-US" sz="1400" dirty="0"/>
                      <m:t>the</m:t>
                    </m:r>
                    <m:r>
                      <m:rPr>
                        <m:nor/>
                      </m:rPr>
                      <a:rPr lang="en-US" sz="1400" dirty="0"/>
                      <m:t> </m:t>
                    </m:r>
                    <m:r>
                      <m:rPr>
                        <m:nor/>
                      </m:rPr>
                      <a:rPr lang="en-US" sz="1400" dirty="0"/>
                      <m:t>root</m:t>
                    </m:r>
                    <m:r>
                      <m:rPr>
                        <m:nor/>
                      </m:rPr>
                      <a:rPr lang="en-US" sz="1400" dirty="0"/>
                      <m:t> </m:t>
                    </m:r>
                    <m:r>
                      <m:rPr>
                        <m:nor/>
                      </m:rPr>
                      <a:rPr lang="en-US" sz="1400" dirty="0"/>
                      <m:t>lies</m:t>
                    </m:r>
                    <m:r>
                      <m:rPr>
                        <m:nor/>
                      </m:rPr>
                      <a:rPr lang="en-US" sz="1400" dirty="0"/>
                      <m:t> </m:t>
                    </m:r>
                    <m:r>
                      <m:rPr>
                        <m:nor/>
                      </m:rPr>
                      <a:rPr lang="en-US" sz="1400" dirty="0"/>
                      <m:t>between</m:t>
                    </m:r>
                  </m:oMath>
                </a14:m>
                <a:r>
                  <a:rPr lang="en-US" sz="1400" b="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oMath>
                </a14:m>
                <a:r>
                  <a:rPr lang="en-US" sz="1400" b="0" dirty="0"/>
                  <a:t>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𝑙</m:t>
                        </m:r>
                      </m:sub>
                    </m:sSub>
                    <m:r>
                      <a:rPr lang="en-US" sz="1400" b="0" i="1" smtClean="0">
                        <a:latin typeface="Cambria Math" panose="02040503050406030204" pitchFamily="18" charset="0"/>
                      </a:rPr>
                      <m:t>, </m:t>
                    </m:r>
                  </m:oMath>
                </a14:m>
                <a:r>
                  <a:rPr lang="en-US" sz="1400" b="0" dirty="0"/>
                  <a:t>then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𝑙</m:t>
                        </m:r>
                      </m:sub>
                    </m:sSub>
                  </m:oMath>
                </a14:m>
                <a:r>
                  <a:rPr lang="en-US" sz="1400" b="0" dirty="0"/>
                  <a:t>=</a:t>
                </a:r>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𝑙</m:t>
                        </m:r>
                      </m:sub>
                    </m:sSub>
                  </m:oMath>
                </a14:m>
                <a:r>
                  <a:rPr lang="en-US" sz="1400" b="0" dirty="0"/>
                  <a:t> and </a:t>
                </a:r>
                <a14:m>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𝑢</m:t>
                        </m:r>
                      </m:sub>
                    </m:sSub>
                  </m:oMath>
                </a14:m>
                <a:r>
                  <a:rPr lang="en-US" sz="1400" b="0" dirty="0"/>
                  <a:t>=</a:t>
                </a:r>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oMath>
                </a14:m>
                <a:endParaRPr lang="en-US" sz="1400" b="0" dirty="0"/>
              </a:p>
              <a:p>
                <a:pPr lvl="1"/>
                <a:r>
                  <a:rPr lang="en-US" sz="1400" dirty="0"/>
                  <a:t>If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smtClean="0">
                                <a:latin typeface="Cambria Math" panose="02040503050406030204" pitchFamily="18" charset="0"/>
                              </a:rPr>
                              <m:t>𝑟</m:t>
                            </m:r>
                          </m:sub>
                        </m:sSub>
                      </m:e>
                    </m:d>
                  </m:oMath>
                </a14:m>
                <a:r>
                  <a:rPr lang="en-US" sz="1400" dirty="0"/>
                  <a:t>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𝑙</m:t>
                            </m:r>
                          </m:sub>
                        </m:sSub>
                      </m:e>
                    </m:d>
                    <m:r>
                      <a:rPr lang="en-US" sz="1400" b="0" i="1" smtClean="0">
                        <a:latin typeface="Cambria Math" panose="02040503050406030204" pitchFamily="18" charset="0"/>
                      </a:rPr>
                      <m:t>&gt;</m:t>
                    </m:r>
                    <m:r>
                      <a:rPr lang="en-US" sz="1400" i="1">
                        <a:latin typeface="Cambria Math" panose="02040503050406030204" pitchFamily="18" charset="0"/>
                      </a:rPr>
                      <m:t>0 ,</m:t>
                    </m:r>
                    <m:r>
                      <m:rPr>
                        <m:nor/>
                      </m:rPr>
                      <a:rPr lang="en-US" sz="1400" dirty="0"/>
                      <m:t>then</m:t>
                    </m:r>
                    <m:r>
                      <m:rPr>
                        <m:nor/>
                      </m:rPr>
                      <a:rPr lang="en-US" sz="1400" dirty="0"/>
                      <m:t> </m:t>
                    </m:r>
                    <m:r>
                      <m:rPr>
                        <m:nor/>
                      </m:rPr>
                      <a:rPr lang="en-US" sz="1400" dirty="0"/>
                      <m:t>the</m:t>
                    </m:r>
                    <m:r>
                      <m:rPr>
                        <m:nor/>
                      </m:rPr>
                      <a:rPr lang="en-US" sz="1400" dirty="0"/>
                      <m:t> </m:t>
                    </m:r>
                    <m:r>
                      <m:rPr>
                        <m:nor/>
                      </m:rPr>
                      <a:rPr lang="en-US" sz="1400" dirty="0"/>
                      <m:t>root</m:t>
                    </m:r>
                    <m:r>
                      <m:rPr>
                        <m:nor/>
                      </m:rPr>
                      <a:rPr lang="en-US" sz="1400" dirty="0"/>
                      <m:t> </m:t>
                    </m:r>
                    <m:r>
                      <m:rPr>
                        <m:nor/>
                      </m:rPr>
                      <a:rPr lang="en-US" sz="1400" dirty="0"/>
                      <m:t>lies</m:t>
                    </m:r>
                    <m:r>
                      <m:rPr>
                        <m:nor/>
                      </m:rPr>
                      <a:rPr lang="en-US" sz="1400" dirty="0"/>
                      <m:t> </m:t>
                    </m:r>
                    <m:r>
                      <m:rPr>
                        <m:nor/>
                      </m:rPr>
                      <a:rPr lang="en-US" sz="1400" dirty="0"/>
                      <m:t>between</m:t>
                    </m:r>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oMath>
                </a14:m>
                <a:r>
                  <a:rPr lang="en-US" sz="1400" dirty="0"/>
                  <a:t>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𝑢</m:t>
                        </m:r>
                      </m:sub>
                    </m:sSub>
                    <m:r>
                      <a:rPr lang="en-US" sz="1400" i="1">
                        <a:latin typeface="Cambria Math" panose="02040503050406030204" pitchFamily="18" charset="0"/>
                      </a:rPr>
                      <m:t>, </m:t>
                    </m:r>
                  </m:oMath>
                </a14:m>
                <a:r>
                  <a:rPr lang="en-US" sz="1400" dirty="0"/>
                  <a:t>then </a:t>
                </a:r>
                <a14:m>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𝑢</m:t>
                        </m:r>
                      </m:sub>
                    </m:sSub>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𝑢</m:t>
                        </m:r>
                      </m:sub>
                    </m:sSub>
                  </m:oMath>
                </a14:m>
                <a:r>
                  <a:rPr lang="en-US" sz="1400" dirty="0"/>
                  <a:t>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𝑙</m:t>
                        </m:r>
                      </m:sub>
                    </m:sSub>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oMath>
                </a14:m>
                <a:endParaRPr lang="en-US" sz="1400" dirty="0"/>
              </a:p>
              <a:p>
                <a:pPr lvl="1"/>
                <a:endParaRPr lang="en-US" sz="1400" b="0" dirty="0"/>
              </a:p>
              <a:p>
                <a:pPr marL="457200" lvl="1" indent="0" algn="ctr">
                  <a:buNone/>
                </a:pP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b="0" i="1" smtClean="0">
                            <a:latin typeface="Cambria Math" panose="02040503050406030204" pitchFamily="18" charset="0"/>
                          </a:rPr>
                          <m:t>1.5</m:t>
                        </m:r>
                      </m:e>
                    </m:d>
                    <m:r>
                      <a:rPr lang="en-US" sz="1400" i="1">
                        <a:latin typeface="Cambria Math" panose="02040503050406030204" pitchFamily="18" charset="0"/>
                      </a:rPr>
                      <m:t>𝑓</m:t>
                    </m:r>
                    <m:d>
                      <m:dPr>
                        <m:ctrlPr>
                          <a:rPr lang="en-US" sz="1400" i="1" smtClean="0">
                            <a:latin typeface="Cambria Math" panose="02040503050406030204" pitchFamily="18" charset="0"/>
                          </a:rPr>
                        </m:ctrlPr>
                      </m:dPr>
                      <m:e>
                        <m:r>
                          <a:rPr lang="en-US" sz="1400" b="0" i="1" smtClean="0">
                            <a:latin typeface="Cambria Math" panose="02040503050406030204" pitchFamily="18" charset="0"/>
                          </a:rPr>
                          <m:t>3</m:t>
                        </m:r>
                      </m:e>
                    </m:d>
                    <m:r>
                      <a:rPr lang="en-US" sz="1400" i="1">
                        <a:latin typeface="Cambria Math" panose="02040503050406030204" pitchFamily="18" charset="0"/>
                      </a:rPr>
                      <m:t>&lt;0</m:t>
                    </m:r>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𝑙</m:t>
                        </m:r>
                      </m:sub>
                    </m:sSub>
                  </m:oMath>
                </a14:m>
                <a:r>
                  <a:rPr lang="en-US" sz="1400" dirty="0"/>
                  <a:t>=1.5</a:t>
                </a:r>
              </a:p>
              <a:p>
                <a:pPr marL="457200" lvl="1" indent="0" algn="ctr">
                  <a:buNone/>
                </a:pPr>
                <a:r>
                  <a:rPr lang="en-US" sz="1400" dirty="0"/>
                  <a:t>error=|f(1.5)|=|1.75|</a:t>
                </a:r>
              </a:p>
              <a:p>
                <a:r>
                  <a:rPr lang="en-US" sz="1800" dirty="0"/>
                  <a:t>Step 4: Go to Step 2 until error is sufficiently small</a:t>
                </a:r>
              </a:p>
              <a:p>
                <a:pPr lvl="1"/>
                <a:endParaRPr lang="en-US" sz="1400" b="0" dirty="0"/>
              </a:p>
              <a:p>
                <a:pPr marL="0" indent="0" algn="ctr">
                  <a:buNone/>
                </a:pPr>
                <a:endParaRPr lang="en-US" sz="1800" b="0" dirty="0"/>
              </a:p>
              <a:p>
                <a:endParaRPr lang="en-US" sz="1800" b="0" dirty="0"/>
              </a:p>
              <a:p>
                <a:endParaRPr lang="en-US" sz="1800" b="0" dirty="0"/>
              </a:p>
              <a:p>
                <a:endParaRPr lang="en-US" sz="1800" dirty="0"/>
              </a:p>
              <a:p>
                <a:endParaRPr lang="en-US" sz="1800" dirty="0"/>
              </a:p>
            </p:txBody>
          </p:sp>
        </mc:Choice>
        <mc:Fallback xmlns="">
          <p:sp>
            <p:nvSpPr>
              <p:cNvPr id="3" name="Content Placeholder 2">
                <a:extLst>
                  <a:ext uri="{FF2B5EF4-FFF2-40B4-BE49-F238E27FC236}">
                    <a16:creationId xmlns:a16="http://schemas.microsoft.com/office/drawing/2014/main" id="{D9B688B1-557B-49CA-B998-0FDE97480157}"/>
                  </a:ext>
                </a:extLst>
              </p:cNvPr>
              <p:cNvSpPr>
                <a:spLocks noGrp="1" noRot="1" noChangeAspect="1" noMove="1" noResize="1" noEditPoints="1" noAdjustHandles="1" noChangeArrowheads="1" noChangeShapeType="1" noTextEdit="1"/>
              </p:cNvSpPr>
              <p:nvPr>
                <p:ph idx="1"/>
              </p:nvPr>
            </p:nvSpPr>
            <p:spPr>
              <a:blipFill>
                <a:blip r:embed="rId3"/>
                <a:stretch>
                  <a:fillRect l="-290" t="-560"/>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id="{46F92006-9B91-4144-879F-95F650B20AFA}"/>
              </a:ext>
            </a:extLst>
          </p:cNvPr>
          <p:cNvGraphicFramePr>
            <a:graphicFrameLocks noChangeAspect="1"/>
          </p:cNvGraphicFramePr>
          <p:nvPr/>
        </p:nvGraphicFramePr>
        <p:xfrm>
          <a:off x="5568950" y="3351213"/>
          <a:ext cx="139700" cy="228600"/>
        </p:xfrm>
        <a:graphic>
          <a:graphicData uri="http://schemas.openxmlformats.org/presentationml/2006/ole">
            <mc:AlternateContent xmlns:mc="http://schemas.openxmlformats.org/markup-compatibility/2006">
              <mc:Choice xmlns:v="urn:schemas-microsoft-com:vml" Requires="v">
                <p:oleObj spid="_x0000_s1035" name="Equation" r:id="rId4" imgW="139680" imgH="228600" progId="Equation.DSMT4">
                  <p:embed/>
                </p:oleObj>
              </mc:Choice>
              <mc:Fallback>
                <p:oleObj name="Equation" r:id="rId4" imgW="139680" imgH="228600" progId="Equation.DSMT4">
                  <p:embed/>
                  <p:pic>
                    <p:nvPicPr>
                      <p:cNvPr id="4" name="Object 3">
                        <a:extLst>
                          <a:ext uri="{FF2B5EF4-FFF2-40B4-BE49-F238E27FC236}">
                            <a16:creationId xmlns:a16="http://schemas.microsoft.com/office/drawing/2014/main" id="{46F92006-9B91-4144-879F-95F650B20AFA}"/>
                          </a:ext>
                        </a:extLst>
                      </p:cNvPr>
                      <p:cNvPicPr/>
                      <p:nvPr/>
                    </p:nvPicPr>
                    <p:blipFill>
                      <a:blip r:embed="rId5"/>
                      <a:stretch>
                        <a:fillRect/>
                      </a:stretch>
                    </p:blipFill>
                    <p:spPr>
                      <a:xfrm>
                        <a:off x="5568950" y="3351213"/>
                        <a:ext cx="139700" cy="228600"/>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C63D7F9A-13B8-4CCC-B46B-444C28B3221A}"/>
              </a:ext>
            </a:extLst>
          </p:cNvPr>
          <p:cNvPicPr>
            <a:picLocks noChangeAspect="1"/>
          </p:cNvPicPr>
          <p:nvPr/>
        </p:nvPicPr>
        <p:blipFill>
          <a:blip r:embed="rId6"/>
          <a:stretch>
            <a:fillRect/>
          </a:stretch>
        </p:blipFill>
        <p:spPr>
          <a:xfrm>
            <a:off x="8637585" y="923925"/>
            <a:ext cx="2940051" cy="2205038"/>
          </a:xfrm>
          <a:prstGeom prst="rect">
            <a:avLst/>
          </a:prstGeom>
        </p:spPr>
      </p:pic>
    </p:spTree>
    <p:extLst>
      <p:ext uri="{BB962C8B-B14F-4D97-AF65-F5344CB8AC3E}">
        <p14:creationId xmlns:p14="http://schemas.microsoft.com/office/powerpoint/2010/main" val="104442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705E-C7E7-4CE7-8A20-834EB978106E}"/>
              </a:ext>
            </a:extLst>
          </p:cNvPr>
          <p:cNvSpPr>
            <a:spLocks noGrp="1"/>
          </p:cNvSpPr>
          <p:nvPr>
            <p:ph type="title"/>
          </p:nvPr>
        </p:nvSpPr>
        <p:spPr/>
        <p:txBody>
          <a:bodyPr/>
          <a:lstStyle/>
          <a:p>
            <a:r>
              <a:rPr lang="en-US" dirty="0"/>
              <a:t>Bisection Example</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E16B5263-4451-4696-BABF-C34914F76C54}"/>
                  </a:ext>
                </a:extLst>
              </p:cNvPr>
              <p:cNvGraphicFramePr>
                <a:graphicFrameLocks noGrp="1"/>
              </p:cNvGraphicFramePr>
              <p:nvPr>
                <p:ph idx="1"/>
              </p:nvPr>
            </p:nvGraphicFramePr>
            <p:xfrm>
              <a:off x="838200" y="1825625"/>
              <a:ext cx="10515600" cy="22250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185710561"/>
                        </a:ext>
                      </a:extLst>
                    </a:gridCol>
                    <a:gridCol w="1752600">
                      <a:extLst>
                        <a:ext uri="{9D8B030D-6E8A-4147-A177-3AD203B41FA5}">
                          <a16:colId xmlns:a16="http://schemas.microsoft.com/office/drawing/2014/main" val="103771164"/>
                        </a:ext>
                      </a:extLst>
                    </a:gridCol>
                    <a:gridCol w="1752600">
                      <a:extLst>
                        <a:ext uri="{9D8B030D-6E8A-4147-A177-3AD203B41FA5}">
                          <a16:colId xmlns:a16="http://schemas.microsoft.com/office/drawing/2014/main" val="648513444"/>
                        </a:ext>
                      </a:extLst>
                    </a:gridCol>
                    <a:gridCol w="1752600">
                      <a:extLst>
                        <a:ext uri="{9D8B030D-6E8A-4147-A177-3AD203B41FA5}">
                          <a16:colId xmlns:a16="http://schemas.microsoft.com/office/drawing/2014/main" val="278530237"/>
                        </a:ext>
                      </a:extLst>
                    </a:gridCol>
                    <a:gridCol w="1752600">
                      <a:extLst>
                        <a:ext uri="{9D8B030D-6E8A-4147-A177-3AD203B41FA5}">
                          <a16:colId xmlns:a16="http://schemas.microsoft.com/office/drawing/2014/main" val="984154397"/>
                        </a:ext>
                      </a:extLst>
                    </a:gridCol>
                    <a:gridCol w="1752600">
                      <a:extLst>
                        <a:ext uri="{9D8B030D-6E8A-4147-A177-3AD203B41FA5}">
                          <a16:colId xmlns:a16="http://schemas.microsoft.com/office/drawing/2014/main" val="1235477126"/>
                        </a:ext>
                      </a:extLst>
                    </a:gridCol>
                  </a:tblGrid>
                  <a:tr h="370840">
                    <a:tc>
                      <a:txBody>
                        <a:bodyPr/>
                        <a:lstStyle/>
                        <a:p>
                          <a:pPr algn="ctr"/>
                          <a:r>
                            <a:rPr lang="en-US" dirty="0"/>
                            <a:t>Iteration</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𝒍</m:t>
                                    </m:r>
                                  </m:sub>
                                </m:sSub>
                                <m:r>
                                  <a:rPr lang="en-US" b="1" i="1" smtClean="0">
                                    <a:latin typeface="Cambria Math" panose="02040503050406030204" pitchFamily="18" charset="0"/>
                                  </a:rPr>
                                  <m:t> [</m:t>
                                </m:r>
                                <m:r>
                                  <a:rPr lang="en-US" b="1" i="1" smtClean="0">
                                    <a:latin typeface="Cambria Math" panose="02040503050406030204" pitchFamily="18" charset="0"/>
                                  </a:rPr>
                                  <m:t>𝒇</m:t>
                                </m:r>
                                <m:sSub>
                                  <m:sSubPr>
                                    <m:ctrlPr>
                                      <a:rPr lang="en-US" i="1" smtClean="0">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𝒙</m:t>
                                    </m:r>
                                  </m:e>
                                  <m:sub>
                                    <m:r>
                                      <a:rPr lang="en-US" b="1" i="1" smtClean="0">
                                        <a:latin typeface="Cambria Math" panose="02040503050406030204" pitchFamily="18" charset="0"/>
                                      </a:rPr>
                                      <m:t>𝒍</m:t>
                                    </m:r>
                                  </m:sub>
                                </m:sSub>
                                <m:r>
                                  <a:rPr lang="en-US" b="1"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𝒖</m:t>
                                    </m:r>
                                  </m:sub>
                                </m:sSub>
                                <m:r>
                                  <a:rPr lang="en-US" b="1" i="1" smtClean="0">
                                    <a:latin typeface="Cambria Math" panose="02040503050406030204" pitchFamily="18" charset="0"/>
                                  </a:rPr>
                                  <m:t>[</m:t>
                                </m:r>
                                <m:r>
                                  <a:rPr lang="en-US" b="1" i="1" smtClean="0">
                                    <a:latin typeface="Cambria Math" panose="02040503050406030204" pitchFamily="18" charset="0"/>
                                  </a:rPr>
                                  <m:t>𝒇</m:t>
                                </m:r>
                                <m:sSub>
                                  <m:sSubPr>
                                    <m:ctrlPr>
                                      <a:rPr lang="en-US" i="1" smtClean="0">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𝒙</m:t>
                                    </m:r>
                                  </m:e>
                                  <m:sub>
                                    <m:r>
                                      <a:rPr lang="en-US" b="1" i="1" smtClean="0">
                                        <a:latin typeface="Cambria Math" panose="02040503050406030204" pitchFamily="18" charset="0"/>
                                      </a:rPr>
                                      <m:t>𝒖</m:t>
                                    </m:r>
                                  </m:sub>
                                </m:sSub>
                                <m:r>
                                  <a:rPr lang="en-US" b="1"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𝒓</m:t>
                                    </m:r>
                                  </m:sub>
                                </m:sSub>
                                <m:r>
                                  <a:rPr lang="en-US" b="1" i="1" smtClean="0">
                                    <a:latin typeface="Cambria Math" panose="02040503050406030204" pitchFamily="18" charset="0"/>
                                  </a:rPr>
                                  <m:t>[</m:t>
                                </m:r>
                                <m:r>
                                  <a:rPr lang="en-US" b="1" i="1" smtClean="0">
                                    <a:latin typeface="Cambria Math" panose="02040503050406030204" pitchFamily="18" charset="0"/>
                                  </a:rPr>
                                  <m:t>𝒇</m:t>
                                </m:r>
                                <m:sSub>
                                  <m:sSubPr>
                                    <m:ctrlPr>
                                      <a:rPr lang="en-US" i="1" smtClean="0">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𝒙</m:t>
                                    </m:r>
                                  </m:e>
                                  <m:sub>
                                    <m:r>
                                      <a:rPr lang="en-US" b="1" i="1" smtClean="0">
                                        <a:latin typeface="Cambria Math" panose="02040503050406030204" pitchFamily="18" charset="0"/>
                                      </a:rPr>
                                      <m:t>𝒓</m:t>
                                    </m:r>
                                  </m:sub>
                                </m:sSub>
                                <m:r>
                                  <a:rPr lang="en-US" b="1"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𝜺</m:t>
                                    </m:r>
                                  </m:e>
                                  <m:sub>
                                    <m:r>
                                      <a:rPr lang="en-US" b="1" i="1" smtClean="0">
                                        <a:latin typeface="Cambria Math" panose="02040503050406030204" pitchFamily="18" charset="0"/>
                                      </a:rPr>
                                      <m:t>𝒂</m:t>
                                    </m:r>
                                  </m:sub>
                                </m:sSub>
                                <m:r>
                                  <a:rPr lang="en-US" b="1"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𝜺</m:t>
                                    </m:r>
                                  </m:e>
                                  <m:sub>
                                    <m:r>
                                      <a:rPr lang="en-US" b="1" i="1" smtClean="0">
                                        <a:latin typeface="Cambria Math" panose="02040503050406030204" pitchFamily="18" charset="0"/>
                                      </a:rPr>
                                      <m:t>𝑻</m:t>
                                    </m:r>
                                  </m:sub>
                                </m:sSub>
                                <m:r>
                                  <a:rPr lang="en-US" b="1"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501699828"/>
                      </a:ext>
                    </a:extLst>
                  </a:tr>
                  <a:tr h="370840">
                    <a:tc>
                      <a:txBody>
                        <a:bodyPr/>
                        <a:lstStyle/>
                        <a:p>
                          <a:pPr algn="ctr"/>
                          <a:r>
                            <a:rPr lang="en-US" dirty="0"/>
                            <a:t>1</a:t>
                          </a:r>
                        </a:p>
                      </a:txBody>
                      <a:tcPr/>
                    </a:tc>
                    <a:tc>
                      <a:txBody>
                        <a:bodyPr/>
                        <a:lstStyle/>
                        <a:p>
                          <a:pPr algn="ctr"/>
                          <a:r>
                            <a:rPr lang="en-US" dirty="0"/>
                            <a:t>0[-4]</a:t>
                          </a:r>
                        </a:p>
                      </a:txBody>
                      <a:tcPr/>
                    </a:tc>
                    <a:tc>
                      <a:txBody>
                        <a:bodyPr/>
                        <a:lstStyle/>
                        <a:p>
                          <a:pPr algn="ctr"/>
                          <a:r>
                            <a:rPr lang="en-US" dirty="0"/>
                            <a:t>3[+5]</a:t>
                          </a:r>
                        </a:p>
                      </a:txBody>
                      <a:tcPr/>
                    </a:tc>
                    <a:tc>
                      <a:txBody>
                        <a:bodyPr/>
                        <a:lstStyle/>
                        <a:p>
                          <a:pPr algn="ctr"/>
                          <a:r>
                            <a:rPr lang="en-US" dirty="0"/>
                            <a:t>1.5 [-1.75]</a:t>
                          </a:r>
                        </a:p>
                      </a:txBody>
                      <a:tcPr/>
                    </a:tc>
                    <a:tc>
                      <a:txBody>
                        <a:bodyPr/>
                        <a:lstStyle/>
                        <a:p>
                          <a:pPr algn="ctr"/>
                          <a:r>
                            <a:rPr lang="en-US" dirty="0"/>
                            <a:t>100</a:t>
                          </a:r>
                        </a:p>
                      </a:txBody>
                      <a:tcPr/>
                    </a:tc>
                    <a:tc>
                      <a:txBody>
                        <a:bodyPr/>
                        <a:lstStyle/>
                        <a:p>
                          <a:pPr algn="ctr"/>
                          <a:r>
                            <a:rPr lang="en-US" dirty="0"/>
                            <a:t>25%</a:t>
                          </a:r>
                        </a:p>
                      </a:txBody>
                      <a:tcPr/>
                    </a:tc>
                    <a:extLst>
                      <a:ext uri="{0D108BD9-81ED-4DB2-BD59-A6C34878D82A}">
                        <a16:rowId xmlns:a16="http://schemas.microsoft.com/office/drawing/2014/main" val="3951276859"/>
                      </a:ext>
                    </a:extLst>
                  </a:tr>
                  <a:tr h="370840">
                    <a:tc>
                      <a:txBody>
                        <a:bodyPr/>
                        <a:lstStyle/>
                        <a:p>
                          <a:pPr algn="ctr"/>
                          <a:r>
                            <a:rPr lang="en-US" dirty="0"/>
                            <a:t>2</a:t>
                          </a:r>
                        </a:p>
                      </a:txBody>
                      <a:tcPr/>
                    </a:tc>
                    <a:tc>
                      <a:txBody>
                        <a:bodyPr/>
                        <a:lstStyle/>
                        <a:p>
                          <a:pPr algn="ctr"/>
                          <a:r>
                            <a:rPr lang="en-US" dirty="0"/>
                            <a:t>1.5[-1.75]</a:t>
                          </a:r>
                        </a:p>
                      </a:txBody>
                      <a:tcPr/>
                    </a:tc>
                    <a:tc>
                      <a:txBody>
                        <a:bodyPr/>
                        <a:lstStyle/>
                        <a:p>
                          <a:pPr algn="ctr"/>
                          <a:r>
                            <a:rPr lang="en-US" dirty="0"/>
                            <a:t>3[+5]</a:t>
                          </a:r>
                        </a:p>
                      </a:txBody>
                      <a:tcPr/>
                    </a:tc>
                    <a:tc>
                      <a:txBody>
                        <a:bodyPr/>
                        <a:lstStyle/>
                        <a:p>
                          <a:pPr algn="ctr"/>
                          <a:r>
                            <a:rPr lang="en-US" dirty="0"/>
                            <a:t>2.25 [+1.06]</a:t>
                          </a:r>
                        </a:p>
                      </a:txBody>
                      <a:tcPr/>
                    </a:tc>
                    <a:tc>
                      <a:txBody>
                        <a:bodyPr/>
                        <a:lstStyle/>
                        <a:p>
                          <a:pPr algn="ctr"/>
                          <a:r>
                            <a:rPr lang="en-US" dirty="0"/>
                            <a:t>33.3%</a:t>
                          </a:r>
                        </a:p>
                      </a:txBody>
                      <a:tcPr/>
                    </a:tc>
                    <a:tc>
                      <a:txBody>
                        <a:bodyPr/>
                        <a:lstStyle/>
                        <a:p>
                          <a:pPr algn="ctr"/>
                          <a:r>
                            <a:rPr lang="en-US" dirty="0"/>
                            <a:t>12.5%</a:t>
                          </a:r>
                        </a:p>
                      </a:txBody>
                      <a:tcPr/>
                    </a:tc>
                    <a:extLst>
                      <a:ext uri="{0D108BD9-81ED-4DB2-BD59-A6C34878D82A}">
                        <a16:rowId xmlns:a16="http://schemas.microsoft.com/office/drawing/2014/main" val="341182270"/>
                      </a:ext>
                    </a:extLst>
                  </a:tr>
                  <a:tr h="370840">
                    <a:tc>
                      <a:txBody>
                        <a:bodyPr/>
                        <a:lstStyle/>
                        <a:p>
                          <a:pPr algn="ctr"/>
                          <a:r>
                            <a:rPr lang="en-US" dirty="0"/>
                            <a:t>3</a:t>
                          </a:r>
                        </a:p>
                      </a:txBody>
                      <a:tcPr/>
                    </a:tc>
                    <a:tc>
                      <a:txBody>
                        <a:bodyPr/>
                        <a:lstStyle/>
                        <a:p>
                          <a:pPr algn="ctr"/>
                          <a:r>
                            <a:rPr lang="en-US" dirty="0"/>
                            <a:t>1.5[-]</a:t>
                          </a:r>
                        </a:p>
                      </a:txBody>
                      <a:tcPr/>
                    </a:tc>
                    <a:tc>
                      <a:txBody>
                        <a:bodyPr/>
                        <a:lstStyle/>
                        <a:p>
                          <a:pPr algn="ctr"/>
                          <a:r>
                            <a:rPr lang="en-US" dirty="0"/>
                            <a:t>2.25[+]</a:t>
                          </a:r>
                        </a:p>
                      </a:txBody>
                      <a:tcPr/>
                    </a:tc>
                    <a:tc>
                      <a:txBody>
                        <a:bodyPr/>
                        <a:lstStyle/>
                        <a:p>
                          <a:pPr algn="ctr"/>
                          <a:r>
                            <a:rPr lang="en-US" dirty="0"/>
                            <a:t>1.875[-]</a:t>
                          </a:r>
                        </a:p>
                      </a:txBody>
                      <a:tcPr/>
                    </a:tc>
                    <a:tc>
                      <a:txBody>
                        <a:bodyPr/>
                        <a:lstStyle/>
                        <a:p>
                          <a:pPr algn="ctr"/>
                          <a:r>
                            <a:rPr lang="en-US" dirty="0"/>
                            <a:t>20%</a:t>
                          </a:r>
                        </a:p>
                      </a:txBody>
                      <a:tcPr/>
                    </a:tc>
                    <a:tc>
                      <a:txBody>
                        <a:bodyPr/>
                        <a:lstStyle/>
                        <a:p>
                          <a:pPr algn="ctr"/>
                          <a:r>
                            <a:rPr lang="en-US" dirty="0"/>
                            <a:t>6.25%</a:t>
                          </a:r>
                        </a:p>
                      </a:txBody>
                      <a:tcPr/>
                    </a:tc>
                    <a:extLst>
                      <a:ext uri="{0D108BD9-81ED-4DB2-BD59-A6C34878D82A}">
                        <a16:rowId xmlns:a16="http://schemas.microsoft.com/office/drawing/2014/main" val="2517789459"/>
                      </a:ext>
                    </a:extLst>
                  </a:tr>
                  <a:tr h="370840">
                    <a:tc>
                      <a:txBody>
                        <a:bodyPr/>
                        <a:lstStyle/>
                        <a:p>
                          <a:pPr algn="ctr"/>
                          <a:r>
                            <a:rPr lang="en-US" dirty="0"/>
                            <a:t>4</a:t>
                          </a:r>
                        </a:p>
                      </a:txBody>
                      <a:tcPr/>
                    </a:tc>
                    <a:tc>
                      <a:txBody>
                        <a:bodyPr/>
                        <a:lstStyle/>
                        <a:p>
                          <a:pPr algn="ctr"/>
                          <a:r>
                            <a:rPr lang="en-US" dirty="0"/>
                            <a:t>1.875[-]</a:t>
                          </a:r>
                        </a:p>
                      </a:txBody>
                      <a:tcPr/>
                    </a:tc>
                    <a:tc>
                      <a:txBody>
                        <a:bodyPr/>
                        <a:lstStyle/>
                        <a:p>
                          <a:pPr algn="ctr"/>
                          <a:r>
                            <a:rPr lang="en-US" dirty="0"/>
                            <a:t>2.25[+]</a:t>
                          </a:r>
                        </a:p>
                      </a:txBody>
                      <a:tcPr/>
                    </a:tc>
                    <a:tc>
                      <a:txBody>
                        <a:bodyPr/>
                        <a:lstStyle/>
                        <a:p>
                          <a:pPr algn="ctr"/>
                          <a:r>
                            <a:rPr lang="en-US" dirty="0"/>
                            <a:t>2.06[+]</a:t>
                          </a:r>
                        </a:p>
                      </a:txBody>
                      <a:tcPr/>
                    </a:tc>
                    <a:tc>
                      <a:txBody>
                        <a:bodyPr/>
                        <a:lstStyle/>
                        <a:p>
                          <a:pPr algn="ctr"/>
                          <a:r>
                            <a:rPr lang="en-US" dirty="0"/>
                            <a:t>8.9%</a:t>
                          </a:r>
                        </a:p>
                      </a:txBody>
                      <a:tcPr/>
                    </a:tc>
                    <a:tc>
                      <a:txBody>
                        <a:bodyPr/>
                        <a:lstStyle/>
                        <a:p>
                          <a:pPr algn="ctr"/>
                          <a:r>
                            <a:rPr lang="en-US" dirty="0"/>
                            <a:t>3.125%</a:t>
                          </a:r>
                        </a:p>
                      </a:txBody>
                      <a:tcPr/>
                    </a:tc>
                    <a:extLst>
                      <a:ext uri="{0D108BD9-81ED-4DB2-BD59-A6C34878D82A}">
                        <a16:rowId xmlns:a16="http://schemas.microsoft.com/office/drawing/2014/main" val="3213408503"/>
                      </a:ext>
                    </a:extLst>
                  </a:tr>
                  <a:tr h="370840">
                    <a:tc>
                      <a:txBody>
                        <a:bodyPr/>
                        <a:lstStyle/>
                        <a:p>
                          <a:pPr algn="ctr"/>
                          <a:r>
                            <a:rPr lang="en-US" dirty="0"/>
                            <a:t>5</a:t>
                          </a:r>
                        </a:p>
                      </a:txBody>
                      <a:tcPr/>
                    </a:tc>
                    <a:tc>
                      <a:txBody>
                        <a:bodyPr/>
                        <a:lstStyle/>
                        <a:p>
                          <a:pPr algn="ctr"/>
                          <a:r>
                            <a:rPr lang="en-US" dirty="0"/>
                            <a:t>1.875[-]</a:t>
                          </a:r>
                        </a:p>
                      </a:txBody>
                      <a:tcPr/>
                    </a:tc>
                    <a:tc>
                      <a:txBody>
                        <a:bodyPr/>
                        <a:lstStyle/>
                        <a:p>
                          <a:pPr algn="ctr"/>
                          <a:r>
                            <a:rPr lang="en-US" dirty="0"/>
                            <a:t>2.06[+]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51519052"/>
                      </a:ext>
                    </a:extLst>
                  </a:tr>
                </a:tbl>
              </a:graphicData>
            </a:graphic>
          </p:graphicFrame>
        </mc:Choice>
        <mc:Fallback xmlns="">
          <p:graphicFrame>
            <p:nvGraphicFramePr>
              <p:cNvPr id="4" name="Table 4">
                <a:extLst>
                  <a:ext uri="{FF2B5EF4-FFF2-40B4-BE49-F238E27FC236}">
                    <a16:creationId xmlns:a16="http://schemas.microsoft.com/office/drawing/2014/main" id="{E16B5263-4451-4696-BABF-C34914F76C54}"/>
                  </a:ext>
                </a:extLst>
              </p:cNvPr>
              <p:cNvGraphicFramePr>
                <a:graphicFrameLocks noGrp="1"/>
              </p:cNvGraphicFramePr>
              <p:nvPr>
                <p:ph idx="1"/>
                <p:extLst>
                  <p:ext uri="{D42A27DB-BD31-4B8C-83A1-F6EECF244321}">
                    <p14:modId xmlns:p14="http://schemas.microsoft.com/office/powerpoint/2010/main" val="68639709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185710561"/>
                        </a:ext>
                      </a:extLst>
                    </a:gridCol>
                    <a:gridCol w="1752600">
                      <a:extLst>
                        <a:ext uri="{9D8B030D-6E8A-4147-A177-3AD203B41FA5}">
                          <a16:colId xmlns:a16="http://schemas.microsoft.com/office/drawing/2014/main" val="103771164"/>
                        </a:ext>
                      </a:extLst>
                    </a:gridCol>
                    <a:gridCol w="1752600">
                      <a:extLst>
                        <a:ext uri="{9D8B030D-6E8A-4147-A177-3AD203B41FA5}">
                          <a16:colId xmlns:a16="http://schemas.microsoft.com/office/drawing/2014/main" val="648513444"/>
                        </a:ext>
                      </a:extLst>
                    </a:gridCol>
                    <a:gridCol w="1752600">
                      <a:extLst>
                        <a:ext uri="{9D8B030D-6E8A-4147-A177-3AD203B41FA5}">
                          <a16:colId xmlns:a16="http://schemas.microsoft.com/office/drawing/2014/main" val="278530237"/>
                        </a:ext>
                      </a:extLst>
                    </a:gridCol>
                    <a:gridCol w="1752600">
                      <a:extLst>
                        <a:ext uri="{9D8B030D-6E8A-4147-A177-3AD203B41FA5}">
                          <a16:colId xmlns:a16="http://schemas.microsoft.com/office/drawing/2014/main" val="984154397"/>
                        </a:ext>
                      </a:extLst>
                    </a:gridCol>
                    <a:gridCol w="1752600">
                      <a:extLst>
                        <a:ext uri="{9D8B030D-6E8A-4147-A177-3AD203B41FA5}">
                          <a16:colId xmlns:a16="http://schemas.microsoft.com/office/drawing/2014/main" val="1235477126"/>
                        </a:ext>
                      </a:extLst>
                    </a:gridCol>
                  </a:tblGrid>
                  <a:tr h="370840">
                    <a:tc>
                      <a:txBody>
                        <a:bodyPr/>
                        <a:lstStyle/>
                        <a:p>
                          <a:pPr algn="ctr"/>
                          <a:r>
                            <a:rPr lang="en-US" dirty="0"/>
                            <a:t>Iteration</a:t>
                          </a:r>
                        </a:p>
                      </a:txBody>
                      <a:tcPr/>
                    </a:tc>
                    <a:tc>
                      <a:txBody>
                        <a:bodyPr/>
                        <a:lstStyle/>
                        <a:p>
                          <a:endParaRPr lang="en-US"/>
                        </a:p>
                      </a:txBody>
                      <a:tcPr>
                        <a:blipFill>
                          <a:blip r:embed="rId2"/>
                          <a:stretch>
                            <a:fillRect l="-100697" t="-8197" r="-402439" b="-524590"/>
                          </a:stretch>
                        </a:blipFill>
                      </a:tcPr>
                    </a:tc>
                    <a:tc>
                      <a:txBody>
                        <a:bodyPr/>
                        <a:lstStyle/>
                        <a:p>
                          <a:endParaRPr lang="en-US"/>
                        </a:p>
                      </a:txBody>
                      <a:tcPr>
                        <a:blipFill>
                          <a:blip r:embed="rId2"/>
                          <a:stretch>
                            <a:fillRect l="-200000" t="-8197" r="-301042" b="-524590"/>
                          </a:stretch>
                        </a:blipFill>
                      </a:tcPr>
                    </a:tc>
                    <a:tc>
                      <a:txBody>
                        <a:bodyPr/>
                        <a:lstStyle/>
                        <a:p>
                          <a:endParaRPr lang="en-US"/>
                        </a:p>
                      </a:txBody>
                      <a:tcPr>
                        <a:blipFill>
                          <a:blip r:embed="rId2"/>
                          <a:stretch>
                            <a:fillRect l="-300000" t="-8197" r="-201042" b="-524590"/>
                          </a:stretch>
                        </a:blipFill>
                      </a:tcPr>
                    </a:tc>
                    <a:tc>
                      <a:txBody>
                        <a:bodyPr/>
                        <a:lstStyle/>
                        <a:p>
                          <a:endParaRPr lang="en-US"/>
                        </a:p>
                      </a:txBody>
                      <a:tcPr>
                        <a:blipFill>
                          <a:blip r:embed="rId2"/>
                          <a:stretch>
                            <a:fillRect l="-401394" t="-8197" r="-101742" b="-524590"/>
                          </a:stretch>
                        </a:blipFill>
                      </a:tcPr>
                    </a:tc>
                    <a:tc>
                      <a:txBody>
                        <a:bodyPr/>
                        <a:lstStyle/>
                        <a:p>
                          <a:endParaRPr lang="en-US"/>
                        </a:p>
                      </a:txBody>
                      <a:tcPr>
                        <a:blipFill>
                          <a:blip r:embed="rId2"/>
                          <a:stretch>
                            <a:fillRect l="-499653" t="-8197" r="-1389" b="-524590"/>
                          </a:stretch>
                        </a:blipFill>
                      </a:tcPr>
                    </a:tc>
                    <a:extLst>
                      <a:ext uri="{0D108BD9-81ED-4DB2-BD59-A6C34878D82A}">
                        <a16:rowId xmlns:a16="http://schemas.microsoft.com/office/drawing/2014/main" val="1501699828"/>
                      </a:ext>
                    </a:extLst>
                  </a:tr>
                  <a:tr h="370840">
                    <a:tc>
                      <a:txBody>
                        <a:bodyPr/>
                        <a:lstStyle/>
                        <a:p>
                          <a:pPr algn="ctr"/>
                          <a:r>
                            <a:rPr lang="en-US" dirty="0"/>
                            <a:t>1</a:t>
                          </a:r>
                        </a:p>
                      </a:txBody>
                      <a:tcPr/>
                    </a:tc>
                    <a:tc>
                      <a:txBody>
                        <a:bodyPr/>
                        <a:lstStyle/>
                        <a:p>
                          <a:pPr algn="ctr"/>
                          <a:r>
                            <a:rPr lang="en-US" dirty="0"/>
                            <a:t>0[-4]</a:t>
                          </a:r>
                        </a:p>
                      </a:txBody>
                      <a:tcPr/>
                    </a:tc>
                    <a:tc>
                      <a:txBody>
                        <a:bodyPr/>
                        <a:lstStyle/>
                        <a:p>
                          <a:pPr algn="ctr"/>
                          <a:r>
                            <a:rPr lang="en-US" dirty="0"/>
                            <a:t>3[+5]</a:t>
                          </a:r>
                        </a:p>
                      </a:txBody>
                      <a:tcPr/>
                    </a:tc>
                    <a:tc>
                      <a:txBody>
                        <a:bodyPr/>
                        <a:lstStyle/>
                        <a:p>
                          <a:pPr algn="ctr"/>
                          <a:r>
                            <a:rPr lang="en-US" dirty="0"/>
                            <a:t>1.5 [-1.75]</a:t>
                          </a:r>
                        </a:p>
                      </a:txBody>
                      <a:tcPr/>
                    </a:tc>
                    <a:tc>
                      <a:txBody>
                        <a:bodyPr/>
                        <a:lstStyle/>
                        <a:p>
                          <a:pPr algn="ctr"/>
                          <a:r>
                            <a:rPr lang="en-US" dirty="0"/>
                            <a:t>100</a:t>
                          </a:r>
                        </a:p>
                      </a:txBody>
                      <a:tcPr/>
                    </a:tc>
                    <a:tc>
                      <a:txBody>
                        <a:bodyPr/>
                        <a:lstStyle/>
                        <a:p>
                          <a:pPr algn="ctr"/>
                          <a:r>
                            <a:rPr lang="en-US" dirty="0"/>
                            <a:t>25%</a:t>
                          </a:r>
                        </a:p>
                      </a:txBody>
                      <a:tcPr/>
                    </a:tc>
                    <a:extLst>
                      <a:ext uri="{0D108BD9-81ED-4DB2-BD59-A6C34878D82A}">
                        <a16:rowId xmlns:a16="http://schemas.microsoft.com/office/drawing/2014/main" val="3951276859"/>
                      </a:ext>
                    </a:extLst>
                  </a:tr>
                  <a:tr h="370840">
                    <a:tc>
                      <a:txBody>
                        <a:bodyPr/>
                        <a:lstStyle/>
                        <a:p>
                          <a:pPr algn="ctr"/>
                          <a:r>
                            <a:rPr lang="en-US" dirty="0"/>
                            <a:t>2</a:t>
                          </a:r>
                        </a:p>
                      </a:txBody>
                      <a:tcPr/>
                    </a:tc>
                    <a:tc>
                      <a:txBody>
                        <a:bodyPr/>
                        <a:lstStyle/>
                        <a:p>
                          <a:pPr algn="ctr"/>
                          <a:r>
                            <a:rPr lang="en-US" dirty="0"/>
                            <a:t>1.5[-1.75]</a:t>
                          </a:r>
                        </a:p>
                      </a:txBody>
                      <a:tcPr/>
                    </a:tc>
                    <a:tc>
                      <a:txBody>
                        <a:bodyPr/>
                        <a:lstStyle/>
                        <a:p>
                          <a:pPr algn="ctr"/>
                          <a:r>
                            <a:rPr lang="en-US" dirty="0"/>
                            <a:t>3[+5]</a:t>
                          </a:r>
                        </a:p>
                      </a:txBody>
                      <a:tcPr/>
                    </a:tc>
                    <a:tc>
                      <a:txBody>
                        <a:bodyPr/>
                        <a:lstStyle/>
                        <a:p>
                          <a:pPr algn="ctr"/>
                          <a:r>
                            <a:rPr lang="en-US" dirty="0"/>
                            <a:t>2.25 [+1.06]</a:t>
                          </a:r>
                        </a:p>
                      </a:txBody>
                      <a:tcPr/>
                    </a:tc>
                    <a:tc>
                      <a:txBody>
                        <a:bodyPr/>
                        <a:lstStyle/>
                        <a:p>
                          <a:pPr algn="ctr"/>
                          <a:r>
                            <a:rPr lang="en-US" dirty="0"/>
                            <a:t>33.3%</a:t>
                          </a:r>
                        </a:p>
                      </a:txBody>
                      <a:tcPr/>
                    </a:tc>
                    <a:tc>
                      <a:txBody>
                        <a:bodyPr/>
                        <a:lstStyle/>
                        <a:p>
                          <a:pPr algn="ctr"/>
                          <a:r>
                            <a:rPr lang="en-US" dirty="0"/>
                            <a:t>12.5%</a:t>
                          </a:r>
                        </a:p>
                      </a:txBody>
                      <a:tcPr/>
                    </a:tc>
                    <a:extLst>
                      <a:ext uri="{0D108BD9-81ED-4DB2-BD59-A6C34878D82A}">
                        <a16:rowId xmlns:a16="http://schemas.microsoft.com/office/drawing/2014/main" val="341182270"/>
                      </a:ext>
                    </a:extLst>
                  </a:tr>
                  <a:tr h="370840">
                    <a:tc>
                      <a:txBody>
                        <a:bodyPr/>
                        <a:lstStyle/>
                        <a:p>
                          <a:pPr algn="ctr"/>
                          <a:r>
                            <a:rPr lang="en-US" dirty="0"/>
                            <a:t>3</a:t>
                          </a:r>
                        </a:p>
                      </a:txBody>
                      <a:tcPr/>
                    </a:tc>
                    <a:tc>
                      <a:txBody>
                        <a:bodyPr/>
                        <a:lstStyle/>
                        <a:p>
                          <a:pPr algn="ctr"/>
                          <a:r>
                            <a:rPr lang="en-US" dirty="0"/>
                            <a:t>1.5[-]</a:t>
                          </a:r>
                        </a:p>
                      </a:txBody>
                      <a:tcPr/>
                    </a:tc>
                    <a:tc>
                      <a:txBody>
                        <a:bodyPr/>
                        <a:lstStyle/>
                        <a:p>
                          <a:pPr algn="ctr"/>
                          <a:r>
                            <a:rPr lang="en-US" dirty="0"/>
                            <a:t>2.25[+]</a:t>
                          </a:r>
                        </a:p>
                      </a:txBody>
                      <a:tcPr/>
                    </a:tc>
                    <a:tc>
                      <a:txBody>
                        <a:bodyPr/>
                        <a:lstStyle/>
                        <a:p>
                          <a:pPr algn="ctr"/>
                          <a:r>
                            <a:rPr lang="en-US" dirty="0"/>
                            <a:t>1.875[-]</a:t>
                          </a:r>
                        </a:p>
                      </a:txBody>
                      <a:tcPr/>
                    </a:tc>
                    <a:tc>
                      <a:txBody>
                        <a:bodyPr/>
                        <a:lstStyle/>
                        <a:p>
                          <a:pPr algn="ctr"/>
                          <a:r>
                            <a:rPr lang="en-US" dirty="0"/>
                            <a:t>20%</a:t>
                          </a:r>
                        </a:p>
                      </a:txBody>
                      <a:tcPr/>
                    </a:tc>
                    <a:tc>
                      <a:txBody>
                        <a:bodyPr/>
                        <a:lstStyle/>
                        <a:p>
                          <a:pPr algn="ctr"/>
                          <a:r>
                            <a:rPr lang="en-US" dirty="0"/>
                            <a:t>6.25%</a:t>
                          </a:r>
                        </a:p>
                      </a:txBody>
                      <a:tcPr/>
                    </a:tc>
                    <a:extLst>
                      <a:ext uri="{0D108BD9-81ED-4DB2-BD59-A6C34878D82A}">
                        <a16:rowId xmlns:a16="http://schemas.microsoft.com/office/drawing/2014/main" val="2517789459"/>
                      </a:ext>
                    </a:extLst>
                  </a:tr>
                  <a:tr h="370840">
                    <a:tc>
                      <a:txBody>
                        <a:bodyPr/>
                        <a:lstStyle/>
                        <a:p>
                          <a:pPr algn="ctr"/>
                          <a:r>
                            <a:rPr lang="en-US" dirty="0"/>
                            <a:t>4</a:t>
                          </a:r>
                        </a:p>
                      </a:txBody>
                      <a:tcPr/>
                    </a:tc>
                    <a:tc>
                      <a:txBody>
                        <a:bodyPr/>
                        <a:lstStyle/>
                        <a:p>
                          <a:pPr algn="ctr"/>
                          <a:r>
                            <a:rPr lang="en-US" dirty="0"/>
                            <a:t>1.875[-]</a:t>
                          </a:r>
                        </a:p>
                      </a:txBody>
                      <a:tcPr/>
                    </a:tc>
                    <a:tc>
                      <a:txBody>
                        <a:bodyPr/>
                        <a:lstStyle/>
                        <a:p>
                          <a:pPr algn="ctr"/>
                          <a:r>
                            <a:rPr lang="en-US" dirty="0"/>
                            <a:t>2.25[+]</a:t>
                          </a:r>
                        </a:p>
                      </a:txBody>
                      <a:tcPr/>
                    </a:tc>
                    <a:tc>
                      <a:txBody>
                        <a:bodyPr/>
                        <a:lstStyle/>
                        <a:p>
                          <a:pPr algn="ctr"/>
                          <a:r>
                            <a:rPr lang="en-US" dirty="0"/>
                            <a:t>2.06[+]</a:t>
                          </a:r>
                        </a:p>
                      </a:txBody>
                      <a:tcPr/>
                    </a:tc>
                    <a:tc>
                      <a:txBody>
                        <a:bodyPr/>
                        <a:lstStyle/>
                        <a:p>
                          <a:pPr algn="ctr"/>
                          <a:r>
                            <a:rPr lang="en-US" dirty="0"/>
                            <a:t>8.9%</a:t>
                          </a:r>
                        </a:p>
                      </a:txBody>
                      <a:tcPr/>
                    </a:tc>
                    <a:tc>
                      <a:txBody>
                        <a:bodyPr/>
                        <a:lstStyle/>
                        <a:p>
                          <a:pPr algn="ctr"/>
                          <a:r>
                            <a:rPr lang="en-US" dirty="0"/>
                            <a:t>3.125%</a:t>
                          </a:r>
                        </a:p>
                      </a:txBody>
                      <a:tcPr/>
                    </a:tc>
                    <a:extLst>
                      <a:ext uri="{0D108BD9-81ED-4DB2-BD59-A6C34878D82A}">
                        <a16:rowId xmlns:a16="http://schemas.microsoft.com/office/drawing/2014/main" val="3213408503"/>
                      </a:ext>
                    </a:extLst>
                  </a:tr>
                  <a:tr h="370840">
                    <a:tc>
                      <a:txBody>
                        <a:bodyPr/>
                        <a:lstStyle/>
                        <a:p>
                          <a:pPr algn="ctr"/>
                          <a:r>
                            <a:rPr lang="en-US" dirty="0"/>
                            <a:t>5</a:t>
                          </a:r>
                        </a:p>
                      </a:txBody>
                      <a:tcPr/>
                    </a:tc>
                    <a:tc>
                      <a:txBody>
                        <a:bodyPr/>
                        <a:lstStyle/>
                        <a:p>
                          <a:pPr algn="ctr"/>
                          <a:r>
                            <a:rPr lang="en-US" dirty="0"/>
                            <a:t>1.875[-]</a:t>
                          </a:r>
                        </a:p>
                      </a:txBody>
                      <a:tcPr/>
                    </a:tc>
                    <a:tc>
                      <a:txBody>
                        <a:bodyPr/>
                        <a:lstStyle/>
                        <a:p>
                          <a:pPr algn="ctr"/>
                          <a:r>
                            <a:rPr lang="en-US" dirty="0"/>
                            <a:t>2.06[+]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51519052"/>
                      </a:ext>
                    </a:extLst>
                  </a:tr>
                </a:tbl>
              </a:graphicData>
            </a:graphic>
          </p:graphicFrame>
        </mc:Fallback>
      </mc:AlternateContent>
      <p:pic>
        <p:nvPicPr>
          <p:cNvPr id="6" name="Picture 5">
            <a:extLst>
              <a:ext uri="{FF2B5EF4-FFF2-40B4-BE49-F238E27FC236}">
                <a16:creationId xmlns:a16="http://schemas.microsoft.com/office/drawing/2014/main" id="{F6F10497-D646-482E-AC37-D7D494975FB3}"/>
              </a:ext>
            </a:extLst>
          </p:cNvPr>
          <p:cNvPicPr>
            <a:picLocks noChangeAspect="1"/>
          </p:cNvPicPr>
          <p:nvPr/>
        </p:nvPicPr>
        <p:blipFill>
          <a:blip r:embed="rId3"/>
          <a:stretch>
            <a:fillRect/>
          </a:stretch>
        </p:blipFill>
        <p:spPr>
          <a:xfrm>
            <a:off x="719137" y="4381999"/>
            <a:ext cx="3938588" cy="782774"/>
          </a:xfrm>
          <a:prstGeom prst="rect">
            <a:avLst/>
          </a:prstGeom>
        </p:spPr>
      </p:pic>
      <p:pic>
        <p:nvPicPr>
          <p:cNvPr id="7" name="Picture 6">
            <a:extLst>
              <a:ext uri="{FF2B5EF4-FFF2-40B4-BE49-F238E27FC236}">
                <a16:creationId xmlns:a16="http://schemas.microsoft.com/office/drawing/2014/main" id="{464120F4-6161-4E20-9E69-420E7AA8EA2F}"/>
              </a:ext>
            </a:extLst>
          </p:cNvPr>
          <p:cNvPicPr>
            <a:picLocks noChangeAspect="1"/>
          </p:cNvPicPr>
          <p:nvPr/>
        </p:nvPicPr>
        <p:blipFill>
          <a:blip r:embed="rId4"/>
          <a:stretch>
            <a:fillRect/>
          </a:stretch>
        </p:blipFill>
        <p:spPr>
          <a:xfrm>
            <a:off x="872929" y="5299709"/>
            <a:ext cx="5272291" cy="701554"/>
          </a:xfrm>
          <a:prstGeom prst="rect">
            <a:avLst/>
          </a:prstGeom>
        </p:spPr>
      </p:pic>
    </p:spTree>
    <p:extLst>
      <p:ext uri="{BB962C8B-B14F-4D97-AF65-F5344CB8AC3E}">
        <p14:creationId xmlns:p14="http://schemas.microsoft.com/office/powerpoint/2010/main" val="3167287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5407</TotalTime>
  <Words>1184</Words>
  <Application>Microsoft Office PowerPoint</Application>
  <PresentationFormat>Widescreen</PresentationFormat>
  <Paragraphs>172</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Times New Roman</vt:lpstr>
      <vt:lpstr>Office Theme</vt:lpstr>
      <vt:lpstr>Equation</vt:lpstr>
      <vt:lpstr>       Lecture 6   Roots: Bracketing Methods     </vt:lpstr>
      <vt:lpstr>Chapter Objectives</vt:lpstr>
      <vt:lpstr>Roots</vt:lpstr>
      <vt:lpstr>Graphical Methods</vt:lpstr>
      <vt:lpstr>A Mathematical Property </vt:lpstr>
      <vt:lpstr>A Mathematical Property (cont.)</vt:lpstr>
      <vt:lpstr>Bisection</vt:lpstr>
      <vt:lpstr>Bisection: Example</vt:lpstr>
      <vt:lpstr>Bisection Example</vt:lpstr>
      <vt:lpstr>Bisection Error</vt:lpstr>
      <vt:lpstr>False Position</vt:lpstr>
      <vt:lpstr>False Position Illustration</vt:lpstr>
      <vt:lpstr>Bisection vs. False Position</vt:lpstr>
      <vt:lpstr>Bisection</vt:lpstr>
      <vt:lpstr>False Position: Example</vt:lpstr>
      <vt:lpstr>False Position Example</vt:lpstr>
      <vt:lpstr>False Position and Bisection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Amirhossein Ghasemi</dc:creator>
  <cp:lastModifiedBy>Bamdad Lessani</cp:lastModifiedBy>
  <cp:revision>45</cp:revision>
  <dcterms:created xsi:type="dcterms:W3CDTF">2020-10-01T11:24:12Z</dcterms:created>
  <dcterms:modified xsi:type="dcterms:W3CDTF">2024-02-07T13:32:42Z</dcterms:modified>
</cp:coreProperties>
</file>