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7" r:id="rId4"/>
    <p:sldId id="302" r:id="rId5"/>
    <p:sldId id="271" r:id="rId6"/>
    <p:sldId id="272" r:id="rId7"/>
    <p:sldId id="311" r:id="rId8"/>
    <p:sldId id="312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8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1EEE-49DA-AC61-E2BD-9C549C13F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24A3F-8BD6-48D1-C662-7D5AC6D9A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38993-5E2E-A133-2C19-084F2FA38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57B-D6B9-41BE-A2D0-4786BF27CF9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1459-4898-5A67-5DD5-9D1A30F9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63302-74ED-C314-5BC9-48BFD3E8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2BEC-0F50-4789-8448-8CBC447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3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4F52-8C09-7794-F26B-19EF684D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E69DF-94AD-C994-A6E2-1A18C79C7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E9D96-4522-1E8B-EB41-26D5900E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57B-D6B9-41BE-A2D0-4786BF27CF9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BB032-CAB7-3B50-EABD-8332E895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958CF-1323-7758-1A54-467EB10E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2BEC-0F50-4789-8448-8CBC447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6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47EB3-961F-A5B9-6A70-963B2A9AA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64BD1-2B36-820B-2F65-00C0979AA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BCB84-061D-0646-6F46-87F1E40F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57B-D6B9-41BE-A2D0-4786BF27CF9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B3F12-2C97-B843-624F-532D3D5F3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CA01-B2CE-08D1-38FD-6AF4949E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2BEC-0F50-4789-8448-8CBC447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510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09600" y="1432560"/>
            <a:ext cx="10972800" cy="51206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5181600" y="6553200"/>
            <a:ext cx="18288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0" y="6705600"/>
            <a:ext cx="3556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048678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09600" y="1432560"/>
            <a:ext cx="109728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5181600" y="6553200"/>
            <a:ext cx="18288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0" y="6705600"/>
            <a:ext cx="3556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7"/>
          </p:nvPr>
        </p:nvSpPr>
        <p:spPr>
          <a:xfrm>
            <a:off x="609600" y="4038600"/>
            <a:ext cx="109728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3613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609600" y="1432560"/>
            <a:ext cx="49784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5181600" y="6553200"/>
            <a:ext cx="18288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8636000" y="6705600"/>
            <a:ext cx="3556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7"/>
          </p:nvPr>
        </p:nvSpPr>
        <p:spPr>
          <a:xfrm>
            <a:off x="6400800" y="1447800"/>
            <a:ext cx="49784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idx="18"/>
          </p:nvPr>
        </p:nvSpPr>
        <p:spPr>
          <a:xfrm>
            <a:off x="609600" y="3962400"/>
            <a:ext cx="49784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"/>
          <p:cNvSpPr>
            <a:spLocks noGrp="1"/>
          </p:cNvSpPr>
          <p:nvPr>
            <p:ph idx="19"/>
          </p:nvPr>
        </p:nvSpPr>
        <p:spPr>
          <a:xfrm>
            <a:off x="6400800" y="3962400"/>
            <a:ext cx="4978400" cy="23774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730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51AD-0B13-40E5-29F3-0E94AEE4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271E2-1E83-A200-BA2B-7A32E3BF9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CA2FE-F9FE-A429-240E-05145E60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57B-D6B9-41BE-A2D0-4786BF27CF9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DD238-19A9-DE08-C17F-465CEC41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AD50-949D-D96C-FBC3-B35C8A305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2BEC-0F50-4789-8448-8CBC447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9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15E3-AE86-1219-AD68-A7F0B07C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485B8-CEEC-A7B6-AB02-DD46E31C2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2FFE1-30C1-5541-5CB5-2E3FD3DEE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57B-D6B9-41BE-A2D0-4786BF27CF9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D063-6AD5-B281-7B3E-279A3479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ECE51-714F-4F8B-F45D-A8407EC8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2BEC-0F50-4789-8448-8CBC447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6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40D8-CA08-72BE-8995-97E5E925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170F9-4933-2D09-0D29-F466B93B25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08F6B-5D93-490B-6E69-434139BEF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5B649-56C6-3B34-60AE-7C9A1619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57B-D6B9-41BE-A2D0-4786BF27CF9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E1990-E976-8F73-9859-DD6DC116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0154C-CF25-886C-88D4-37A57951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2BEC-0F50-4789-8448-8CBC447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7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AADF0-871B-6FA1-1D8F-9790E28FB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4A02D-783B-EE1D-CE9E-BA371F2AA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ACA9E-3CAC-3E13-FF11-66BE91D1F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3879C-4B0D-6745-D786-37D511705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F092C-0EEE-E3FA-2CC3-D0A8D6B69E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E5056-B148-7782-1550-7119AD9F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57B-D6B9-41BE-A2D0-4786BF27CF9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D495F-04E0-42AD-5BFA-487543D16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B40FA-E5AF-9F42-59E8-B0F93856F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2BEC-0F50-4789-8448-8CBC447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9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14F4-496F-AEEE-B63F-CA016A4B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866CF-3850-63B9-B5FC-11751E0C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57B-D6B9-41BE-A2D0-4786BF27CF9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ED342A-06D4-DBBC-4E9C-4788534E7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D5B90C-1533-8CEE-DBE0-76DEAC275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2BEC-0F50-4789-8448-8CBC447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0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0D1615-239B-DFB1-8D50-FFF0342F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57B-D6B9-41BE-A2D0-4786BF27CF9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5FC855-E799-F38E-29CE-42881F83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7C9D3-7CEF-EB17-DFB5-7544B290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2BEC-0F50-4789-8448-8CBC447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28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2584-EB20-A280-E19E-68A362D4E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FB84B-44E0-0697-9FC6-EC7957C7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852B54-FB1B-9059-3A5E-D0AC12BAC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082B3-324D-EF76-292B-E7FAC632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57B-D6B9-41BE-A2D0-4786BF27CF9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50B9D-4DB7-E973-AF92-F37F446D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C1062-C0FF-A9E8-939C-615E5DE0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2BEC-0F50-4789-8448-8CBC447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60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84D5-C102-124E-18F9-785618A4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248E2-F9C9-B736-5945-107F7C5C0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6BCBB-B203-7474-ED78-C88711329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DA211-27B6-F207-6ECA-CD3D01C6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1057B-D6B9-41BE-A2D0-4786BF27CF9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D27BD-87C3-CE4A-C2B5-69F5A968E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12D25-14E4-E1A0-B6B0-2FD1A7FA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B2BEC-0F50-4789-8448-8CBC447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80E996-DE43-8610-B8A3-8519963C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DF325-1865-85AE-8CAD-CEFBE67A4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D759-6A36-DD77-E869-D73224A4E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1057B-D6B9-41BE-A2D0-4786BF27CF9E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6E0E0-154D-5F9E-D79A-48903085F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3C98-9815-9C7E-F25A-9B2930E0B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B2BEC-0F50-4789-8448-8CBC447F2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9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410AFD-EF48-1504-7540-19A50BF1F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05001"/>
            <a:ext cx="121920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dirty="0"/>
              <a:t>Part 2 </a:t>
            </a:r>
            <a:br>
              <a:rPr lang="en-US" altLang="en-US" dirty="0"/>
            </a:br>
            <a:r>
              <a:rPr lang="en-US" dirty="0"/>
              <a:t>Chapter 6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AB9F5C-6134-0B2E-0C0E-8AA82ADD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5600" y="3886200"/>
            <a:ext cx="6400800" cy="1905000"/>
          </a:xfrm>
        </p:spPr>
        <p:txBody>
          <a:bodyPr/>
          <a:lstStyle/>
          <a:p>
            <a:r>
              <a:rPr lang="en-US" altLang="en-US" dirty="0"/>
              <a:t>Roots: Open Methods</a:t>
            </a:r>
          </a:p>
        </p:txBody>
      </p:sp>
    </p:spTree>
    <p:extLst>
      <p:ext uri="{BB962C8B-B14F-4D97-AF65-F5344CB8AC3E}">
        <p14:creationId xmlns:p14="http://schemas.microsoft.com/office/powerpoint/2010/main" val="401270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5EFB14-7FB4-74CC-AEC3-D6CBA7FE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</p:spPr>
        <p:txBody>
          <a:bodyPr/>
          <a:lstStyle/>
          <a:p>
            <a:r>
              <a:rPr lang="en-US" altLang="en-US" dirty="0"/>
              <a:t>Chapter Objectives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579BC7-899D-AFCE-8E22-EC9E51313A91}"/>
              </a:ext>
            </a:extLst>
          </p:cNvPr>
          <p:cNvSpPr txBox="1">
            <a:spLocks/>
          </p:cNvSpPr>
          <p:nvPr/>
        </p:nvSpPr>
        <p:spPr>
          <a:xfrm>
            <a:off x="457200" y="1432560"/>
            <a:ext cx="8412480" cy="5212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dirty="0"/>
              <a:t>Recognizing the difference between bracketing and open methods for root location.</a:t>
            </a:r>
          </a:p>
          <a:p>
            <a:pPr>
              <a:spcBef>
                <a:spcPts val="300"/>
              </a:spcBef>
            </a:pPr>
            <a:r>
              <a:rPr lang="en-US" altLang="en-US" sz="2400" dirty="0"/>
              <a:t>Knowing how to solve a roots problem with the Newton-Raphson method</a:t>
            </a:r>
          </a:p>
          <a:p>
            <a:pPr>
              <a:spcBef>
                <a:spcPts val="300"/>
              </a:spcBef>
            </a:pPr>
            <a:r>
              <a:rPr lang="en-US" altLang="en-US" sz="2400" dirty="0"/>
              <a:t>Knowing how to implement both the secant method.</a:t>
            </a:r>
          </a:p>
          <a:p>
            <a:pPr>
              <a:spcBef>
                <a:spcPts val="300"/>
              </a:spcBef>
            </a:pPr>
            <a:r>
              <a:rPr lang="en-US" altLang="en-US" sz="2400" dirty="0"/>
              <a:t>Knowing how to use MATLAB’s </a:t>
            </a:r>
            <a:r>
              <a:rPr lang="en-US" altLang="en-US" sz="2400" dirty="0" err="1">
                <a:latin typeface="Courier" pitchFamily="20" charset="0"/>
              </a:rPr>
              <a:t>fzero</a:t>
            </a:r>
            <a:r>
              <a:rPr lang="en-US" altLang="en-US" sz="2400" dirty="0">
                <a:latin typeface="Courier" pitchFamily="20" charset="0"/>
              </a:rPr>
              <a:t>, roots, </a:t>
            </a:r>
            <a:r>
              <a:rPr lang="en-US" altLang="en-US" sz="2400" dirty="0"/>
              <a:t>and</a:t>
            </a:r>
            <a:r>
              <a:rPr lang="en-US" altLang="en-US" sz="2400" dirty="0">
                <a:latin typeface="Courier" pitchFamily="20" charset="0"/>
              </a:rPr>
              <a:t> poly</a:t>
            </a:r>
            <a:r>
              <a:rPr lang="en-US" altLang="en-US" sz="2400" dirty="0"/>
              <a:t> functions.</a:t>
            </a:r>
          </a:p>
        </p:txBody>
      </p:sp>
    </p:spTree>
    <p:extLst>
      <p:ext uri="{BB962C8B-B14F-4D97-AF65-F5344CB8AC3E}">
        <p14:creationId xmlns:p14="http://schemas.microsoft.com/office/powerpoint/2010/main" val="318196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Newton-Raphson Method – An open method</a:t>
            </a:r>
            <a:endParaRPr lang="en-US" sz="3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96007" y="2316480"/>
            <a:ext cx="11213124" cy="1310640"/>
          </a:xfrm>
        </p:spPr>
        <p:txBody>
          <a:bodyPr>
            <a:normAutofit/>
          </a:bodyPr>
          <a:lstStyle/>
          <a:p>
            <a:r>
              <a:rPr lang="en-US" altLang="en-US" sz="1600" dirty="0"/>
              <a:t>Newton Raphson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3"/>
              <p:cNvSpPr>
                <a:spLocks noGrp="1"/>
              </p:cNvSpPr>
              <p:nvPr>
                <p:ph idx="17"/>
              </p:nvPr>
            </p:nvSpPr>
            <p:spPr>
              <a:xfrm>
                <a:off x="1935107" y="2731476"/>
                <a:ext cx="4248816" cy="257907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sz="1800" b="0" i="1" dirty="0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baseline="-25000" dirty="0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b="0" i="1" baseline="-25000" dirty="0" smtClean="0">
                                  <a:latin typeface="Cambria Math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−0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800" dirty="0"/>
              </a:p>
              <a:p>
                <a:pPr algn="ctr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latin typeface="Cambria Math"/>
                        </a:rPr>
                        <m:t>𝑥</m:t>
                      </m:r>
                      <m:r>
                        <a:rPr lang="en-US" sz="1800" i="1" baseline="-25000" dirty="0">
                          <a:latin typeface="Cambria Math"/>
                        </a:rPr>
                        <m:t>𝑖</m:t>
                      </m:r>
                      <m:r>
                        <m:rPr>
                          <m:nor/>
                        </m:rPr>
                        <a:rPr lang="en-US" sz="1800" baseline="-25000" dirty="0">
                          <a:latin typeface="Cambria Math"/>
                        </a:rPr>
                        <m:t>+</m:t>
                      </m:r>
                      <m:r>
                        <a:rPr lang="en-US" sz="1800" i="1" baseline="-25000" dirty="0">
                          <a:latin typeface="Cambria Math"/>
                        </a:rPr>
                        <m:t>1</m:t>
                      </m:r>
                      <m:r>
                        <a:rPr lang="en-US" sz="1800" b="0" i="0" dirty="0" smtClean="0">
                          <a:latin typeface="Cambria Math"/>
                        </a:rPr>
                        <m:t>=</m:t>
                      </m:r>
                      <m:r>
                        <a:rPr lang="en-US" sz="1800" b="0" i="1" dirty="0" smtClean="0">
                          <a:latin typeface="Cambria Math"/>
                        </a:rPr>
                        <m:t>𝑥</m:t>
                      </m:r>
                      <m:r>
                        <a:rPr lang="en-US" sz="1800" b="0" i="1" baseline="-25000" dirty="0" smtClean="0">
                          <a:latin typeface="Cambria Math"/>
                        </a:rPr>
                        <m:t>𝑖</m:t>
                      </m:r>
                      <m:r>
                        <a:rPr lang="en-US" sz="1800" b="0" i="1" dirty="0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(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𝑥𝑖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′(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𝑥𝑖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9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7"/>
              </p:nvPr>
            </p:nvSpPr>
            <p:spPr>
              <a:xfrm>
                <a:off x="1935107" y="2731476"/>
                <a:ext cx="4248816" cy="25790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4"/>
          <p:cNvPicPr>
            <a:picLocks noGrp="1" noChangeAspect="1" noChangeArrowheads="1"/>
          </p:cNvPicPr>
          <p:nvPr>
            <p:ph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521" y="2316480"/>
            <a:ext cx="4046416" cy="351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B0C1FD1-2D30-42F8-B0DA-2E2E2A5209B6}"/>
              </a:ext>
            </a:extLst>
          </p:cNvPr>
          <p:cNvSpPr/>
          <p:nvPr/>
        </p:nvSpPr>
        <p:spPr>
          <a:xfrm>
            <a:off x="0" y="996128"/>
            <a:ext cx="1180513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i="1" dirty="0"/>
              <a:t>Open methods</a:t>
            </a:r>
            <a:r>
              <a:rPr lang="en-US" altLang="en-US" dirty="0"/>
              <a:t> differ from bracketing methods, in that open methods require only a single starting value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Open methods may diverge as the computation progresses, but when they do converge, they usually do so much faster than bracketing methods.</a:t>
            </a:r>
          </a:p>
        </p:txBody>
      </p:sp>
    </p:spTree>
    <p:extLst>
      <p:ext uri="{BB962C8B-B14F-4D97-AF65-F5344CB8AC3E}">
        <p14:creationId xmlns:p14="http://schemas.microsoft.com/office/powerpoint/2010/main" val="137465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Pros and Cons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739" y="1293641"/>
            <a:ext cx="6307015" cy="1738532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altLang="en-US" sz="1800" dirty="0"/>
              <a:t>Pro: The error of the </a:t>
            </a:r>
            <a:r>
              <a:rPr lang="en-US" altLang="en-US" sz="1800" i="1" dirty="0"/>
              <a:t>i</a:t>
            </a:r>
            <a:r>
              <a:rPr lang="en-US" altLang="en-US" sz="1800" dirty="0"/>
              <a:t>+1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iteration is roughly proportional to the square of the error of the </a:t>
            </a:r>
            <a:r>
              <a:rPr lang="en-US" altLang="en-US" sz="1800" i="1" dirty="0" err="1"/>
              <a:t>i</a:t>
            </a:r>
            <a:r>
              <a:rPr lang="en-US" altLang="en-US" sz="1800" baseline="30000" dirty="0" err="1"/>
              <a:t>th</a:t>
            </a:r>
            <a:r>
              <a:rPr lang="en-US" altLang="en-US" sz="1800" dirty="0"/>
              <a:t> iteration - this is called </a:t>
            </a:r>
            <a:r>
              <a:rPr lang="en-US" altLang="en-US" sz="1800" i="1" dirty="0"/>
              <a:t>quadratic convergence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altLang="en-US" sz="1800" dirty="0"/>
              <a:t>Con: Some functions show slow or poor convergence or divergence!</a:t>
            </a: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692" y="1154722"/>
            <a:ext cx="3099396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5692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9292" y="87923"/>
            <a:ext cx="12192000" cy="118872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Secant Method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1" y="1127760"/>
                <a:ext cx="9932963" cy="5212080"/>
              </a:xfrm>
            </p:spPr>
            <p:txBody>
              <a:bodyPr/>
              <a:lstStyle/>
              <a:p>
                <a:r>
                  <a:rPr lang="en-US" altLang="en-US" sz="1800" dirty="0"/>
                  <a:t>A potential problem in implementing the Newton-</a:t>
                </a:r>
                <a:r>
                  <a:rPr lang="en-US" altLang="en-US" sz="1800" dirty="0" err="1"/>
                  <a:t>Raphson</a:t>
                </a:r>
                <a:r>
                  <a:rPr lang="en-US" altLang="en-US" sz="1800" dirty="0"/>
                  <a:t> method is the evaluation of the derivative - there are certain functions whose derivatives may be difficult or inconvenient to evaluate.</a:t>
                </a:r>
              </a:p>
              <a:p>
                <a:pPr>
                  <a:spcAft>
                    <a:spcPts val="0"/>
                  </a:spcAft>
                </a:pPr>
                <a:r>
                  <a:rPr lang="en-US" altLang="en-US" sz="1800" dirty="0"/>
                  <a:t>For these cases, the derivative can be approximated as, </a:t>
                </a:r>
              </a:p>
              <a:p>
                <a:pPr>
                  <a:spcAft>
                    <a:spcPts val="0"/>
                  </a:spcAft>
                </a:pPr>
                <a:endParaRPr lang="en-US" alt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0" i="1" smtClean="0">
                              <a:latin typeface="Cambria Math"/>
                            </a:rPr>
                            <m:t>𝑓</m:t>
                          </m:r>
                        </m:e>
                        <m:sup>
                          <m:r>
                            <a:rPr lang="en-US" altLang="en-US" sz="18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latin typeface="Cambria Math"/>
                        </a:rPr>
                        <m:t>≅</m:t>
                      </m:r>
                      <m:f>
                        <m:f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en-US" sz="18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en-US" sz="1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en-US" sz="18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en-US" sz="1800" b="0" dirty="0">
                  <a:ea typeface="Cambria Math"/>
                </a:endParaRPr>
              </a:p>
              <a:p>
                <a:r>
                  <a:rPr lang="en-US" altLang="en-US" sz="1800" dirty="0"/>
                  <a:t>By using this approximation in the Newton-Raphson method we have</a:t>
                </a:r>
              </a:p>
              <a:p>
                <a:endParaRPr lang="en-US" alt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dirty="0">
                          <a:latin typeface="Cambria Math"/>
                        </a:rPr>
                        <m:t>𝑥</m:t>
                      </m:r>
                      <m:r>
                        <a:rPr lang="en-US" sz="1800" i="1" baseline="-25000" dirty="0">
                          <a:latin typeface="Cambria Math"/>
                        </a:rPr>
                        <m:t>𝑖</m:t>
                      </m:r>
                      <m:r>
                        <m:rPr>
                          <m:nor/>
                        </m:rPr>
                        <a:rPr lang="en-US" sz="1800" baseline="-25000" dirty="0">
                          <a:latin typeface="Cambria Math"/>
                        </a:rPr>
                        <m:t>+</m:t>
                      </m:r>
                      <m:r>
                        <a:rPr lang="en-US" sz="1800" i="1" baseline="-25000" dirty="0">
                          <a:latin typeface="Cambria Math"/>
                        </a:rPr>
                        <m:t>1</m:t>
                      </m:r>
                      <m:r>
                        <a:rPr lang="en-US" sz="1800" dirty="0">
                          <a:latin typeface="Cambria Math"/>
                        </a:rPr>
                        <m:t>=</m:t>
                      </m:r>
                      <m:r>
                        <a:rPr lang="en-US" sz="1800" i="1" dirty="0">
                          <a:latin typeface="Cambria Math"/>
                        </a:rPr>
                        <m:t>𝑥</m:t>
                      </m:r>
                      <m:r>
                        <a:rPr lang="en-US" sz="1800" i="1" baseline="-25000" dirty="0">
                          <a:latin typeface="Cambria Math"/>
                        </a:rPr>
                        <m:t>𝑖</m:t>
                      </m:r>
                      <m:r>
                        <a:rPr lang="en-US" sz="1800" i="1" dirty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dirty="0">
                              <a:latin typeface="Cambria Math"/>
                            </a:rPr>
                            <m:t>𝑓</m:t>
                          </m:r>
                          <m:r>
                            <a:rPr lang="en-US" sz="1800" i="1" dirty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 dirty="0">
                              <a:latin typeface="Cambria Math"/>
                            </a:rPr>
                            <m:t>)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en-US" sz="18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altLang="en-US" sz="1800" i="1">
                              <a:latin typeface="Cambria Math"/>
                              <a:ea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altLang="en-US" sz="1800" dirty="0"/>
              </a:p>
              <a:p>
                <a:r>
                  <a:rPr lang="en-US" altLang="en-US" sz="1800" dirty="0"/>
                  <a:t>This method is called the Secant method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1" y="1127760"/>
                <a:ext cx="9932963" cy="5212080"/>
              </a:xfrm>
              <a:blipFill>
                <a:blip r:embed="rId2"/>
                <a:stretch>
                  <a:fillRect l="-552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762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MATLAB’s </a:t>
            </a:r>
            <a:r>
              <a:rPr lang="en-US" altLang="en-US" dirty="0" err="1">
                <a:latin typeface="Courier" pitchFamily="20" charset="0"/>
              </a:rPr>
              <a:t>fzero</a:t>
            </a:r>
            <a:r>
              <a:rPr lang="en-US" altLang="en-US" dirty="0"/>
              <a:t>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32560"/>
            <a:ext cx="8321040" cy="512064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en-US" altLang="en-US" sz="2800" dirty="0"/>
              <a:t>MATLAB’s </a:t>
            </a:r>
            <a:r>
              <a:rPr lang="en-US" altLang="en-US" sz="2800" dirty="0" err="1">
                <a:latin typeface="Courier" pitchFamily="20" charset="0"/>
              </a:rPr>
              <a:t>fzero</a:t>
            </a:r>
            <a:r>
              <a:rPr lang="en-US" altLang="en-US" sz="2800" dirty="0"/>
              <a:t> provides the best qualities of both bracketing methods and open methods.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Using an initial guess:</a:t>
            </a:r>
            <a:br>
              <a:rPr lang="en-US" altLang="en-US" sz="2400" dirty="0"/>
            </a:br>
            <a:r>
              <a:rPr lang="en-US" altLang="en-US" sz="2400" i="1" dirty="0">
                <a:latin typeface="Courier" pitchFamily="20" charset="0"/>
              </a:rPr>
              <a:t>x</a:t>
            </a:r>
            <a:r>
              <a:rPr lang="en-US" altLang="en-US" sz="2400" dirty="0">
                <a:latin typeface="Courier" pitchFamily="20" charset="0"/>
              </a:rPr>
              <a:t> = </a:t>
            </a:r>
            <a:r>
              <a:rPr lang="en-US" altLang="en-US" sz="2400" dirty="0" err="1">
                <a:latin typeface="Courier" pitchFamily="20" charset="0"/>
              </a:rPr>
              <a:t>fzero</a:t>
            </a:r>
            <a:r>
              <a:rPr lang="en-US" altLang="en-US" sz="2400" dirty="0">
                <a:latin typeface="Courier" pitchFamily="20" charset="0"/>
              </a:rPr>
              <a:t>(</a:t>
            </a:r>
            <a:r>
              <a:rPr lang="en-US" altLang="en-US" sz="2400" i="1" dirty="0">
                <a:latin typeface="Courier" pitchFamily="20" charset="0"/>
              </a:rPr>
              <a:t>function</a:t>
            </a:r>
            <a:r>
              <a:rPr lang="en-US" altLang="en-US" sz="2400" dirty="0">
                <a:latin typeface="Courier" pitchFamily="20" charset="0"/>
              </a:rPr>
              <a:t>, </a:t>
            </a:r>
            <a:r>
              <a:rPr lang="en-US" altLang="en-US" sz="2400" i="1" dirty="0">
                <a:latin typeface="Courier" pitchFamily="20" charset="0"/>
              </a:rPr>
              <a:t>x0</a:t>
            </a:r>
            <a:r>
              <a:rPr lang="en-US" altLang="en-US" sz="2400" dirty="0">
                <a:latin typeface="Courier" pitchFamily="20" charset="0"/>
              </a:rPr>
              <a:t>)</a:t>
            </a:r>
            <a:br>
              <a:rPr lang="en-US" altLang="en-US" sz="2400" dirty="0">
                <a:latin typeface="Courier" pitchFamily="20" charset="0"/>
              </a:rPr>
            </a:br>
            <a:r>
              <a:rPr lang="en-US" altLang="en-US" sz="2400" dirty="0">
                <a:latin typeface="Courier" pitchFamily="20" charset="0"/>
              </a:rPr>
              <a:t>[</a:t>
            </a:r>
            <a:r>
              <a:rPr lang="en-US" altLang="en-US" sz="2400" i="1" dirty="0">
                <a:latin typeface="Courier" pitchFamily="20" charset="0"/>
              </a:rPr>
              <a:t>x</a:t>
            </a:r>
            <a:r>
              <a:rPr lang="en-US" altLang="en-US" sz="2400" dirty="0">
                <a:latin typeface="Courier" pitchFamily="20" charset="0"/>
              </a:rPr>
              <a:t>, </a:t>
            </a:r>
            <a:r>
              <a:rPr lang="en-US" altLang="en-US" sz="2400" i="1" dirty="0" err="1">
                <a:latin typeface="Courier" pitchFamily="20" charset="0"/>
              </a:rPr>
              <a:t>fx</a:t>
            </a:r>
            <a:r>
              <a:rPr lang="en-US" altLang="en-US" sz="2400" dirty="0">
                <a:latin typeface="Courier" pitchFamily="20" charset="0"/>
              </a:rPr>
              <a:t>] = </a:t>
            </a:r>
            <a:r>
              <a:rPr lang="en-US" altLang="en-US" sz="2400" dirty="0" err="1">
                <a:latin typeface="Courier" pitchFamily="20" charset="0"/>
              </a:rPr>
              <a:t>fzero</a:t>
            </a:r>
            <a:r>
              <a:rPr lang="en-US" altLang="en-US" sz="2400" dirty="0">
                <a:latin typeface="Courier" pitchFamily="20" charset="0"/>
              </a:rPr>
              <a:t>(</a:t>
            </a:r>
            <a:r>
              <a:rPr lang="en-US" altLang="en-US" sz="2400" i="1" dirty="0">
                <a:latin typeface="Courier" pitchFamily="20" charset="0"/>
              </a:rPr>
              <a:t>function</a:t>
            </a:r>
            <a:r>
              <a:rPr lang="en-US" altLang="en-US" sz="2400" dirty="0">
                <a:latin typeface="Courier" pitchFamily="20" charset="0"/>
              </a:rPr>
              <a:t>, </a:t>
            </a:r>
            <a:r>
              <a:rPr lang="en-US" altLang="en-US" sz="2400" i="1" dirty="0">
                <a:latin typeface="Courier" pitchFamily="20" charset="0"/>
              </a:rPr>
              <a:t>x0</a:t>
            </a:r>
            <a:r>
              <a:rPr lang="en-US" altLang="en-US" sz="2400" dirty="0">
                <a:latin typeface="Courier" pitchFamily="20" charset="0"/>
              </a:rPr>
              <a:t>)</a:t>
            </a:r>
            <a:endParaRPr lang="en-US" altLang="en-US" sz="2400" dirty="0"/>
          </a:p>
          <a:p>
            <a:pPr lvl="2">
              <a:spcBef>
                <a:spcPts val="0"/>
              </a:spcBef>
            </a:pPr>
            <a:r>
              <a:rPr lang="en-US" altLang="en-US" sz="2000" i="1" dirty="0">
                <a:latin typeface="Courier" pitchFamily="20" charset="0"/>
              </a:rPr>
              <a:t>function</a:t>
            </a:r>
            <a:r>
              <a:rPr lang="en-US" altLang="en-US" sz="2000" dirty="0"/>
              <a:t> is a function handle to the function being evaluated</a:t>
            </a:r>
          </a:p>
          <a:p>
            <a:pPr lvl="2">
              <a:spcBef>
                <a:spcPts val="0"/>
              </a:spcBef>
            </a:pPr>
            <a:r>
              <a:rPr lang="en-US" altLang="en-US" sz="2000" i="1" dirty="0">
                <a:latin typeface="Courier" pitchFamily="20" charset="0"/>
              </a:rPr>
              <a:t>x0</a:t>
            </a:r>
            <a:r>
              <a:rPr lang="en-US" altLang="en-US" sz="2000" dirty="0"/>
              <a:t> is the initial guess</a:t>
            </a:r>
          </a:p>
          <a:p>
            <a:pPr lvl="2">
              <a:spcBef>
                <a:spcPts val="0"/>
              </a:spcBef>
            </a:pPr>
            <a:r>
              <a:rPr lang="en-US" altLang="en-US" sz="2000" i="1" dirty="0">
                <a:latin typeface="Courier" pitchFamily="20" charset="0"/>
              </a:rPr>
              <a:t>x</a:t>
            </a:r>
            <a:r>
              <a:rPr lang="en-US" altLang="en-US" sz="2000" dirty="0"/>
              <a:t> is the location of the root</a:t>
            </a:r>
          </a:p>
          <a:p>
            <a:pPr lvl="2">
              <a:spcBef>
                <a:spcPts val="0"/>
              </a:spcBef>
            </a:pPr>
            <a:r>
              <a:rPr lang="en-US" altLang="en-US" sz="2000" i="1" dirty="0" err="1">
                <a:latin typeface="Courier" pitchFamily="20" charset="0"/>
              </a:rPr>
              <a:t>fx</a:t>
            </a:r>
            <a:r>
              <a:rPr lang="en-US" altLang="en-US" sz="2000" dirty="0"/>
              <a:t> is the function evaluated at that root</a:t>
            </a:r>
          </a:p>
          <a:p>
            <a:pPr lvl="1">
              <a:spcBef>
                <a:spcPts val="0"/>
              </a:spcBef>
            </a:pPr>
            <a:r>
              <a:rPr lang="en-US" altLang="en-US" sz="2400" dirty="0"/>
              <a:t>Using an initial bracket:</a:t>
            </a:r>
            <a:r>
              <a:rPr lang="en-US" altLang="en-US" sz="2400" i="1" dirty="0">
                <a:latin typeface="Courier" pitchFamily="20" charset="0"/>
              </a:rPr>
              <a:t> </a:t>
            </a:r>
            <a:br>
              <a:rPr lang="en-US" altLang="en-US" sz="2400" i="1" dirty="0">
                <a:latin typeface="Courier" pitchFamily="20" charset="0"/>
              </a:rPr>
            </a:br>
            <a:r>
              <a:rPr lang="en-US" altLang="en-US" sz="2400" i="1" dirty="0">
                <a:latin typeface="Courier" pitchFamily="20" charset="0"/>
              </a:rPr>
              <a:t>x</a:t>
            </a:r>
            <a:r>
              <a:rPr lang="en-US" altLang="en-US" sz="2400" dirty="0">
                <a:latin typeface="Courier" pitchFamily="20" charset="0"/>
              </a:rPr>
              <a:t> = </a:t>
            </a:r>
            <a:r>
              <a:rPr lang="en-US" altLang="en-US" sz="2400" dirty="0" err="1">
                <a:latin typeface="Courier" pitchFamily="20" charset="0"/>
              </a:rPr>
              <a:t>fzero</a:t>
            </a:r>
            <a:r>
              <a:rPr lang="en-US" altLang="en-US" sz="2400" dirty="0">
                <a:latin typeface="Courier" pitchFamily="20" charset="0"/>
              </a:rPr>
              <a:t>(</a:t>
            </a:r>
            <a:r>
              <a:rPr lang="en-US" altLang="en-US" sz="2400" i="1" dirty="0">
                <a:latin typeface="Courier" pitchFamily="20" charset="0"/>
              </a:rPr>
              <a:t>function</a:t>
            </a:r>
            <a:r>
              <a:rPr lang="en-US" altLang="en-US" sz="2400" dirty="0">
                <a:latin typeface="Courier" pitchFamily="20" charset="0"/>
              </a:rPr>
              <a:t>, [</a:t>
            </a:r>
            <a:r>
              <a:rPr lang="en-US" altLang="en-US" sz="2400" i="1" dirty="0">
                <a:latin typeface="Courier" pitchFamily="20" charset="0"/>
              </a:rPr>
              <a:t>x0 x1</a:t>
            </a:r>
            <a:r>
              <a:rPr lang="en-US" altLang="en-US" sz="2400" dirty="0">
                <a:latin typeface="Courier" pitchFamily="20" charset="0"/>
              </a:rPr>
              <a:t>])</a:t>
            </a:r>
            <a:br>
              <a:rPr lang="en-US" altLang="en-US" sz="2400" dirty="0">
                <a:latin typeface="Courier" pitchFamily="20" charset="0"/>
              </a:rPr>
            </a:br>
            <a:r>
              <a:rPr lang="en-US" altLang="en-US" sz="2400" dirty="0">
                <a:latin typeface="Courier" pitchFamily="20" charset="0"/>
              </a:rPr>
              <a:t>[</a:t>
            </a:r>
            <a:r>
              <a:rPr lang="en-US" altLang="en-US" sz="2400" i="1" dirty="0">
                <a:latin typeface="Courier" pitchFamily="20" charset="0"/>
              </a:rPr>
              <a:t>x</a:t>
            </a:r>
            <a:r>
              <a:rPr lang="en-US" altLang="en-US" sz="2400" dirty="0">
                <a:latin typeface="Courier" pitchFamily="20" charset="0"/>
              </a:rPr>
              <a:t>, </a:t>
            </a:r>
            <a:r>
              <a:rPr lang="en-US" altLang="en-US" sz="2400" i="1" dirty="0" err="1">
                <a:latin typeface="Courier" pitchFamily="20" charset="0"/>
              </a:rPr>
              <a:t>fx</a:t>
            </a:r>
            <a:r>
              <a:rPr lang="en-US" altLang="en-US" sz="2400" dirty="0">
                <a:latin typeface="Courier" pitchFamily="20" charset="0"/>
              </a:rPr>
              <a:t>] = </a:t>
            </a:r>
            <a:r>
              <a:rPr lang="en-US" altLang="en-US" sz="2400" dirty="0" err="1">
                <a:latin typeface="Courier" pitchFamily="20" charset="0"/>
              </a:rPr>
              <a:t>fzero</a:t>
            </a:r>
            <a:r>
              <a:rPr lang="en-US" altLang="en-US" sz="2400" dirty="0">
                <a:latin typeface="Courier" pitchFamily="20" charset="0"/>
              </a:rPr>
              <a:t>(</a:t>
            </a:r>
            <a:r>
              <a:rPr lang="en-US" altLang="en-US" sz="2400" i="1" dirty="0">
                <a:latin typeface="Courier" pitchFamily="20" charset="0"/>
              </a:rPr>
              <a:t>function</a:t>
            </a:r>
            <a:r>
              <a:rPr lang="en-US" altLang="en-US" sz="2400" dirty="0">
                <a:latin typeface="Courier" pitchFamily="20" charset="0"/>
              </a:rPr>
              <a:t>, [</a:t>
            </a:r>
            <a:r>
              <a:rPr lang="en-US" altLang="en-US" sz="2400" i="1" dirty="0">
                <a:latin typeface="Courier" pitchFamily="20" charset="0"/>
              </a:rPr>
              <a:t>x0 x1</a:t>
            </a:r>
            <a:r>
              <a:rPr lang="en-US" altLang="en-US" sz="2400" dirty="0">
                <a:latin typeface="Courier" pitchFamily="20" charset="0"/>
              </a:rPr>
              <a:t>])</a:t>
            </a:r>
            <a:endParaRPr lang="en-US" altLang="en-US" sz="2400" dirty="0"/>
          </a:p>
          <a:p>
            <a:pPr lvl="2">
              <a:spcBef>
                <a:spcPts val="0"/>
              </a:spcBef>
            </a:pPr>
            <a:r>
              <a:rPr lang="en-US" altLang="en-US" sz="2000" dirty="0"/>
              <a:t>As above, except </a:t>
            </a:r>
            <a:r>
              <a:rPr lang="en-US" altLang="en-US" sz="2000" i="1" dirty="0">
                <a:latin typeface="Courier" pitchFamily="20" charset="0"/>
              </a:rPr>
              <a:t>x0</a:t>
            </a:r>
            <a:r>
              <a:rPr lang="en-US" altLang="en-US" sz="2000" dirty="0"/>
              <a:t> and </a:t>
            </a:r>
            <a:r>
              <a:rPr lang="en-US" altLang="en-US" sz="2000" i="1" dirty="0">
                <a:latin typeface="Courier" pitchFamily="20" charset="0"/>
              </a:rPr>
              <a:t>x1</a:t>
            </a:r>
            <a:r>
              <a:rPr lang="en-US" altLang="en-US" sz="2000" dirty="0"/>
              <a:t> are guesses that </a:t>
            </a:r>
            <a:r>
              <a:rPr lang="en-US" altLang="en-US" sz="2000" i="1" dirty="0"/>
              <a:t>must</a:t>
            </a:r>
            <a:r>
              <a:rPr lang="en-US" altLang="en-US" sz="2000" dirty="0"/>
              <a:t> bracket a sign change</a:t>
            </a:r>
          </a:p>
        </p:txBody>
      </p:sp>
    </p:spTree>
    <p:extLst>
      <p:ext uri="{BB962C8B-B14F-4D97-AF65-F5344CB8AC3E}">
        <p14:creationId xmlns:p14="http://schemas.microsoft.com/office/powerpoint/2010/main" val="342328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Polynomials,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32560"/>
            <a:ext cx="8503920" cy="5120640"/>
          </a:xfrm>
        </p:spPr>
        <p:txBody>
          <a:bodyPr/>
          <a:lstStyle/>
          <a:p>
            <a:r>
              <a:rPr lang="en-US" altLang="en-US" sz="2800" dirty="0"/>
              <a:t>MATLAB has a built in program called </a:t>
            </a:r>
            <a:r>
              <a:rPr lang="en-US" altLang="en-US" sz="2800" dirty="0">
                <a:latin typeface="Courier" pitchFamily="20" charset="0"/>
              </a:rPr>
              <a:t>roots</a:t>
            </a:r>
            <a:r>
              <a:rPr lang="en-US" altLang="en-US" sz="2800" dirty="0"/>
              <a:t> to determine all the roots of a polynomial - including imaginary and complex ones.</a:t>
            </a:r>
          </a:p>
          <a:p>
            <a:r>
              <a:rPr lang="en-US" altLang="en-US" sz="2800" dirty="0">
                <a:latin typeface="Courier" pitchFamily="20" charset="0"/>
              </a:rPr>
              <a:t>x = roots(c)</a:t>
            </a:r>
          </a:p>
          <a:p>
            <a:pPr lvl="1"/>
            <a:r>
              <a:rPr lang="en-US" altLang="en-US" sz="2400" dirty="0">
                <a:latin typeface="Courier" pitchFamily="20" charset="0"/>
              </a:rPr>
              <a:t>x</a:t>
            </a:r>
            <a:r>
              <a:rPr lang="en-US" altLang="en-US" sz="2400" dirty="0"/>
              <a:t> is a column vector containing the roots</a:t>
            </a:r>
          </a:p>
          <a:p>
            <a:pPr lvl="1"/>
            <a:r>
              <a:rPr lang="en-US" altLang="en-US" sz="2400" dirty="0">
                <a:latin typeface="Courier" pitchFamily="20" charset="0"/>
              </a:rPr>
              <a:t>c</a:t>
            </a:r>
            <a:r>
              <a:rPr lang="en-US" altLang="en-US" sz="2400" dirty="0"/>
              <a:t> is a row vector containing the polynomial coefficients</a:t>
            </a:r>
          </a:p>
          <a:p>
            <a:r>
              <a:rPr lang="en-US" altLang="en-US" sz="2800" dirty="0"/>
              <a:t>Example:</a:t>
            </a:r>
          </a:p>
          <a:p>
            <a:pPr lvl="1"/>
            <a:r>
              <a:rPr lang="en-US" altLang="en-US" sz="2400" dirty="0"/>
              <a:t>Find the roots of</a:t>
            </a:r>
            <a:br>
              <a:rPr lang="en-US" altLang="en-US" sz="2400" dirty="0"/>
            </a:br>
            <a:r>
              <a:rPr lang="en-US" altLang="en-US" sz="2400" i="1" dirty="0"/>
              <a:t>f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5 </a:t>
            </a:r>
            <a:r>
              <a:rPr lang="en-US" altLang="en-US" sz="2400" dirty="0">
                <a:latin typeface="Symbol" pitchFamily="18" charset="2"/>
              </a:rPr>
              <a:t>- </a:t>
            </a:r>
            <a:r>
              <a:rPr lang="en-US" altLang="en-US" sz="2400" dirty="0"/>
              <a:t>3.5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4 </a:t>
            </a:r>
            <a:r>
              <a:rPr lang="en-US" altLang="en-US" sz="2400" dirty="0"/>
              <a:t>+ 2.75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3 </a:t>
            </a:r>
            <a:r>
              <a:rPr lang="en-US" altLang="en-US" sz="2400" dirty="0"/>
              <a:t>+ 2.125</a:t>
            </a:r>
            <a:r>
              <a:rPr lang="en-US" altLang="en-US" sz="2400" i="1" dirty="0"/>
              <a:t>x</a:t>
            </a:r>
            <a:r>
              <a:rPr lang="en-US" altLang="en-US" sz="2400" baseline="30000" dirty="0"/>
              <a:t>2 </a:t>
            </a:r>
            <a:r>
              <a:rPr lang="en-US" altLang="en-US" sz="2400" dirty="0">
                <a:latin typeface="Symbol" pitchFamily="18" charset="2"/>
              </a:rPr>
              <a:t>- </a:t>
            </a:r>
            <a:r>
              <a:rPr lang="en-US" altLang="en-US" sz="2400" dirty="0"/>
              <a:t>3.875</a:t>
            </a:r>
            <a:r>
              <a:rPr lang="en-US" altLang="en-US" sz="2400" i="1" dirty="0"/>
              <a:t>x </a:t>
            </a:r>
            <a:r>
              <a:rPr lang="en-US" altLang="en-US" sz="2400" dirty="0"/>
              <a:t>+ 1.25</a:t>
            </a:r>
          </a:p>
          <a:p>
            <a:pPr lvl="1"/>
            <a:r>
              <a:rPr lang="en-US" altLang="en-US" sz="2400" dirty="0">
                <a:latin typeface="Courier New" pitchFamily="49" charset="0"/>
                <a:cs typeface="Courier New" pitchFamily="49" charset="0"/>
              </a:rPr>
              <a:t>x = roots([1 -3.5 2.75 2.125 -3.875 1.25])</a:t>
            </a:r>
          </a:p>
        </p:txBody>
      </p:sp>
    </p:spTree>
    <p:extLst>
      <p:ext uri="{BB962C8B-B14F-4D97-AF65-F5344CB8AC3E}">
        <p14:creationId xmlns:p14="http://schemas.microsoft.com/office/powerpoint/2010/main" val="107270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Polynomials,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32560"/>
            <a:ext cx="8321040" cy="512064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800" dirty="0"/>
              <a:t>MATLAB’s </a:t>
            </a:r>
            <a:r>
              <a:rPr lang="en-US" sz="2800" dirty="0">
                <a:latin typeface="Courier" pitchFamily="20" charset="0"/>
              </a:rPr>
              <a:t>poly</a:t>
            </a:r>
            <a:r>
              <a:rPr lang="en-US" sz="2800" dirty="0"/>
              <a:t> function can be used to determine polynomial coefficients if roots are given: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400" dirty="0">
                <a:latin typeface="Courier" pitchFamily="20" charset="0"/>
              </a:rPr>
              <a:t>b = poly([0.5 -1])</a:t>
            </a:r>
          </a:p>
          <a:p>
            <a:pPr lvl="2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dirty="0"/>
              <a:t>Finds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where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=0 for </a:t>
            </a:r>
            <a:r>
              <a:rPr lang="en-US" sz="2000" i="1" dirty="0"/>
              <a:t>x</a:t>
            </a:r>
            <a:r>
              <a:rPr lang="en-US" sz="2000" dirty="0"/>
              <a:t>=0.5 and </a:t>
            </a:r>
            <a:r>
              <a:rPr lang="en-US" sz="2000" i="1" dirty="0"/>
              <a:t>x</a:t>
            </a:r>
            <a:r>
              <a:rPr lang="en-US" sz="2000" dirty="0"/>
              <a:t>=-1</a:t>
            </a:r>
          </a:p>
          <a:p>
            <a:pPr lvl="2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dirty="0"/>
              <a:t>MATLAB reports </a:t>
            </a:r>
            <a:r>
              <a:rPr lang="en-US" sz="2000" dirty="0">
                <a:latin typeface="Courier" pitchFamily="20" charset="0"/>
              </a:rPr>
              <a:t>b = [1.000 0.5000 -0.5000]</a:t>
            </a:r>
          </a:p>
          <a:p>
            <a:pPr lvl="2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dirty="0"/>
              <a:t>This corresponds to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)=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r>
              <a:rPr lang="en-US" sz="2000" dirty="0"/>
              <a:t>+0.5</a:t>
            </a:r>
            <a:r>
              <a:rPr lang="en-US" sz="2000" i="1" dirty="0"/>
              <a:t>x</a:t>
            </a:r>
            <a:r>
              <a:rPr lang="en-US" sz="2000" dirty="0"/>
              <a:t>-0.5</a:t>
            </a:r>
          </a:p>
          <a:p>
            <a:pPr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800" dirty="0"/>
              <a:t>MATLAB’s </a:t>
            </a:r>
            <a:r>
              <a:rPr lang="en-US" sz="2800" dirty="0" err="1">
                <a:latin typeface="Courier" pitchFamily="20" charset="0"/>
              </a:rPr>
              <a:t>polyval</a:t>
            </a:r>
            <a:r>
              <a:rPr lang="en-US" sz="2800" dirty="0"/>
              <a:t> function can evaluate a polynomial at one or more points:</a:t>
            </a:r>
          </a:p>
          <a:p>
            <a:pPr lvl="1" indent="0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&gt;&gt; a = [1 -3.5 2.75 2.125 -3.875 1.25];</a:t>
            </a:r>
          </a:p>
          <a:p>
            <a:pPr lvl="2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dirty="0"/>
              <a:t>If used as coefficients of a polynomial, this corresponds to</a:t>
            </a:r>
            <a:br>
              <a:rPr lang="en-US" sz="2000" dirty="0"/>
            </a:b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)=</a:t>
            </a:r>
            <a:r>
              <a:rPr lang="en-US" sz="2000" i="1" dirty="0"/>
              <a:t>x</a:t>
            </a:r>
            <a:r>
              <a:rPr lang="en-US" sz="2000" baseline="30000" dirty="0"/>
              <a:t>5</a:t>
            </a:r>
            <a:r>
              <a:rPr lang="en-US" sz="2000" dirty="0"/>
              <a:t>-3.5</a:t>
            </a:r>
            <a:r>
              <a:rPr lang="en-US" sz="2000" i="1" dirty="0"/>
              <a:t>x</a:t>
            </a:r>
            <a:r>
              <a:rPr lang="en-US" sz="2000" baseline="30000" dirty="0"/>
              <a:t>4</a:t>
            </a:r>
            <a:r>
              <a:rPr lang="en-US" sz="2000" dirty="0"/>
              <a:t>+2.75</a:t>
            </a:r>
            <a:r>
              <a:rPr lang="en-US" sz="2000" i="1" dirty="0"/>
              <a:t>x</a:t>
            </a:r>
            <a:r>
              <a:rPr lang="en-US" sz="2000" baseline="30000" dirty="0"/>
              <a:t>3</a:t>
            </a:r>
            <a:r>
              <a:rPr lang="en-US" sz="2000" dirty="0"/>
              <a:t>+2.125</a:t>
            </a:r>
            <a:r>
              <a:rPr lang="en-US" sz="2000" i="1" dirty="0"/>
              <a:t>x</a:t>
            </a:r>
            <a:r>
              <a:rPr lang="en-US" sz="2000" baseline="30000" dirty="0"/>
              <a:t>2</a:t>
            </a:r>
            <a:r>
              <a:rPr lang="en-US" sz="2000" dirty="0"/>
              <a:t>-3.875</a:t>
            </a:r>
            <a:r>
              <a:rPr lang="en-US" sz="2000" i="1" dirty="0"/>
              <a:t>x</a:t>
            </a:r>
            <a:r>
              <a:rPr lang="en-US" sz="2000" dirty="0"/>
              <a:t>+1.25</a:t>
            </a:r>
          </a:p>
          <a:p>
            <a:pPr lvl="1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400" dirty="0" err="1">
                <a:latin typeface="Courier" pitchFamily="20" charset="0"/>
              </a:rPr>
              <a:t>polyval</a:t>
            </a:r>
            <a:r>
              <a:rPr lang="en-US" sz="2400" dirty="0">
                <a:latin typeface="Courier" pitchFamily="20" charset="0"/>
              </a:rPr>
              <a:t>(a, 1)</a:t>
            </a:r>
            <a:endParaRPr lang="en-US" sz="2400" dirty="0"/>
          </a:p>
          <a:p>
            <a:pPr lvl="2">
              <a:spcBef>
                <a:spcPts val="0"/>
              </a:spcBef>
              <a:spcAft>
                <a:spcPts val="400"/>
              </a:spcAft>
              <a:defRPr/>
            </a:pPr>
            <a:r>
              <a:rPr lang="en-US" sz="2000" dirty="0"/>
              <a:t>This calculates </a:t>
            </a:r>
            <a:r>
              <a:rPr lang="en-US" sz="2000" i="1" dirty="0"/>
              <a:t>f</a:t>
            </a:r>
            <a:r>
              <a:rPr lang="en-US" sz="2000" dirty="0"/>
              <a:t>(1), which MATLAB reports as -0.2500</a:t>
            </a:r>
          </a:p>
        </p:txBody>
      </p:sp>
    </p:spTree>
    <p:extLst>
      <p:ext uri="{BB962C8B-B14F-4D97-AF65-F5344CB8AC3E}">
        <p14:creationId xmlns:p14="http://schemas.microsoft.com/office/powerpoint/2010/main" val="183598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ourier" pitchFamily="20" charset="0"/>
              </a:rPr>
              <a:t>Poly</a:t>
            </a:r>
            <a:r>
              <a:rPr lang="en-US" altLang="en-US" dirty="0"/>
              <a:t> and </a:t>
            </a:r>
            <a:r>
              <a:rPr lang="en-US" altLang="en-US" dirty="0">
                <a:latin typeface="Courier" pitchFamily="20" charset="0"/>
              </a:rPr>
              <a:t>roots</a:t>
            </a:r>
            <a:r>
              <a:rPr lang="en-US" altLang="en-US" dirty="0"/>
              <a:t> commands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C7512BC-33C8-4098-B993-18E9514FB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Use the</a:t>
                </a:r>
                <a:r>
                  <a:rPr lang="en-US" altLang="en-US" sz="2400" dirty="0">
                    <a:latin typeface="Courier" pitchFamily="20" charset="0"/>
                  </a:rPr>
                  <a:t> Poly </a:t>
                </a:r>
                <a:r>
                  <a:rPr lang="en-US" altLang="en-US" sz="2400" dirty="0"/>
                  <a:t>and </a:t>
                </a:r>
                <a:r>
                  <a:rPr lang="en-US" altLang="en-US" sz="2400" dirty="0">
                    <a:latin typeface="Courier" pitchFamily="20" charset="0"/>
                  </a:rPr>
                  <a:t>roots </a:t>
                </a:r>
                <a:r>
                  <a:rPr lang="en-US" altLang="en-US" sz="2400" dirty="0"/>
                  <a:t>commands</a:t>
                </a:r>
                <a:r>
                  <a:rPr lang="en-US" sz="2400" dirty="0"/>
                  <a:t> to determine the roots of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−16.05 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+88.75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−192.0375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+116.35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+31.6875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C7512BC-33C8-4098-B993-18E9514FB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33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99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598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</vt:lpstr>
      <vt:lpstr>Courier New</vt:lpstr>
      <vt:lpstr>Symbol</vt:lpstr>
      <vt:lpstr>Office Theme</vt:lpstr>
      <vt:lpstr>Part 2  Chapter 6</vt:lpstr>
      <vt:lpstr>Chapter Objectives</vt:lpstr>
      <vt:lpstr>Newton-Raphson Method – An open method</vt:lpstr>
      <vt:lpstr>Pros and Cons</vt:lpstr>
      <vt:lpstr>Secant Method</vt:lpstr>
      <vt:lpstr>MATLAB’s fzero Function</vt:lpstr>
      <vt:lpstr>Polynomials, 1</vt:lpstr>
      <vt:lpstr>Polynomials, 2</vt:lpstr>
      <vt:lpstr>Poly and roots commands</vt:lpstr>
    </vt:vector>
  </TitlesOfParts>
  <Company>SIA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2  Chapter 6</dc:title>
  <dc:creator>Tabarraei, Alireza</dc:creator>
  <cp:lastModifiedBy>Bamdad Lessani</cp:lastModifiedBy>
  <cp:revision>11</cp:revision>
  <dcterms:created xsi:type="dcterms:W3CDTF">2022-09-13T02:25:29Z</dcterms:created>
  <dcterms:modified xsi:type="dcterms:W3CDTF">2023-02-07T20:03:31Z</dcterms:modified>
</cp:coreProperties>
</file>