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8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4"/>
  </p:notesMasterIdLst>
  <p:handoutMasterIdLst>
    <p:handoutMasterId r:id="rId25"/>
  </p:handoutMasterIdLst>
  <p:sldIdLst>
    <p:sldId id="298" r:id="rId10"/>
    <p:sldId id="257" r:id="rId11"/>
    <p:sldId id="259" r:id="rId12"/>
    <p:sldId id="330" r:id="rId13"/>
    <p:sldId id="260" r:id="rId14"/>
    <p:sldId id="318" r:id="rId15"/>
    <p:sldId id="331" r:id="rId16"/>
    <p:sldId id="334" r:id="rId17"/>
    <p:sldId id="335" r:id="rId18"/>
    <p:sldId id="338" r:id="rId19"/>
    <p:sldId id="339" r:id="rId20"/>
    <p:sldId id="340" r:id="rId21"/>
    <p:sldId id="341" r:id="rId22"/>
    <p:sldId id="34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266"/>
    <a:srgbClr val="585858"/>
    <a:srgbClr val="A30000"/>
    <a:srgbClr val="444444"/>
    <a:srgbClr val="000000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5" autoAdjust="0"/>
    <p:restoredTop sz="96458" autoAdjust="0"/>
  </p:normalViewPr>
  <p:slideViewPr>
    <p:cSldViewPr>
      <p:cViewPr varScale="1">
        <p:scale>
          <a:sx n="114" d="100"/>
          <a:sy n="114" d="100"/>
        </p:scale>
        <p:origin x="876" y="84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1878408"/>
            <a:ext cx="5212080" cy="2769792"/>
          </a:xfrm>
          <a:prstGeom prst="rect">
            <a:avLst/>
          </a:prstGeom>
          <a:solidFill>
            <a:srgbClr val="000000">
              <a:alpha val="56863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1981200"/>
            <a:ext cx="5212080" cy="2057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228600" y="4000500"/>
            <a:ext cx="4937760" cy="647700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latin typeface="ArumSans Bd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py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461252" y="64262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60960" y="5562600"/>
            <a:ext cx="7863840" cy="640080"/>
          </a:xfrm>
          <a:prstGeom prst="rect">
            <a:avLst/>
          </a:prstGeom>
        </p:spPr>
        <p:txBody>
          <a:bodyPr/>
          <a:lstStyle>
            <a:lvl1pPr algn="l"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0" y="6708775"/>
            <a:ext cx="9144000" cy="173736"/>
          </a:xfrm>
          <a:prstGeom prst="rect">
            <a:avLst/>
          </a:prstGeom>
        </p:spPr>
        <p:txBody>
          <a:bodyPr/>
          <a:lstStyle>
            <a:lvl1pPr algn="l">
              <a:defRPr sz="800" baseline="0">
                <a:solidFill>
                  <a:srgbClr val="585858"/>
                </a:solidFill>
              </a:defRPr>
            </a:lvl1pPr>
          </a:lstStyle>
          <a:p>
            <a:pPr lvl="0"/>
            <a:r>
              <a:rPr lang="en-US" dirty="0"/>
              <a:t>Copyright Place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5367528" y="0"/>
            <a:ext cx="3776472" cy="4663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16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457200" y="4038600"/>
            <a:ext cx="82296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074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4800600" y="14478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457200" y="39624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4800600" y="3962400"/>
            <a:ext cx="3733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376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3337560" y="143256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6156960" y="14478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457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20"/>
          </p:nvPr>
        </p:nvSpPr>
        <p:spPr>
          <a:xfrm>
            <a:off x="33528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21"/>
          </p:nvPr>
        </p:nvSpPr>
        <p:spPr>
          <a:xfrm>
            <a:off x="6172200" y="3200400"/>
            <a:ext cx="2377440" cy="16459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2"/>
          </p:nvPr>
        </p:nvSpPr>
        <p:spPr>
          <a:xfrm>
            <a:off x="457200" y="49530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3"/>
          </p:nvPr>
        </p:nvSpPr>
        <p:spPr>
          <a:xfrm>
            <a:off x="457200" y="5791200"/>
            <a:ext cx="8077200" cy="73152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134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76200"/>
            <a:ext cx="9144001" cy="118872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32560"/>
            <a:ext cx="4038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/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/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/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32560"/>
            <a:ext cx="4038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A3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rgbClr val="A3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A3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305266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rgbClr val="444444"/>
                </a:solidFill>
                <a:latin typeface="ArumSans Rg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213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4" r:id="rId2"/>
    <p:sldLayoutId id="2147483965" r:id="rId3"/>
    <p:sldLayoutId id="2147483966" r:id="rId4"/>
    <p:sldLayoutId id="2147483953" r:id="rId5"/>
    <p:sldLayoutId id="2147483954" r:id="rId6"/>
    <p:sldLayoutId id="2147483956" r:id="rId7"/>
    <p:sldLayoutId id="2147483957" r:id="rId8"/>
    <p:sldLayoutId id="2147483958" r:id="rId9"/>
    <p:sldLayoutId id="2147483959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3400" dirty="0"/>
              <a:t> Applied Numerical Methods</a:t>
            </a:r>
            <a:r>
              <a:rPr lang="en-US" sz="3200" dirty="0"/>
              <a:t> with MATLAB®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800" i="1" dirty="0"/>
              <a:t>for Engineers and Scientists</a:t>
            </a:r>
            <a:br>
              <a:rPr lang="en-US" sz="2800" i="1" dirty="0"/>
            </a:br>
            <a:r>
              <a:rPr lang="en-US" sz="2800" dirty="0"/>
              <a:t>4th Edition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l"/>
            <a:r>
              <a:rPr lang="en-US" sz="2800" dirty="0"/>
              <a:t>Steven C. Chapra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577" y="0"/>
            <a:ext cx="3774184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en-US" dirty="0"/>
              <a:t>PowerPoints organized by Dr. Michael R. Gustafson II, Duke University and Prof. Steve Chapra, Tufts University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lvl="0"/>
            <a:r>
              <a:rPr lang="en-US" dirty="0"/>
              <a:t>©McGraw-Hill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42759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MATLAB’s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fsolve</a:t>
            </a:r>
            <a:r>
              <a:rPr lang="en-US" altLang="en-US" dirty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595360" cy="512064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spc="-20" dirty="0"/>
              <a:t>The </a:t>
            </a:r>
            <a:r>
              <a:rPr lang="en-US" sz="2400" b="1" spc="-2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fsolve</a:t>
            </a:r>
            <a:r>
              <a:rPr lang="en-US" sz="2400" spc="-20" dirty="0"/>
              <a:t> function solves systems of nonlinear equations with several variables. Its syntax is</a:t>
            </a:r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b="1" spc="-2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[x, </a:t>
            </a:r>
            <a:r>
              <a:rPr lang="en-US" sz="2400" b="1" spc="-2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fx</a:t>
            </a: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]  = </a:t>
            </a:r>
            <a:r>
              <a:rPr lang="en-US" sz="2400" b="1" spc="-2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fsolve</a:t>
            </a: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(function, x0, options)</a:t>
            </a:r>
            <a:endParaRPr lang="en-US" sz="2400" spc="-20" dirty="0">
              <a:solidFill>
                <a:srgbClr val="305266"/>
              </a:solidFill>
            </a:endParaRPr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spc="-20" dirty="0"/>
              <a:t>where</a:t>
            </a:r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[x, </a:t>
            </a:r>
            <a:r>
              <a:rPr lang="en-US" sz="2400" b="1" spc="-2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fx</a:t>
            </a: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spc="-20" dirty="0">
                <a:solidFill>
                  <a:srgbClr val="305266"/>
                </a:solidFill>
              </a:rPr>
              <a:t> </a:t>
            </a:r>
            <a:r>
              <a:rPr lang="en-US" sz="2400" spc="-20" dirty="0"/>
              <a:t>= a vector containing the roots </a:t>
            </a: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spc="-20" dirty="0"/>
              <a:t> and a vector </a:t>
            </a:r>
            <a:r>
              <a:rPr lang="en-US" sz="2400" b="1" spc="-2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fx</a:t>
            </a:r>
            <a:r>
              <a:rPr lang="en-US" sz="2400" spc="-20" dirty="0"/>
              <a:t> </a:t>
            </a:r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spc="-20" dirty="0"/>
              <a:t>    containing the values of the functions evaluated at the roots,</a:t>
            </a:r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2400" spc="-20" dirty="0"/>
              <a:t> = the name of the function containing a vector</a:t>
            </a:r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spc="-20" dirty="0"/>
              <a:t>    holding the equations being solved,</a:t>
            </a:r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x0</a:t>
            </a:r>
            <a:r>
              <a:rPr lang="en-US" sz="2400" spc="-20" dirty="0"/>
              <a:t> = a vector holding the initial guesses for the unknowns, and</a:t>
            </a:r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options</a:t>
            </a:r>
            <a:r>
              <a:rPr lang="en-US" sz="2400" spc="-20" dirty="0"/>
              <a:t> = a data structure created by the </a:t>
            </a:r>
            <a:r>
              <a:rPr lang="en-US" sz="2400" b="1" spc="-2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2400" spc="-20" dirty="0"/>
              <a:t> function. </a:t>
            </a:r>
          </a:p>
          <a:p>
            <a:pPr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400" spc="-20" dirty="0"/>
              <a:t>Note that if you desire to pass function parameters but not use the </a:t>
            </a: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options</a:t>
            </a:r>
            <a:r>
              <a:rPr lang="en-US" sz="2400" spc="-20" dirty="0"/>
              <a:t>, pass an empty vector </a:t>
            </a:r>
            <a:r>
              <a:rPr lang="en-US" sz="2400" b="1" spc="-2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spc="-20" dirty="0"/>
              <a:t> in its place.</a:t>
            </a:r>
          </a:p>
        </p:txBody>
      </p:sp>
    </p:spTree>
    <p:extLst>
      <p:ext uri="{BB962C8B-B14F-4D97-AF65-F5344CB8AC3E}">
        <p14:creationId xmlns:p14="http://schemas.microsoft.com/office/powerpoint/2010/main" val="375480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MATLAB’s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altLang="en-US" dirty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32560"/>
            <a:ext cx="8778240" cy="512064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spc="-30" dirty="0"/>
              <a:t>The </a:t>
            </a:r>
            <a:r>
              <a:rPr lang="en-US" sz="2400" b="1" spc="-3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2400" spc="-30" dirty="0"/>
              <a:t> function has the syntax</a:t>
            </a:r>
            <a:endParaRPr lang="en-US" sz="1050" spc="-30" dirty="0"/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b="1" spc="-3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options = </a:t>
            </a:r>
            <a:r>
              <a:rPr lang="en-US" sz="2400" b="1" spc="-3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('par</a:t>
            </a:r>
            <a:r>
              <a:rPr lang="en-US" sz="2400" b="1" spc="-30" baseline="-2500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',val</a:t>
            </a:r>
            <a:r>
              <a:rPr lang="en-US" sz="2400" b="1" spc="-30" baseline="-2500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,'par</a:t>
            </a:r>
            <a:r>
              <a:rPr lang="en-US" sz="2400" b="1" spc="-30" baseline="-2500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',val</a:t>
            </a:r>
            <a:r>
              <a:rPr lang="en-US" sz="2400" b="1" spc="-30" baseline="-2500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,...)</a:t>
            </a:r>
            <a:endParaRPr lang="en-US" sz="1200" spc="-30" dirty="0">
              <a:solidFill>
                <a:srgbClr val="305266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spc="-30" dirty="0"/>
              <a:t>where the parameter </a:t>
            </a:r>
            <a:r>
              <a:rPr lang="en-US" sz="2400" b="1" spc="-3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par</a:t>
            </a:r>
            <a:r>
              <a:rPr lang="en-US" sz="2400" b="1" spc="-30" baseline="-2500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pc="-30" dirty="0"/>
              <a:t> has the value </a:t>
            </a:r>
            <a:r>
              <a:rPr lang="en-US" sz="2400" b="1" spc="-3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b="1" spc="-30" baseline="-2500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spc="-30" dirty="0"/>
              <a:t>.</a:t>
            </a:r>
            <a:endParaRPr lang="en-US" sz="1000" spc="-30" dirty="0"/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spc="-30" dirty="0"/>
              <a:t>The parameters commonly used with the </a:t>
            </a:r>
            <a:r>
              <a:rPr lang="en-US" sz="2400" b="1" spc="-3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fsolve</a:t>
            </a:r>
            <a:r>
              <a:rPr lang="en-US" sz="2400" spc="-30" dirty="0">
                <a:solidFill>
                  <a:srgbClr val="305266"/>
                </a:solidFill>
              </a:rPr>
              <a:t> </a:t>
            </a:r>
            <a:r>
              <a:rPr lang="en-US" sz="2400" spc="-30" dirty="0"/>
              <a:t>function are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sz="2400" spc="-30" dirty="0"/>
              <a:t>: When set to </a:t>
            </a: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spc="-3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spc="-30" dirty="0">
                <a:solidFill>
                  <a:srgbClr val="305266"/>
                </a:solidFill>
              </a:rPr>
              <a:t> </a:t>
            </a:r>
            <a:r>
              <a:rPr lang="en-US" sz="2400" spc="-30" dirty="0"/>
              <a:t>displays a detailed record of all 			the iterations.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b="1" spc="-3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tolx</a:t>
            </a:r>
            <a:r>
              <a:rPr lang="en-US" sz="2400" spc="-30" dirty="0"/>
              <a:t>: A positive scalar that sets a termination tolerance on </a:t>
            </a:r>
            <a:r>
              <a:rPr lang="en-US" sz="2400" b="1" spc="-30" dirty="0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spc="-30" dirty="0"/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b="1" spc="-3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tolfun</a:t>
            </a:r>
            <a:r>
              <a:rPr lang="en-US" sz="2400" spc="-30" dirty="0"/>
              <a:t>: A positive scalar that sets a termination tolerance on </a:t>
            </a:r>
            <a:r>
              <a:rPr lang="en-US" sz="2400" b="1" spc="-30" dirty="0" err="1">
                <a:solidFill>
                  <a:srgbClr val="305266"/>
                </a:solidFill>
                <a:latin typeface="Courier New" pitchFamily="49" charset="0"/>
                <a:cs typeface="Courier New" pitchFamily="49" charset="0"/>
              </a:rPr>
              <a:t>fx</a:t>
            </a:r>
            <a:r>
              <a:rPr lang="en-US" sz="2400" spc="-30" dirty="0"/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000" spc="-30" dirty="0"/>
              <a:t>NOTE: A complete listing of all the possible parameters can be obtained by merely entering </a:t>
            </a:r>
            <a:r>
              <a:rPr lang="en-US" sz="2000" spc="-30" dirty="0" err="1"/>
              <a:t>optimset</a:t>
            </a:r>
            <a:r>
              <a:rPr lang="en-US" sz="2000" spc="-30" dirty="0"/>
              <a:t> at the command prompt.</a:t>
            </a:r>
            <a:endParaRPr lang="en-US" sz="2400" spc="-30" dirty="0"/>
          </a:p>
        </p:txBody>
      </p:sp>
    </p:spTree>
    <p:extLst>
      <p:ext uri="{BB962C8B-B14F-4D97-AF65-F5344CB8AC3E}">
        <p14:creationId xmlns:p14="http://schemas.microsoft.com/office/powerpoint/2010/main" val="66522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fsolve</a:t>
            </a:r>
            <a:r>
              <a:rPr lang="en-US" altLang="en-US" dirty="0"/>
              <a:t>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0"/>
                <a:ext cx="8778240" cy="54864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u="sng" dirty="0"/>
                  <a:t>Solve: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2000" b="0" i="1" smtClean="0">
                          <a:latin typeface="Cambria Math"/>
                        </a:rPr>
                        <m:t>−10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1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b="0" i="1" baseline="-25000" smtClean="0">
                          <a:latin typeface="Cambria Math"/>
                        </a:rPr>
                        <m:t>2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3</m:t>
                      </m:r>
                      <m:r>
                        <a:rPr lang="en-US" sz="2000" i="1">
                          <a:latin typeface="Cambria Math"/>
                        </a:rPr>
                        <m:t>𝑥</m:t>
                      </m:r>
                      <m:r>
                        <a:rPr lang="en-US" sz="2000" i="1" baseline="-25000">
                          <a:latin typeface="Cambria Math"/>
                        </a:rPr>
                        <m:t>1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57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u="sng" dirty="0"/>
                  <a:t>Function to hold the equations: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       </a:t>
                </a: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function f = fun(x)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       f = [x(1)^2+x(1)*x(2)-10;x(2)+3*x(1)*x(2)^2-57];</a:t>
                </a:r>
                <a:endParaRPr lang="en-US" sz="2000" dirty="0">
                  <a:solidFill>
                    <a:srgbClr val="305266"/>
                  </a:solidFill>
                </a:endParaRP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u="sng" dirty="0"/>
                  <a:t>Script to generate the solution: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sz="2000" b="1" dirty="0" err="1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clc</a:t>
                </a: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, format compact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       [</a:t>
                </a:r>
                <a:r>
                  <a:rPr lang="en-US" sz="2000" b="1" dirty="0" err="1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x,fx</a:t>
                </a: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] = </a:t>
                </a:r>
                <a:r>
                  <a:rPr lang="en-US" sz="2000" b="1" dirty="0" err="1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fsolve</a:t>
                </a: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(@fun,[1.5;3.5])</a:t>
                </a:r>
                <a:endParaRPr lang="en-US" sz="2000" dirty="0"/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u="sng" dirty="0"/>
                  <a:t>Result:</a:t>
                </a:r>
                <a:r>
                  <a:rPr lang="en-US" sz="2000" b="1" dirty="0">
                    <a:solidFill>
                      <a:schemeClr val="tx2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x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           2.0000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           3.0000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       </a:t>
                </a:r>
                <a:r>
                  <a:rPr lang="en-US" sz="2000" b="1" dirty="0" err="1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fx</a:t>
                </a: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=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          1.0e-13 *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                0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/>
                </a:pPr>
                <a:r>
                  <a:rPr lang="en-US" sz="2000" b="1" dirty="0">
                    <a:solidFill>
                      <a:srgbClr val="305266"/>
                    </a:solidFill>
                    <a:latin typeface="Courier New" pitchFamily="49" charset="0"/>
                    <a:cs typeface="Courier New" pitchFamily="49" charset="0"/>
                  </a:rPr>
                  <a:t>            0.1421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8778240" cy="5486400"/>
              </a:xfrm>
              <a:blipFill rotWithShape="1">
                <a:blip r:embed="rId2"/>
                <a:stretch>
                  <a:fillRect l="-694" t="-1556" b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9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AA9C3-3E4C-459B-A3B9-8AC56ABAC1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68B54-C4C3-4CFB-A1CE-6D486F3C1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DE034-7179-415F-B88A-4FE802A5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18148" r="25000" b="34074"/>
          <a:stretch/>
        </p:blipFill>
        <p:spPr>
          <a:xfrm>
            <a:off x="457200" y="762000"/>
            <a:ext cx="863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1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AA9C3-3E4C-459B-A3B9-8AC56ABAC1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68B54-C4C3-4CFB-A1CE-6D486F3C1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5B90AE-A84F-4DE9-A4C6-0F925FBBA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26111" r="33334" b="51991"/>
          <a:stretch/>
        </p:blipFill>
        <p:spPr>
          <a:xfrm>
            <a:off x="19574" y="851483"/>
            <a:ext cx="8839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3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Part 3 </a:t>
            </a:r>
            <a:br>
              <a:rPr lang="en-US" altLang="en-US" dirty="0"/>
            </a:br>
            <a:r>
              <a:rPr lang="en-US" dirty="0"/>
              <a:t>Chapter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05000"/>
          </a:xfrm>
        </p:spPr>
        <p:txBody>
          <a:bodyPr/>
          <a:lstStyle/>
          <a:p>
            <a:r>
              <a:rPr lang="en-US" altLang="en-US" dirty="0"/>
              <a:t>Iterative Methods</a:t>
            </a:r>
          </a:p>
        </p:txBody>
      </p:sp>
      <p:sp>
        <p:nvSpPr>
          <p:cNvPr id="5" name="Text Placeholder 3" hidden="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7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212080"/>
          </a:xfrm>
        </p:spPr>
        <p:txBody>
          <a:bodyPr/>
          <a:lstStyle/>
          <a:p>
            <a:pPr>
              <a:lnSpc>
                <a:spcPct val="94000"/>
              </a:lnSpc>
            </a:pPr>
            <a:r>
              <a:rPr lang="en-US" altLang="en-US" dirty="0"/>
              <a:t>Understanding the difference between the Gauss-Seidel and Jacobi methods.</a:t>
            </a:r>
          </a:p>
          <a:p>
            <a:pPr>
              <a:lnSpc>
                <a:spcPct val="94000"/>
              </a:lnSpc>
            </a:pPr>
            <a:r>
              <a:rPr lang="en-US" altLang="en-US" dirty="0"/>
              <a:t>Knowing how to assess diagonal dominance and knowing what it means.</a:t>
            </a:r>
          </a:p>
          <a:p>
            <a:pPr>
              <a:lnSpc>
                <a:spcPct val="94000"/>
              </a:lnSpc>
            </a:pPr>
            <a:r>
              <a:rPr lang="en-US" altLang="en-US" dirty="0"/>
              <a:t>Recognizing how relaxation can be used to improve convergence of iterative methods.</a:t>
            </a:r>
          </a:p>
          <a:p>
            <a:pPr>
              <a:lnSpc>
                <a:spcPct val="94000"/>
              </a:lnSpc>
            </a:pPr>
            <a:r>
              <a:rPr lang="en-US" altLang="en-US" dirty="0"/>
              <a:t>Understanding how to solve systems of  equations the MATLAB </a:t>
            </a:r>
            <a:r>
              <a:rPr lang="en-US" altLang="en-US" b="1" dirty="0" err="1">
                <a:latin typeface="Courier New" pitchFamily="49" charset="0"/>
                <a:cs typeface="Courier New" pitchFamily="49" charset="0"/>
              </a:rPr>
              <a:t>fsolve</a:t>
            </a:r>
            <a:r>
              <a:rPr lang="en-US" alt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383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Gauss-Seidel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503920" cy="5212080"/>
              </a:xfrm>
            </p:spPr>
            <p:txBody>
              <a:bodyPr/>
              <a:lstStyle/>
              <a:p>
                <a:r>
                  <a:rPr lang="en-US" altLang="en-US" sz="2400" spc="-30" dirty="0"/>
                  <a:t>The </a:t>
                </a:r>
                <a:r>
                  <a:rPr lang="en-US" altLang="en-US" sz="2400" i="1" spc="-30" dirty="0"/>
                  <a:t>Gauss-Seidel method</a:t>
                </a:r>
                <a:r>
                  <a:rPr lang="en-US" altLang="en-US" sz="2400" spc="-30" dirty="0"/>
                  <a:t> is the most commonly used iterative method for solving linear algebraic equations [</a:t>
                </a:r>
                <a:r>
                  <a:rPr lang="en-US" altLang="en-US" sz="2400" i="1" spc="-30" dirty="0"/>
                  <a:t>A</a:t>
                </a:r>
                <a:r>
                  <a:rPr lang="en-US" altLang="en-US" sz="2400" spc="-30" dirty="0"/>
                  <a:t>]{</a:t>
                </a:r>
                <a:r>
                  <a:rPr lang="en-US" altLang="en-US" sz="2400" i="1" spc="-30" dirty="0"/>
                  <a:t>x</a:t>
                </a:r>
                <a:r>
                  <a:rPr lang="en-US" altLang="en-US" sz="2400" spc="-30" dirty="0"/>
                  <a:t>}={</a:t>
                </a:r>
                <a:r>
                  <a:rPr lang="en-US" altLang="en-US" sz="2400" i="1" spc="-30" dirty="0"/>
                  <a:t>b</a:t>
                </a:r>
                <a:r>
                  <a:rPr lang="en-US" altLang="en-US" sz="2400" spc="-30" dirty="0"/>
                  <a:t>}.</a:t>
                </a:r>
              </a:p>
              <a:p>
                <a:r>
                  <a:rPr lang="en-US" altLang="en-US" sz="2400" dirty="0"/>
                  <a:t>The method solves each equation in a system for a particular variable, and then uses that value in later equations to solve later variables. For a 3</a:t>
                </a:r>
                <a:r>
                  <a:rPr lang="en-US" altLang="en-US" sz="2400" dirty="0">
                    <a:sym typeface="Symbol" pitchFamily="18" charset="2"/>
                  </a:rPr>
                  <a:t></a:t>
                </a:r>
                <a:r>
                  <a:rPr lang="en-US" altLang="en-US" sz="2400" dirty="0"/>
                  <a:t>3 system with nonzero elements along the diagonal, for example, the </a:t>
                </a:r>
                <a:r>
                  <a:rPr lang="en-US" altLang="en-US" sz="2400" i="1" dirty="0"/>
                  <a:t>j</a:t>
                </a:r>
                <a:r>
                  <a:rPr lang="en-US" altLang="en-US" sz="2400" i="1" baseline="30000" dirty="0"/>
                  <a:t> </a:t>
                </a:r>
                <a:r>
                  <a:rPr lang="en-US" altLang="en-US" sz="2400" baseline="30000" dirty="0" err="1"/>
                  <a:t>th</a:t>
                </a:r>
                <a:r>
                  <a:rPr lang="en-US" altLang="en-US" sz="2400" dirty="0"/>
                  <a:t> iteration values are found from the </a:t>
                </a:r>
                <a:r>
                  <a:rPr lang="en-US" altLang="en-US" sz="2400" i="1" dirty="0"/>
                  <a:t>j</a:t>
                </a:r>
                <a:r>
                  <a:rPr lang="en-US" altLang="en-US" sz="2400" dirty="0">
                    <a:latin typeface="Symbol" pitchFamily="18" charset="2"/>
                  </a:rPr>
                  <a:t>-</a:t>
                </a:r>
                <a:r>
                  <a:rPr lang="en-US" altLang="en-US" sz="2400" dirty="0"/>
                  <a:t>1</a:t>
                </a:r>
                <a:r>
                  <a:rPr lang="en-US" altLang="en-US" sz="2400" baseline="30000" dirty="0"/>
                  <a:t>th</a:t>
                </a:r>
                <a:r>
                  <a:rPr lang="en-US" altLang="en-US" sz="2400" dirty="0"/>
                  <a:t> iteration using: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1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en-US" sz="2100" b="0" i="1" smtClean="0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en-US" altLang="en-US" sz="21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2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1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1</m:t>
                          </m:r>
                          <m:r>
                            <a:rPr lang="en-US" altLang="en-US" sz="2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en-US" sz="21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12</m:t>
                          </m:r>
                          <m:sSubSup>
                            <m:sSubSupPr>
                              <m:ctrlPr>
                                <a:rPr lang="en-US" alt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1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en-US" sz="21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en-US" sz="21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en-US" sz="2100" i="1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2100" i="1" baseline="-25000">
                              <a:latin typeface="Cambria Math"/>
                            </a:rPr>
                            <m:t>1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en-US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en-US" sz="21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en-US" sz="2100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altLang="en-US" sz="21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n-US" altLang="en-US" sz="2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1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en-US" sz="2100" i="1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en-US" altLang="en-US" sz="2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100" i="1">
                              <a:latin typeface="Cambria Math"/>
                            </a:rPr>
                            <m:t>𝑏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en-US" sz="2100" i="1">
                              <a:latin typeface="Cambria Math"/>
                            </a:rPr>
                            <m:t>−</m:t>
                          </m:r>
                          <m:r>
                            <a:rPr lang="en-US" altLang="en-US" sz="2100" i="1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21</m:t>
                          </m:r>
                          <m:sSubSup>
                            <m:sSubSupPr>
                              <m:ctrlPr>
                                <a:rPr lang="en-US" altLang="en-US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100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en-US" sz="2100" i="1">
                              <a:latin typeface="Cambria Math"/>
                            </a:rPr>
                            <m:t>−</m:t>
                          </m:r>
                          <m:r>
                            <a:rPr lang="en-US" altLang="en-US" sz="2100" i="1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en-US" sz="2100" i="1" baseline="-25000">
                              <a:latin typeface="Cambria Math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en-US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100" i="1"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en-US" sz="21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en-US" sz="2100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en-US" altLang="en-US" sz="2100" i="1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n-US" alt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1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1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altLang="en-US" sz="2100" i="1">
                              <a:latin typeface="Cambria Math"/>
                            </a:rPr>
                            <m:t>𝑗</m:t>
                          </m:r>
                        </m:sup>
                      </m:sSubSup>
                      <m:r>
                        <a:rPr lang="en-US" altLang="en-US" sz="21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100" i="1">
                              <a:latin typeface="Cambria Math"/>
                            </a:rPr>
                            <m:t>𝑏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en-US" sz="2100" i="1">
                              <a:latin typeface="Cambria Math"/>
                            </a:rPr>
                            <m:t>−</m:t>
                          </m:r>
                          <m:r>
                            <a:rPr lang="en-US" altLang="en-US" sz="2100" i="1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31</m:t>
                          </m:r>
                          <m:sSubSup>
                            <m:sSubSupPr>
                              <m:ctrlPr>
                                <a:rPr lang="en-US" altLang="en-US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en-US" sz="2100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altLang="en-US" sz="2100" i="1">
                              <a:latin typeface="Cambria Math"/>
                            </a:rPr>
                            <m:t>−</m:t>
                          </m:r>
                          <m:r>
                            <a:rPr lang="en-US" altLang="en-US" sz="2100" i="1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32</m:t>
                          </m:r>
                          <m:sSubSup>
                            <m:sSubSupPr>
                              <m:ctrlPr>
                                <a:rPr lang="en-US" altLang="en-US" sz="2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21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en-US" sz="2100" i="1">
                                  <a:latin typeface="Cambria Math"/>
                                </a:rPr>
                                <m:t>𝑗</m:t>
                              </m:r>
                            </m:sup>
                          </m:sSubSup>
                        </m:num>
                        <m:den>
                          <m:r>
                            <a:rPr lang="en-US" altLang="en-US" sz="2100" i="1">
                              <a:latin typeface="Cambria Math"/>
                            </a:rPr>
                            <m:t>𝑎</m:t>
                          </m:r>
                          <m:r>
                            <a:rPr lang="en-US" altLang="en-US" sz="2100" b="0" i="1" baseline="-25000" smtClean="0">
                              <a:latin typeface="Cambria Math"/>
                            </a:rPr>
                            <m:t>33</m:t>
                          </m:r>
                        </m:den>
                      </m:f>
                    </m:oMath>
                  </m:oMathPara>
                </a14:m>
                <a:endParaRPr lang="en-US" altLang="en-US" sz="21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503920" cy="5212080"/>
              </a:xfrm>
              <a:blipFill rotWithShape="1">
                <a:blip r:embed="rId2"/>
                <a:stretch>
                  <a:fillRect l="-1075" t="-819" r="-1147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9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Jacobi Iteration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11887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/>
              <a:t>Jacobi iteration</a:t>
            </a:r>
            <a:r>
              <a:rPr lang="en-US" altLang="en-US" sz="2800" dirty="0"/>
              <a:t> is similar to the Gauss-Seidel method, except the </a:t>
            </a:r>
            <a:r>
              <a:rPr lang="en-US" altLang="en-US" sz="2800" i="1" dirty="0"/>
              <a:t>j</a:t>
            </a:r>
            <a:r>
              <a:rPr lang="en-US" altLang="en-US" sz="2800" dirty="0">
                <a:latin typeface="Symbol" pitchFamily="18" charset="2"/>
              </a:rPr>
              <a:t>-</a:t>
            </a:r>
            <a:r>
              <a:rPr lang="en-US" altLang="en-US" sz="2800" dirty="0"/>
              <a:t>1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information is used to update all variables in the </a:t>
            </a:r>
            <a:r>
              <a:rPr lang="en-US" altLang="en-US" sz="2800" i="1" dirty="0"/>
              <a:t>j</a:t>
            </a:r>
            <a:r>
              <a:rPr lang="en-US" altLang="en-US" sz="1800" i="1" baseline="30000" dirty="0"/>
              <a:t> </a:t>
            </a:r>
            <a:r>
              <a:rPr lang="en-US" altLang="en-US" sz="2800" baseline="30000" dirty="0" err="1"/>
              <a:t>th</a:t>
            </a:r>
            <a:r>
              <a:rPr lang="en-US" altLang="en-US" sz="2800" dirty="0"/>
              <a:t> iteration:</a:t>
            </a:r>
          </a:p>
        </p:txBody>
      </p:sp>
      <p:pic>
        <p:nvPicPr>
          <p:cNvPr id="18434" name="Picture 3"/>
          <p:cNvPicPr>
            <a:picLocks noGrp="1" noChangeAspect="1" noChangeArrowheads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2697480"/>
            <a:ext cx="4724397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>
            <a:spLocks noGrp="1"/>
          </p:cNvSpPr>
          <p:nvPr>
            <p:ph idx="18"/>
          </p:nvPr>
        </p:nvSpPr>
        <p:spPr>
          <a:xfrm>
            <a:off x="2346960" y="6248400"/>
            <a:ext cx="1920240" cy="365760"/>
          </a:xfrm>
        </p:spPr>
        <p:txBody>
          <a:bodyPr/>
          <a:lstStyle/>
          <a:p>
            <a:pPr algn="ctr"/>
            <a:r>
              <a:rPr lang="en-US" altLang="en-US" sz="2000" b="1" dirty="0"/>
              <a:t>Gauss-Seidel</a:t>
            </a:r>
            <a:endParaRPr lang="en-US" sz="2000" dirty="0"/>
          </a:p>
        </p:txBody>
      </p:sp>
      <p:sp>
        <p:nvSpPr>
          <p:cNvPr id="9" name="Content Placeholder 5"/>
          <p:cNvSpPr>
            <a:spLocks noGrp="1"/>
          </p:cNvSpPr>
          <p:nvPr>
            <p:ph idx="19"/>
          </p:nvPr>
        </p:nvSpPr>
        <p:spPr>
          <a:xfrm>
            <a:off x="4953000" y="6248400"/>
            <a:ext cx="1554480" cy="365760"/>
          </a:xfrm>
        </p:spPr>
        <p:txBody>
          <a:bodyPr/>
          <a:lstStyle/>
          <a:p>
            <a:pPr algn="ctr"/>
            <a:r>
              <a:rPr lang="en-US" altLang="en-US" sz="2000" b="1" dirty="0"/>
              <a:t>Jacobi</a:t>
            </a:r>
          </a:p>
        </p:txBody>
      </p:sp>
    </p:spTree>
    <p:extLst>
      <p:ext uri="{BB962C8B-B14F-4D97-AF65-F5344CB8AC3E}">
        <p14:creationId xmlns:p14="http://schemas.microsoft.com/office/powerpoint/2010/main" val="415504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321040" cy="5120640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800"/>
                  </a:spcAft>
                  <a:defRPr/>
                </a:pPr>
                <a:r>
                  <a:rPr lang="en-US" dirty="0"/>
                  <a:t>The convergence of an iterative method can be calculated by determining the relative percent change of each element in {</a:t>
                </a:r>
                <a:r>
                  <a:rPr lang="en-US" i="1" dirty="0"/>
                  <a:t>x</a:t>
                </a:r>
                <a:r>
                  <a:rPr lang="en-US" dirty="0"/>
                  <a:t>}. For example, for the </a:t>
                </a:r>
                <a:r>
                  <a:rPr lang="en-US" i="1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element in the </a:t>
                </a:r>
                <a:r>
                  <a:rPr lang="en-US" i="1" dirty="0" err="1"/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iteration,</a:t>
                </a:r>
              </a:p>
              <a:p>
                <a:pPr>
                  <a:spcBef>
                    <a:spcPts val="1200"/>
                  </a:spcBef>
                  <a:spcAft>
                    <a:spcPts val="18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m:rPr>
                          <m:nor/>
                        </m:rPr>
                        <a:rPr lang="en-US" b="0" i="0" baseline="-2500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baseline="-25000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×100%</m:t>
                      </m:r>
                    </m:oMath>
                  </m:oMathPara>
                </a14:m>
                <a:endParaRPr lang="en-US" dirty="0"/>
              </a:p>
              <a:p>
                <a:pPr>
                  <a:defRPr/>
                </a:pPr>
                <a:r>
                  <a:rPr lang="en-US" dirty="0"/>
                  <a:t>The method is ended when all elements have converged to a set tolerance.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321040" cy="5120640"/>
              </a:xfrm>
              <a:blipFill rotWithShape="1">
                <a:blip r:embed="rId2"/>
                <a:stretch>
                  <a:fillRect l="-1832" t="-1548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4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 Dominance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2560"/>
                <a:ext cx="8229600" cy="5120640"/>
              </a:xfrm>
            </p:spPr>
            <p:txBody>
              <a:bodyPr/>
              <a:lstStyle/>
              <a:p>
                <a:pPr>
                  <a:lnSpc>
                    <a:spcPct val="95000"/>
                  </a:lnSpc>
                  <a:defRPr/>
                </a:pPr>
                <a:r>
                  <a:rPr lang="en-US" dirty="0"/>
                  <a:t>The Gauss-Seidel method may diverge, but if the system is </a:t>
                </a:r>
                <a:r>
                  <a:rPr lang="en-US" i="1" dirty="0"/>
                  <a:t>diagonally dominant</a:t>
                </a:r>
                <a:r>
                  <a:rPr lang="en-US" dirty="0"/>
                  <a:t>, it will definitely converge.</a:t>
                </a:r>
              </a:p>
              <a:p>
                <a:pPr>
                  <a:lnSpc>
                    <a:spcPct val="95000"/>
                  </a:lnSpc>
                  <a:defRPr/>
                </a:pPr>
                <a:r>
                  <a:rPr lang="en-US" dirty="0"/>
                  <a:t>Diagonal dominance means:</a:t>
                </a:r>
              </a:p>
              <a:p>
                <a:pPr>
                  <a:lnSpc>
                    <a:spcPct val="95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sz="2800" b="0" i="1" baseline="-25000" smtClean="0">
                              <a:latin typeface="Cambria Math"/>
                            </a:rPr>
                            <m:t>𝑖𝑖</m:t>
                          </m:r>
                        </m:e>
                      </m:d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&gt;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  <m:r>
                                <a:rPr lang="en-US" sz="2800" b="0" i="1" baseline="-25000" smtClean="0">
                                  <a:latin typeface="Cambria Math"/>
                                  <a:ea typeface="Cambria Math"/>
                                </a:rPr>
                                <m:t>𝑖𝑗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95000"/>
                  </a:lnSpc>
                  <a:defRPr/>
                </a:pPr>
                <a:r>
                  <a:rPr lang="en-US" dirty="0"/>
                  <a:t>That is, the absolute value of the diagonal element is greater than the sum of the absolute values of the off-diagonal elements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2560"/>
                <a:ext cx="8229600" cy="5120640"/>
              </a:xfrm>
              <a:blipFill rotWithShape="1">
                <a:blip r:embed="rId2"/>
                <a:stretch>
                  <a:fillRect l="-1852" t="-2024" r="-667" b="-6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9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Relaxation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US" altLang="en-US" sz="2800" dirty="0"/>
                  <a:t>To enhance convergence, an iterative program can introduce </a:t>
                </a:r>
                <a:r>
                  <a:rPr lang="en-US" altLang="en-US" sz="2800" i="1" dirty="0"/>
                  <a:t>relaxation</a:t>
                </a:r>
                <a:r>
                  <a:rPr lang="en-US" altLang="en-US" sz="2800" dirty="0"/>
                  <a:t> where the value at a particular iteration is made up of a combination of the old value and the newly calculated value:</a:t>
                </a:r>
              </a:p>
              <a:p>
                <a:pPr>
                  <a:spcBef>
                    <a:spcPts val="1200"/>
                  </a:spcBef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en-US" sz="2800" b="0" i="0" smtClean="0">
                              <a:latin typeface="Cambria Math"/>
                            </a:rPr>
                            <m:t>new</m:t>
                          </m:r>
                        </m:sup>
                      </m:sSubSup>
                      <m:r>
                        <a:rPr lang="en-US" alt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altLang="en-US" sz="2800" b="0" i="1" smtClean="0">
                          <a:latin typeface="Cambria Math"/>
                          <a:ea typeface="Cambria Math"/>
                        </a:rPr>
                        <m:t>𝜆</m:t>
                      </m:r>
                      <m:sSubSup>
                        <m:sSubSup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en-US" sz="2800">
                              <a:latin typeface="Cambria Math"/>
                            </a:rPr>
                            <m:t>new</m:t>
                          </m:r>
                        </m:sup>
                      </m:sSubSup>
                      <m:r>
                        <a:rPr lang="en-US" altLang="en-US" sz="2800" b="0" i="1" smtClean="0">
                          <a:latin typeface="Cambria Math"/>
                        </a:rPr>
                        <m:t>+(1−</m:t>
                      </m:r>
                      <m:r>
                        <a:rPr lang="en-US" altLang="en-US" sz="28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altLang="en-US" sz="2800" b="0" i="1" smtClean="0">
                          <a:latin typeface="Cambria Math"/>
                          <a:ea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en-US" sz="2800" b="0" i="0" smtClean="0">
                              <a:latin typeface="Cambria Math"/>
                            </a:rPr>
                            <m:t>old</m:t>
                          </m:r>
                        </m:sup>
                      </m:sSubSup>
                    </m:oMath>
                  </m:oMathPara>
                </a14:m>
                <a:br>
                  <a:rPr lang="en-US" altLang="en-US" sz="2800" dirty="0"/>
                </a:br>
                <a:r>
                  <a:rPr lang="en-US" altLang="en-US" sz="2800" dirty="0"/>
                  <a:t>where </a:t>
                </a:r>
                <a:r>
                  <a:rPr lang="en-US" altLang="en-US" sz="2800" i="1" dirty="0">
                    <a:latin typeface="Symbol" pitchFamily="18" charset="2"/>
                  </a:rPr>
                  <a:t></a:t>
                </a:r>
                <a:r>
                  <a:rPr lang="en-US" altLang="en-US" sz="2800" dirty="0"/>
                  <a:t> is a weighting factor that is assigned a value between 0 and 2.</a:t>
                </a:r>
                <a:endParaRPr lang="en-US" altLang="en-US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2400" dirty="0"/>
                  <a:t> 0 &lt; </a:t>
                </a:r>
                <a:r>
                  <a:rPr lang="en-US" altLang="en-US" sz="2400" i="1" dirty="0">
                    <a:latin typeface="Symbol" pitchFamily="18" charset="2"/>
                  </a:rPr>
                  <a:t> </a:t>
                </a:r>
                <a:r>
                  <a:rPr lang="en-US" altLang="en-US" sz="2400" dirty="0"/>
                  <a:t>&lt; 1: </a:t>
                </a:r>
                <a:r>
                  <a:rPr lang="en-US" altLang="en-US" sz="2400" dirty="0" err="1"/>
                  <a:t>underrelaxation</a:t>
                </a:r>
                <a:endParaRPr lang="en-US" alt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2400" dirty="0"/>
                  <a:t> </a:t>
                </a:r>
                <a:r>
                  <a:rPr lang="en-US" altLang="en-US" sz="2400" i="1" dirty="0">
                    <a:latin typeface="Symbol" pitchFamily="18" charset="2"/>
                  </a:rPr>
                  <a:t> </a:t>
                </a:r>
                <a:r>
                  <a:rPr lang="en-US" altLang="en-US" sz="2400" dirty="0"/>
                  <a:t>= 1: no relaxation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altLang="en-US" sz="2400" dirty="0"/>
                  <a:t> 1 &lt; </a:t>
                </a:r>
                <a:r>
                  <a:rPr lang="en-US" altLang="en-US" sz="2400" i="1" dirty="0">
                    <a:latin typeface="Symbol" pitchFamily="18" charset="2"/>
                  </a:rPr>
                  <a:t> </a:t>
                </a:r>
                <a:r>
                  <a:rPr lang="en-US" altLang="en-US" sz="2400" dirty="0"/>
                  <a:t>≤ 2: </a:t>
                </a:r>
                <a:r>
                  <a:rPr lang="en-US" altLang="en-US" sz="2400" dirty="0" err="1"/>
                  <a:t>overrelaxation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190" r="-2370" b="-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54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560"/>
            <a:ext cx="8321040" cy="512064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Nonlinear systems can also be solved using the same strategy as the Gauss-Seidel method - solve each system for one of the unknowns and update each unknown using information from the previous iteration.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en-US" dirty="0"/>
              <a:t>This is called </a:t>
            </a:r>
            <a:r>
              <a:rPr lang="en-US" altLang="en-US" i="1" dirty="0"/>
              <a:t>successive substitution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114924"/>
      </p:ext>
    </p:extLst>
  </p:cSld>
  <p:clrMapOvr>
    <a:masterClrMapping/>
  </p:clrMapOvr>
</p:sld>
</file>

<file path=ppt/theme/theme1.xml><?xml version="1.0" encoding="utf-8"?>
<a:theme xmlns:a="http://schemas.openxmlformats.org/drawingml/2006/main" name="MHHE_Accessible_PPT_Template-v3 (1)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 (1)</Template>
  <TotalTime>1287</TotalTime>
  <Words>836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Arial</vt:lpstr>
      <vt:lpstr>ArumSans Bd</vt:lpstr>
      <vt:lpstr>ArumSans Bold</vt:lpstr>
      <vt:lpstr>ArumSans Regular</vt:lpstr>
      <vt:lpstr>ArumSans Rg</vt:lpstr>
      <vt:lpstr>Calibri</vt:lpstr>
      <vt:lpstr>Cambria Math</vt:lpstr>
      <vt:lpstr>Courier New</vt:lpstr>
      <vt:lpstr>Symbol</vt:lpstr>
      <vt:lpstr>Vectipede Rg</vt:lpstr>
      <vt:lpstr>MHHE_Accessible_PPT_Template-v3 (1)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 Applied Numerical Methods with MATLAB®  for Engineers and Scientists 4th Edition</vt:lpstr>
      <vt:lpstr>Part 3  Chapter 12</vt:lpstr>
      <vt:lpstr>Chapter Objectives</vt:lpstr>
      <vt:lpstr>Gauss-Seidel Method</vt:lpstr>
      <vt:lpstr>Jacobi Iteration</vt:lpstr>
      <vt:lpstr>Convergence</vt:lpstr>
      <vt:lpstr>Diagonal Dominance</vt:lpstr>
      <vt:lpstr>Relaxation</vt:lpstr>
      <vt:lpstr>Nonlinear Systems</vt:lpstr>
      <vt:lpstr>MATLAB’s fsolve Function</vt:lpstr>
      <vt:lpstr>MATLAB’s optimset Function</vt:lpstr>
      <vt:lpstr>fsolve Example</vt:lpstr>
      <vt:lpstr>PowerPoint Presentation</vt:lpstr>
      <vt:lpstr>PowerPoint Presentation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Structural Analysis</dc:title>
  <dc:creator>Kilburg, Jolynn</dc:creator>
  <cp:lastModifiedBy>Bamdad Lessani</cp:lastModifiedBy>
  <cp:revision>132</cp:revision>
  <dcterms:created xsi:type="dcterms:W3CDTF">2017-02-27T15:23:48Z</dcterms:created>
  <dcterms:modified xsi:type="dcterms:W3CDTF">2023-03-08T16:24:38Z</dcterms:modified>
</cp:coreProperties>
</file>