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6"/>
  </p:notesMasterIdLst>
  <p:handoutMasterIdLst>
    <p:handoutMasterId r:id="rId27"/>
  </p:handoutMasterIdLst>
  <p:sldIdLst>
    <p:sldId id="298" r:id="rId10"/>
    <p:sldId id="257" r:id="rId11"/>
    <p:sldId id="259" r:id="rId12"/>
    <p:sldId id="330" r:id="rId13"/>
    <p:sldId id="346" r:id="rId14"/>
    <p:sldId id="341" r:id="rId15"/>
    <p:sldId id="342" r:id="rId16"/>
    <p:sldId id="331" r:id="rId17"/>
    <p:sldId id="343" r:id="rId18"/>
    <p:sldId id="344" r:id="rId19"/>
    <p:sldId id="345" r:id="rId20"/>
    <p:sldId id="260" r:id="rId21"/>
    <p:sldId id="337" r:id="rId22"/>
    <p:sldId id="338" r:id="rId23"/>
    <p:sldId id="339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266"/>
    <a:srgbClr val="A30000"/>
    <a:srgbClr val="585858"/>
    <a:srgbClr val="444444"/>
    <a:srgbClr val="000000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6458" autoAdjust="0"/>
  </p:normalViewPr>
  <p:slideViewPr>
    <p:cSldViewPr>
      <p:cViewPr varScale="1">
        <p:scale>
          <a:sx n="114" d="100"/>
          <a:sy n="114" d="100"/>
        </p:scale>
        <p:origin x="876" y="8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1878408"/>
            <a:ext cx="5212080" cy="276979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81200"/>
            <a:ext cx="5212080" cy="2057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8600" y="4000500"/>
            <a:ext cx="4937760" cy="647700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ArumSans Bd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461252" y="64262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" y="5562600"/>
            <a:ext cx="7863840" cy="640080"/>
          </a:xfrm>
          <a:prstGeom prst="rect">
            <a:avLst/>
          </a:prstGeom>
        </p:spPr>
        <p:txBody>
          <a:bodyPr/>
          <a:lstStyle>
            <a:lvl1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0" y="6708775"/>
            <a:ext cx="9144000" cy="173736"/>
          </a:xfrm>
          <a:prstGeom prst="rect">
            <a:avLst/>
          </a:prstGeom>
        </p:spPr>
        <p:txBody>
          <a:bodyPr/>
          <a:lstStyle>
            <a:lvl1pPr algn="l">
              <a:defRPr sz="800" baseline="0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dirty="0"/>
              <a:t>Copyright Place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367528" y="0"/>
            <a:ext cx="3776472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6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57200" y="403860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074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800600" y="14478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4572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8006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376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333756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156960" y="14478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57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20"/>
          </p:nvPr>
        </p:nvSpPr>
        <p:spPr>
          <a:xfrm>
            <a:off x="33528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21"/>
          </p:nvPr>
        </p:nvSpPr>
        <p:spPr>
          <a:xfrm>
            <a:off x="6172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2"/>
          </p:nvPr>
        </p:nvSpPr>
        <p:spPr>
          <a:xfrm>
            <a:off x="457200" y="49530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3"/>
          </p:nvPr>
        </p:nvSpPr>
        <p:spPr>
          <a:xfrm>
            <a:off x="457200" y="57912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13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76200"/>
            <a:ext cx="9144001" cy="118872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/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/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/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30526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rgbClr val="444444"/>
                </a:solidFill>
                <a:latin typeface="ArumSans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213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4" r:id="rId2"/>
    <p:sldLayoutId id="2147483965" r:id="rId3"/>
    <p:sldLayoutId id="2147483966" r:id="rId4"/>
    <p:sldLayoutId id="2147483953" r:id="rId5"/>
    <p:sldLayoutId id="2147483954" r:id="rId6"/>
    <p:sldLayoutId id="2147483956" r:id="rId7"/>
    <p:sldLayoutId id="2147483957" r:id="rId8"/>
    <p:sldLayoutId id="2147483958" r:id="rId9"/>
    <p:sldLayoutId id="21474839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3400" dirty="0"/>
              <a:t> Applied Numerical Methods</a:t>
            </a:r>
            <a:r>
              <a:rPr lang="en-US" sz="3200" dirty="0"/>
              <a:t> with MATLAB®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i="1" dirty="0"/>
              <a:t>for Engineers and Scientists</a:t>
            </a:r>
            <a:br>
              <a:rPr lang="en-US" sz="2800" i="1" dirty="0"/>
            </a:br>
            <a:r>
              <a:rPr lang="en-US" sz="2800" dirty="0"/>
              <a:t>4th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en-US" sz="2800" dirty="0"/>
              <a:t>Steven C. Chapra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77" y="0"/>
            <a:ext cx="3774184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/>
              <a:t>PowerPoints organized by Dr. Michael R. Gustafson II, Duke University and Prof. Steve Chapra, Tufts University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dirty="0"/>
              <a:t>©McGraw-Hill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42759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321040" cy="649224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3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           </m:t>
                      </m:r>
                      <m:d>
                        <m:dPr>
                          <m:ctrlPr>
                            <a:rPr lang="en-US" alt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en-US" sz="3600" b="0" i="1" baseline="-25000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en-US" sz="36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en-US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1           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6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altLang="en-US" sz="3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en-US" sz="3600" b="0" i="1" baseline="-25000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en-US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sz="3600" dirty="0"/>
              </a:p>
              <a:p>
                <a:pPr>
                  <a:lnSpc>
                    <a:spcPct val="110000"/>
                  </a:lnSpc>
                  <a:spcBef>
                    <a:spcPts val="3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      </m:t>
                      </m:r>
                      <m:f>
                        <m:fPr>
                          <m:ctrlPr>
                            <a:rPr lang="en-US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6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altLang="en-US" sz="3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en-US" sz="3600" b="0" i="1" baseline="-25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en-US" sz="3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en-US" sz="3600" b="0" i="1" baseline="-2500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3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en-US" sz="36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en-US" sz="3600" b="0" i="1" smtClean="0">
                          <a:latin typeface="Cambria Math"/>
                        </a:rPr>
                        <m:t>𝑋</m:t>
                      </m:r>
                      <m:r>
                        <a:rPr lang="en-US" altLang="en-US" sz="36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sz="3600" dirty="0"/>
              </a:p>
              <a:p>
                <a:r>
                  <a:rPr lang="en-US" altLang="en-US" dirty="0">
                    <a:latin typeface="Times New Roman" pitchFamily="18" charset="0"/>
                  </a:rPr>
                  <a:t>Given: </a:t>
                </a:r>
                <a:r>
                  <a:rPr lang="en-US" altLang="en-US" i="1" dirty="0">
                    <a:latin typeface="Times New Roman" pitchFamily="18" charset="0"/>
                  </a:rPr>
                  <a:t>m</a:t>
                </a:r>
                <a:r>
                  <a:rPr lang="en-US" altLang="en-US" baseline="-25000" dirty="0">
                    <a:latin typeface="Times New Roman" pitchFamily="18" charset="0"/>
                  </a:rPr>
                  <a:t>1</a:t>
                </a:r>
                <a:r>
                  <a:rPr lang="en-US" altLang="en-US" dirty="0">
                    <a:latin typeface="Times New Roman" pitchFamily="18" charset="0"/>
                  </a:rPr>
                  <a:t> = </a:t>
                </a:r>
                <a:r>
                  <a:rPr lang="en-US" altLang="en-US" i="1" dirty="0">
                    <a:latin typeface="Times New Roman" pitchFamily="18" charset="0"/>
                  </a:rPr>
                  <a:t>m</a:t>
                </a:r>
                <a:r>
                  <a:rPr lang="en-US" altLang="en-US" baseline="-25000" dirty="0">
                    <a:latin typeface="Times New Roman" pitchFamily="18" charset="0"/>
                  </a:rPr>
                  <a:t>2</a:t>
                </a:r>
                <a:r>
                  <a:rPr lang="en-US" altLang="en-US" dirty="0">
                    <a:latin typeface="Times New Roman" pitchFamily="18" charset="0"/>
                  </a:rPr>
                  <a:t> = 40 kg; </a:t>
                </a:r>
                <a:r>
                  <a:rPr lang="en-US" altLang="en-US" i="1" dirty="0">
                    <a:latin typeface="Times New Roman" pitchFamily="18" charset="0"/>
                  </a:rPr>
                  <a:t>k</a:t>
                </a:r>
                <a:r>
                  <a:rPr lang="en-US" altLang="en-US" dirty="0">
                    <a:latin typeface="Times New Roman" pitchFamily="18" charset="0"/>
                  </a:rPr>
                  <a:t> = 200 N/m</a:t>
                </a:r>
              </a:p>
              <a:p>
                <a:r>
                  <a:rPr lang="en-US" altLang="en-US" b="0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10−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en-US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baseline="-25000" smtClean="0">
                        <a:latin typeface="Cambria Math"/>
                      </a:rPr>
                      <m:t>1</m:t>
                    </m:r>
                    <m:r>
                      <a:rPr lang="en-US" altLang="en-US" b="0" i="1" smtClean="0">
                        <a:latin typeface="Cambria Math"/>
                      </a:rPr>
                      <m:t>−           5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</m:t>
                    </m:r>
                    <m:r>
                      <a:rPr lang="en-US" alt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en-US" b="0" i="1" dirty="0">
                  <a:latin typeface="Cambria Math"/>
                </a:endParaRPr>
              </a:p>
              <a:p>
                <a:r>
                  <a:rPr lang="en-US" altLang="en-US" b="0" dirty="0"/>
                  <a:t>				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−5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baseline="-25000" smtClean="0">
                        <a:latin typeface="Cambria Math"/>
                      </a:rPr>
                      <m:t>1</m:t>
                    </m:r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10−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en-US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</m:t>
                    </m:r>
                    <m:r>
                      <a:rPr lang="en-US" alt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en-US" dirty="0"/>
              </a:p>
              <a:p>
                <a:pPr algn="ctr"/>
                <a:r>
                  <a:rPr lang="en-US" altLang="en-US" sz="3000" dirty="0"/>
                  <a:t>This is now a homogeneous </a:t>
                </a:r>
                <a:r>
                  <a:rPr lang="en-US" altLang="en-US" sz="3000" dirty="0">
                    <a:sym typeface="Symbol" pitchFamily="18" charset="2"/>
                  </a:rPr>
                  <a:t>system where the eigenvalue represents the square of the fundamental frequency.</a:t>
                </a:r>
                <a:endParaRPr lang="en-US" alt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321040" cy="6492240"/>
              </a:xfrm>
              <a:blipFill rotWithShape="1">
                <a:blip r:embed="rId2"/>
                <a:stretch>
                  <a:fillRect l="-1832" r="-1026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7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Solution: The Polynomial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503920" cy="5120640"/>
              </a:xfrm>
            </p:spPr>
            <p:txBody>
              <a:bodyPr/>
              <a:lstStyle/>
              <a:p>
                <a:pPr>
                  <a:spcBef>
                    <a:spcPts val="3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0−</m:t>
                                </m:r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altLang="en-US" b="0" i="1" baseline="30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10−</m:t>
                                </m:r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altLang="en-US" b="0" i="1" baseline="3000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ts val="1800"/>
                  </a:spcBef>
                  <a:spcAft>
                    <a:spcPts val="2400"/>
                  </a:spcAft>
                  <a:buSzPct val="90000"/>
                </a:pPr>
                <a:r>
                  <a:rPr lang="en-US" altLang="en-US" dirty="0"/>
                  <a:t>Evaluate the determinant to yield a polynomial</a:t>
                </a:r>
              </a:p>
              <a:p>
                <a:pPr>
                  <a:spcBef>
                    <a:spcPts val="18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en-US" i="1">
                                    <a:latin typeface="Cambria Math"/>
                                  </a:rPr>
                                  <m:t>0−</m:t>
                                </m:r>
                                <m:r>
                                  <a:rPr lang="en-US" alt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altLang="en-US" i="1" baseline="3000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/>
                                  </a:rPr>
                                  <m:t>10−</m:t>
                                </m:r>
                                <m:r>
                                  <a:rPr lang="en-US" alt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altLang="en-US" i="1" baseline="3000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en-US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en-US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−20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en-US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+75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ts val="1800"/>
                  </a:spcBef>
                  <a:buSzPct val="90000"/>
                </a:pPr>
                <a:r>
                  <a:rPr lang="en-US" altLang="en-US" spc="-30" dirty="0"/>
                  <a:t>The two roots of this “characteristic polynomial” are the system’s eigenvalues:</a:t>
                </a:r>
              </a:p>
              <a:p>
                <a:pPr algn="ctr">
                  <a:spcBef>
                    <a:spcPts val="0"/>
                  </a:spcBef>
                  <a:buSzPct val="90000"/>
                </a:pPr>
                <a14:m>
                  <m:oMath xmlns:m="http://schemas.openxmlformats.org/officeDocument/2006/math">
                    <m:r>
                      <a:rPr lang="en-US" altLang="en-US" i="1" spc="-3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en-US" b="0" i="1" spc="-30" baseline="3000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altLang="en-US" b="0" i="1" spc="-30" smtClean="0">
                        <a:latin typeface="Cambria Math"/>
                        <a:ea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b="0" i="1" spc="-3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mr>
                    </m:m>
                  </m:oMath>
                </a14:m>
                <a:r>
                  <a:rPr lang="en-US" altLang="en-US" spc="-30" dirty="0"/>
                  <a:t>            or            </a:t>
                </a:r>
                <a14:m>
                  <m:oMath xmlns:m="http://schemas.openxmlformats.org/officeDocument/2006/math">
                    <m:r>
                      <a:rPr lang="en-US" altLang="en-US" i="1" spc="-3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en-US" b="0" i="1" spc="-30" smtClean="0">
                        <a:latin typeface="Cambria Math"/>
                        <a:ea typeface="Cambria Math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en-US" b="0" i="1" spc="-3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.873 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US" altLang="en-US" b="0" i="0" spc="-30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en-US" b="0" i="0" spc="-30" smtClean="0">
                              <a:latin typeface="Cambria Math"/>
                              <a:ea typeface="Cambria Math"/>
                            </a:rPr>
                            <m:t>z</m:t>
                          </m:r>
                        </m:e>
                      </m:mr>
                      <m:mr>
                        <m:e>
                          <m:r>
                            <a:rPr lang="en-US" altLang="en-US" b="0" i="1" spc="-30" smtClean="0">
                              <a:latin typeface="Cambria Math"/>
                              <a:ea typeface="Cambria Math"/>
                            </a:rPr>
                            <m:t>2.36 </m:t>
                          </m:r>
                          <m:r>
                            <m:rPr>
                              <m:sty m:val="p"/>
                            </m:rPr>
                            <a:rPr lang="en-US" altLang="en-US" b="0" i="0" spc="-30" smtClean="0">
                              <a:latin typeface="Cambria Math"/>
                              <a:ea typeface="Cambria Math"/>
                            </a:rPr>
                            <m:t>Hz</m:t>
                          </m:r>
                        </m:e>
                      </m:mr>
                    </m:m>
                  </m:oMath>
                </a14:m>
                <a:endParaRPr lang="en-US" altLang="en-US" spc="-3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503920" cy="5120640"/>
              </a:xfrm>
              <a:blipFill rotWithShape="1">
                <a:blip r:embed="rId2"/>
                <a:stretch>
                  <a:fillRect l="-1792" r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4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520" y="1066800"/>
                <a:ext cx="3840480" cy="146304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=5/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sz="24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4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=2.236/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/2.236=2.81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520" y="1066800"/>
                <a:ext cx="3840480" cy="146304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>
                <a:spLocks noGrp="1"/>
              </p:cNvSpPr>
              <p:nvPr>
                <p:ph idx="17"/>
              </p:nvPr>
            </p:nvSpPr>
            <p:spPr>
              <a:xfrm>
                <a:off x="4922520" y="1066800"/>
                <a:ext cx="3840480" cy="1463040"/>
              </a:xfrm>
            </p:spPr>
            <p:txBody>
              <a:bodyPr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5/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sz="2400" i="1" baseline="30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400" baseline="30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=3.873/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/3.373=1.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62 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7"/>
              </p:nvPr>
            </p:nvSpPr>
            <p:spPr>
              <a:xfrm>
                <a:off x="4922520" y="1066800"/>
                <a:ext cx="3840480" cy="14630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4"/>
              <p:cNvSpPr>
                <a:spLocks noGrp="1"/>
              </p:cNvSpPr>
              <p:nvPr>
                <p:ph idx="18"/>
              </p:nvPr>
            </p:nvSpPr>
            <p:spPr>
              <a:xfrm>
                <a:off x="2423160" y="2514600"/>
                <a:ext cx="4297680" cy="914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10−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         5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−5 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10−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8"/>
              </p:nvPr>
            </p:nvSpPr>
            <p:spPr>
              <a:xfrm>
                <a:off x="2423160" y="2514600"/>
                <a:ext cx="4297680" cy="9144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5"/>
              <p:cNvSpPr>
                <a:spLocks noGrp="1"/>
              </p:cNvSpPr>
              <p:nvPr>
                <p:ph idx="19"/>
              </p:nvPr>
            </p:nvSpPr>
            <p:spPr>
              <a:xfrm>
                <a:off x="304800" y="3505200"/>
                <a:ext cx="4191000" cy="31089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10−5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−        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−5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10−5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−5 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−5 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+5 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4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9"/>
              </p:nvPr>
            </p:nvSpPr>
            <p:spPr>
              <a:xfrm>
                <a:off x="304800" y="3505200"/>
                <a:ext cx="4191000" cy="310896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4570413" y="3520440"/>
            <a:ext cx="0" cy="310896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7"/>
              <p:cNvSpPr>
                <a:spLocks noGrp="1"/>
              </p:cNvSpPr>
              <p:nvPr>
                <p:ph idx="20"/>
              </p:nvPr>
            </p:nvSpPr>
            <p:spPr>
              <a:xfrm>
                <a:off x="4648200" y="3505200"/>
                <a:ext cx="4187952" cy="3108960"/>
              </a:xfrm>
            </p:spPr>
            <p:txBody>
              <a:bodyPr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−        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     −5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10−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−5 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−5 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5 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20"/>
              </p:nvPr>
            </p:nvSpPr>
            <p:spPr>
              <a:xfrm>
                <a:off x="4648200" y="3505200"/>
                <a:ext cx="4187952" cy="3108960"/>
              </a:xfr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04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 Modes of Vibration, 1</a:t>
            </a:r>
            <a:endParaRPr lang="en-US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9" y="1127124"/>
            <a:ext cx="7735723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8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Determining Eigenvalues &amp; Eigenvectors with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84960"/>
            <a:ext cx="4114800" cy="4892040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&gt;&gt; A = [10 -5;-5 10]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n-US" sz="2200" dirty="0">
              <a:solidFill>
                <a:srgbClr val="000000"/>
              </a:solidFill>
              <a:latin typeface="Lucida Console" pitchFamily="49" charset="0"/>
              <a:ea typeface="ＭＳ Ｐゴシック" pitchFamily="20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A =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 10    -5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 -5    10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n-US" sz="2200" dirty="0">
              <a:solidFill>
                <a:srgbClr val="000000"/>
              </a:solidFill>
              <a:latin typeface="Lucida Console" pitchFamily="49" charset="0"/>
              <a:ea typeface="ＭＳ Ｐゴシック" pitchFamily="20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&gt;&gt; [v,lambda] = eig(A)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n-US" sz="2200" dirty="0">
              <a:solidFill>
                <a:srgbClr val="000000"/>
              </a:solidFill>
              <a:latin typeface="Lucida Console" pitchFamily="49" charset="0"/>
              <a:ea typeface="ＭＳ Ｐゴシック" pitchFamily="20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v =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-0.7071   -0.7071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-0.7071    0.7071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lambda =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  5     0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200" dirty="0">
                <a:solidFill>
                  <a:srgbClr val="000000"/>
                </a:solidFill>
                <a:latin typeface="Lucida Console" pitchFamily="49" charset="0"/>
                <a:ea typeface="ＭＳ Ｐゴシック" pitchFamily="20" charset="-128"/>
              </a:rPr>
              <a:t>     0    15</a:t>
            </a:r>
            <a:endParaRPr lang="en-US" altLang="en-US" sz="2200" dirty="0">
              <a:solidFill>
                <a:srgbClr val="000000"/>
              </a:solidFill>
              <a:latin typeface="Lucida Console" pitchFamily="49" charset="0"/>
              <a:ea typeface="ＭＳ Ｐゴシック" pitchFamily="2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80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Dynamics of Three Story Building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32" y="1219199"/>
            <a:ext cx="6654737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2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Principle Modes of Vibration, 2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0" y="1143000"/>
            <a:ext cx="7794100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Part 3 </a:t>
            </a:r>
            <a:br>
              <a:rPr lang="en-US" altLang="en-US" dirty="0"/>
            </a:br>
            <a:r>
              <a:rPr lang="en-US" dirty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/>
          <a:lstStyle/>
          <a:p>
            <a:r>
              <a:rPr lang="en-US" altLang="en-US" dirty="0"/>
              <a:t>Eigenvalues</a:t>
            </a:r>
          </a:p>
        </p:txBody>
      </p:sp>
      <p:sp>
        <p:nvSpPr>
          <p:cNvPr id="5" name="Text Placeholder 3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en-US" sz="2800" dirty="0"/>
              <a:t>Understanding the mathematical definition of eigenvalues and eigenvectors.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en-US" sz="2800" dirty="0"/>
              <a:t>Understanding the physical interpretation of eigenvalues and eigenvectors within the context of engineering systems that vibrate or oscillate.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en-US" sz="2800" dirty="0"/>
              <a:t>Knowing how to use and interpret MATLAB’s </a:t>
            </a:r>
            <a:r>
              <a:rPr lang="en-US" altLang="en-US" sz="2800" b="1" dirty="0" err="1">
                <a:latin typeface="Courier New" pitchFamily="49" charset="0"/>
              </a:rPr>
              <a:t>eig</a:t>
            </a:r>
            <a:r>
              <a:rPr lang="en-US" altLang="en-US" sz="28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38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Dynamics of Three Coupled Bungee Jumpers in Time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9" y="1447799"/>
            <a:ext cx="61308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7"/>
          </p:nvPr>
        </p:nvSpPr>
        <p:spPr>
          <a:xfrm>
            <a:off x="457200" y="6019800"/>
            <a:ext cx="8229600" cy="609600"/>
          </a:xfrm>
        </p:spPr>
        <p:txBody>
          <a:bodyPr/>
          <a:lstStyle/>
          <a:p>
            <a:pPr algn="ctr"/>
            <a:r>
              <a:rPr lang="en-US" altLang="en-US" dirty="0"/>
              <a:t>Is there an underlying pattern???</a:t>
            </a:r>
          </a:p>
        </p:txBody>
      </p:sp>
    </p:spTree>
    <p:extLst>
      <p:ext uri="{BB962C8B-B14F-4D97-AF65-F5344CB8AC3E}">
        <p14:creationId xmlns:p14="http://schemas.microsoft.com/office/powerpoint/2010/main" val="36950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Dynamics of Three Coupled Bungee Jumpers in Time</a:t>
            </a:r>
            <a:endParaRPr lang="en-US" sz="28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73" y="3773330"/>
            <a:ext cx="3474131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7"/>
          </p:nvPr>
        </p:nvSpPr>
        <p:spPr>
          <a:xfrm>
            <a:off x="566738" y="6386181"/>
            <a:ext cx="8229600" cy="609600"/>
          </a:xfrm>
        </p:spPr>
        <p:txBody>
          <a:bodyPr/>
          <a:lstStyle/>
          <a:p>
            <a:pPr algn="ctr"/>
            <a:r>
              <a:rPr lang="en-US" altLang="en-US" sz="1600" dirty="0"/>
              <a:t>Is there an underlying pattern?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89BC1-5EDE-41AC-AA64-CA2CB986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1066800"/>
            <a:ext cx="3053831" cy="464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4CFAE-FA37-4556-AA61-DB8FF8C71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373" y="1066800"/>
            <a:ext cx="3454557" cy="26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Mathematics,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503920" cy="5120640"/>
              </a:xfrm>
            </p:spPr>
            <p:txBody>
              <a:bodyPr/>
              <a:lstStyle/>
              <a:p>
                <a:r>
                  <a:rPr lang="en-US" altLang="en-US" dirty="0"/>
                  <a:t>What about a homogeneous system like: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11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b="0" i="1" smtClean="0">
                          <a:latin typeface="Cambria Math"/>
                        </a:rPr>
                        <m:t>+           </m:t>
                      </m:r>
                      <m:r>
                        <a:rPr lang="en-US" altLang="en-US" b="0" i="1" smtClean="0">
                          <a:latin typeface="Cambria Math"/>
                        </a:rPr>
                        <m:t>𝑎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12</m:t>
                      </m:r>
                      <m:r>
                        <a:rPr lang="en-US" altLang="en-US" b="0" i="1" smtClean="0">
                          <a:latin typeface="Cambria Math"/>
                        </a:rPr>
                        <m:t>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en-US" b="0" i="1" smtClean="0">
                          <a:latin typeface="Cambria Math"/>
                        </a:rPr>
                        <m:t>+           </m:t>
                      </m:r>
                      <m:r>
                        <a:rPr lang="en-US" altLang="en-US" b="0" i="1" smtClean="0">
                          <a:latin typeface="Cambria Math"/>
                        </a:rPr>
                        <m:t>𝑎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13</m:t>
                      </m:r>
                      <m:r>
                        <a:rPr lang="en-US" altLang="en-US" b="0" i="1" smtClean="0">
                          <a:latin typeface="Cambria Math"/>
                        </a:rPr>
                        <m:t>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alt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b="0" dirty="0"/>
              </a:p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𝑎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21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1</m:t>
                    </m:r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en-US" b="0" i="1" baseline="-25000" smtClean="0">
                            <a:latin typeface="Cambria Math"/>
                          </a:rPr>
                          <m:t>22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</m:t>
                    </m:r>
                    <m:r>
                      <a:rPr lang="en-US" altLang="en-US" b="0" i="1" smtClean="0">
                        <a:latin typeface="Cambria Math"/>
                      </a:rPr>
                      <m:t>+           </m:t>
                    </m:r>
                    <m:r>
                      <a:rPr lang="en-US" altLang="en-US" b="0" i="1" smtClean="0">
                        <a:latin typeface="Cambria Math"/>
                      </a:rPr>
                      <m:t>𝑎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23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3</m:t>
                    </m:r>
                    <m:r>
                      <a:rPr lang="en-US" alt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en-US" b="0" dirty="0"/>
              </a:p>
              <a:p>
                <a:pPr algn="ctr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𝑎</m:t>
                    </m:r>
                    <m:r>
                      <a:rPr lang="en-US" altLang="en-US" b="0" i="1" baseline="-25000" smtClean="0">
                        <a:latin typeface="Cambria Math"/>
                      </a:rPr>
                      <m:t>31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1</m:t>
                    </m:r>
                    <m:r>
                      <a:rPr lang="en-US" altLang="en-US" b="0" i="1" smtClean="0">
                        <a:latin typeface="Cambria Math"/>
                      </a:rPr>
                      <m:t>+           </m:t>
                    </m:r>
                    <m:r>
                      <a:rPr lang="en-US" altLang="en-US" b="0" i="1" smtClean="0">
                        <a:latin typeface="Cambria Math"/>
                      </a:rPr>
                      <m:t>𝑎</m:t>
                    </m:r>
                    <m:r>
                      <a:rPr lang="en-US" altLang="en-US" b="0" i="1" baseline="-25000" smtClean="0">
                        <a:latin typeface="Cambria Math"/>
                      </a:rPr>
                      <m:t>32</m:t>
                    </m:r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2</m:t>
                    </m:r>
                    <m:r>
                      <a:rPr lang="en-US" alt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en-US" b="0" i="1" baseline="-25000" smtClean="0">
                            <a:latin typeface="Cambria Math"/>
                          </a:rPr>
                          <m:t>33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𝑥</m:t>
                    </m:r>
                    <m:r>
                      <a:rPr lang="en-US" altLang="en-US" b="0" i="1" baseline="-25000" smtClean="0">
                        <a:latin typeface="Cambria Math"/>
                      </a:rPr>
                      <m:t>3</m:t>
                    </m:r>
                    <m:r>
                      <a:rPr lang="en-US" alt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or in matrix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4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en-US" sz="4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en-US" sz="4000" b="0" i="1" smtClean="0">
                              <a:latin typeface="Cambria Math"/>
                            </a:rPr>
                            <m:t>]−</m:t>
                          </m:r>
                          <m:r>
                            <a:rPr lang="en-US" altLang="en-US" sz="40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altLang="en-US" sz="4000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altLang="en-US" sz="4000" i="1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altLang="en-US" sz="4000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en-US" sz="4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sz="4000" dirty="0"/>
              </a:p>
              <a:p>
                <a:r>
                  <a:rPr lang="en-US" altLang="en-US" dirty="0"/>
                  <a:t>For this case, there could be a value of </a:t>
                </a:r>
                <a:r>
                  <a:rPr lang="en-US" altLang="en-US" dirty="0">
                    <a:sym typeface="Symbol" pitchFamily="18" charset="2"/>
                  </a:rPr>
                  <a:t> that makes the equations equal zero. This is called an </a:t>
                </a:r>
                <a:r>
                  <a:rPr lang="en-US" altLang="en-US" b="1" i="1" dirty="0">
                    <a:sym typeface="Symbol" pitchFamily="18" charset="2"/>
                  </a:rPr>
                  <a:t>eigenvalue</a:t>
                </a:r>
                <a:r>
                  <a:rPr lang="en-US" altLang="en-US" dirty="0">
                    <a:sym typeface="Symbol" pitchFamily="18" charset="2"/>
                  </a:rPr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503920" cy="5120640"/>
              </a:xfrm>
              <a:blipFill rotWithShape="1">
                <a:blip r:embed="rId2"/>
                <a:stretch>
                  <a:fillRect l="-1792" t="-1548" r="-3011" b="-6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0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905000"/>
          </a:xfrm>
        </p:spPr>
        <p:txBody>
          <a:bodyPr/>
          <a:lstStyle/>
          <a:p>
            <a:r>
              <a:rPr lang="en-US" altLang="en-US" dirty="0"/>
              <a:t>Physical Background:</a:t>
            </a:r>
            <a:br>
              <a:rPr lang="en-US" altLang="en-US" dirty="0"/>
            </a:br>
            <a:r>
              <a:rPr lang="en-US" altLang="en-US" dirty="0"/>
              <a:t>Oscillations or </a:t>
            </a:r>
            <a:r>
              <a:rPr lang="en-US" altLang="en-US" b="1" i="1" dirty="0"/>
              <a:t>Vibrations</a:t>
            </a:r>
            <a:r>
              <a:rPr lang="en-US" altLang="en-US" dirty="0"/>
              <a:t> of Mass-Spring Systems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138362"/>
            <a:ext cx="7629525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With Force Balances</a:t>
            </a:r>
            <a:br>
              <a:rPr lang="en-US" altLang="en-US" dirty="0"/>
            </a:br>
            <a:r>
              <a:rPr lang="en-US" altLang="en-US" dirty="0"/>
              <a:t>(AKA: </a:t>
            </a:r>
            <a:r>
              <a:rPr lang="en-US" altLang="en-US" sz="4800" i="1" dirty="0">
                <a:latin typeface="Times New Roman" pitchFamily="18" charset="0"/>
              </a:rPr>
              <a:t>F = ma</a:t>
            </a:r>
            <a:r>
              <a:rPr lang="en-US" alt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2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𝑚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altLang="en-US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altLang="en-US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latin typeface="Cambria Math"/>
                        </a:rPr>
                        <m:t>=−</m:t>
                      </m:r>
                      <m:r>
                        <a:rPr lang="en-US" altLang="en-US" b="0" i="1" smtClean="0">
                          <a:latin typeface="Cambria Math"/>
                        </a:rPr>
                        <m:t>𝑘𝑥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b="0" i="1" smtClean="0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/>
                        </a:rPr>
                        <m:t>𝑘</m:t>
                      </m:r>
                      <m:r>
                        <a:rPr lang="en-US" altLang="en-US" b="0" i="1" smtClean="0">
                          <a:latin typeface="Cambria Math"/>
                        </a:rPr>
                        <m:t>(</m:t>
                      </m:r>
                      <m:r>
                        <a:rPr lang="en-US" altLang="en-US" b="0" i="1" smtClean="0">
                          <a:latin typeface="Cambria Math"/>
                        </a:rPr>
                        <m:t>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en-US" b="0" i="1" smtClean="0">
                          <a:latin typeface="Cambria Math"/>
                        </a:rPr>
                        <m:t>−</m:t>
                      </m:r>
                      <m:r>
                        <a:rPr lang="en-US" altLang="en-US" b="0" i="1" smtClean="0">
                          <a:latin typeface="Cambria Math"/>
                        </a:rPr>
                        <m:t>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</a:rPr>
                        <m:t>𝑚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</a:rPr>
                            <m:t>𝑑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/>
                        </a:rPr>
                        <m:t>=−</m:t>
                      </m:r>
                      <m:r>
                        <a:rPr lang="en-US" altLang="en-US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i="1" baseline="-25000">
                              <a:latin typeface="Cambria Math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i="1" baseline="-2500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−</m:t>
                      </m:r>
                      <m:r>
                        <a:rPr lang="en-US" altLang="en-US" i="1">
                          <a:latin typeface="Cambria Math"/>
                        </a:rPr>
                        <m:t>𝑘𝑥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ts val="1200"/>
                  </a:spcBef>
                  <a:buSzPct val="90000"/>
                </a:pPr>
                <a:r>
                  <a:rPr lang="en-US" altLang="en-US" dirty="0"/>
                  <a:t>Collect terms:</a:t>
                </a: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</a:rPr>
                        <m:t>𝑚</m:t>
                      </m:r>
                      <m:r>
                        <a:rPr lang="en-US" altLang="en-US" b="0" i="1" baseline="-25000" smtClean="0">
                          <a:latin typeface="Cambria Math"/>
                        </a:rPr>
                        <m:t>1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</a:rPr>
                            <m:t>𝑑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/>
                        </a:rPr>
                        <m:t>−</m:t>
                      </m:r>
                      <m:r>
                        <a:rPr lang="en-US" altLang="en-US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/>
                        </a:rPr>
                        <m:t>𝑚</m:t>
                      </m:r>
                      <m:r>
                        <a:rPr lang="en-US" altLang="en-US" i="1" baseline="-25000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</a:rPr>
                            <m:t>𝑑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i="1" baseline="-2500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</a:rPr>
                            <m:t>𝑑𝑡</m:t>
                          </m:r>
                          <m:r>
                            <a:rPr lang="en-US" altLang="en-US" i="1" baseline="3000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/>
                        </a:rPr>
                        <m:t>−</m:t>
                      </m:r>
                      <m:r>
                        <a:rPr lang="en-US" altLang="en-US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en-US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b="0" i="1" baseline="-2500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9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Assume a Sinusoidal Solution</a:t>
            </a:r>
            <a:endParaRPr lang="en-US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3000"/>
                  </a:spcBef>
                  <a:buSzPct val="90000"/>
                </a:pP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/>
                      </a:rPr>
                      <m:t>𝑥</m:t>
                    </m:r>
                    <m:r>
                      <a:rPr lang="en-US" altLang="en-US" sz="3600" b="0" i="1" baseline="-25000" smtClean="0">
                        <a:latin typeface="Cambria Math"/>
                      </a:rPr>
                      <m:t>𝑖</m:t>
                    </m:r>
                    <m:r>
                      <a:rPr lang="en-US" altLang="en-US" sz="3600" i="1" smtClean="0">
                        <a:latin typeface="Cambria Math"/>
                      </a:rPr>
                      <m:t>=</m:t>
                    </m:r>
                    <m:r>
                      <a:rPr lang="en-US" altLang="en-US" sz="3600" i="1" smtClean="0">
                        <a:latin typeface="Cambria Math"/>
                      </a:rPr>
                      <m:t>𝑋𝑖</m:t>
                    </m:r>
                    <m:r>
                      <a:rPr lang="en-US" altLang="en-US" sz="3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3600" b="0" i="0" smtClean="0">
                        <a:latin typeface="Cambria Math"/>
                      </a:rPr>
                      <m:t>sin</m:t>
                    </m:r>
                    <m:r>
                      <a:rPr lang="en-US" altLang="en-US" sz="3600" b="0" i="1" smtClean="0">
                        <a:latin typeface="Cambria Math"/>
                      </a:rPr>
                      <m:t> (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en-US" sz="3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3600" dirty="0"/>
                  <a:t>       </a:t>
                </a:r>
                <a:r>
                  <a:rPr lang="en-US" altLang="en-US" dirty="0"/>
                  <a:t>where       </a:t>
                </a:r>
                <a14:m>
                  <m:oMath xmlns:m="http://schemas.openxmlformats.org/officeDocument/2006/math">
                    <m:r>
                      <a:rPr lang="en-US" altLang="en-US" sz="36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3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en-US" sz="3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altLang="en-US" sz="3600" b="0" i="1" baseline="-25000" smtClean="0">
                            <a:latin typeface="Cambria Math"/>
                            <a:ea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en-US" altLang="en-US" sz="3600" dirty="0"/>
              </a:p>
              <a:p>
                <a:pPr>
                  <a:lnSpc>
                    <a:spcPct val="150000"/>
                  </a:lnSpc>
                  <a:spcBef>
                    <a:spcPts val="3000"/>
                  </a:spcBef>
                  <a:buSzPct val="90000"/>
                </a:pPr>
                <a:r>
                  <a:rPr lang="en-US" altLang="en-US" dirty="0"/>
                  <a:t>Differentiate twice:</a:t>
                </a:r>
              </a:p>
              <a:p>
                <a:pPr>
                  <a:lnSpc>
                    <a:spcPct val="150000"/>
                  </a:lnSpc>
                  <a:spcBef>
                    <a:spcPts val="3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600" b="0" i="1" baseline="-25000" smtClean="0"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en-US" sz="3600" b="0" i="1" smtClean="0">
                              <a:latin typeface="Cambria Math"/>
                            </a:rPr>
                            <m:t>″</m:t>
                          </m:r>
                        </m:sup>
                      </m:sSup>
                      <m:r>
                        <a:rPr lang="en-US" altLang="en-US" sz="3600" b="0" i="1" smtClean="0">
                          <a:latin typeface="Cambria Math"/>
                        </a:rPr>
                        <m:t>=−</m:t>
                      </m:r>
                      <m:r>
                        <a:rPr lang="en-US" altLang="en-US" sz="3600" b="0" i="1" smtClean="0">
                          <a:latin typeface="Cambria Math"/>
                        </a:rPr>
                        <m:t>𝑋𝑖</m:t>
                      </m:r>
                      <m:r>
                        <a:rPr lang="en-US" altLang="en-US" sz="36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altLang="en-US" sz="36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  <m:func>
                        <m:funcPr>
                          <m:ctrlPr>
                            <a:rPr lang="en-US" alt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36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3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sz="3600" dirty="0"/>
              </a:p>
              <a:p>
                <a:pPr>
                  <a:spcBef>
                    <a:spcPts val="3000"/>
                  </a:spcBef>
                  <a:buSzPct val="90000"/>
                </a:pPr>
                <a:r>
                  <a:rPr lang="en-US" altLang="en-US" dirty="0"/>
                  <a:t>Substitute back into system and collect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  <a:blipFill rotWithShape="1">
                <a:blip r:embed="rId2"/>
                <a:stretch>
                  <a:fillRect l="-1832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30076"/>
      </p:ext>
    </p:extLst>
  </p:cSld>
  <p:clrMapOvr>
    <a:masterClrMapping/>
  </p:clrMapOvr>
</p:sld>
</file>

<file path=ppt/theme/theme1.xml><?xml version="1.0" encoding="utf-8"?>
<a:theme xmlns:a="http://schemas.openxmlformats.org/drawingml/2006/main" name="MHHE_Accessible_PPT_Template-v3 (1)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 (1)</Template>
  <TotalTime>1379</TotalTime>
  <Words>651</Words>
  <Application>Microsoft Office PowerPoint</Application>
  <PresentationFormat>On-screen Show (4:3)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8" baseType="lpstr">
      <vt:lpstr>ＭＳ Ｐゴシック</vt:lpstr>
      <vt:lpstr>Arial</vt:lpstr>
      <vt:lpstr>ArumSans Bd</vt:lpstr>
      <vt:lpstr>ArumSans Bold</vt:lpstr>
      <vt:lpstr>ArumSans Regular</vt:lpstr>
      <vt:lpstr>ArumSans Rg</vt:lpstr>
      <vt:lpstr>Calibri</vt:lpstr>
      <vt:lpstr>Cambria Math</vt:lpstr>
      <vt:lpstr>Courier New</vt:lpstr>
      <vt:lpstr>Lucida Console</vt:lpstr>
      <vt:lpstr>Symbol</vt:lpstr>
      <vt:lpstr>Times New Roman</vt:lpstr>
      <vt:lpstr>Vectipede Rg</vt:lpstr>
      <vt:lpstr>MHHE_Accessible_PPT_Template-v3 (1)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 Applied Numerical Methods with MATLAB®  for Engineers and Scientists 4th Edition</vt:lpstr>
      <vt:lpstr>Part 3  Chapter 13</vt:lpstr>
      <vt:lpstr>Chapter Objectives</vt:lpstr>
      <vt:lpstr>Dynamics of Three Coupled Bungee Jumpers in Time</vt:lpstr>
      <vt:lpstr>Dynamics of Three Coupled Bungee Jumpers in Time</vt:lpstr>
      <vt:lpstr>Mathematics, 2</vt:lpstr>
      <vt:lpstr>Physical Background: Oscillations or Vibrations of Mass-Spring Systems</vt:lpstr>
      <vt:lpstr>Model With Force Balances (AKA: F = ma)</vt:lpstr>
      <vt:lpstr>Assume a Sinusoidal Solution</vt:lpstr>
      <vt:lpstr>PowerPoint Presentation</vt:lpstr>
      <vt:lpstr>Solution: The Polynomial Method</vt:lpstr>
      <vt:lpstr>INTERPRETATION</vt:lpstr>
      <vt:lpstr>Principle Modes of Vibration, 1</vt:lpstr>
      <vt:lpstr>Determining Eigenvalues &amp; Eigenvectors with MATLAB</vt:lpstr>
      <vt:lpstr>Dynamics of Three Story Building</vt:lpstr>
      <vt:lpstr>Principle Modes of Vibration, 2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Structural Analysis</dc:title>
  <dc:creator>Kilburg, Jolynn</dc:creator>
  <cp:lastModifiedBy>Bamdad Lessani</cp:lastModifiedBy>
  <cp:revision>152</cp:revision>
  <dcterms:created xsi:type="dcterms:W3CDTF">2017-02-27T15:23:48Z</dcterms:created>
  <dcterms:modified xsi:type="dcterms:W3CDTF">2023-03-06T16:53:21Z</dcterms:modified>
</cp:coreProperties>
</file>