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5"/>
  </p:notesMasterIdLst>
  <p:handoutMasterIdLst>
    <p:handoutMasterId r:id="rId26"/>
  </p:handoutMasterIdLst>
  <p:sldIdLst>
    <p:sldId id="257" r:id="rId10"/>
    <p:sldId id="259" r:id="rId11"/>
    <p:sldId id="343" r:id="rId12"/>
    <p:sldId id="350" r:id="rId13"/>
    <p:sldId id="351" r:id="rId14"/>
    <p:sldId id="352" r:id="rId15"/>
    <p:sldId id="353" r:id="rId16"/>
    <p:sldId id="334" r:id="rId17"/>
    <p:sldId id="355" r:id="rId18"/>
    <p:sldId id="337" r:id="rId19"/>
    <p:sldId id="356" r:id="rId20"/>
    <p:sldId id="335" r:id="rId21"/>
    <p:sldId id="357" r:id="rId22"/>
    <p:sldId id="358" r:id="rId23"/>
    <p:sldId id="359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266"/>
    <a:srgbClr val="A30000"/>
    <a:srgbClr val="585858"/>
    <a:srgbClr val="444444"/>
    <a:srgbClr val="000000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6458" autoAdjust="0"/>
  </p:normalViewPr>
  <p:slideViewPr>
    <p:cSldViewPr>
      <p:cViewPr varScale="1">
        <p:scale>
          <a:sx n="118" d="100"/>
          <a:sy n="118" d="100"/>
        </p:scale>
        <p:origin x="756" y="66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1878408"/>
            <a:ext cx="5212080" cy="276979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81200"/>
            <a:ext cx="5212080" cy="2057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8600" y="4000500"/>
            <a:ext cx="4937760" cy="647700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ArumSans Bd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py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461252" y="64262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" y="5562600"/>
            <a:ext cx="7863840" cy="640080"/>
          </a:xfrm>
          <a:prstGeom prst="rect">
            <a:avLst/>
          </a:prstGeom>
        </p:spPr>
        <p:txBody>
          <a:bodyPr/>
          <a:lstStyle>
            <a:lvl1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0" y="6708775"/>
            <a:ext cx="9144000" cy="173736"/>
          </a:xfrm>
          <a:prstGeom prst="rect">
            <a:avLst/>
          </a:prstGeom>
        </p:spPr>
        <p:txBody>
          <a:bodyPr/>
          <a:lstStyle>
            <a:lvl1pPr algn="l">
              <a:defRPr sz="800" baseline="0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dirty="0"/>
              <a:t>Copyright Place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367528" y="0"/>
            <a:ext cx="3776472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6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57200" y="403860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074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800600" y="14478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4572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8006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376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333756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6156960" y="14478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57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20"/>
          </p:nvPr>
        </p:nvSpPr>
        <p:spPr>
          <a:xfrm>
            <a:off x="33528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21"/>
          </p:nvPr>
        </p:nvSpPr>
        <p:spPr>
          <a:xfrm>
            <a:off x="6172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2"/>
          </p:nvPr>
        </p:nvSpPr>
        <p:spPr>
          <a:xfrm>
            <a:off x="457200" y="49530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3"/>
          </p:nvPr>
        </p:nvSpPr>
        <p:spPr>
          <a:xfrm>
            <a:off x="457200" y="57912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13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76200"/>
            <a:ext cx="9144001" cy="118872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/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/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/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30526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rgbClr val="444444"/>
                </a:solidFill>
                <a:latin typeface="ArumSans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213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4" r:id="rId2"/>
    <p:sldLayoutId id="2147483965" r:id="rId3"/>
    <p:sldLayoutId id="2147483966" r:id="rId4"/>
    <p:sldLayoutId id="2147483953" r:id="rId5"/>
    <p:sldLayoutId id="2147483954" r:id="rId6"/>
    <p:sldLayoutId id="2147483956" r:id="rId7"/>
    <p:sldLayoutId id="2147483957" r:id="rId8"/>
    <p:sldLayoutId id="2147483958" r:id="rId9"/>
    <p:sldLayoutId id="21474839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Part 4 </a:t>
            </a:r>
            <a:br>
              <a:rPr lang="en-US" altLang="en-US" dirty="0"/>
            </a:br>
            <a:r>
              <a:rPr lang="en-US" dirty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/>
          <a:lstStyle/>
          <a:p>
            <a:r>
              <a:rPr lang="en-US" altLang="en-US" dirty="0"/>
              <a:t>Linear Regression</a:t>
            </a:r>
          </a:p>
        </p:txBody>
      </p:sp>
      <p:sp>
        <p:nvSpPr>
          <p:cNvPr id="5" name="Text Placeholder 3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 Examples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0" y="1142999"/>
            <a:ext cx="74394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 Program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2" y="1142999"/>
            <a:ext cx="73397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5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MATLAB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800" dirty="0"/>
              <a:t>MATLAB has a built-in function </a:t>
            </a:r>
            <a:r>
              <a:rPr lang="en-US" altLang="en-US" sz="2800" dirty="0" err="1">
                <a:latin typeface="Courier" pitchFamily="20" charset="0"/>
              </a:rPr>
              <a:t>polyfit</a:t>
            </a:r>
            <a:r>
              <a:rPr lang="en-US" altLang="en-US" sz="2800" dirty="0"/>
              <a:t> that fits a least-squares nth order polynomial to data:</a:t>
            </a:r>
          </a:p>
          <a:p>
            <a:pPr lvl="1">
              <a:spcBef>
                <a:spcPts val="400"/>
              </a:spcBef>
            </a:pPr>
            <a:r>
              <a:rPr lang="en-US" altLang="en-US" sz="2400" i="1" dirty="0">
                <a:latin typeface="Courier" pitchFamily="20" charset="0"/>
              </a:rPr>
              <a:t>p</a:t>
            </a:r>
            <a:r>
              <a:rPr lang="en-US" altLang="en-US" sz="2400" dirty="0">
                <a:latin typeface="Courier" pitchFamily="20" charset="0"/>
              </a:rPr>
              <a:t> = </a:t>
            </a:r>
            <a:r>
              <a:rPr lang="en-US" altLang="en-US" sz="2400" dirty="0" err="1">
                <a:latin typeface="Courier" pitchFamily="20" charset="0"/>
              </a:rPr>
              <a:t>polyfit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y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n</a:t>
            </a:r>
            <a:r>
              <a:rPr lang="en-US" altLang="en-US" sz="2400" dirty="0">
                <a:latin typeface="Courier" pitchFamily="20" charset="0"/>
              </a:rPr>
              <a:t>)</a:t>
            </a:r>
            <a:endParaRPr lang="en-US" altLang="en-US" sz="2400" dirty="0"/>
          </a:p>
          <a:p>
            <a:pPr lvl="2">
              <a:spcBef>
                <a:spcPts val="400"/>
              </a:spcBef>
            </a:pPr>
            <a:r>
              <a:rPr lang="en-US" altLang="en-US" sz="2000" i="1" dirty="0">
                <a:latin typeface="Courier" pitchFamily="20" charset="0"/>
              </a:rPr>
              <a:t>x</a:t>
            </a:r>
            <a:r>
              <a:rPr lang="en-US" altLang="en-US" sz="2000" dirty="0"/>
              <a:t>: independent data</a:t>
            </a:r>
          </a:p>
          <a:p>
            <a:pPr lvl="2">
              <a:spcBef>
                <a:spcPts val="400"/>
              </a:spcBef>
            </a:pPr>
            <a:r>
              <a:rPr lang="en-US" altLang="en-US" sz="2000" i="1" dirty="0">
                <a:latin typeface="Courier" pitchFamily="20" charset="0"/>
              </a:rPr>
              <a:t>y</a:t>
            </a:r>
            <a:r>
              <a:rPr lang="en-US" altLang="en-US" sz="2000" dirty="0"/>
              <a:t>: dependent data</a:t>
            </a:r>
          </a:p>
          <a:p>
            <a:pPr lvl="2">
              <a:spcBef>
                <a:spcPts val="400"/>
              </a:spcBef>
            </a:pPr>
            <a:r>
              <a:rPr lang="en-US" altLang="en-US" sz="2000" i="1" dirty="0">
                <a:latin typeface="Courier" pitchFamily="20" charset="0"/>
              </a:rPr>
              <a:t>n</a:t>
            </a:r>
            <a:r>
              <a:rPr lang="en-US" altLang="en-US" sz="2000" dirty="0"/>
              <a:t>: order of polynomial to fit</a:t>
            </a:r>
          </a:p>
          <a:p>
            <a:pPr lvl="2">
              <a:spcBef>
                <a:spcPts val="400"/>
              </a:spcBef>
            </a:pPr>
            <a:r>
              <a:rPr lang="en-US" altLang="en-US" sz="2000" i="1" dirty="0">
                <a:latin typeface="Courier" pitchFamily="20" charset="0"/>
              </a:rPr>
              <a:t>p</a:t>
            </a:r>
            <a:r>
              <a:rPr lang="en-US" altLang="en-US" sz="2000" dirty="0"/>
              <a:t>: coefficients of polynomial</a:t>
            </a:r>
            <a:br>
              <a:rPr lang="en-US" altLang="en-US" sz="2000" dirty="0"/>
            </a:b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)=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x</a:t>
            </a:r>
            <a:r>
              <a:rPr lang="en-US" altLang="en-US" sz="2000" i="1" baseline="30000" dirty="0"/>
              <a:t>n</a:t>
            </a:r>
            <a:r>
              <a:rPr lang="en-US" altLang="en-US" sz="2000" dirty="0"/>
              <a:t>+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x</a:t>
            </a:r>
            <a:r>
              <a:rPr lang="en-US" altLang="en-US" sz="2000" i="1" baseline="30000" dirty="0"/>
              <a:t>n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+…+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n</a:t>
            </a:r>
            <a:r>
              <a:rPr lang="en-US" altLang="en-US" sz="2000" i="1" dirty="0"/>
              <a:t>x</a:t>
            </a:r>
            <a:r>
              <a:rPr lang="en-US" altLang="en-US" sz="2000" dirty="0"/>
              <a:t>+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n</a:t>
            </a:r>
            <a:r>
              <a:rPr lang="en-US" altLang="en-US" sz="2000" baseline="-25000" dirty="0"/>
              <a:t>+1</a:t>
            </a:r>
          </a:p>
          <a:p>
            <a:pPr>
              <a:spcBef>
                <a:spcPts val="400"/>
              </a:spcBef>
            </a:pPr>
            <a:r>
              <a:rPr lang="en-US" altLang="en-US" sz="2800" dirty="0"/>
              <a:t>MATLAB’s </a:t>
            </a:r>
            <a:r>
              <a:rPr lang="en-US" altLang="en-US" sz="2800" dirty="0" err="1">
                <a:latin typeface="Courier" pitchFamily="20" charset="0"/>
              </a:rPr>
              <a:t>polyval</a:t>
            </a:r>
            <a:r>
              <a:rPr lang="en-US" altLang="en-US" sz="2800" dirty="0"/>
              <a:t> command can be used to compute a value using the coefficients.</a:t>
            </a:r>
          </a:p>
          <a:p>
            <a:pPr lvl="1">
              <a:spcBef>
                <a:spcPts val="400"/>
              </a:spcBef>
            </a:pPr>
            <a:r>
              <a:rPr lang="en-US" altLang="en-US" sz="2400" i="1" dirty="0">
                <a:latin typeface="Courier" pitchFamily="20" charset="0"/>
              </a:rPr>
              <a:t>y</a:t>
            </a:r>
            <a:r>
              <a:rPr lang="en-US" altLang="en-US" sz="2400" dirty="0">
                <a:latin typeface="Courier" pitchFamily="20" charset="0"/>
              </a:rPr>
              <a:t> = </a:t>
            </a:r>
            <a:r>
              <a:rPr lang="en-US" altLang="en-US" sz="2400" dirty="0" err="1">
                <a:latin typeface="Courier" pitchFamily="20" charset="0"/>
              </a:rPr>
              <a:t>polyval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p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811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Example 14.4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17551-706F-4AA9-A5DA-4B25A71EFD4F}"/>
              </a:ext>
            </a:extLst>
          </p:cNvPr>
          <p:cNvSpPr txBox="1"/>
          <p:nvPr/>
        </p:nvSpPr>
        <p:spPr>
          <a:xfrm>
            <a:off x="152400" y="988963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straight line to the values of the Table 14.1.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94D6-E94F-4AA9-A175-6203DBDC9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18148" r="46667" b="65926"/>
          <a:stretch/>
        </p:blipFill>
        <p:spPr>
          <a:xfrm>
            <a:off x="175959" y="1503558"/>
            <a:ext cx="74295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8154-80E8-47FD-9501-3B0D3A50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7" y="4738933"/>
            <a:ext cx="3967737" cy="1130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8E752-2A0B-4533-A429-A15E3812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392537"/>
            <a:ext cx="3981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Example 14.6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17551-706F-4AA9-A5DA-4B25A71EFD4F}"/>
                  </a:ext>
                </a:extLst>
              </p:cNvPr>
              <p:cNvSpPr txBox="1"/>
              <p:nvPr/>
            </p:nvSpPr>
            <p:spPr>
              <a:xfrm>
                <a:off x="152400" y="988963"/>
                <a:ext cx="8077200" cy="2375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Fit a logarithmic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/>
                  <a:t> to the values of the Table 14.1.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17551-706F-4AA9-A5DA-4B25A71E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88963"/>
                <a:ext cx="8077200" cy="2375137"/>
              </a:xfrm>
              <a:prstGeom prst="rect">
                <a:avLst/>
              </a:prstGeom>
              <a:blipFill>
                <a:blip r:embed="rId2"/>
                <a:stretch>
                  <a:fillRect l="-604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E2694D6-E94F-4AA9-A175-6203DBDC9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t="18148" r="46667" b="65926"/>
          <a:stretch/>
        </p:blipFill>
        <p:spPr>
          <a:xfrm>
            <a:off x="175959" y="1503558"/>
            <a:ext cx="74295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8154-80E8-47FD-9501-3B0D3A501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7" y="4738933"/>
            <a:ext cx="3967737" cy="1130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8E752-2A0B-4533-A429-A15E38127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392537"/>
            <a:ext cx="3981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Case study 14.6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F742C0-A6B1-4B2E-AEF5-05A09DFA4FD0}"/>
                  </a:ext>
                </a:extLst>
              </p:cNvPr>
              <p:cNvSpPr txBox="1"/>
              <p:nvPr/>
            </p:nvSpPr>
            <p:spPr>
              <a:xfrm>
                <a:off x="304800" y="1264920"/>
                <a:ext cx="8001000" cy="4891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Enzymes act as catalysts to speed up the rate of chemical reactions in living cells. In most cases, they convert one chemical, the substrate, into another, the product. The Michaelis-Menten model is used to describe the reaction speed, </a:t>
                </a:r>
              </a:p>
              <a:p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Suppose that you have the following data 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Employ linear regression to fit the data into the Michaelis-Menten model by finding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Plot the results.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F742C0-A6B1-4B2E-AEF5-05A09DFA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64920"/>
                <a:ext cx="8001000" cy="4891467"/>
              </a:xfrm>
              <a:prstGeom prst="rect">
                <a:avLst/>
              </a:prstGeom>
              <a:blipFill>
                <a:blip r:embed="rId2"/>
                <a:stretch>
                  <a:fillRect l="-609" t="-374" r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6C55D3-F50A-4942-99C7-26FDDCD23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50000" r="54168" b="40046"/>
          <a:stretch/>
        </p:blipFill>
        <p:spPr>
          <a:xfrm>
            <a:off x="1371600" y="3410119"/>
            <a:ext cx="65836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0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/>
              <a:t>Knowing how to compute the slope and intercept of a best fit straight line with linear regression.</a:t>
            </a:r>
          </a:p>
          <a:p>
            <a:pPr marL="285750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/>
              <a:t>Understanding how to use transformations to linearize nonlinear equations so that they can be fit with linear regression.</a:t>
            </a:r>
          </a:p>
          <a:p>
            <a:pPr marL="285750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/>
              <a:t>Knowing how to implement linear regression with MATLAB.</a:t>
            </a:r>
          </a:p>
        </p:txBody>
      </p:sp>
    </p:spTree>
    <p:extLst>
      <p:ext uri="{BB962C8B-B14F-4D97-AF65-F5344CB8AC3E}">
        <p14:creationId xmlns:p14="http://schemas.microsoft.com/office/powerpoint/2010/main" val="1383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Least-Squares Regression</a:t>
            </a: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</p:spPr>
            <p:txBody>
              <a:bodyPr/>
              <a:lstStyle/>
              <a:p>
                <a:r>
                  <a:rPr lang="en-US" altLang="en-US" sz="2800" dirty="0"/>
                  <a:t>Linear least-squares regression is a method to determine the “best” coefficients in a linear model for given data set.</a:t>
                </a:r>
              </a:p>
              <a:p>
                <a:r>
                  <a:rPr lang="en-US" altLang="en-US" sz="2800" dirty="0"/>
                  <a:t>“Best” for least-squares regression means minimizing the sum of the squares of the </a:t>
                </a:r>
                <a:r>
                  <a:rPr lang="en-US" altLang="en-US" sz="2800" i="1" dirty="0"/>
                  <a:t>estimate</a:t>
                </a:r>
                <a:r>
                  <a:rPr lang="en-US" altLang="en-US" sz="2800" dirty="0"/>
                  <a:t> residuals.  For a straight line model, this gives: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altLang="en-US" sz="2800" b="0" i="1" baseline="-25000" smtClean="0">
                          <a:latin typeface="Cambria Math"/>
                        </a:rPr>
                        <m:t>𝑟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8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en-US" sz="2800" b="0" i="1" baseline="-2500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en-US" sz="2800" b="0" i="1" baseline="-25000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en-US" sz="2800" b="0" i="1" baseline="-2500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en-US" sz="2800" b="0" i="1" baseline="-25000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en-US" sz="2800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2800" dirty="0"/>
              </a:p>
              <a:p>
                <a:r>
                  <a:rPr lang="en-US" altLang="en-US" sz="2800" dirty="0"/>
                  <a:t>This method will yield a unique line for a given set of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  <a:blipFill rotWithShape="1">
                <a:blip r:embed="rId2"/>
                <a:stretch>
                  <a:fillRect l="-1465" t="-1190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Least-Squares Fit of a Straight Line</a:t>
            </a: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</p:spPr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altLang="en-US" dirty="0"/>
                  <a:t>Using the model:</a:t>
                </a: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</a:rPr>
                        <m:t>𝑦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𝑎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+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𝑎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br>
                  <a:rPr lang="en-US" altLang="en-US" dirty="0"/>
                </a:br>
                <a:r>
                  <a:rPr lang="en-US" altLang="en-US" dirty="0"/>
                  <a:t>the slope and intercept producing the best fit can be found using: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𝑎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600" b="0" i="1" smtClean="0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en-US" sz="3600" b="0" i="1" baseline="-2500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𝑦𝑖</m:t>
                              </m:r>
                            </m:e>
                          </m:nary>
                          <m:r>
                            <a:rPr lang="en-US" altLang="en-US" sz="36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US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en-US" sz="3600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US" sz="3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en-US" sz="3600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nary>
                        </m:num>
                        <m:den>
                          <m:r>
                            <a:rPr lang="en-US" altLang="en-US" sz="3600" b="0" i="1" smtClean="0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3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en-US" sz="3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en-US" sz="3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en-US" sz="3600" b="0" i="1" baseline="-2500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en-US" sz="3600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36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𝑎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36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en-US" sz="3600" b="0" i="1" smtClean="0">
                          <a:latin typeface="Cambria Math"/>
                        </a:rPr>
                        <m:t>−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𝑎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  <a:blipFill rotWithShape="1">
                <a:blip r:embed="rId2"/>
                <a:stretch>
                  <a:fillRect l="-1832" t="-1548" r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6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Least-Squares Fit of a Straight Line Example</a:t>
            </a:r>
            <a:endParaRPr lang="en-US" dirty="0"/>
          </a:p>
        </p:txBody>
      </p:sp>
      <p:graphicFrame>
        <p:nvGraphicFramePr>
          <p:cNvPr id="1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83091"/>
              </p:ext>
            </p:extLst>
          </p:nvPr>
        </p:nvGraphicFramePr>
        <p:xfrm>
          <a:off x="152400" y="1579874"/>
          <a:ext cx="3511296" cy="428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V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(m/s)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F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(N)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x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y</a:t>
                      </a:r>
                      <a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(x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x</a:t>
                      </a:r>
                      <a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y</a:t>
                      </a:r>
                      <a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70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400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1400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900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11400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40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550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1600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22000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610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2500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30500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60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1220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3600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73200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70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830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4900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58100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1450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6400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116000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20" charset="-128"/>
                        </a:rPr>
                        <a:t>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360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5135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20400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312850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764280" y="1737360"/>
                <a:ext cx="5303520" cy="100584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400" i="1" smtClean="0">
                          <a:latin typeface="Cambria Math"/>
                        </a:rPr>
                        <m:t>𝑎</m:t>
                      </m:r>
                      <m:r>
                        <a:rPr lang="en-US" altLang="en-US" sz="1400" i="1" baseline="-25000">
                          <a:latin typeface="Cambria Math"/>
                        </a:rPr>
                        <m:t>1</m:t>
                      </m:r>
                      <m:r>
                        <a:rPr lang="en-US" alt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400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en-US" sz="1400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en-US" sz="1400" i="1">
                                  <a:latin typeface="Cambria Math"/>
                                </a:rPr>
                                <m:t>𝑦𝑖</m:t>
                              </m:r>
                            </m:e>
                          </m:nary>
                          <m:r>
                            <a:rPr lang="en-US" altLang="en-US" sz="14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en-US" sz="1400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en-US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en-US" sz="1400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nary>
                        </m:num>
                        <m:den>
                          <m:r>
                            <a:rPr lang="en-US" altLang="en-US" sz="1400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en-US" sz="14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en-US" sz="1400" i="1" baseline="-2500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en-US" sz="14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  <m:r>
                        <a:rPr lang="en-US" alt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400" b="0" i="1" smtClean="0">
                              <a:latin typeface="Cambria Math"/>
                            </a:rPr>
                            <m:t>8</m:t>
                          </m:r>
                          <m:d>
                            <m:d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 smtClean="0">
                                  <a:latin typeface="Cambria Math"/>
                                </a:rPr>
                                <m:t>312850</m:t>
                              </m:r>
                            </m:e>
                          </m:d>
                          <m:r>
                            <a:rPr lang="en-US" altLang="en-US" sz="1400" b="0" i="1" smtClean="0">
                              <a:latin typeface="Cambria Math"/>
                            </a:rPr>
                            <m:t>−(360)(5135)</m:t>
                          </m:r>
                        </m:num>
                        <m:den>
                          <m:r>
                            <a:rPr lang="en-US" altLang="en-US" sz="1400" b="0" i="1" smtClean="0">
                              <a:latin typeface="Cambria Math"/>
                            </a:rPr>
                            <m:t>8</m:t>
                          </m:r>
                          <m:d>
                            <m:d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 smtClean="0">
                                  <a:latin typeface="Cambria Math"/>
                                </a:rPr>
                                <m:t>20400</m:t>
                              </m:r>
                            </m:e>
                          </m:d>
                          <m:r>
                            <a:rPr lang="en-US" altLang="en-US" sz="14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 smtClean="0">
                                  <a:latin typeface="Cambria Math"/>
                                </a:rPr>
                                <m:t>360</m:t>
                              </m:r>
                            </m:e>
                          </m:d>
                          <m:r>
                            <a:rPr lang="en-US" altLang="en-US" sz="14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en-US" sz="1400" b="0" i="1" smtClean="0">
                          <a:latin typeface="Cambria Math"/>
                        </a:rPr>
                        <m:t>=19.47024</m:t>
                      </m:r>
                    </m:oMath>
                  </m:oMathPara>
                </a14:m>
                <a:endParaRPr lang="en-US" alt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𝑎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latin typeface="Cambria Math"/>
                        </a:rPr>
                        <m:t>𝑎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=641.875−19.47024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45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=−234.2857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280" y="1737360"/>
                <a:ext cx="5303520" cy="10058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/>
              <p:cNvSpPr>
                <a:spLocks noGrp="1"/>
              </p:cNvSpPr>
              <p:nvPr>
                <p:ph idx="18"/>
              </p:nvPr>
            </p:nvSpPr>
            <p:spPr>
              <a:xfrm>
                <a:off x="4876800" y="3048000"/>
                <a:ext cx="3657600" cy="4572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𝐹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𝑒𝑠𝑡</m:t>
                      </m:r>
                      <m:r>
                        <a:rPr lang="en-US" sz="2000" b="0" i="1" smtClean="0">
                          <a:latin typeface="Cambria Math"/>
                        </a:rPr>
                        <m:t>=−234.2857+19.47024</m:t>
                      </m:r>
                      <m:r>
                        <a:rPr lang="en-US" sz="20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8"/>
              </p:nvPr>
            </p:nvSpPr>
            <p:spPr>
              <a:xfrm>
                <a:off x="4876800" y="3048000"/>
                <a:ext cx="3657600" cy="4572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5"/>
          <p:cNvPicPr>
            <a:picLocks noGrp="1" noChangeAspect="1" noChangeArrowheads="1"/>
          </p:cNvPicPr>
          <p:nvPr>
            <p:ph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35" y="3505200"/>
            <a:ext cx="4397265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3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Quantification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1158240"/>
          </a:xfrm>
        </p:spPr>
        <p:txBody>
          <a:bodyPr/>
          <a:lstStyle/>
          <a:p>
            <a:r>
              <a:rPr lang="en-US" altLang="en-US" dirty="0"/>
              <a:t>Recall for a straight line, the sum of the squares of the estimate residuals:</a:t>
            </a:r>
            <a:endParaRPr lang="en-US" dirty="0"/>
          </a:p>
        </p:txBody>
      </p:sp>
      <p:pic>
        <p:nvPicPr>
          <p:cNvPr id="4098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599"/>
            <a:ext cx="315848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>
                <a:spLocks noGrp="1"/>
              </p:cNvSpPr>
              <p:nvPr>
                <p:ph idx="18"/>
              </p:nvPr>
            </p:nvSpPr>
            <p:spPr>
              <a:xfrm>
                <a:off x="4191000" y="3124200"/>
                <a:ext cx="4572000" cy="12192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400" b="0" i="1" baseline="-2500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400" b="0" i="1" baseline="-25000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400" b="0" i="1" baseline="-2500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baseline="-25000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8"/>
              </p:nvPr>
            </p:nvSpPr>
            <p:spPr>
              <a:xfrm>
                <a:off x="4191000" y="3124200"/>
                <a:ext cx="4572000" cy="12192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idx="19"/>
              </p:nvPr>
            </p:nvSpPr>
            <p:spPr>
              <a:xfrm>
                <a:off x="457200" y="4953000"/>
                <a:ext cx="8229600" cy="16764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i="1" dirty="0"/>
                  <a:t>Standard error of the estimate: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en-US" sz="2400" b="0" i="1" baseline="-25000" smtClean="0">
                          <a:latin typeface="Cambria Math"/>
                        </a:rPr>
                        <m:t>𝑦</m:t>
                      </m:r>
                      <m:r>
                        <a:rPr lang="en-US" altLang="en-US" sz="2400" b="0" i="1" baseline="-15000" smtClean="0">
                          <a:latin typeface="Cambria Math"/>
                        </a:rPr>
                        <m:t>/</m:t>
                      </m:r>
                      <m:r>
                        <a:rPr lang="en-US" altLang="en-US" sz="2400" b="0" i="1" baseline="-25000" smtClean="0">
                          <a:latin typeface="Cambria Math"/>
                        </a:rPr>
                        <m:t>𝑥</m:t>
                      </m:r>
                      <m:r>
                        <a:rPr lang="en-US" altLang="en-US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en-US" sz="2400" b="0" i="1" baseline="-25000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9"/>
              </p:nvPr>
            </p:nvSpPr>
            <p:spPr>
              <a:xfrm>
                <a:off x="457200" y="4953000"/>
                <a:ext cx="8229600" cy="1676400"/>
              </a:xfrm>
              <a:blipFill rotWithShape="1">
                <a:blip r:embed="rId4"/>
                <a:stretch>
                  <a:fillRect l="-1852" t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2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Error of the Estimate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1158240"/>
          </a:xfrm>
        </p:spPr>
        <p:txBody>
          <a:bodyPr/>
          <a:lstStyle/>
          <a:p>
            <a:r>
              <a:rPr lang="en-US" altLang="en-US" sz="2400" dirty="0"/>
              <a:t>Regression data showing (a) the spread of data around the mean of the dependent data and (b) the spread of the data around the best fit line:</a:t>
            </a:r>
            <a:endParaRPr lang="en-US" sz="2400" dirty="0"/>
          </a:p>
        </p:txBody>
      </p:sp>
      <p:pic>
        <p:nvPicPr>
          <p:cNvPr id="5122" name="Picture 3"/>
          <p:cNvPicPr>
            <a:picLocks noGrp="1" noChangeAspect="1" noChangeArrowheads="1"/>
          </p:cNvPicPr>
          <p:nvPr>
            <p:ph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19" y="2666999"/>
            <a:ext cx="6959763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7"/>
          </p:nvPr>
        </p:nvSpPr>
        <p:spPr>
          <a:xfrm>
            <a:off x="457200" y="5730240"/>
            <a:ext cx="8229600" cy="822960"/>
          </a:xfrm>
        </p:spPr>
        <p:txBody>
          <a:bodyPr/>
          <a:lstStyle/>
          <a:p>
            <a:r>
              <a:rPr lang="en-US" altLang="en-US" sz="2400" dirty="0"/>
              <a:t>The reduction in spread represents the improvement due to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7253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Nonlinear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21040" cy="5303520"/>
              </a:xfrm>
            </p:spPr>
            <p:txBody>
              <a:bodyPr/>
              <a:lstStyle/>
              <a:p>
                <a:r>
                  <a:rPr lang="en-US" altLang="en-US" dirty="0"/>
                  <a:t>Linear regression is predicated on the fact that the relationship between the dependent and independent variables is linear - this is not always the case.</a:t>
                </a:r>
              </a:p>
              <a:p>
                <a:r>
                  <a:rPr lang="en-US" altLang="en-US" dirty="0"/>
                  <a:t>Three common examples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exponential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 :</m:t>
                      </m:r>
                      <m:r>
                        <a:rPr lang="en-US" altLang="en-US" b="0" i="0" smtClean="0">
                          <a:latin typeface="Cambria Math"/>
                        </a:rPr>
                        <m:t>                            </m:t>
                      </m:r>
                      <m:r>
                        <a:rPr lang="en-US" altLang="en-US" b="0" i="1" smtClean="0">
                          <a:latin typeface="Cambria Math"/>
                        </a:rPr>
                        <m:t>𝑦</m:t>
                      </m:r>
                      <m:r>
                        <a:rPr lang="en-US" alt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en-US" i="1" baseline="-2500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altLang="en-US" i="1" baseline="-2500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en-US" i="1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power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 :</m:t>
                      </m:r>
                      <m:r>
                        <a:rPr lang="en-US" altLang="en-US">
                          <a:latin typeface="Cambria Math"/>
                        </a:rPr>
                        <m:t>               </m:t>
                      </m:r>
                      <m:r>
                        <a:rPr lang="en-US" altLang="en-US" b="0" i="0" smtClean="0">
                          <a:latin typeface="Cambria Math"/>
                        </a:rPr>
                        <m:t>                     </m:t>
                      </m:r>
                      <m:r>
                        <a:rPr lang="en-US" altLang="en-US">
                          <a:latin typeface="Cambria Math"/>
                        </a:rPr>
                        <m:t> </m:t>
                      </m:r>
                      <m:r>
                        <a:rPr lang="en-US" altLang="en-US" i="1">
                          <a:latin typeface="Cambria Math"/>
                        </a:rPr>
                        <m:t>𝑦</m:t>
                      </m:r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en-US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altLang="en-US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saturation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growth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rate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</a:rPr>
                        <m:t> :</m:t>
                      </m:r>
                      <m:r>
                        <a:rPr lang="en-US" altLang="en-US" b="0" i="1" smtClean="0">
                          <a:latin typeface="Cambria Math"/>
                        </a:rPr>
                        <m:t>      </m:t>
                      </m:r>
                      <m:r>
                        <a:rPr lang="en-US" altLang="en-US" b="0" i="1" smtClean="0">
                          <a:latin typeface="Cambria Math"/>
                        </a:rPr>
                        <m:t>𝑦</m:t>
                      </m:r>
                      <m:r>
                        <a:rPr lang="en-US" altLang="en-US" b="0" i="1" smtClean="0">
                          <a:latin typeface="Cambria Math"/>
                        </a:rPr>
                        <m:t>=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en-US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altLang="en-US" b="0" i="1" baseline="-25000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21040" cy="5303520"/>
              </a:xfrm>
              <a:blipFill rotWithShape="1">
                <a:blip r:embed="rId2"/>
                <a:stretch>
                  <a:fillRect l="-1905" t="-1494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5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Linearization of Nonlinear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21040" cy="2133600"/>
          </a:xfrm>
        </p:spPr>
        <p:txBody>
          <a:bodyPr/>
          <a:lstStyle/>
          <a:p>
            <a:r>
              <a:rPr lang="en-US" altLang="en-US" dirty="0"/>
              <a:t>One option for finding the coefficients for a nonlinear fit is to linearize it. For the three common models, this may involve taking logarithms or inversion: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22933"/>
                  </p:ext>
                </p:extLst>
              </p:nvPr>
            </p:nvGraphicFramePr>
            <p:xfrm>
              <a:off x="495300" y="3580828"/>
              <a:ext cx="8153400" cy="2819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Nonlinear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Linearized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2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exponential :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2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lang="en-US" altLang="en-US" sz="2200" i="1" baseline="-2500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altLang="en-US" sz="2200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en-US" sz="22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r>
                                      <a:rPr lang="en-US" altLang="en-US" sz="2200" i="1" baseline="-2500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altLang="en-US" sz="22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sz="2200" b="0" i="1" baseline="-2500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  <m:r>
                                          <a:rPr lang="en-US" sz="2200" b="0" i="1" baseline="-2500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42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power :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20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en-US" sz="2200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2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lang="en-US" altLang="en-US" sz="22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alt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en-US" sz="22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r>
                                      <a:rPr lang="en-US" altLang="en-US" sz="22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sz="2200" b="0" i="1" baseline="-2500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  <m:r>
                                          <a:rPr lang="en-US" sz="2200" b="0" i="1" baseline="-2500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42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saturation-growth-rate :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en-US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en-US" sz="22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altLang="en-US" sz="2200" b="0" i="1" baseline="-2500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f>
                                  <m:fPr>
                                    <m:ctrlPr>
                                      <a:rPr lang="en-US" altLang="en-US" sz="2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r>
                                      <a:rPr lang="en-US" altLang="en-US" sz="22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alt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alt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lang="en-US" sz="22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r>
                                      <a:rPr lang="en-US" sz="22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lang="en-US" sz="22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22933"/>
                  </p:ext>
                </p:extLst>
              </p:nvPr>
            </p:nvGraphicFramePr>
            <p:xfrm>
              <a:off x="495300" y="3580828"/>
              <a:ext cx="8153400" cy="2819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2057400"/>
                    <a:gridCol w="3048000"/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Nonlinear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Linearized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742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exponential :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7929" t="-78689" r="-147929" b="-20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600" t="-78689" b="-205738"/>
                          </a:stretch>
                        </a:blipFill>
                      </a:tcPr>
                    </a:tc>
                  </a:tr>
                  <a:tr h="742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power :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7929" t="-178689" r="-147929" b="-10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600" t="-178689" b="-105738"/>
                          </a:stretch>
                        </a:blipFill>
                      </a:tcPr>
                    </a:tc>
                  </a:tr>
                  <a:tr h="785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saturation-growth-rate :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7929" t="-263566" r="-147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600" t="-2635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431655"/>
      </p:ext>
    </p:extLst>
  </p:cSld>
  <p:clrMapOvr>
    <a:masterClrMapping/>
  </p:clrMapOvr>
</p:sld>
</file>

<file path=ppt/theme/theme1.xml><?xml version="1.0" encoding="utf-8"?>
<a:theme xmlns:a="http://schemas.openxmlformats.org/drawingml/2006/main" name="MHHE_Accessible_PPT_Template-v3 (1)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 (1)</Template>
  <TotalTime>1697</TotalTime>
  <Words>672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ＭＳ Ｐゴシック</vt:lpstr>
      <vt:lpstr>Arial</vt:lpstr>
      <vt:lpstr>ArumSans Bd</vt:lpstr>
      <vt:lpstr>ArumSans Bold</vt:lpstr>
      <vt:lpstr>ArumSans Regular</vt:lpstr>
      <vt:lpstr>ArumSans Rg</vt:lpstr>
      <vt:lpstr>Calibri</vt:lpstr>
      <vt:lpstr>Cambria Math</vt:lpstr>
      <vt:lpstr>Courier</vt:lpstr>
      <vt:lpstr>Symbol</vt:lpstr>
      <vt:lpstr>Vectipede Rg</vt:lpstr>
      <vt:lpstr>MHHE_Accessible_PPT_Template-v3 (1)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Part 4  Chapter 14</vt:lpstr>
      <vt:lpstr>Chapter Objectives</vt:lpstr>
      <vt:lpstr>Linear Least-Squares Regression</vt:lpstr>
      <vt:lpstr>Least-Squares Fit of a Straight Line</vt:lpstr>
      <vt:lpstr>Least-Squares Fit of a Straight Line Example</vt:lpstr>
      <vt:lpstr>Quantification of Error</vt:lpstr>
      <vt:lpstr>Standard Error of the Estimate</vt:lpstr>
      <vt:lpstr>Nonlinear Relationships</vt:lpstr>
      <vt:lpstr>Linearization of Nonlinear Relationships</vt:lpstr>
      <vt:lpstr>Transformation Examples</vt:lpstr>
      <vt:lpstr>Linear Regression Program</vt:lpstr>
      <vt:lpstr>MATLAB Functions</vt:lpstr>
      <vt:lpstr>Example 14.4</vt:lpstr>
      <vt:lpstr>Example 14.6</vt:lpstr>
      <vt:lpstr>Case study 14.6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Structural Analysis</dc:title>
  <dc:creator>Kilburg, Jolynn</dc:creator>
  <cp:lastModifiedBy>Bamdad Lessani</cp:lastModifiedBy>
  <cp:revision>174</cp:revision>
  <cp:lastPrinted>2023-03-20T15:30:11Z</cp:lastPrinted>
  <dcterms:created xsi:type="dcterms:W3CDTF">2017-02-27T15:23:48Z</dcterms:created>
  <dcterms:modified xsi:type="dcterms:W3CDTF">2023-03-20T16:28:16Z</dcterms:modified>
</cp:coreProperties>
</file>