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1" r:id="rId4"/>
    <p:sldId id="260" r:id="rId5"/>
    <p:sldId id="314" r:id="rId6"/>
    <p:sldId id="271" r:id="rId7"/>
    <p:sldId id="317" r:id="rId8"/>
    <p:sldId id="318" r:id="rId9"/>
    <p:sldId id="316" r:id="rId10"/>
    <p:sldId id="308" r:id="rId11"/>
    <p:sldId id="272" r:id="rId12"/>
    <p:sldId id="31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120"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1EEE-49DA-AC61-E2BD-9C549C13FC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824A3F-8BD6-48D1-C662-7D5AC6D9A9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238993-5E2E-A133-2C19-084F2FA38C58}"/>
              </a:ext>
            </a:extLst>
          </p:cNvPr>
          <p:cNvSpPr>
            <a:spLocks noGrp="1"/>
          </p:cNvSpPr>
          <p:nvPr>
            <p:ph type="dt" sz="half" idx="10"/>
          </p:nvPr>
        </p:nvSpPr>
        <p:spPr/>
        <p:txBody>
          <a:bodyPr/>
          <a:lstStyle/>
          <a:p>
            <a:fld id="{4D61057B-D6B9-41BE-A2D0-4786BF27CF9E}" type="datetimeFigureOut">
              <a:rPr lang="en-US" smtClean="0"/>
              <a:t>2/21/2024</a:t>
            </a:fld>
            <a:endParaRPr lang="en-US"/>
          </a:p>
        </p:txBody>
      </p:sp>
      <p:sp>
        <p:nvSpPr>
          <p:cNvPr id="5" name="Footer Placeholder 4">
            <a:extLst>
              <a:ext uri="{FF2B5EF4-FFF2-40B4-BE49-F238E27FC236}">
                <a16:creationId xmlns:a16="http://schemas.microsoft.com/office/drawing/2014/main" id="{82021459-4898-5A67-5DD5-9D1A30F9C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63302-74ED-C314-5BC9-48BFD3E8601B}"/>
              </a:ext>
            </a:extLst>
          </p:cNvPr>
          <p:cNvSpPr>
            <a:spLocks noGrp="1"/>
          </p:cNvSpPr>
          <p:nvPr>
            <p:ph type="sldNum" sz="quarter" idx="12"/>
          </p:nvPr>
        </p:nvSpPr>
        <p:spPr/>
        <p:txBody>
          <a:bodyPr/>
          <a:lstStyle/>
          <a:p>
            <a:fld id="{E07B2BEC-0F50-4789-8448-8CBC447F2282}" type="slidenum">
              <a:rPr lang="en-US" smtClean="0"/>
              <a:t>‹#›</a:t>
            </a:fld>
            <a:endParaRPr lang="en-US"/>
          </a:p>
        </p:txBody>
      </p:sp>
    </p:spTree>
    <p:extLst>
      <p:ext uri="{BB962C8B-B14F-4D97-AF65-F5344CB8AC3E}">
        <p14:creationId xmlns:p14="http://schemas.microsoft.com/office/powerpoint/2010/main" val="1364283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4F52-8C09-7794-F26B-19EF684DAF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FE69DF-94AD-C994-A6E2-1A18C79C79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E9D96-4522-1E8B-EB41-26D5900E4850}"/>
              </a:ext>
            </a:extLst>
          </p:cNvPr>
          <p:cNvSpPr>
            <a:spLocks noGrp="1"/>
          </p:cNvSpPr>
          <p:nvPr>
            <p:ph type="dt" sz="half" idx="10"/>
          </p:nvPr>
        </p:nvSpPr>
        <p:spPr/>
        <p:txBody>
          <a:bodyPr/>
          <a:lstStyle/>
          <a:p>
            <a:fld id="{4D61057B-D6B9-41BE-A2D0-4786BF27CF9E}" type="datetimeFigureOut">
              <a:rPr lang="en-US" smtClean="0"/>
              <a:t>2/21/2024</a:t>
            </a:fld>
            <a:endParaRPr lang="en-US"/>
          </a:p>
        </p:txBody>
      </p:sp>
      <p:sp>
        <p:nvSpPr>
          <p:cNvPr id="5" name="Footer Placeholder 4">
            <a:extLst>
              <a:ext uri="{FF2B5EF4-FFF2-40B4-BE49-F238E27FC236}">
                <a16:creationId xmlns:a16="http://schemas.microsoft.com/office/drawing/2014/main" id="{098BB032-CAB7-3B50-EABD-8332E8953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958CF-1323-7758-1A54-467EB10E95C7}"/>
              </a:ext>
            </a:extLst>
          </p:cNvPr>
          <p:cNvSpPr>
            <a:spLocks noGrp="1"/>
          </p:cNvSpPr>
          <p:nvPr>
            <p:ph type="sldNum" sz="quarter" idx="12"/>
          </p:nvPr>
        </p:nvSpPr>
        <p:spPr/>
        <p:txBody>
          <a:bodyPr/>
          <a:lstStyle/>
          <a:p>
            <a:fld id="{E07B2BEC-0F50-4789-8448-8CBC447F2282}" type="slidenum">
              <a:rPr lang="en-US" smtClean="0"/>
              <a:t>‹#›</a:t>
            </a:fld>
            <a:endParaRPr lang="en-US"/>
          </a:p>
        </p:txBody>
      </p:sp>
    </p:spTree>
    <p:extLst>
      <p:ext uri="{BB962C8B-B14F-4D97-AF65-F5344CB8AC3E}">
        <p14:creationId xmlns:p14="http://schemas.microsoft.com/office/powerpoint/2010/main" val="3729166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347EB3-961F-A5B9-6A70-963B2A9AAE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764BD1-2B36-820B-2F65-00C0979AA7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BCB84-061D-0646-6F46-87F1E40F4B56}"/>
              </a:ext>
            </a:extLst>
          </p:cNvPr>
          <p:cNvSpPr>
            <a:spLocks noGrp="1"/>
          </p:cNvSpPr>
          <p:nvPr>
            <p:ph type="dt" sz="half" idx="10"/>
          </p:nvPr>
        </p:nvSpPr>
        <p:spPr/>
        <p:txBody>
          <a:bodyPr/>
          <a:lstStyle/>
          <a:p>
            <a:fld id="{4D61057B-D6B9-41BE-A2D0-4786BF27CF9E}" type="datetimeFigureOut">
              <a:rPr lang="en-US" smtClean="0"/>
              <a:t>2/21/2024</a:t>
            </a:fld>
            <a:endParaRPr lang="en-US"/>
          </a:p>
        </p:txBody>
      </p:sp>
      <p:sp>
        <p:nvSpPr>
          <p:cNvPr id="5" name="Footer Placeholder 4">
            <a:extLst>
              <a:ext uri="{FF2B5EF4-FFF2-40B4-BE49-F238E27FC236}">
                <a16:creationId xmlns:a16="http://schemas.microsoft.com/office/drawing/2014/main" id="{FFAB3F12-2C97-B843-624F-532D3D5F3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5CA01-B2CE-08D1-38FD-6AF4949E29FF}"/>
              </a:ext>
            </a:extLst>
          </p:cNvPr>
          <p:cNvSpPr>
            <a:spLocks noGrp="1"/>
          </p:cNvSpPr>
          <p:nvPr>
            <p:ph type="sldNum" sz="quarter" idx="12"/>
          </p:nvPr>
        </p:nvSpPr>
        <p:spPr/>
        <p:txBody>
          <a:bodyPr/>
          <a:lstStyle/>
          <a:p>
            <a:fld id="{E07B2BEC-0F50-4789-8448-8CBC447F2282}" type="slidenum">
              <a:rPr lang="en-US" smtClean="0"/>
              <a:t>‹#›</a:t>
            </a:fld>
            <a:endParaRPr lang="en-US"/>
          </a:p>
        </p:txBody>
      </p:sp>
    </p:spTree>
    <p:extLst>
      <p:ext uri="{BB962C8B-B14F-4D97-AF65-F5344CB8AC3E}">
        <p14:creationId xmlns:p14="http://schemas.microsoft.com/office/powerpoint/2010/main" val="3099551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76200"/>
            <a:ext cx="12192000" cy="1188720"/>
          </a:xfrm>
          <a:prstGeom prst="rect">
            <a:avLst/>
          </a:prstGeom>
        </p:spPr>
        <p:txBody>
          <a:bodyPr anchor="ctr"/>
          <a:lstStyle>
            <a:lvl1pPr>
              <a:lnSpc>
                <a:spcPct val="100000"/>
              </a:lnSpc>
              <a:defRPr sz="4400">
                <a:solidFill>
                  <a:srgbClr val="305266"/>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609600" y="1432560"/>
            <a:ext cx="49784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5181600" y="6553200"/>
            <a:ext cx="18288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1"/>
          <p:cNvSpPr>
            <a:spLocks noGrp="1"/>
          </p:cNvSpPr>
          <p:nvPr>
            <p:ph idx="17"/>
          </p:nvPr>
        </p:nvSpPr>
        <p:spPr>
          <a:xfrm>
            <a:off x="6400800" y="1447800"/>
            <a:ext cx="49784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8"/>
          </p:nvPr>
        </p:nvSpPr>
        <p:spPr>
          <a:xfrm>
            <a:off x="609600" y="3962400"/>
            <a:ext cx="49784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9"/>
          </p:nvPr>
        </p:nvSpPr>
        <p:spPr>
          <a:xfrm>
            <a:off x="6400800" y="3962400"/>
            <a:ext cx="49784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02224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76200"/>
            <a:ext cx="12192000" cy="1188720"/>
          </a:xfrm>
          <a:prstGeom prst="rect">
            <a:avLst/>
          </a:prstGeom>
        </p:spPr>
        <p:txBody>
          <a:bodyPr anchor="ctr"/>
          <a:lstStyle>
            <a:lvl1pPr>
              <a:lnSpc>
                <a:spcPct val="100000"/>
              </a:lnSpc>
              <a:defRPr sz="4400">
                <a:solidFill>
                  <a:srgbClr val="305266"/>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609600" y="1432560"/>
            <a:ext cx="109728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5181600" y="6553200"/>
            <a:ext cx="18288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1"/>
          <p:cNvSpPr>
            <a:spLocks noGrp="1"/>
          </p:cNvSpPr>
          <p:nvPr>
            <p:ph idx="17"/>
          </p:nvPr>
        </p:nvSpPr>
        <p:spPr>
          <a:xfrm>
            <a:off x="609600" y="4038600"/>
            <a:ext cx="10972800" cy="23774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2356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76200"/>
            <a:ext cx="12192000" cy="1188720"/>
          </a:xfrm>
          <a:prstGeom prst="rect">
            <a:avLst/>
          </a:prstGeom>
        </p:spPr>
        <p:txBody>
          <a:bodyPr anchor="ctr"/>
          <a:lstStyle>
            <a:lvl1pPr>
              <a:lnSpc>
                <a:spcPct val="100000"/>
              </a:lnSpc>
              <a:defRPr sz="4400">
                <a:solidFill>
                  <a:srgbClr val="305266"/>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609600" y="1432560"/>
            <a:ext cx="10972800" cy="5120640"/>
          </a:xfrm>
          <a:prstGeom prst="rect">
            <a:avLst/>
          </a:prstGeom>
        </p:spPr>
        <p:txBody>
          <a:bodyPr/>
          <a:lstStyle>
            <a:lvl1pPr marL="0" indent="0">
              <a:spcAft>
                <a:spcPts val="800"/>
              </a:spcAft>
              <a:buNone/>
              <a:defRPr sz="3200">
                <a:latin typeface="Arial" panose="020B0604020202020204" pitchFamily="34" charset="0"/>
                <a:cs typeface="Arial" panose="020B0604020202020204" pitchFamily="34" charset="0"/>
              </a:defRPr>
            </a:lvl1pPr>
            <a:lvl2pPr marL="457200" indent="-347472">
              <a:spcAft>
                <a:spcPts val="800"/>
              </a:spcAft>
              <a:buClr>
                <a:srgbClr val="A30000"/>
              </a:buClr>
              <a:buFont typeface="Arial" panose="020B0604020202020204" pitchFamily="34" charset="0"/>
              <a:buChar char="•"/>
              <a:defRPr sz="2800">
                <a:latin typeface="Arial" panose="020B0604020202020204" pitchFamily="34" charset="0"/>
                <a:cs typeface="Arial" panose="020B0604020202020204" pitchFamily="34" charset="0"/>
              </a:defRPr>
            </a:lvl2pPr>
            <a:lvl3pPr marL="731520" indent="-274320">
              <a:spcAft>
                <a:spcPts val="800"/>
              </a:spcAft>
              <a:buClr>
                <a:srgbClr val="305266"/>
              </a:buClr>
              <a:defRPr sz="2400">
                <a:latin typeface="Arial" panose="020B0604020202020204" pitchFamily="34" charset="0"/>
                <a:cs typeface="Arial" panose="020B0604020202020204" pitchFamily="34" charset="0"/>
              </a:defRPr>
            </a:lvl3pPr>
            <a:lvl4pPr marL="1005840" indent="-228600">
              <a:spcAft>
                <a:spcPts val="800"/>
              </a:spcAft>
              <a:buClr>
                <a:srgbClr val="307077"/>
              </a:buClr>
              <a:buFont typeface="Arial" panose="020B0604020202020204" pitchFamily="34" charset="0"/>
              <a:buChar char="•"/>
              <a:defRPr sz="2200">
                <a:latin typeface="Arial" panose="020B0604020202020204" pitchFamily="34" charset="0"/>
                <a:cs typeface="Arial" panose="020B0604020202020204" pitchFamily="34" charset="0"/>
              </a:defRPr>
            </a:lvl4pPr>
            <a:lvl5pPr marL="1371600" indent="-228600">
              <a:spcAft>
                <a:spcPts val="800"/>
              </a:spcAft>
              <a:buFont typeface="Arial" panose="020B0604020202020204" pitchFamily="34" charset="0"/>
              <a:buChar char="•"/>
              <a:defRPr sz="20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5181600" y="6553200"/>
            <a:ext cx="18288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478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51AD-0B13-40E5-29F3-0E94AEE44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6271E2-1E83-A200-BA2B-7A32E3BF9D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CA2FE-F9FE-A429-240E-05145E601111}"/>
              </a:ext>
            </a:extLst>
          </p:cNvPr>
          <p:cNvSpPr>
            <a:spLocks noGrp="1"/>
          </p:cNvSpPr>
          <p:nvPr>
            <p:ph type="dt" sz="half" idx="10"/>
          </p:nvPr>
        </p:nvSpPr>
        <p:spPr/>
        <p:txBody>
          <a:bodyPr/>
          <a:lstStyle/>
          <a:p>
            <a:fld id="{4D61057B-D6B9-41BE-A2D0-4786BF27CF9E}" type="datetimeFigureOut">
              <a:rPr lang="en-US" smtClean="0"/>
              <a:t>2/21/2024</a:t>
            </a:fld>
            <a:endParaRPr lang="en-US"/>
          </a:p>
        </p:txBody>
      </p:sp>
      <p:sp>
        <p:nvSpPr>
          <p:cNvPr id="5" name="Footer Placeholder 4">
            <a:extLst>
              <a:ext uri="{FF2B5EF4-FFF2-40B4-BE49-F238E27FC236}">
                <a16:creationId xmlns:a16="http://schemas.microsoft.com/office/drawing/2014/main" id="{782DD238-19A9-DE08-C17F-465CEC41F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DAD50-949D-D96C-FBC3-B35C8A305950}"/>
              </a:ext>
            </a:extLst>
          </p:cNvPr>
          <p:cNvSpPr>
            <a:spLocks noGrp="1"/>
          </p:cNvSpPr>
          <p:nvPr>
            <p:ph type="sldNum" sz="quarter" idx="12"/>
          </p:nvPr>
        </p:nvSpPr>
        <p:spPr/>
        <p:txBody>
          <a:bodyPr/>
          <a:lstStyle/>
          <a:p>
            <a:fld id="{E07B2BEC-0F50-4789-8448-8CBC447F2282}" type="slidenum">
              <a:rPr lang="en-US" smtClean="0"/>
              <a:t>‹#›</a:t>
            </a:fld>
            <a:endParaRPr lang="en-US"/>
          </a:p>
        </p:txBody>
      </p:sp>
    </p:spTree>
    <p:extLst>
      <p:ext uri="{BB962C8B-B14F-4D97-AF65-F5344CB8AC3E}">
        <p14:creationId xmlns:p14="http://schemas.microsoft.com/office/powerpoint/2010/main" val="162849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815E3-AE86-1219-AD68-A7F0B07C5A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E485B8-CEEC-A7B6-AB02-DD46E31C21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22FFE1-30C1-5541-5CB5-2E3FD3DEEEC9}"/>
              </a:ext>
            </a:extLst>
          </p:cNvPr>
          <p:cNvSpPr>
            <a:spLocks noGrp="1"/>
          </p:cNvSpPr>
          <p:nvPr>
            <p:ph type="dt" sz="half" idx="10"/>
          </p:nvPr>
        </p:nvSpPr>
        <p:spPr/>
        <p:txBody>
          <a:bodyPr/>
          <a:lstStyle/>
          <a:p>
            <a:fld id="{4D61057B-D6B9-41BE-A2D0-4786BF27CF9E}" type="datetimeFigureOut">
              <a:rPr lang="en-US" smtClean="0"/>
              <a:t>2/21/2024</a:t>
            </a:fld>
            <a:endParaRPr lang="en-US"/>
          </a:p>
        </p:txBody>
      </p:sp>
      <p:sp>
        <p:nvSpPr>
          <p:cNvPr id="5" name="Footer Placeholder 4">
            <a:extLst>
              <a:ext uri="{FF2B5EF4-FFF2-40B4-BE49-F238E27FC236}">
                <a16:creationId xmlns:a16="http://schemas.microsoft.com/office/drawing/2014/main" id="{E7BED063-6AD5-B281-7B3E-279A3479F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4ECE51-714F-4F8B-F45D-A8407EC839E4}"/>
              </a:ext>
            </a:extLst>
          </p:cNvPr>
          <p:cNvSpPr>
            <a:spLocks noGrp="1"/>
          </p:cNvSpPr>
          <p:nvPr>
            <p:ph type="sldNum" sz="quarter" idx="12"/>
          </p:nvPr>
        </p:nvSpPr>
        <p:spPr/>
        <p:txBody>
          <a:bodyPr/>
          <a:lstStyle/>
          <a:p>
            <a:fld id="{E07B2BEC-0F50-4789-8448-8CBC447F2282}" type="slidenum">
              <a:rPr lang="en-US" smtClean="0"/>
              <a:t>‹#›</a:t>
            </a:fld>
            <a:endParaRPr lang="en-US"/>
          </a:p>
        </p:txBody>
      </p:sp>
    </p:spTree>
    <p:extLst>
      <p:ext uri="{BB962C8B-B14F-4D97-AF65-F5344CB8AC3E}">
        <p14:creationId xmlns:p14="http://schemas.microsoft.com/office/powerpoint/2010/main" val="681764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40D8-CA08-72BE-8995-97E5E9257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170F9-4933-2D09-0D29-F466B93B25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108F6B-5D93-490B-6E69-434139BEF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25B649-56C6-3B34-60AE-7C9A1619002B}"/>
              </a:ext>
            </a:extLst>
          </p:cNvPr>
          <p:cNvSpPr>
            <a:spLocks noGrp="1"/>
          </p:cNvSpPr>
          <p:nvPr>
            <p:ph type="dt" sz="half" idx="10"/>
          </p:nvPr>
        </p:nvSpPr>
        <p:spPr/>
        <p:txBody>
          <a:bodyPr/>
          <a:lstStyle/>
          <a:p>
            <a:fld id="{4D61057B-D6B9-41BE-A2D0-4786BF27CF9E}" type="datetimeFigureOut">
              <a:rPr lang="en-US" smtClean="0"/>
              <a:t>2/21/2024</a:t>
            </a:fld>
            <a:endParaRPr lang="en-US"/>
          </a:p>
        </p:txBody>
      </p:sp>
      <p:sp>
        <p:nvSpPr>
          <p:cNvPr id="6" name="Footer Placeholder 5">
            <a:extLst>
              <a:ext uri="{FF2B5EF4-FFF2-40B4-BE49-F238E27FC236}">
                <a16:creationId xmlns:a16="http://schemas.microsoft.com/office/drawing/2014/main" id="{AE6E1990-E976-8F73-9859-DD6DC1160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E0154C-CF25-886C-88D4-37A57951B719}"/>
              </a:ext>
            </a:extLst>
          </p:cNvPr>
          <p:cNvSpPr>
            <a:spLocks noGrp="1"/>
          </p:cNvSpPr>
          <p:nvPr>
            <p:ph type="sldNum" sz="quarter" idx="12"/>
          </p:nvPr>
        </p:nvSpPr>
        <p:spPr/>
        <p:txBody>
          <a:bodyPr/>
          <a:lstStyle/>
          <a:p>
            <a:fld id="{E07B2BEC-0F50-4789-8448-8CBC447F2282}" type="slidenum">
              <a:rPr lang="en-US" smtClean="0"/>
              <a:t>‹#›</a:t>
            </a:fld>
            <a:endParaRPr lang="en-US"/>
          </a:p>
        </p:txBody>
      </p:sp>
    </p:spTree>
    <p:extLst>
      <p:ext uri="{BB962C8B-B14F-4D97-AF65-F5344CB8AC3E}">
        <p14:creationId xmlns:p14="http://schemas.microsoft.com/office/powerpoint/2010/main" val="2011575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ADF0-871B-6FA1-1D8F-9790E28FB1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04A02D-783B-EE1D-CE9E-BA371F2AA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8ACA9E-3CAC-3E13-FF11-66BE91D1FA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C3879C-4B0D-6745-D786-37D5117051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CF092C-0EEE-E3FA-2CC3-D0A8D6B69E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FE5056-B148-7782-1550-7119AD9F95A7}"/>
              </a:ext>
            </a:extLst>
          </p:cNvPr>
          <p:cNvSpPr>
            <a:spLocks noGrp="1"/>
          </p:cNvSpPr>
          <p:nvPr>
            <p:ph type="dt" sz="half" idx="10"/>
          </p:nvPr>
        </p:nvSpPr>
        <p:spPr/>
        <p:txBody>
          <a:bodyPr/>
          <a:lstStyle/>
          <a:p>
            <a:fld id="{4D61057B-D6B9-41BE-A2D0-4786BF27CF9E}" type="datetimeFigureOut">
              <a:rPr lang="en-US" smtClean="0"/>
              <a:t>2/21/2024</a:t>
            </a:fld>
            <a:endParaRPr lang="en-US"/>
          </a:p>
        </p:txBody>
      </p:sp>
      <p:sp>
        <p:nvSpPr>
          <p:cNvPr id="8" name="Footer Placeholder 7">
            <a:extLst>
              <a:ext uri="{FF2B5EF4-FFF2-40B4-BE49-F238E27FC236}">
                <a16:creationId xmlns:a16="http://schemas.microsoft.com/office/drawing/2014/main" id="{B22D495F-04E0-42AD-5BFA-487543D166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B40FA-E5AF-9F42-59E8-B0F93856FF0B}"/>
              </a:ext>
            </a:extLst>
          </p:cNvPr>
          <p:cNvSpPr>
            <a:spLocks noGrp="1"/>
          </p:cNvSpPr>
          <p:nvPr>
            <p:ph type="sldNum" sz="quarter" idx="12"/>
          </p:nvPr>
        </p:nvSpPr>
        <p:spPr/>
        <p:txBody>
          <a:bodyPr/>
          <a:lstStyle/>
          <a:p>
            <a:fld id="{E07B2BEC-0F50-4789-8448-8CBC447F2282}" type="slidenum">
              <a:rPr lang="en-US" smtClean="0"/>
              <a:t>‹#›</a:t>
            </a:fld>
            <a:endParaRPr lang="en-US"/>
          </a:p>
        </p:txBody>
      </p:sp>
    </p:spTree>
    <p:extLst>
      <p:ext uri="{BB962C8B-B14F-4D97-AF65-F5344CB8AC3E}">
        <p14:creationId xmlns:p14="http://schemas.microsoft.com/office/powerpoint/2010/main" val="417529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14F4-496F-AEEE-B63F-CA016A4BB4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A866CF-3850-63B9-B5FC-11751E0C937F}"/>
              </a:ext>
            </a:extLst>
          </p:cNvPr>
          <p:cNvSpPr>
            <a:spLocks noGrp="1"/>
          </p:cNvSpPr>
          <p:nvPr>
            <p:ph type="dt" sz="half" idx="10"/>
          </p:nvPr>
        </p:nvSpPr>
        <p:spPr/>
        <p:txBody>
          <a:bodyPr/>
          <a:lstStyle/>
          <a:p>
            <a:fld id="{4D61057B-D6B9-41BE-A2D0-4786BF27CF9E}" type="datetimeFigureOut">
              <a:rPr lang="en-US" smtClean="0"/>
              <a:t>2/21/2024</a:t>
            </a:fld>
            <a:endParaRPr lang="en-US"/>
          </a:p>
        </p:txBody>
      </p:sp>
      <p:sp>
        <p:nvSpPr>
          <p:cNvPr id="4" name="Footer Placeholder 3">
            <a:extLst>
              <a:ext uri="{FF2B5EF4-FFF2-40B4-BE49-F238E27FC236}">
                <a16:creationId xmlns:a16="http://schemas.microsoft.com/office/drawing/2014/main" id="{85ED342A-06D4-DBBC-4E9C-4788534E76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D5B90C-1533-8CEE-DBE0-76DEAC275FA4}"/>
              </a:ext>
            </a:extLst>
          </p:cNvPr>
          <p:cNvSpPr>
            <a:spLocks noGrp="1"/>
          </p:cNvSpPr>
          <p:nvPr>
            <p:ph type="sldNum" sz="quarter" idx="12"/>
          </p:nvPr>
        </p:nvSpPr>
        <p:spPr/>
        <p:txBody>
          <a:bodyPr/>
          <a:lstStyle/>
          <a:p>
            <a:fld id="{E07B2BEC-0F50-4789-8448-8CBC447F2282}" type="slidenum">
              <a:rPr lang="en-US" smtClean="0"/>
              <a:t>‹#›</a:t>
            </a:fld>
            <a:endParaRPr lang="en-US"/>
          </a:p>
        </p:txBody>
      </p:sp>
    </p:spTree>
    <p:extLst>
      <p:ext uri="{BB962C8B-B14F-4D97-AF65-F5344CB8AC3E}">
        <p14:creationId xmlns:p14="http://schemas.microsoft.com/office/powerpoint/2010/main" val="266530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0D1615-239B-DFB1-8D50-FFF0342FF786}"/>
              </a:ext>
            </a:extLst>
          </p:cNvPr>
          <p:cNvSpPr>
            <a:spLocks noGrp="1"/>
          </p:cNvSpPr>
          <p:nvPr>
            <p:ph type="dt" sz="half" idx="10"/>
          </p:nvPr>
        </p:nvSpPr>
        <p:spPr/>
        <p:txBody>
          <a:bodyPr/>
          <a:lstStyle/>
          <a:p>
            <a:fld id="{4D61057B-D6B9-41BE-A2D0-4786BF27CF9E}" type="datetimeFigureOut">
              <a:rPr lang="en-US" smtClean="0"/>
              <a:t>2/21/2024</a:t>
            </a:fld>
            <a:endParaRPr lang="en-US"/>
          </a:p>
        </p:txBody>
      </p:sp>
      <p:sp>
        <p:nvSpPr>
          <p:cNvPr id="3" name="Footer Placeholder 2">
            <a:extLst>
              <a:ext uri="{FF2B5EF4-FFF2-40B4-BE49-F238E27FC236}">
                <a16:creationId xmlns:a16="http://schemas.microsoft.com/office/drawing/2014/main" id="{485FC855-E799-F38E-29CE-42881F839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7C9D3-7CEF-EB17-DFB5-7544B2902D04}"/>
              </a:ext>
            </a:extLst>
          </p:cNvPr>
          <p:cNvSpPr>
            <a:spLocks noGrp="1"/>
          </p:cNvSpPr>
          <p:nvPr>
            <p:ph type="sldNum" sz="quarter" idx="12"/>
          </p:nvPr>
        </p:nvSpPr>
        <p:spPr/>
        <p:txBody>
          <a:bodyPr/>
          <a:lstStyle/>
          <a:p>
            <a:fld id="{E07B2BEC-0F50-4789-8448-8CBC447F2282}" type="slidenum">
              <a:rPr lang="en-US" smtClean="0"/>
              <a:t>‹#›</a:t>
            </a:fld>
            <a:endParaRPr lang="en-US"/>
          </a:p>
        </p:txBody>
      </p:sp>
    </p:spTree>
    <p:extLst>
      <p:ext uri="{BB962C8B-B14F-4D97-AF65-F5344CB8AC3E}">
        <p14:creationId xmlns:p14="http://schemas.microsoft.com/office/powerpoint/2010/main" val="108528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2584-EB20-A280-E19E-68A362D4EA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FB84B-44E0-0697-9FC6-EC7957C72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852B54-FB1B-9059-3A5E-D0AC12BACC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3082B3-324D-EF76-292B-E7FAC632B690}"/>
              </a:ext>
            </a:extLst>
          </p:cNvPr>
          <p:cNvSpPr>
            <a:spLocks noGrp="1"/>
          </p:cNvSpPr>
          <p:nvPr>
            <p:ph type="dt" sz="half" idx="10"/>
          </p:nvPr>
        </p:nvSpPr>
        <p:spPr/>
        <p:txBody>
          <a:bodyPr/>
          <a:lstStyle/>
          <a:p>
            <a:fld id="{4D61057B-D6B9-41BE-A2D0-4786BF27CF9E}" type="datetimeFigureOut">
              <a:rPr lang="en-US" smtClean="0"/>
              <a:t>2/21/2024</a:t>
            </a:fld>
            <a:endParaRPr lang="en-US"/>
          </a:p>
        </p:txBody>
      </p:sp>
      <p:sp>
        <p:nvSpPr>
          <p:cNvPr id="6" name="Footer Placeholder 5">
            <a:extLst>
              <a:ext uri="{FF2B5EF4-FFF2-40B4-BE49-F238E27FC236}">
                <a16:creationId xmlns:a16="http://schemas.microsoft.com/office/drawing/2014/main" id="{54450B9D-4DB7-E973-AF92-F37F446D6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C1062-C0FF-A9E8-939C-615E5DE06D1F}"/>
              </a:ext>
            </a:extLst>
          </p:cNvPr>
          <p:cNvSpPr>
            <a:spLocks noGrp="1"/>
          </p:cNvSpPr>
          <p:nvPr>
            <p:ph type="sldNum" sz="quarter" idx="12"/>
          </p:nvPr>
        </p:nvSpPr>
        <p:spPr/>
        <p:txBody>
          <a:bodyPr/>
          <a:lstStyle/>
          <a:p>
            <a:fld id="{E07B2BEC-0F50-4789-8448-8CBC447F2282}" type="slidenum">
              <a:rPr lang="en-US" smtClean="0"/>
              <a:t>‹#›</a:t>
            </a:fld>
            <a:endParaRPr lang="en-US"/>
          </a:p>
        </p:txBody>
      </p:sp>
    </p:spTree>
    <p:extLst>
      <p:ext uri="{BB962C8B-B14F-4D97-AF65-F5344CB8AC3E}">
        <p14:creationId xmlns:p14="http://schemas.microsoft.com/office/powerpoint/2010/main" val="2182860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284D5-C102-124E-18F9-785618A45C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D248E2-F9C9-B736-5945-107F7C5C0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B6BCBB-B203-7474-ED78-C88711329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DA211-27B6-F207-6ECA-CD3D01C6D9D4}"/>
              </a:ext>
            </a:extLst>
          </p:cNvPr>
          <p:cNvSpPr>
            <a:spLocks noGrp="1"/>
          </p:cNvSpPr>
          <p:nvPr>
            <p:ph type="dt" sz="half" idx="10"/>
          </p:nvPr>
        </p:nvSpPr>
        <p:spPr/>
        <p:txBody>
          <a:bodyPr/>
          <a:lstStyle/>
          <a:p>
            <a:fld id="{4D61057B-D6B9-41BE-A2D0-4786BF27CF9E}" type="datetimeFigureOut">
              <a:rPr lang="en-US" smtClean="0"/>
              <a:t>2/21/2024</a:t>
            </a:fld>
            <a:endParaRPr lang="en-US"/>
          </a:p>
        </p:txBody>
      </p:sp>
      <p:sp>
        <p:nvSpPr>
          <p:cNvPr id="6" name="Footer Placeholder 5">
            <a:extLst>
              <a:ext uri="{FF2B5EF4-FFF2-40B4-BE49-F238E27FC236}">
                <a16:creationId xmlns:a16="http://schemas.microsoft.com/office/drawing/2014/main" id="{825D27BD-87C3-CE4A-C2B5-69F5A968E3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12D25-14E4-E1A0-B6B0-2FD1A7FA6668}"/>
              </a:ext>
            </a:extLst>
          </p:cNvPr>
          <p:cNvSpPr>
            <a:spLocks noGrp="1"/>
          </p:cNvSpPr>
          <p:nvPr>
            <p:ph type="sldNum" sz="quarter" idx="12"/>
          </p:nvPr>
        </p:nvSpPr>
        <p:spPr/>
        <p:txBody>
          <a:bodyPr/>
          <a:lstStyle/>
          <a:p>
            <a:fld id="{E07B2BEC-0F50-4789-8448-8CBC447F2282}" type="slidenum">
              <a:rPr lang="en-US" smtClean="0"/>
              <a:t>‹#›</a:t>
            </a:fld>
            <a:endParaRPr lang="en-US"/>
          </a:p>
        </p:txBody>
      </p:sp>
    </p:spTree>
    <p:extLst>
      <p:ext uri="{BB962C8B-B14F-4D97-AF65-F5344CB8AC3E}">
        <p14:creationId xmlns:p14="http://schemas.microsoft.com/office/powerpoint/2010/main" val="26704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80E996-DE43-8610-B8A3-8519963C4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7DF325-1865-85AE-8CAD-CEFBE67A44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1D759-6A36-DD77-E869-D73224A4E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1057B-D6B9-41BE-A2D0-4786BF27CF9E}" type="datetimeFigureOut">
              <a:rPr lang="en-US" smtClean="0"/>
              <a:t>2/21/2024</a:t>
            </a:fld>
            <a:endParaRPr lang="en-US"/>
          </a:p>
        </p:txBody>
      </p:sp>
      <p:sp>
        <p:nvSpPr>
          <p:cNvPr id="5" name="Footer Placeholder 4">
            <a:extLst>
              <a:ext uri="{FF2B5EF4-FFF2-40B4-BE49-F238E27FC236}">
                <a16:creationId xmlns:a16="http://schemas.microsoft.com/office/drawing/2014/main" id="{F246E0E0-154D-5F9E-D79A-48903085F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6E3C98-9815-9C7E-F25A-9B2930E0B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7B2BEC-0F50-4789-8448-8CBC447F2282}" type="slidenum">
              <a:rPr lang="en-US" smtClean="0"/>
              <a:t>‹#›</a:t>
            </a:fld>
            <a:endParaRPr lang="en-US"/>
          </a:p>
        </p:txBody>
      </p:sp>
    </p:spTree>
    <p:extLst>
      <p:ext uri="{BB962C8B-B14F-4D97-AF65-F5344CB8AC3E}">
        <p14:creationId xmlns:p14="http://schemas.microsoft.com/office/powerpoint/2010/main" val="2982894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8410AFD-EF48-1504-7540-19A50BF1FB86}"/>
              </a:ext>
            </a:extLst>
          </p:cNvPr>
          <p:cNvSpPr>
            <a:spLocks noGrp="1"/>
          </p:cNvSpPr>
          <p:nvPr>
            <p:ph type="ctrTitle"/>
          </p:nvPr>
        </p:nvSpPr>
        <p:spPr>
          <a:xfrm>
            <a:off x="0" y="1905001"/>
            <a:ext cx="12192000" cy="1470025"/>
          </a:xfrm>
        </p:spPr>
        <p:txBody>
          <a:bodyPr>
            <a:normAutofit fontScale="90000"/>
          </a:bodyPr>
          <a:lstStyle/>
          <a:p>
            <a:pPr algn="ctr"/>
            <a:r>
              <a:rPr lang="en-US" altLang="en-US" dirty="0"/>
              <a:t>Part 2 </a:t>
            </a:r>
            <a:br>
              <a:rPr lang="en-US" altLang="en-US" dirty="0"/>
            </a:br>
            <a:r>
              <a:rPr lang="en-US" dirty="0"/>
              <a:t>Chapter 7</a:t>
            </a:r>
          </a:p>
        </p:txBody>
      </p:sp>
      <p:sp>
        <p:nvSpPr>
          <p:cNvPr id="5" name="Subtitle 2">
            <a:extLst>
              <a:ext uri="{FF2B5EF4-FFF2-40B4-BE49-F238E27FC236}">
                <a16:creationId xmlns:a16="http://schemas.microsoft.com/office/drawing/2014/main" id="{17AB9F5C-6134-0B2E-0C0E-8AA82ADD3DED}"/>
              </a:ext>
            </a:extLst>
          </p:cNvPr>
          <p:cNvSpPr>
            <a:spLocks noGrp="1"/>
          </p:cNvSpPr>
          <p:nvPr>
            <p:ph type="subTitle" idx="1"/>
          </p:nvPr>
        </p:nvSpPr>
        <p:spPr>
          <a:xfrm>
            <a:off x="2895600" y="3886200"/>
            <a:ext cx="6400800" cy="1905000"/>
          </a:xfrm>
        </p:spPr>
        <p:txBody>
          <a:bodyPr/>
          <a:lstStyle/>
          <a:p>
            <a:r>
              <a:rPr lang="en-US" altLang="en-US" dirty="0"/>
              <a:t>Optimization</a:t>
            </a:r>
          </a:p>
        </p:txBody>
      </p:sp>
    </p:spTree>
    <p:extLst>
      <p:ext uri="{BB962C8B-B14F-4D97-AF65-F5344CB8AC3E}">
        <p14:creationId xmlns:p14="http://schemas.microsoft.com/office/powerpoint/2010/main" val="401270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altLang="en-US" sz="3600" dirty="0" err="1">
                <a:latin typeface="Courier" pitchFamily="20" charset="0"/>
              </a:rPr>
              <a:t>fminsearch</a:t>
            </a:r>
            <a:r>
              <a:rPr lang="en-US" altLang="en-US" sz="3600" dirty="0"/>
              <a:t> function, multidimensional optimization</a:t>
            </a:r>
            <a:endParaRPr lang="en-US" sz="3600" dirty="0"/>
          </a:p>
        </p:txBody>
      </p:sp>
      <p:sp>
        <p:nvSpPr>
          <p:cNvPr id="3" name="Content Placeholder 2"/>
          <p:cNvSpPr>
            <a:spLocks noGrp="1"/>
          </p:cNvSpPr>
          <p:nvPr>
            <p:ph idx="1"/>
          </p:nvPr>
        </p:nvSpPr>
        <p:spPr>
          <a:xfrm>
            <a:off x="497150" y="1432560"/>
            <a:ext cx="9805090" cy="5212080"/>
          </a:xfrm>
        </p:spPr>
        <p:txBody>
          <a:bodyPr/>
          <a:lstStyle/>
          <a:p>
            <a:r>
              <a:rPr lang="en-US" altLang="en-US" sz="2800" dirty="0"/>
              <a:t>MATLAB has a built-in function, </a:t>
            </a:r>
            <a:r>
              <a:rPr lang="en-US" altLang="en-US" sz="2800" dirty="0" err="1">
                <a:latin typeface="Courier" pitchFamily="20" charset="0"/>
              </a:rPr>
              <a:t>fminsearch</a:t>
            </a:r>
            <a:r>
              <a:rPr lang="en-US" altLang="en-US" sz="2800" dirty="0"/>
              <a:t>, that can be used to determine the minimum of a multidimensional function.</a:t>
            </a:r>
          </a:p>
          <a:p>
            <a:pPr lvl="1"/>
            <a:r>
              <a:rPr lang="en-US" altLang="en-US" sz="1800" dirty="0">
                <a:latin typeface="Courier" pitchFamily="20" charset="0"/>
              </a:rPr>
              <a:t>[</a:t>
            </a:r>
            <a:r>
              <a:rPr lang="en-US" altLang="en-US" sz="1800" i="1" dirty="0" err="1">
                <a:latin typeface="Courier" pitchFamily="20" charset="0"/>
              </a:rPr>
              <a:t>xmin</a:t>
            </a:r>
            <a:r>
              <a:rPr lang="en-US" altLang="en-US" sz="1800" dirty="0">
                <a:latin typeface="Courier" pitchFamily="20" charset="0"/>
              </a:rPr>
              <a:t>, </a:t>
            </a:r>
            <a:r>
              <a:rPr lang="en-US" altLang="en-US" sz="1800" i="1" dirty="0" err="1">
                <a:latin typeface="Courier" pitchFamily="20" charset="0"/>
              </a:rPr>
              <a:t>fval</a:t>
            </a:r>
            <a:r>
              <a:rPr lang="en-US" altLang="en-US" sz="1800" dirty="0">
                <a:latin typeface="Courier" pitchFamily="20" charset="0"/>
              </a:rPr>
              <a:t>] = </a:t>
            </a:r>
            <a:r>
              <a:rPr lang="en-US" altLang="en-US" sz="1800" dirty="0" err="1">
                <a:latin typeface="Courier" pitchFamily="20" charset="0"/>
              </a:rPr>
              <a:t>fminsearch</a:t>
            </a:r>
            <a:r>
              <a:rPr lang="en-US" altLang="en-US" sz="1800" dirty="0">
                <a:latin typeface="Courier" pitchFamily="20" charset="0"/>
              </a:rPr>
              <a:t>(</a:t>
            </a:r>
            <a:r>
              <a:rPr lang="en-US" altLang="en-US" sz="1800" i="1" dirty="0">
                <a:latin typeface="Courier" pitchFamily="20" charset="0"/>
              </a:rPr>
              <a:t>function</a:t>
            </a:r>
            <a:r>
              <a:rPr lang="en-US" altLang="en-US" sz="1800" dirty="0">
                <a:latin typeface="Courier" pitchFamily="20" charset="0"/>
              </a:rPr>
              <a:t>, </a:t>
            </a:r>
            <a:r>
              <a:rPr lang="en-US" altLang="en-US" sz="1800" i="1" dirty="0">
                <a:latin typeface="Courier" pitchFamily="20" charset="0"/>
              </a:rPr>
              <a:t>x0</a:t>
            </a:r>
            <a:r>
              <a:rPr lang="en-US" altLang="en-US" sz="1800" dirty="0">
                <a:latin typeface="Courier" pitchFamily="20" charset="0"/>
              </a:rPr>
              <a:t>)</a:t>
            </a:r>
            <a:endParaRPr lang="en-US" altLang="en-US" sz="2400" dirty="0"/>
          </a:p>
          <a:p>
            <a:pPr lvl="1"/>
            <a:r>
              <a:rPr lang="en-US" altLang="en-US" sz="1800" i="1" dirty="0" err="1">
                <a:latin typeface="Courier" pitchFamily="20" charset="0"/>
              </a:rPr>
              <a:t>xmin</a:t>
            </a:r>
            <a:r>
              <a:rPr lang="en-US" altLang="en-US" sz="2400" dirty="0"/>
              <a:t> in this case will be a row vector containing the location of the minimum, while </a:t>
            </a:r>
            <a:r>
              <a:rPr lang="en-US" altLang="en-US" sz="1800" i="1" dirty="0">
                <a:latin typeface="Courier" pitchFamily="20" charset="0"/>
              </a:rPr>
              <a:t>x0</a:t>
            </a:r>
            <a:r>
              <a:rPr lang="en-US" altLang="en-US" sz="2400" dirty="0"/>
              <a:t> is an initial guess.  Note that </a:t>
            </a:r>
            <a:r>
              <a:rPr lang="en-US" altLang="en-US" sz="1800" i="1" dirty="0">
                <a:latin typeface="Courier" pitchFamily="20" charset="0"/>
              </a:rPr>
              <a:t>x0</a:t>
            </a:r>
            <a:r>
              <a:rPr lang="en-US" altLang="en-US" sz="2400" dirty="0"/>
              <a:t> must contain as many entries as the function expects of it.</a:t>
            </a:r>
          </a:p>
          <a:p>
            <a:r>
              <a:rPr lang="en-US" altLang="en-US" sz="2800" dirty="0">
                <a:solidFill>
                  <a:srgbClr val="C00000"/>
                </a:solidFill>
              </a:rPr>
              <a:t>NOTE: </a:t>
            </a:r>
          </a:p>
          <a:p>
            <a:r>
              <a:rPr lang="en-US" altLang="en-US" sz="2800" dirty="0"/>
              <a:t>The </a:t>
            </a:r>
            <a:r>
              <a:rPr lang="en-US" altLang="en-US" sz="2800" dirty="0">
                <a:latin typeface="Courier" pitchFamily="20" charset="0"/>
              </a:rPr>
              <a:t>function</a:t>
            </a:r>
            <a:r>
              <a:rPr lang="en-US" altLang="en-US" sz="2800" dirty="0"/>
              <a:t> must be written in terms of a single variable, where different dimensions are represented by different indices of that variable.</a:t>
            </a:r>
          </a:p>
        </p:txBody>
      </p:sp>
    </p:spTree>
    <p:extLst>
      <p:ext uri="{BB962C8B-B14F-4D97-AF65-F5344CB8AC3E}">
        <p14:creationId xmlns:p14="http://schemas.microsoft.com/office/powerpoint/2010/main" val="2894297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10" y="1432560"/>
            <a:ext cx="10186830" cy="5120640"/>
          </a:xfrm>
        </p:spPr>
        <p:txBody>
          <a:bodyPr/>
          <a:lstStyle/>
          <a:p>
            <a:pPr>
              <a:spcBef>
                <a:spcPts val="1200"/>
              </a:spcBef>
              <a:defRPr/>
            </a:pPr>
            <a:r>
              <a:rPr lang="en-US" sz="2800" dirty="0"/>
              <a:t>To minimize </a:t>
            </a:r>
            <a:br>
              <a:rPr lang="en-US" sz="2800" dirty="0"/>
            </a:br>
            <a:r>
              <a:rPr lang="en-US" sz="2800" i="1" dirty="0"/>
              <a:t>f</a:t>
            </a:r>
            <a:r>
              <a:rPr lang="en-US" sz="2800" dirty="0"/>
              <a:t>(</a:t>
            </a:r>
            <a:r>
              <a:rPr lang="en-US" sz="2800" dirty="0" err="1"/>
              <a:t>x,y</a:t>
            </a:r>
            <a:r>
              <a:rPr lang="en-US" sz="2800" dirty="0"/>
              <a:t>)=2+x-y+2x</a:t>
            </a:r>
            <a:r>
              <a:rPr lang="en-US" sz="2800" baseline="30000" dirty="0"/>
              <a:t>2</a:t>
            </a:r>
            <a:r>
              <a:rPr lang="en-US" sz="2800" dirty="0"/>
              <a:t>+2xy+y</a:t>
            </a:r>
            <a:r>
              <a:rPr lang="en-US" sz="2800" baseline="30000" dirty="0"/>
              <a:t>2</a:t>
            </a:r>
            <a:br>
              <a:rPr lang="en-US" sz="2800" dirty="0"/>
            </a:br>
            <a:r>
              <a:rPr lang="en-US" sz="2800" dirty="0"/>
              <a:t>rewrite as</a:t>
            </a:r>
            <a:br>
              <a:rPr lang="en-US" sz="2800" dirty="0"/>
            </a:br>
            <a:r>
              <a:rPr lang="en-US" sz="2800" i="1" dirty="0"/>
              <a:t>f</a:t>
            </a:r>
            <a:r>
              <a:rPr lang="en-US" sz="2800" dirty="0"/>
              <a:t>(</a:t>
            </a:r>
            <a:r>
              <a:rPr lang="en-US" sz="2800" i="1" dirty="0"/>
              <a:t>x</a:t>
            </a:r>
            <a:r>
              <a:rPr lang="en-US" sz="2800" baseline="-25000" dirty="0"/>
              <a:t>1</a:t>
            </a:r>
            <a:r>
              <a:rPr lang="en-US" sz="2800" dirty="0"/>
              <a:t>, </a:t>
            </a:r>
            <a:r>
              <a:rPr lang="en-US" sz="2800" i="1" dirty="0"/>
              <a:t>x</a:t>
            </a:r>
            <a:r>
              <a:rPr lang="en-US" sz="2800" baseline="-25000" dirty="0"/>
              <a:t>2</a:t>
            </a:r>
            <a:r>
              <a:rPr lang="en-US" sz="2800" dirty="0"/>
              <a:t>)=2+</a:t>
            </a:r>
            <a:r>
              <a:rPr lang="en-US" sz="2800" i="1" dirty="0"/>
              <a:t>x</a:t>
            </a:r>
            <a:r>
              <a:rPr lang="en-US" sz="2800" baseline="-25000" dirty="0"/>
              <a:t>1</a:t>
            </a:r>
            <a:r>
              <a:rPr lang="en-US" sz="2800" dirty="0"/>
              <a:t>-</a:t>
            </a:r>
            <a:r>
              <a:rPr lang="en-US" sz="2800" i="1" dirty="0"/>
              <a:t>x</a:t>
            </a:r>
            <a:r>
              <a:rPr lang="en-US" sz="2800" baseline="-25000" dirty="0"/>
              <a:t>2</a:t>
            </a:r>
            <a:r>
              <a:rPr lang="en-US" sz="2800" dirty="0"/>
              <a:t>+2(</a:t>
            </a:r>
            <a:r>
              <a:rPr lang="en-US" sz="2800" i="1" dirty="0"/>
              <a:t>x</a:t>
            </a:r>
            <a:r>
              <a:rPr lang="en-US" sz="2800" i="1" baseline="-25000" dirty="0"/>
              <a:t>1</a:t>
            </a:r>
            <a:r>
              <a:rPr lang="en-US" sz="2800" i="1" dirty="0"/>
              <a:t>)</a:t>
            </a:r>
            <a:r>
              <a:rPr lang="en-US" sz="2800" i="1" baseline="30000" dirty="0"/>
              <a:t>2</a:t>
            </a:r>
            <a:r>
              <a:rPr lang="en-US" sz="2800" dirty="0"/>
              <a:t>+2</a:t>
            </a:r>
            <a:r>
              <a:rPr lang="en-US" sz="2800" i="1" dirty="0"/>
              <a:t>x</a:t>
            </a:r>
            <a:r>
              <a:rPr lang="en-US" sz="2800" baseline="-25000" dirty="0"/>
              <a:t>1</a:t>
            </a:r>
            <a:r>
              <a:rPr lang="en-US" sz="2800" i="1" dirty="0"/>
              <a:t>x</a:t>
            </a:r>
            <a:r>
              <a:rPr lang="en-US" sz="2800" baseline="-25000" dirty="0"/>
              <a:t>2</a:t>
            </a:r>
            <a:r>
              <a:rPr lang="en-US" sz="2800" dirty="0"/>
              <a:t>+(</a:t>
            </a:r>
            <a:r>
              <a:rPr lang="en-US" sz="2800" i="1" dirty="0"/>
              <a:t>x</a:t>
            </a:r>
            <a:r>
              <a:rPr lang="en-US" sz="2800" i="1" baseline="-25000" dirty="0"/>
              <a:t>2</a:t>
            </a:r>
            <a:r>
              <a:rPr lang="en-US" sz="2800" i="1" dirty="0"/>
              <a:t>)</a:t>
            </a:r>
            <a:r>
              <a:rPr lang="en-US" sz="2800" i="1" baseline="30000" dirty="0"/>
              <a:t>2</a:t>
            </a:r>
            <a:endParaRPr lang="en-US" sz="2800" dirty="0"/>
          </a:p>
          <a:p>
            <a:pPr>
              <a:spcBef>
                <a:spcPts val="1200"/>
              </a:spcBef>
              <a:defRPr/>
            </a:pPr>
            <a:r>
              <a:rPr lang="en-US" sz="2800" dirty="0">
                <a:latin typeface="Courier" pitchFamily="20" charset="0"/>
              </a:rPr>
              <a:t>f=@(x) 2+x(1)-x(2)+2*x(1)^2+2*x(1)*x(2)+x(2)^2</a:t>
            </a:r>
            <a:br>
              <a:rPr lang="en-US" sz="2800" dirty="0">
                <a:latin typeface="Courier" pitchFamily="20" charset="0"/>
              </a:rPr>
            </a:br>
            <a:r>
              <a:rPr lang="en-US" sz="2800" dirty="0">
                <a:latin typeface="Courier" pitchFamily="20" charset="0"/>
              </a:rPr>
              <a:t>[x, </a:t>
            </a:r>
            <a:r>
              <a:rPr lang="en-US" sz="2800" dirty="0" err="1">
                <a:latin typeface="Courier" pitchFamily="20" charset="0"/>
              </a:rPr>
              <a:t>fval</a:t>
            </a:r>
            <a:r>
              <a:rPr lang="en-US" sz="2800" dirty="0">
                <a:latin typeface="Courier" pitchFamily="20" charset="0"/>
              </a:rPr>
              <a:t>] = </a:t>
            </a:r>
            <a:r>
              <a:rPr lang="en-US" sz="2800" dirty="0" err="1">
                <a:latin typeface="Courier" pitchFamily="20" charset="0"/>
              </a:rPr>
              <a:t>fminsearch</a:t>
            </a:r>
            <a:r>
              <a:rPr lang="en-US" sz="2800" dirty="0">
                <a:latin typeface="Courier" pitchFamily="20" charset="0"/>
              </a:rPr>
              <a:t>(f, [-0.5, 0.5])</a:t>
            </a:r>
            <a:endParaRPr lang="en-US" sz="2800" dirty="0"/>
          </a:p>
          <a:p>
            <a:pPr>
              <a:spcBef>
                <a:spcPts val="1200"/>
              </a:spcBef>
              <a:defRPr/>
            </a:pPr>
            <a:r>
              <a:rPr lang="en-US" sz="2800" dirty="0"/>
              <a:t>Note that </a:t>
            </a:r>
            <a:r>
              <a:rPr lang="en-US" sz="2000" i="1" dirty="0">
                <a:latin typeface="Courier" pitchFamily="20" charset="0"/>
              </a:rPr>
              <a:t>x0</a:t>
            </a:r>
            <a:r>
              <a:rPr lang="en-US" sz="2000" dirty="0"/>
              <a:t> </a:t>
            </a:r>
            <a:r>
              <a:rPr lang="en-US" sz="2800" dirty="0"/>
              <a:t>has two entries - </a:t>
            </a:r>
            <a:r>
              <a:rPr lang="en-US" sz="2800" i="1" dirty="0"/>
              <a:t>f</a:t>
            </a:r>
            <a:r>
              <a:rPr lang="en-US" sz="2800" dirty="0"/>
              <a:t> is expecting it to contain two values.</a:t>
            </a:r>
          </a:p>
          <a:p>
            <a:pPr>
              <a:spcBef>
                <a:spcPts val="1200"/>
              </a:spcBef>
              <a:defRPr/>
            </a:pPr>
            <a:r>
              <a:rPr lang="en-US" sz="2800" dirty="0"/>
              <a:t>MATLAB reports the minimum value is 0.7500 at a location of [-1.000 1.5000]</a:t>
            </a:r>
          </a:p>
        </p:txBody>
      </p:sp>
      <p:sp>
        <p:nvSpPr>
          <p:cNvPr id="5" name="Title 1">
            <a:extLst>
              <a:ext uri="{FF2B5EF4-FFF2-40B4-BE49-F238E27FC236}">
                <a16:creationId xmlns:a16="http://schemas.microsoft.com/office/drawing/2014/main" id="{F383E41A-83A6-4007-9A26-046C3148D870}"/>
              </a:ext>
            </a:extLst>
          </p:cNvPr>
          <p:cNvSpPr txBox="1">
            <a:spLocks/>
          </p:cNvSpPr>
          <p:nvPr/>
        </p:nvSpPr>
        <p:spPr>
          <a:xfrm>
            <a:off x="115410" y="0"/>
            <a:ext cx="12192000" cy="118872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rgbClr val="305266"/>
                </a:solidFill>
                <a:latin typeface="Arial" panose="020B0604020202020204" pitchFamily="34" charset="0"/>
                <a:ea typeface="+mj-ea"/>
                <a:cs typeface="Arial" panose="020B0604020202020204" pitchFamily="34" charset="0"/>
              </a:defRPr>
            </a:lvl1pPr>
          </a:lstStyle>
          <a:p>
            <a:r>
              <a:rPr lang="en-US" altLang="en-US" sz="3600" dirty="0" err="1">
                <a:latin typeface="Courier" pitchFamily="20" charset="0"/>
              </a:rPr>
              <a:t>fminsearch</a:t>
            </a:r>
            <a:r>
              <a:rPr lang="en-US" altLang="en-US" sz="3600" dirty="0"/>
              <a:t> function, multidimensional optimization</a:t>
            </a:r>
            <a:endParaRPr lang="en-US" sz="3600" dirty="0"/>
          </a:p>
        </p:txBody>
      </p:sp>
    </p:spTree>
    <p:extLst>
      <p:ext uri="{BB962C8B-B14F-4D97-AF65-F5344CB8AC3E}">
        <p14:creationId xmlns:p14="http://schemas.microsoft.com/office/powerpoint/2010/main" val="3944375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4288" y="0"/>
            <a:ext cx="12192000" cy="1188720"/>
          </a:xfrm>
        </p:spPr>
        <p:txBody>
          <a:bodyPr/>
          <a:lstStyle/>
          <a:p>
            <a:r>
              <a:rPr lang="en-US" altLang="en-US" dirty="0">
                <a:latin typeface="Courier" pitchFamily="20" charset="0"/>
              </a:rPr>
              <a:t>Example 7.4</a:t>
            </a:r>
            <a:endParaRPr lang="en-US" dirty="0"/>
          </a:p>
        </p:txBody>
      </p:sp>
      <p:pic>
        <p:nvPicPr>
          <p:cNvPr id="6" name="Picture 3">
            <a:extLst>
              <a:ext uri="{FF2B5EF4-FFF2-40B4-BE49-F238E27FC236}">
                <a16:creationId xmlns:a16="http://schemas.microsoft.com/office/drawing/2014/main" id="{C89231D7-4E90-4BB1-B4BD-969F955B21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551" y="3044615"/>
            <a:ext cx="4996130" cy="36026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8DD088-6D79-482D-8BF9-7356AE9E98F9}"/>
                  </a:ext>
                </a:extLst>
              </p:cNvPr>
              <p:cNvSpPr txBox="1"/>
              <p:nvPr/>
            </p:nvSpPr>
            <p:spPr>
              <a:xfrm>
                <a:off x="124288" y="1109709"/>
                <a:ext cx="10963922"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 MATLAB graphical capabilities </a:t>
                </a:r>
                <a:r>
                  <a:rPr lang="en-US" dirty="0">
                    <a:latin typeface="Courier"/>
                    <a:cs typeface="Arial" panose="020B0604020202020204" pitchFamily="34" charset="0"/>
                  </a:rPr>
                  <a:t>contour</a:t>
                </a:r>
                <a:r>
                  <a:rPr lang="en-US" dirty="0">
                    <a:latin typeface="Arial" panose="020B0604020202020204" pitchFamily="34" charset="0"/>
                    <a:cs typeface="Arial" panose="020B0604020202020204" pitchFamily="34" charset="0"/>
                  </a:rPr>
                  <a:t> and </a:t>
                </a:r>
                <a:r>
                  <a:rPr lang="en-US" dirty="0" err="1">
                    <a:latin typeface="Courier"/>
                    <a:cs typeface="Arial" panose="020B0604020202020204" pitchFamily="34" charset="0"/>
                  </a:rPr>
                  <a:t>surfc</a:t>
                </a:r>
                <a:r>
                  <a:rPr lang="en-US" dirty="0">
                    <a:latin typeface="Arial" panose="020B0604020202020204" pitchFamily="34" charset="0"/>
                    <a:cs typeface="Arial" panose="020B0604020202020204" pitchFamily="34" charset="0"/>
                  </a:rPr>
                  <a:t> to display the following function and visually estimate its minimum in the range </a:t>
                </a:r>
                <a14:m>
                  <m:oMath xmlns:m="http://schemas.openxmlformats.org/officeDocument/2006/math">
                    <m:r>
                      <a:rPr lang="en-US" b="0" i="1" smtClean="0">
                        <a:latin typeface="Cambria Math" panose="02040503050406030204" pitchFamily="18" charset="0"/>
                        <a:cs typeface="Arial" panose="020B0604020202020204" pitchFamily="34" charset="0"/>
                      </a:rPr>
                      <m:t>−2</m:t>
                    </m:r>
                    <m:r>
                      <a:rPr lang="el-GR" i="1">
                        <a:latin typeface="Cambria Math" panose="02040503050406030204" pitchFamily="18" charset="0"/>
                        <a:ea typeface="Cambria Math" panose="02040503050406030204" pitchFamily="18" charset="0"/>
                        <a:cs typeface="Arial" panose="020B0604020202020204" pitchFamily="34" charset="0"/>
                      </a:rPr>
                      <m:t>≤</m:t>
                    </m:r>
                    <m:r>
                      <a:rPr lang="en-US" i="1" smtClean="0">
                        <a:latin typeface="Cambria Math" panose="02040503050406030204" pitchFamily="18" charset="0"/>
                        <a:ea typeface="Cambria Math" panose="02040503050406030204" pitchFamily="18" charset="0"/>
                        <a:cs typeface="Arial" panose="020B0604020202020204" pitchFamily="34" charset="0"/>
                      </a:rPr>
                      <m:t>𝑥</m:t>
                    </m:r>
                    <m:r>
                      <a:rPr lang="en-US" i="1" smtClean="0">
                        <a:latin typeface="Cambria Math" panose="02040503050406030204" pitchFamily="18" charset="0"/>
                        <a:ea typeface="Cambria Math" panose="02040503050406030204" pitchFamily="18" charset="0"/>
                        <a:cs typeface="Arial" panose="020B0604020202020204" pitchFamily="34" charset="0"/>
                      </a:rPr>
                      <m:t>≤0</m:t>
                    </m:r>
                  </m:oMath>
                </a14:m>
                <a:r>
                  <a:rPr lang="en-US" dirty="0">
                    <a:latin typeface="Arial" panose="020B0604020202020204" pitchFamily="34" charset="0"/>
                    <a:cs typeface="Arial" panose="020B0604020202020204" pitchFamily="34" charset="0"/>
                  </a:rPr>
                  <a:t>  and </a:t>
                </a:r>
                <a14:m>
                  <m:oMath xmlns:m="http://schemas.openxmlformats.org/officeDocument/2006/math">
                    <m:r>
                      <a:rPr lang="en-US" b="0" i="0" smtClean="0">
                        <a:latin typeface="Cambria Math" panose="02040503050406030204" pitchFamily="18" charset="0"/>
                        <a:ea typeface="Cambria Math" panose="02040503050406030204" pitchFamily="18" charset="0"/>
                        <a:cs typeface="Arial" panose="020B0604020202020204" pitchFamily="34" charset="0"/>
                      </a:rPr>
                      <m:t>0</m:t>
                    </m:r>
                    <m:r>
                      <a:rPr lang="el-GR" i="1">
                        <a:latin typeface="Cambria Math" panose="02040503050406030204" pitchFamily="18" charset="0"/>
                        <a:ea typeface="Cambria Math" panose="02040503050406030204" pitchFamily="18" charset="0"/>
                        <a:cs typeface="Arial" panose="020B0604020202020204" pitchFamily="34" charset="0"/>
                      </a:rPr>
                      <m:t>≤</m:t>
                    </m:r>
                    <m:r>
                      <a:rPr lang="en-US" b="0" i="1" smtClean="0">
                        <a:latin typeface="Cambria Math" panose="02040503050406030204" pitchFamily="18" charset="0"/>
                        <a:ea typeface="Cambria Math" panose="02040503050406030204" pitchFamily="18" charset="0"/>
                        <a:cs typeface="Arial" panose="020B0604020202020204" pitchFamily="34" charset="0"/>
                      </a:rPr>
                      <m:t>𝑦</m:t>
                    </m:r>
                    <m:r>
                      <a:rPr lang="en-US" i="1">
                        <a:latin typeface="Cambria Math" panose="02040503050406030204" pitchFamily="18" charset="0"/>
                        <a:ea typeface="Cambria Math" panose="02040503050406030204" pitchFamily="18" charset="0"/>
                        <a:cs typeface="Arial" panose="020B0604020202020204" pitchFamily="34" charset="0"/>
                      </a:rPr>
                      <m:t>≤</m:t>
                    </m:r>
                    <m:r>
                      <a:rPr lang="en-US" b="0" i="1" smtClean="0">
                        <a:latin typeface="Cambria Math" panose="02040503050406030204" pitchFamily="18" charset="0"/>
                        <a:ea typeface="Cambria Math" panose="02040503050406030204" pitchFamily="18" charset="0"/>
                        <a:cs typeface="Arial" panose="020B0604020202020204" pitchFamily="34" charset="0"/>
                      </a:rPr>
                      <m:t>3</m:t>
                    </m:r>
                  </m:oMath>
                </a14:m>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Arial" panose="020B0604020202020204" pitchFamily="34" charset="0"/>
                        </a:rPr>
                        <m:t>𝑓</m:t>
                      </m:r>
                      <m:d>
                        <m:dPr>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𝑥</m:t>
                          </m:r>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𝑦</m:t>
                          </m:r>
                        </m:e>
                      </m:d>
                      <m:r>
                        <a:rPr lang="en-US" b="0" i="1" smtClean="0">
                          <a:latin typeface="Cambria Math" panose="02040503050406030204" pitchFamily="18" charset="0"/>
                          <a:cs typeface="Arial" panose="020B0604020202020204" pitchFamily="34" charset="0"/>
                        </a:rPr>
                        <m:t>=2+</m:t>
                      </m:r>
                      <m:r>
                        <a:rPr lang="en-US" b="0" i="1" smtClean="0">
                          <a:latin typeface="Cambria Math" panose="02040503050406030204" pitchFamily="18" charset="0"/>
                          <a:cs typeface="Arial" panose="020B0604020202020204" pitchFamily="34" charset="0"/>
                        </a:rPr>
                        <m:t>𝑥</m:t>
                      </m:r>
                      <m:r>
                        <a:rPr lang="en-US" b="0" i="1" smtClean="0">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𝑦</m:t>
                      </m:r>
                      <m:r>
                        <a:rPr lang="en-US" b="0" i="1" smtClean="0">
                          <a:latin typeface="Cambria Math" panose="02040503050406030204" pitchFamily="18" charset="0"/>
                          <a:cs typeface="Arial" panose="020B0604020202020204" pitchFamily="34" charset="0"/>
                        </a:rPr>
                        <m:t>+2</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𝑥</m:t>
                          </m:r>
                        </m:e>
                        <m:sup>
                          <m:r>
                            <a:rPr lang="en-US" b="0" i="1" smtClean="0">
                              <a:latin typeface="Cambria Math" panose="02040503050406030204" pitchFamily="18" charset="0"/>
                              <a:cs typeface="Arial" panose="020B0604020202020204" pitchFamily="34" charset="0"/>
                            </a:rPr>
                            <m:t>2</m:t>
                          </m:r>
                        </m:sup>
                      </m:sSup>
                      <m:r>
                        <a:rPr lang="en-US" b="0" i="1" smtClean="0">
                          <a:latin typeface="Cambria Math" panose="02040503050406030204" pitchFamily="18" charset="0"/>
                          <a:cs typeface="Arial" panose="020B0604020202020204" pitchFamily="34" charset="0"/>
                        </a:rPr>
                        <m:t>+2</m:t>
                      </m:r>
                      <m:r>
                        <a:rPr lang="en-US" b="0" i="1" smtClean="0">
                          <a:latin typeface="Cambria Math" panose="02040503050406030204" pitchFamily="18" charset="0"/>
                          <a:cs typeface="Arial" panose="020B0604020202020204" pitchFamily="34" charset="0"/>
                        </a:rPr>
                        <m:t>𝑥𝑦</m:t>
                      </m:r>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𝑦</m:t>
                          </m:r>
                        </m:e>
                        <m:sup>
                          <m:r>
                            <a:rPr lang="en-US" b="0" i="1" smtClean="0">
                              <a:latin typeface="Cambria Math" panose="02040503050406030204" pitchFamily="18" charset="0"/>
                              <a:cs typeface="Arial" panose="020B0604020202020204" pitchFamily="34" charset="0"/>
                            </a:rPr>
                            <m:t>2</m:t>
                          </m:r>
                        </m:sup>
                      </m:sSup>
                    </m:oMath>
                  </m:oMathPara>
                </a14:m>
                <a:endParaRPr lang="en-US" dirty="0">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Use the built-in function </a:t>
                </a:r>
                <a:r>
                  <a:rPr lang="en-US" dirty="0" err="1">
                    <a:latin typeface="Courier"/>
                  </a:rPr>
                  <a:t>fminsearch</a:t>
                </a:r>
                <a:r>
                  <a:rPr lang="en-US" dirty="0"/>
                  <a:t> of MATLAB to accurately find the minimum value of the function.</a:t>
                </a:r>
              </a:p>
              <a:p>
                <a:endParaRPr lang="en-US" dirty="0">
                  <a:latin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418DD088-6D79-482D-8BF9-7356AE9E98F9}"/>
                  </a:ext>
                </a:extLst>
              </p:cNvPr>
              <p:cNvSpPr txBox="1">
                <a:spLocks noRot="1" noChangeAspect="1" noMove="1" noResize="1" noEditPoints="1" noAdjustHandles="1" noChangeArrowheads="1" noChangeShapeType="1" noTextEdit="1"/>
              </p:cNvSpPr>
              <p:nvPr/>
            </p:nvSpPr>
            <p:spPr>
              <a:xfrm>
                <a:off x="124288" y="1109709"/>
                <a:ext cx="10963922" cy="2031325"/>
              </a:xfrm>
              <a:prstGeom prst="rect">
                <a:avLst/>
              </a:prstGeom>
              <a:blipFill>
                <a:blip r:embed="rId3"/>
                <a:stretch>
                  <a:fillRect l="-445" t="-2102"/>
                </a:stretch>
              </a:blipFill>
            </p:spPr>
            <p:txBody>
              <a:bodyPr/>
              <a:lstStyle/>
              <a:p>
                <a:r>
                  <a:rPr lang="en-US">
                    <a:noFill/>
                  </a:rPr>
                  <a:t> </a:t>
                </a:r>
              </a:p>
            </p:txBody>
          </p:sp>
        </mc:Fallback>
      </mc:AlternateContent>
    </p:spTree>
    <p:extLst>
      <p:ext uri="{BB962C8B-B14F-4D97-AF65-F5344CB8AC3E}">
        <p14:creationId xmlns:p14="http://schemas.microsoft.com/office/powerpoint/2010/main" val="2778148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5EFB14-7FB4-74CC-AEC3-D6CBA7FED6BE}"/>
              </a:ext>
            </a:extLst>
          </p:cNvPr>
          <p:cNvSpPr>
            <a:spLocks noGrp="1"/>
          </p:cNvSpPr>
          <p:nvPr>
            <p:ph type="title"/>
          </p:nvPr>
        </p:nvSpPr>
        <p:spPr>
          <a:xfrm>
            <a:off x="0" y="76200"/>
            <a:ext cx="9144000" cy="1188720"/>
          </a:xfrm>
        </p:spPr>
        <p:txBody>
          <a:bodyPr/>
          <a:lstStyle/>
          <a:p>
            <a:r>
              <a:rPr lang="en-US" altLang="en-US" dirty="0"/>
              <a:t>Chapter Objectives</a:t>
            </a:r>
            <a:endParaRPr lang="en-US" dirty="0"/>
          </a:p>
        </p:txBody>
      </p:sp>
      <p:sp>
        <p:nvSpPr>
          <p:cNvPr id="5" name="Content Placeholder 2">
            <a:extLst>
              <a:ext uri="{FF2B5EF4-FFF2-40B4-BE49-F238E27FC236}">
                <a16:creationId xmlns:a16="http://schemas.microsoft.com/office/drawing/2014/main" id="{AE579BC7-899D-AFCE-8E22-EC9E51313A91}"/>
              </a:ext>
            </a:extLst>
          </p:cNvPr>
          <p:cNvSpPr txBox="1">
            <a:spLocks/>
          </p:cNvSpPr>
          <p:nvPr/>
        </p:nvSpPr>
        <p:spPr>
          <a:xfrm>
            <a:off x="457200" y="1432560"/>
            <a:ext cx="8412480" cy="5212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300"/>
              </a:spcBef>
            </a:pPr>
            <a:endParaRPr lang="en-US" altLang="en-US" sz="2400" dirty="0"/>
          </a:p>
        </p:txBody>
      </p:sp>
      <p:sp>
        <p:nvSpPr>
          <p:cNvPr id="2" name="Rectangle 1">
            <a:extLst>
              <a:ext uri="{FF2B5EF4-FFF2-40B4-BE49-F238E27FC236}">
                <a16:creationId xmlns:a16="http://schemas.microsoft.com/office/drawing/2014/main" id="{C2ED90FD-B95B-474D-81C4-EC43259BE8AB}"/>
              </a:ext>
            </a:extLst>
          </p:cNvPr>
          <p:cNvSpPr/>
          <p:nvPr/>
        </p:nvSpPr>
        <p:spPr>
          <a:xfrm>
            <a:off x="355107" y="1432560"/>
            <a:ext cx="10946167" cy="4827475"/>
          </a:xfrm>
          <a:prstGeom prst="rect">
            <a:avLst/>
          </a:prstGeom>
        </p:spPr>
        <p:txBody>
          <a:bodyPr wrap="square">
            <a:spAutoFit/>
          </a:bodyPr>
          <a:lstStyle/>
          <a:p>
            <a:pPr marL="285750" indent="-285750">
              <a:buFont typeface="Arial" panose="020B0604020202020204" pitchFamily="34" charset="0"/>
              <a:buChar char="•"/>
            </a:pPr>
            <a:r>
              <a:rPr lang="en-US" altLang="en-US" dirty="0">
                <a:latin typeface="Arial" panose="020B0604020202020204" pitchFamily="34" charset="0"/>
                <a:cs typeface="Arial" panose="020B0604020202020204" pitchFamily="34" charset="0"/>
              </a:rPr>
              <a:t>Understanding why and where optimization occurs in engineering and scientific problem solving.</a:t>
            </a:r>
          </a:p>
          <a:p>
            <a:pPr marL="285750" indent="-285750">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en-US" dirty="0">
                <a:latin typeface="Arial" panose="020B0604020202020204" pitchFamily="34" charset="0"/>
                <a:cs typeface="Arial" panose="020B0604020202020204" pitchFamily="34" charset="0"/>
              </a:rPr>
              <a:t>Recognizing the difference between one-dimensional and multi-dimensional optimization.</a:t>
            </a:r>
          </a:p>
          <a:p>
            <a:endParaRPr lang="en-US" alt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en-US" dirty="0">
                <a:latin typeface="Arial" panose="020B0604020202020204" pitchFamily="34" charset="0"/>
                <a:cs typeface="Arial" panose="020B0604020202020204" pitchFamily="34" charset="0"/>
              </a:rPr>
              <a:t>Knowing how to recast a maximization problem so that it can be solved with a minimizing algorithm.</a:t>
            </a:r>
          </a:p>
          <a:p>
            <a:r>
              <a:rPr lang="en-US" altLang="en-US" dirty="0">
                <a:latin typeface="Arial" panose="020B0604020202020204" pitchFamily="34" charset="0"/>
                <a:cs typeface="Arial" panose="020B0604020202020204" pitchFamily="34" charset="0"/>
              </a:rPr>
              <a:t> </a:t>
            </a:r>
          </a:p>
          <a:p>
            <a:pPr marL="285750" indent="-285750">
              <a:lnSpc>
                <a:spcPct val="90000"/>
              </a:lnSpc>
              <a:spcBef>
                <a:spcPts val="3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Knowing how to apply the </a:t>
            </a:r>
            <a:r>
              <a:rPr lang="en-US" altLang="en-US" dirty="0" err="1">
                <a:latin typeface="Arial" panose="020B0604020202020204" pitchFamily="34" charset="0"/>
                <a:cs typeface="Arial" panose="020B0604020202020204" pitchFamily="34" charset="0"/>
              </a:rPr>
              <a:t>fminbnd</a:t>
            </a:r>
            <a:r>
              <a:rPr lang="en-US" altLang="en-US" dirty="0">
                <a:latin typeface="Arial" panose="020B0604020202020204" pitchFamily="34" charset="0"/>
                <a:cs typeface="Arial" panose="020B0604020202020204" pitchFamily="34" charset="0"/>
              </a:rPr>
              <a:t> function to determine the minimum of a one-dimensional function.</a:t>
            </a:r>
          </a:p>
          <a:p>
            <a:pPr>
              <a:lnSpc>
                <a:spcPct val="90000"/>
              </a:lnSpc>
              <a:spcBef>
                <a:spcPts val="300"/>
              </a:spcBef>
            </a:pPr>
            <a:endParaRPr lang="en-US" altLang="en-US" dirty="0">
              <a:latin typeface="Arial" panose="020B0604020202020204" pitchFamily="34" charset="0"/>
              <a:cs typeface="Arial" panose="020B0604020202020204" pitchFamily="34" charset="0"/>
            </a:endParaRPr>
          </a:p>
          <a:p>
            <a:pPr marL="285750" indent="-285750">
              <a:lnSpc>
                <a:spcPct val="90000"/>
              </a:lnSpc>
              <a:spcBef>
                <a:spcPts val="3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Being able to develop MATLAB contours and surface plots to visualize two-dimensional functions.</a:t>
            </a:r>
          </a:p>
          <a:p>
            <a:pPr>
              <a:lnSpc>
                <a:spcPct val="90000"/>
              </a:lnSpc>
              <a:spcBef>
                <a:spcPts val="300"/>
              </a:spcBef>
            </a:pPr>
            <a:endParaRPr lang="en-US" altLang="en-US" dirty="0">
              <a:latin typeface="Arial" panose="020B0604020202020204" pitchFamily="34" charset="0"/>
              <a:cs typeface="Arial" panose="020B0604020202020204" pitchFamily="34" charset="0"/>
            </a:endParaRPr>
          </a:p>
          <a:p>
            <a:pPr marL="285750" indent="-285750">
              <a:lnSpc>
                <a:spcPct val="90000"/>
              </a:lnSpc>
              <a:spcBef>
                <a:spcPts val="300"/>
              </a:spcBef>
              <a:buFont typeface="Arial" panose="020B0604020202020204" pitchFamily="34" charset="0"/>
              <a:buChar char="•"/>
            </a:pPr>
            <a:r>
              <a:rPr lang="en-US" altLang="en-US" dirty="0">
                <a:latin typeface="Arial" panose="020B0604020202020204" pitchFamily="34" charset="0"/>
                <a:cs typeface="Arial" panose="020B0604020202020204" pitchFamily="34" charset="0"/>
              </a:rPr>
              <a:t>Knowing how to apply the </a:t>
            </a:r>
            <a:r>
              <a:rPr lang="en-US" altLang="en-US" dirty="0" err="1">
                <a:latin typeface="Arial" panose="020B0604020202020204" pitchFamily="34" charset="0"/>
                <a:cs typeface="Arial" panose="020B0604020202020204" pitchFamily="34" charset="0"/>
              </a:rPr>
              <a:t>fminsearch</a:t>
            </a:r>
            <a:r>
              <a:rPr lang="en-US" altLang="en-US" dirty="0">
                <a:latin typeface="Arial" panose="020B0604020202020204" pitchFamily="34" charset="0"/>
                <a:cs typeface="Arial" panose="020B0604020202020204" pitchFamily="34" charset="0"/>
              </a:rPr>
              <a:t> function to determine the minimum of a multidimensional function. </a:t>
            </a:r>
          </a:p>
          <a:p>
            <a:pPr marL="285750" indent="-285750">
              <a:buFont typeface="Arial" panose="020B0604020202020204" pitchFamily="34" charset="0"/>
              <a:buChar char="•"/>
            </a:pPr>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a:p>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1963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Optimization</a:t>
            </a:r>
            <a:endParaRPr lang="en-US" dirty="0"/>
          </a:p>
        </p:txBody>
      </p:sp>
      <p:sp>
        <p:nvSpPr>
          <p:cNvPr id="6" name="Content Placeholder 2"/>
          <p:cNvSpPr>
            <a:spLocks noGrp="1"/>
          </p:cNvSpPr>
          <p:nvPr>
            <p:ph idx="1"/>
          </p:nvPr>
        </p:nvSpPr>
        <p:spPr>
          <a:xfrm>
            <a:off x="124287" y="1432560"/>
            <a:ext cx="10177953" cy="1754523"/>
          </a:xfrm>
        </p:spPr>
        <p:txBody>
          <a:bodyPr>
            <a:normAutofit/>
          </a:bodyPr>
          <a:lstStyle/>
          <a:p>
            <a:pPr>
              <a:lnSpc>
                <a:spcPct val="95000"/>
              </a:lnSpc>
              <a:spcBef>
                <a:spcPts val="600"/>
              </a:spcBef>
            </a:pPr>
            <a:r>
              <a:rPr lang="en-US" altLang="en-US" sz="1800" dirty="0"/>
              <a:t>Optimization is the process of creating something that is as effective as possible.</a:t>
            </a:r>
          </a:p>
          <a:p>
            <a:pPr>
              <a:lnSpc>
                <a:spcPct val="95000"/>
              </a:lnSpc>
              <a:spcBef>
                <a:spcPts val="600"/>
              </a:spcBef>
            </a:pPr>
            <a:r>
              <a:rPr lang="en-US" altLang="en-US" sz="1800" dirty="0"/>
              <a:t>From a mathematical perspective, optimization deals with finding the maxima and minima of a function that depends on one or more variables.</a:t>
            </a:r>
          </a:p>
        </p:txBody>
      </p:sp>
      <p:pic>
        <p:nvPicPr>
          <p:cNvPr id="4100" name="Picture 3"/>
          <p:cNvPicPr>
            <a:picLocks noGrp="1" noChangeAspect="1" noChangeArrowheads="1"/>
          </p:cNvPicPr>
          <p:nvPr>
            <p:ph idx="17"/>
          </p:nvPr>
        </p:nvPicPr>
        <p:blipFill>
          <a:blip r:embed="rId2">
            <a:extLst>
              <a:ext uri="{28A0092B-C50C-407E-A947-70E740481C1C}">
                <a14:useLocalDpi xmlns:a14="http://schemas.microsoft.com/office/drawing/2010/main" val="0"/>
              </a:ext>
            </a:extLst>
          </a:blip>
          <a:srcRect/>
          <a:stretch>
            <a:fillRect/>
          </a:stretch>
        </p:blipFill>
        <p:spPr bwMode="auto">
          <a:xfrm>
            <a:off x="1600200" y="4511040"/>
            <a:ext cx="4876800" cy="204216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4"/>
          <p:cNvPicPr>
            <a:picLocks noGrp="1" noChangeAspect="1" noChangeArrowheads="1"/>
          </p:cNvPicPr>
          <p:nvPr>
            <p:ph idx="18"/>
          </p:nvPr>
        </p:nvPicPr>
        <p:blipFill>
          <a:blip r:embed="rId3">
            <a:extLst>
              <a:ext uri="{28A0092B-C50C-407E-A947-70E740481C1C}">
                <a14:useLocalDpi xmlns:a14="http://schemas.microsoft.com/office/drawing/2010/main" val="0"/>
              </a:ext>
            </a:extLst>
          </a:blip>
          <a:srcRect/>
          <a:stretch>
            <a:fillRect/>
          </a:stretch>
        </p:blipFill>
        <p:spPr bwMode="auto">
          <a:xfrm>
            <a:off x="6558910" y="4251326"/>
            <a:ext cx="4032891" cy="237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79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Multidimensional Optimization</a:t>
            </a:r>
            <a:endParaRPr lang="en-US" dirty="0"/>
          </a:p>
        </p:txBody>
      </p:sp>
      <p:sp>
        <p:nvSpPr>
          <p:cNvPr id="7" name="Content Placeholder 2"/>
          <p:cNvSpPr>
            <a:spLocks noGrp="1"/>
          </p:cNvSpPr>
          <p:nvPr>
            <p:ph idx="1"/>
          </p:nvPr>
        </p:nvSpPr>
        <p:spPr>
          <a:xfrm>
            <a:off x="133165" y="1264920"/>
            <a:ext cx="11034943" cy="1737360"/>
          </a:xfrm>
        </p:spPr>
        <p:txBody>
          <a:bodyPr>
            <a:normAutofit/>
          </a:bodyPr>
          <a:lstStyle/>
          <a:p>
            <a:r>
              <a:rPr lang="en-US" altLang="en-US" sz="1800" dirty="0"/>
              <a:t>One-dimensional problems involve functions that depend on a single dependent variable—for example, </a:t>
            </a:r>
            <a:r>
              <a:rPr lang="en-US" altLang="en-US" sz="1800" i="1" dirty="0"/>
              <a:t>f</a:t>
            </a:r>
            <a:r>
              <a:rPr lang="en-US" altLang="en-US" sz="1800" dirty="0"/>
              <a:t>(</a:t>
            </a:r>
            <a:r>
              <a:rPr lang="en-US" altLang="en-US" sz="1800" i="1" dirty="0"/>
              <a:t>x</a:t>
            </a:r>
            <a:r>
              <a:rPr lang="en-US" altLang="en-US" sz="1800" dirty="0"/>
              <a:t>).</a:t>
            </a:r>
          </a:p>
          <a:p>
            <a:r>
              <a:rPr lang="en-US" altLang="en-US" sz="1800" dirty="0"/>
              <a:t>Multidimensional problems involve functions that depend on two or more dependent variables—for example, </a:t>
            </a:r>
            <a:r>
              <a:rPr lang="en-US" altLang="en-US" sz="1800" i="1" dirty="0"/>
              <a:t>f</a:t>
            </a:r>
            <a:r>
              <a:rPr lang="en-US" altLang="en-US" sz="1800" dirty="0"/>
              <a:t>(</a:t>
            </a:r>
            <a:r>
              <a:rPr lang="en-US" altLang="en-US" sz="1800" i="1" dirty="0" err="1"/>
              <a:t>x</a:t>
            </a:r>
            <a:r>
              <a:rPr lang="en-US" altLang="en-US" sz="1800" dirty="0" err="1"/>
              <a:t>,</a:t>
            </a:r>
            <a:r>
              <a:rPr lang="en-US" altLang="en-US" sz="1800" i="1" dirty="0" err="1"/>
              <a:t>y</a:t>
            </a:r>
            <a:r>
              <a:rPr lang="en-US" altLang="en-US" sz="1800" dirty="0"/>
              <a:t>)</a:t>
            </a:r>
          </a:p>
        </p:txBody>
      </p:sp>
      <p:pic>
        <p:nvPicPr>
          <p:cNvPr id="1028" name="Picture 3"/>
          <p:cNvPicPr>
            <a:picLocks noGrp="1" noChangeAspect="1" noChangeArrowheads="1"/>
          </p:cNvPicPr>
          <p:nvPr>
            <p:ph idx="17"/>
          </p:nvPr>
        </p:nvPicPr>
        <p:blipFill>
          <a:blip r:embed="rId2">
            <a:extLst>
              <a:ext uri="{28A0092B-C50C-407E-A947-70E740481C1C}">
                <a14:useLocalDpi xmlns:a14="http://schemas.microsoft.com/office/drawing/2010/main" val="0"/>
              </a:ext>
            </a:extLst>
          </a:blip>
          <a:srcRect/>
          <a:stretch>
            <a:fillRect/>
          </a:stretch>
        </p:blipFill>
        <p:spPr bwMode="auto">
          <a:xfrm>
            <a:off x="3017770" y="3200399"/>
            <a:ext cx="6156460" cy="3383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04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Global vs. Local</a:t>
            </a:r>
            <a:endParaRPr lang="en-US" dirty="0"/>
          </a:p>
        </p:txBody>
      </p:sp>
      <p:sp>
        <p:nvSpPr>
          <p:cNvPr id="7" name="Content Placeholder 2"/>
          <p:cNvSpPr>
            <a:spLocks noGrp="1"/>
          </p:cNvSpPr>
          <p:nvPr>
            <p:ph idx="1"/>
          </p:nvPr>
        </p:nvSpPr>
        <p:spPr>
          <a:xfrm>
            <a:off x="195309" y="1432560"/>
            <a:ext cx="10015491" cy="1710135"/>
          </a:xfrm>
        </p:spPr>
        <p:txBody>
          <a:bodyPr>
            <a:normAutofit/>
          </a:bodyPr>
          <a:lstStyle/>
          <a:p>
            <a:pPr>
              <a:spcBef>
                <a:spcPts val="600"/>
              </a:spcBef>
              <a:spcAft>
                <a:spcPts val="600"/>
              </a:spcAft>
            </a:pPr>
            <a:r>
              <a:rPr lang="en-US" altLang="en-US" sz="1800" dirty="0"/>
              <a:t>A </a:t>
            </a:r>
            <a:r>
              <a:rPr lang="en-US" altLang="en-US" sz="1800" i="1" dirty="0"/>
              <a:t>global optimum</a:t>
            </a:r>
            <a:r>
              <a:rPr lang="en-US" altLang="en-US" sz="1800" dirty="0"/>
              <a:t> represents the very best solution while a </a:t>
            </a:r>
            <a:r>
              <a:rPr lang="en-US" altLang="en-US" sz="1800" i="1" dirty="0"/>
              <a:t>local optimum</a:t>
            </a:r>
            <a:r>
              <a:rPr lang="en-US" altLang="en-US" sz="1800" dirty="0"/>
              <a:t> is better than its immediate neighbors. Cases that include local optima are called </a:t>
            </a:r>
            <a:r>
              <a:rPr lang="en-US" altLang="en-US" sz="1800" i="1" dirty="0"/>
              <a:t>multimodal</a:t>
            </a:r>
            <a:r>
              <a:rPr lang="en-US" altLang="en-US" sz="1800" dirty="0"/>
              <a:t>.</a:t>
            </a:r>
          </a:p>
          <a:p>
            <a:pPr>
              <a:spcBef>
                <a:spcPts val="600"/>
              </a:spcBef>
              <a:spcAft>
                <a:spcPts val="600"/>
              </a:spcAft>
            </a:pPr>
            <a:r>
              <a:rPr lang="en-US" altLang="en-US" sz="1800" dirty="0"/>
              <a:t>Generally desire to find the global optimum.</a:t>
            </a:r>
          </a:p>
        </p:txBody>
      </p:sp>
      <p:pic>
        <p:nvPicPr>
          <p:cNvPr id="9218" name="Picture 3"/>
          <p:cNvPicPr>
            <a:picLocks noGrp="1" noChangeAspect="1" noChangeArrowheads="1"/>
          </p:cNvPicPr>
          <p:nvPr>
            <p:ph idx="17"/>
          </p:nvPr>
        </p:nvPicPr>
        <p:blipFill>
          <a:blip r:embed="rId2">
            <a:extLst>
              <a:ext uri="{28A0092B-C50C-407E-A947-70E740481C1C}">
                <a14:useLocalDpi xmlns:a14="http://schemas.microsoft.com/office/drawing/2010/main" val="0"/>
              </a:ext>
            </a:extLst>
          </a:blip>
          <a:srcRect/>
          <a:stretch>
            <a:fillRect/>
          </a:stretch>
        </p:blipFill>
        <p:spPr bwMode="auto">
          <a:xfrm>
            <a:off x="3197497" y="3886199"/>
            <a:ext cx="5797009" cy="2651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68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altLang="en-US" dirty="0" err="1">
                <a:latin typeface="Courier" pitchFamily="20" charset="0"/>
              </a:rPr>
              <a:t>fminbnd</a:t>
            </a:r>
            <a:r>
              <a:rPr lang="en-US" altLang="en-US" dirty="0"/>
              <a:t> Function – one dimensional optimization</a:t>
            </a:r>
            <a:endParaRPr lang="en-US" dirty="0"/>
          </a:p>
        </p:txBody>
      </p:sp>
      <p:sp>
        <p:nvSpPr>
          <p:cNvPr id="3" name="Content Placeholder 2"/>
          <p:cNvSpPr>
            <a:spLocks noGrp="1"/>
          </p:cNvSpPr>
          <p:nvPr>
            <p:ph idx="1"/>
          </p:nvPr>
        </p:nvSpPr>
        <p:spPr>
          <a:xfrm>
            <a:off x="284085" y="1379293"/>
            <a:ext cx="10174402" cy="5212080"/>
          </a:xfrm>
        </p:spPr>
        <p:txBody>
          <a:bodyPr/>
          <a:lstStyle/>
          <a:p>
            <a:pPr>
              <a:spcBef>
                <a:spcPts val="1200"/>
              </a:spcBef>
              <a:spcAft>
                <a:spcPts val="1200"/>
              </a:spcAft>
            </a:pPr>
            <a:r>
              <a:rPr lang="en-US" altLang="en-US" dirty="0"/>
              <a:t>MATLAB has a built-in function, </a:t>
            </a:r>
            <a:r>
              <a:rPr lang="en-US" altLang="en-US" dirty="0" err="1">
                <a:latin typeface="Courier" pitchFamily="20" charset="0"/>
              </a:rPr>
              <a:t>fminbnd</a:t>
            </a:r>
            <a:r>
              <a:rPr lang="en-US" altLang="en-US" dirty="0"/>
              <a:t>, which combines the golden-section search and the parabolic interpolation.</a:t>
            </a:r>
          </a:p>
          <a:p>
            <a:pPr lvl="1">
              <a:spcBef>
                <a:spcPts val="1200"/>
              </a:spcBef>
              <a:spcAft>
                <a:spcPts val="1200"/>
              </a:spcAft>
            </a:pPr>
            <a:r>
              <a:rPr lang="en-US" altLang="en-US" sz="2400" dirty="0">
                <a:latin typeface="Courier" pitchFamily="20" charset="0"/>
              </a:rPr>
              <a:t>[</a:t>
            </a:r>
            <a:r>
              <a:rPr lang="en-US" altLang="en-US" sz="2400" i="1" dirty="0" err="1">
                <a:latin typeface="Courier" pitchFamily="20" charset="0"/>
              </a:rPr>
              <a:t>xmin</a:t>
            </a:r>
            <a:r>
              <a:rPr lang="en-US" altLang="en-US" sz="2400" dirty="0">
                <a:latin typeface="Courier" pitchFamily="20" charset="0"/>
              </a:rPr>
              <a:t>, </a:t>
            </a:r>
            <a:r>
              <a:rPr lang="en-US" altLang="en-US" sz="2400" i="1" dirty="0" err="1">
                <a:latin typeface="Courier" pitchFamily="20" charset="0"/>
              </a:rPr>
              <a:t>fval</a:t>
            </a:r>
            <a:r>
              <a:rPr lang="en-US" altLang="en-US" sz="2400" dirty="0">
                <a:latin typeface="Courier" pitchFamily="20" charset="0"/>
              </a:rPr>
              <a:t>] = </a:t>
            </a:r>
            <a:r>
              <a:rPr lang="en-US" altLang="en-US" sz="2400" dirty="0" err="1">
                <a:latin typeface="Courier" pitchFamily="20" charset="0"/>
              </a:rPr>
              <a:t>fminbnd</a:t>
            </a:r>
            <a:r>
              <a:rPr lang="en-US" altLang="en-US" sz="2400" dirty="0">
                <a:latin typeface="Courier" pitchFamily="20" charset="0"/>
              </a:rPr>
              <a:t>(</a:t>
            </a:r>
            <a:r>
              <a:rPr lang="en-US" altLang="en-US" sz="2400" i="1" dirty="0">
                <a:latin typeface="Courier" pitchFamily="20" charset="0"/>
              </a:rPr>
              <a:t>function</a:t>
            </a:r>
            <a:r>
              <a:rPr lang="en-US" altLang="en-US" sz="2400" dirty="0">
                <a:latin typeface="Courier" pitchFamily="20" charset="0"/>
              </a:rPr>
              <a:t>, </a:t>
            </a:r>
            <a:r>
              <a:rPr lang="en-US" altLang="en-US" sz="2400" i="1" dirty="0">
                <a:latin typeface="Courier" pitchFamily="20" charset="0"/>
              </a:rPr>
              <a:t>x1</a:t>
            </a:r>
            <a:r>
              <a:rPr lang="en-US" altLang="en-US" sz="2400" dirty="0">
                <a:latin typeface="Courier" pitchFamily="20" charset="0"/>
              </a:rPr>
              <a:t>, </a:t>
            </a:r>
            <a:r>
              <a:rPr lang="en-US" altLang="en-US" sz="2400" i="1" dirty="0">
                <a:latin typeface="Courier" pitchFamily="20" charset="0"/>
              </a:rPr>
              <a:t>x2</a:t>
            </a:r>
            <a:r>
              <a:rPr lang="en-US" altLang="en-US" sz="2400" dirty="0">
                <a:latin typeface="Courier" pitchFamily="20" charset="0"/>
              </a:rPr>
              <a:t>)</a:t>
            </a:r>
          </a:p>
          <a:p>
            <a:pPr>
              <a:spcBef>
                <a:spcPts val="3000"/>
              </a:spcBef>
              <a:spcAft>
                <a:spcPts val="1200"/>
              </a:spcAft>
            </a:pPr>
            <a:r>
              <a:rPr lang="en-US" altLang="en-US" dirty="0"/>
              <a:t>Options may be passed through a fourth argument using </a:t>
            </a:r>
            <a:r>
              <a:rPr lang="en-US" altLang="en-US" dirty="0" err="1">
                <a:latin typeface="Courier" pitchFamily="20" charset="0"/>
              </a:rPr>
              <a:t>optimset</a:t>
            </a:r>
            <a:r>
              <a:rPr lang="en-US" altLang="en-US" dirty="0"/>
              <a:t>, similar to</a:t>
            </a:r>
            <a:r>
              <a:rPr lang="en-US" altLang="en-US" dirty="0">
                <a:latin typeface="Courier" pitchFamily="20" charset="0"/>
              </a:rPr>
              <a:t> </a:t>
            </a:r>
            <a:r>
              <a:rPr lang="en-US" altLang="en-US" dirty="0" err="1">
                <a:latin typeface="Courier" pitchFamily="20" charset="0"/>
              </a:rPr>
              <a:t>fzero</a:t>
            </a:r>
            <a:r>
              <a:rPr lang="en-US" altLang="en-US" dirty="0"/>
              <a:t>.</a:t>
            </a:r>
          </a:p>
        </p:txBody>
      </p:sp>
    </p:spTree>
    <p:extLst>
      <p:ext uri="{BB962C8B-B14F-4D97-AF65-F5344CB8AC3E}">
        <p14:creationId xmlns:p14="http://schemas.microsoft.com/office/powerpoint/2010/main" val="182676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latin typeface="Courier" pitchFamily="20" charset="0"/>
              </a:rPr>
              <a:t>Example 7.3</a:t>
            </a:r>
            <a:endParaRPr lang="en-US" dirty="0"/>
          </a:p>
        </p:txBody>
      </p:sp>
      <p:sp>
        <p:nvSpPr>
          <p:cNvPr id="3" name="Content Placeholder 2"/>
          <p:cNvSpPr>
            <a:spLocks noGrp="1"/>
          </p:cNvSpPr>
          <p:nvPr>
            <p:ph idx="1"/>
          </p:nvPr>
        </p:nvSpPr>
        <p:spPr>
          <a:xfrm>
            <a:off x="355107" y="1175107"/>
            <a:ext cx="9192532" cy="5120640"/>
          </a:xfrm>
        </p:spPr>
        <p:txBody>
          <a:bodyPr/>
          <a:lstStyle/>
          <a:p>
            <a:pPr>
              <a:spcBef>
                <a:spcPts val="1200"/>
              </a:spcBef>
              <a:defRPr/>
            </a:pPr>
            <a:r>
              <a:rPr lang="en-US" sz="2800" dirty="0"/>
              <a:t>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FF5C8C3-BD39-4B96-BD0E-5602E5F64A5E}"/>
                  </a:ext>
                </a:extLst>
              </p:cNvPr>
              <p:cNvSpPr txBox="1"/>
              <p:nvPr/>
            </p:nvSpPr>
            <p:spPr>
              <a:xfrm>
                <a:off x="292963" y="1264920"/>
                <a:ext cx="10404629" cy="24634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Plot </a:t>
                </a:r>
                <a14:m>
                  <m:oMath xmlns:m="http://schemas.openxmlformats.org/officeDocument/2006/math">
                    <m:r>
                      <a:rPr lang="en-US" b="0" i="0" smtClean="0">
                        <a:latin typeface="Cambria Math" panose="02040503050406030204" pitchFamily="18" charset="0"/>
                        <a:cs typeface="Arial" panose="020B0604020202020204" pitchFamily="34" charset="0"/>
                      </a:rPr>
                      <m:t>   </m:t>
                    </m:r>
                    <m:r>
                      <a:rPr lang="en-US" i="1">
                        <a:latin typeface="Cambria Math" panose="02040503050406030204" pitchFamily="18" charset="0"/>
                        <a:cs typeface="Arial" panose="020B0604020202020204" pitchFamily="34" charset="0"/>
                      </a:rPr>
                      <m:t>𝑓</m:t>
                    </m:r>
                    <m:d>
                      <m:dPr>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𝑥</m:t>
                        </m:r>
                      </m:e>
                    </m:d>
                    <m:r>
                      <a:rPr lang="en-US" i="1">
                        <a:latin typeface="Cambria Math" panose="02040503050406030204" pitchFamily="18" charset="0"/>
                        <a:cs typeface="Arial" panose="020B0604020202020204" pitchFamily="34" charset="0"/>
                      </a:rPr>
                      <m:t>= </m:t>
                    </m:r>
                    <m:f>
                      <m:fPr>
                        <m:ctrlPr>
                          <a:rPr lang="en-US" i="1">
                            <a:latin typeface="Cambria Math" panose="02040503050406030204" pitchFamily="18" charset="0"/>
                            <a:cs typeface="Arial" panose="020B0604020202020204" pitchFamily="34" charset="0"/>
                          </a:rPr>
                        </m:ctrlPr>
                      </m:fPr>
                      <m:num>
                        <m:sSup>
                          <m:sSupPr>
                            <m:ctrlPr>
                              <a:rPr lang="en-US" i="1">
                                <a:latin typeface="Cambria Math" panose="02040503050406030204" pitchFamily="18" charset="0"/>
                                <a:cs typeface="Arial" panose="020B0604020202020204" pitchFamily="34" charset="0"/>
                              </a:rPr>
                            </m:ctrlPr>
                          </m:sSupPr>
                          <m:e>
                            <m:r>
                              <a:rPr lang="en-US" i="1">
                                <a:latin typeface="Cambria Math" panose="02040503050406030204" pitchFamily="18" charset="0"/>
                                <a:cs typeface="Arial" panose="020B0604020202020204" pitchFamily="34" charset="0"/>
                              </a:rPr>
                              <m:t>𝑥</m:t>
                            </m:r>
                          </m:e>
                          <m:sup>
                            <m:r>
                              <a:rPr lang="en-US" i="1">
                                <a:latin typeface="Cambria Math" panose="02040503050406030204" pitchFamily="18" charset="0"/>
                                <a:cs typeface="Arial" panose="020B0604020202020204" pitchFamily="34" charset="0"/>
                              </a:rPr>
                              <m:t>2</m:t>
                            </m:r>
                          </m:sup>
                        </m:sSup>
                      </m:num>
                      <m:den>
                        <m:r>
                          <a:rPr lang="en-US" i="1">
                            <a:latin typeface="Cambria Math" panose="02040503050406030204" pitchFamily="18" charset="0"/>
                            <a:cs typeface="Arial" panose="020B0604020202020204" pitchFamily="34" charset="0"/>
                          </a:rPr>
                          <m:t>10</m:t>
                        </m:r>
                      </m:den>
                    </m:f>
                    <m:r>
                      <a:rPr lang="en-US" i="1">
                        <a:latin typeface="Cambria Math" panose="02040503050406030204" pitchFamily="18" charset="0"/>
                        <a:cs typeface="Arial" panose="020B0604020202020204" pitchFamily="34" charset="0"/>
                      </a:rPr>
                      <m:t>−2</m:t>
                    </m:r>
                    <m:func>
                      <m:funcPr>
                        <m:ctrlPr>
                          <a:rPr lang="en-US" i="1">
                            <a:latin typeface="Cambria Math" panose="02040503050406030204" pitchFamily="18" charset="0"/>
                            <a:cs typeface="Arial" panose="020B0604020202020204" pitchFamily="34" charset="0"/>
                          </a:rPr>
                        </m:ctrlPr>
                      </m:funcPr>
                      <m:fName>
                        <m:r>
                          <m:rPr>
                            <m:sty m:val="p"/>
                          </m:rPr>
                          <a:rPr lang="en-US">
                            <a:latin typeface="Cambria Math" panose="02040503050406030204" pitchFamily="18" charset="0"/>
                            <a:cs typeface="Arial" panose="020B0604020202020204" pitchFamily="34" charset="0"/>
                          </a:rPr>
                          <m:t>sin</m:t>
                        </m:r>
                      </m:fName>
                      <m:e>
                        <m:d>
                          <m:dPr>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𝑥</m:t>
                            </m:r>
                          </m:e>
                        </m:d>
                      </m:e>
                    </m:func>
                    <m:r>
                      <a:rPr lang="en-US" b="0" i="1" smtClean="0">
                        <a:latin typeface="Cambria Math" panose="02040503050406030204" pitchFamily="18" charset="0"/>
                        <a:cs typeface="Arial" panose="020B0604020202020204" pitchFamily="34" charset="0"/>
                      </a:rPr>
                      <m:t> </m:t>
                    </m:r>
                  </m:oMath>
                </a14:m>
                <a:r>
                  <a:rPr lang="en-US" dirty="0">
                    <a:latin typeface="Arial" panose="020B0604020202020204" pitchFamily="34" charset="0"/>
                    <a:cs typeface="Arial" panose="020B0604020202020204" pitchFamily="34" charset="0"/>
                  </a:rPr>
                  <a:t> for </a:t>
                </a:r>
                <a14:m>
                  <m:oMath xmlns:m="http://schemas.openxmlformats.org/officeDocument/2006/math">
                    <m:r>
                      <a:rPr lang="en-US" b="0" i="1" smtClean="0">
                        <a:latin typeface="Cambria Math" panose="02040503050406030204" pitchFamily="18" charset="0"/>
                        <a:cs typeface="Arial" panose="020B0604020202020204" pitchFamily="34" charset="0"/>
                      </a:rPr>
                      <m:t>𝑥</m:t>
                    </m:r>
                    <m:r>
                      <a:rPr lang="en-US" b="0" i="1" smtClean="0">
                        <a:latin typeface="Cambria Math" panose="02040503050406030204" pitchFamily="18" charset="0"/>
                        <a:cs typeface="Arial" panose="020B0604020202020204" pitchFamily="34" charset="0"/>
                      </a:rPr>
                      <m:t>=[−5, 10]</m:t>
                    </m:r>
                  </m:oMath>
                </a14:m>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Use </a:t>
                </a:r>
                <a:r>
                  <a:rPr lang="en-US" dirty="0" err="1">
                    <a:latin typeface="Courier"/>
                    <a:cs typeface="Arial" panose="020B0604020202020204" pitchFamily="34" charset="0"/>
                  </a:rPr>
                  <a:t>fminbnd</a:t>
                </a:r>
                <a:r>
                  <a:rPr lang="en-US" dirty="0">
                    <a:latin typeface="Arial" panose="020B0604020202020204" pitchFamily="34" charset="0"/>
                    <a:cs typeface="Arial" panose="020B0604020202020204" pitchFamily="34" charset="0"/>
                  </a:rPr>
                  <a:t> to find the minimums of the function in </a:t>
                </a:r>
                <a14:m>
                  <m:oMath xmlns:m="http://schemas.openxmlformats.org/officeDocument/2006/math">
                    <m:r>
                      <a:rPr lang="en-US" i="1">
                        <a:latin typeface="Cambria Math" panose="02040503050406030204" pitchFamily="18" charset="0"/>
                        <a:cs typeface="Arial" panose="020B0604020202020204" pitchFamily="34" charset="0"/>
                      </a:rPr>
                      <m:t>𝑥</m:t>
                    </m:r>
                    <m:r>
                      <a:rPr lang="en-US" i="1">
                        <a:latin typeface="Cambria Math" panose="02040503050406030204" pitchFamily="18" charset="0"/>
                        <a:cs typeface="Arial" panose="020B0604020202020204" pitchFamily="34" charset="0"/>
                      </a:rPr>
                      <m:t>=[−5, 0]</m:t>
                    </m:r>
                  </m:oMath>
                </a14:m>
                <a:r>
                  <a:rPr lang="en-US" dirty="0">
                    <a:latin typeface="Arial" panose="020B0604020202020204" pitchFamily="34" charset="0"/>
                    <a:cs typeface="Arial" panose="020B0604020202020204" pitchFamily="34" charset="0"/>
                  </a:rPr>
                  <a:t> and </a:t>
                </a:r>
                <a14:m>
                  <m:oMath xmlns:m="http://schemas.openxmlformats.org/officeDocument/2006/math">
                    <m:r>
                      <a:rPr lang="en-US" i="1">
                        <a:latin typeface="Cambria Math" panose="02040503050406030204" pitchFamily="18" charset="0"/>
                        <a:cs typeface="Arial" panose="020B0604020202020204" pitchFamily="34" charset="0"/>
                      </a:rPr>
                      <m:t>𝑥</m:t>
                    </m:r>
                    <m:r>
                      <a:rPr lang="en-US" i="1">
                        <a:latin typeface="Cambria Math" panose="02040503050406030204" pitchFamily="18" charset="0"/>
                        <a:cs typeface="Arial" panose="020B0604020202020204" pitchFamily="34" charset="0"/>
                      </a:rPr>
                      <m:t>=</m:t>
                    </m:r>
                    <m:d>
                      <m:dPr>
                        <m:begChr m:val="["/>
                        <m:endChr m:val="]"/>
                        <m:ctrlPr>
                          <a:rPr lang="en-US" b="0" i="1" smtClean="0">
                            <a:latin typeface="Cambria Math" panose="02040503050406030204" pitchFamily="18" charset="0"/>
                            <a:cs typeface="Arial" panose="020B0604020202020204" pitchFamily="34" charset="0"/>
                          </a:rPr>
                        </m:ctrlPr>
                      </m:dPr>
                      <m:e>
                        <m:r>
                          <a:rPr lang="en-US" b="0" i="1" smtClean="0">
                            <a:latin typeface="Cambria Math" panose="02040503050406030204" pitchFamily="18" charset="0"/>
                            <a:cs typeface="Arial" panose="020B0604020202020204" pitchFamily="34" charset="0"/>
                          </a:rPr>
                          <m:t>0</m:t>
                        </m:r>
                        <m:r>
                          <a:rPr lang="en-US" i="1">
                            <a:latin typeface="Cambria Math" panose="02040503050406030204" pitchFamily="18" charset="0"/>
                            <a:cs typeface="Arial" panose="020B0604020202020204" pitchFamily="34" charset="0"/>
                          </a:rPr>
                          <m:t>, </m:t>
                        </m:r>
                        <m:r>
                          <a:rPr lang="en-US" b="0" i="1" smtClean="0">
                            <a:latin typeface="Cambria Math" panose="02040503050406030204" pitchFamily="18" charset="0"/>
                            <a:cs typeface="Arial" panose="020B0604020202020204" pitchFamily="34" charset="0"/>
                          </a:rPr>
                          <m:t>5</m:t>
                        </m:r>
                      </m:e>
                    </m:d>
                  </m:oMath>
                </a14:m>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How you would find the local maximums?  </a:t>
                </a:r>
              </a:p>
              <a:p>
                <a:r>
                  <a:rPr lang="en-US" dirty="0">
                    <a:latin typeface="Arial" panose="020B0604020202020204" pitchFamily="34" charset="0"/>
                    <a:cs typeface="Arial" panose="020B0604020202020204" pitchFamily="34" charset="0"/>
                  </a:rPr>
                  <a:t>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p>
            </p:txBody>
          </p:sp>
        </mc:Choice>
        <mc:Fallback xmlns="">
          <p:sp>
            <p:nvSpPr>
              <p:cNvPr id="2" name="TextBox 1">
                <a:extLst>
                  <a:ext uri="{FF2B5EF4-FFF2-40B4-BE49-F238E27FC236}">
                    <a16:creationId xmlns:a16="http://schemas.microsoft.com/office/drawing/2014/main" id="{2FF5C8C3-BD39-4B96-BD0E-5602E5F64A5E}"/>
                  </a:ext>
                </a:extLst>
              </p:cNvPr>
              <p:cNvSpPr txBox="1">
                <a:spLocks noRot="1" noChangeAspect="1" noMove="1" noResize="1" noEditPoints="1" noAdjustHandles="1" noChangeArrowheads="1" noChangeShapeType="1" noTextEdit="1"/>
              </p:cNvSpPr>
              <p:nvPr/>
            </p:nvSpPr>
            <p:spPr>
              <a:xfrm>
                <a:off x="292963" y="1264920"/>
                <a:ext cx="10404629" cy="2463431"/>
              </a:xfrm>
              <a:prstGeom prst="rect">
                <a:avLst/>
              </a:prstGeom>
              <a:blipFill>
                <a:blip r:embed="rId2"/>
                <a:stretch>
                  <a:fillRect l="-469"/>
                </a:stretch>
              </a:blipFill>
            </p:spPr>
            <p:txBody>
              <a:bodyPr/>
              <a:lstStyle/>
              <a:p>
                <a:r>
                  <a:rPr lang="en-US">
                    <a:noFill/>
                  </a:rPr>
                  <a:t> </a:t>
                </a:r>
              </a:p>
            </p:txBody>
          </p:sp>
        </mc:Fallback>
      </mc:AlternateContent>
    </p:spTree>
    <p:extLst>
      <p:ext uri="{BB962C8B-B14F-4D97-AF65-F5344CB8AC3E}">
        <p14:creationId xmlns:p14="http://schemas.microsoft.com/office/powerpoint/2010/main" val="848335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latin typeface="Courier" pitchFamily="20" charset="0"/>
              </a:rPr>
              <a:t>Problem 7.35</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FF5C8C3-BD39-4B96-BD0E-5602E5F64A5E}"/>
                  </a:ext>
                </a:extLst>
              </p:cNvPr>
              <p:cNvSpPr txBox="1"/>
              <p:nvPr/>
            </p:nvSpPr>
            <p:spPr>
              <a:xfrm>
                <a:off x="133165" y="954202"/>
                <a:ext cx="11683014" cy="3128036"/>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The total drag on an airfoil can be estimated by </a:t>
                </a:r>
              </a:p>
              <a:p>
                <a:endParaRPr lang="en-US" sz="140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Arial" panose="020B0604020202020204" pitchFamily="34" charset="0"/>
                        </a:rPr>
                        <m:t>𝐷</m:t>
                      </m:r>
                      <m:r>
                        <a:rPr lang="en-US" sz="1400" b="0" i="1" smtClean="0">
                          <a:latin typeface="Cambria Math" panose="02040503050406030204" pitchFamily="18" charset="0"/>
                          <a:cs typeface="Arial" panose="020B0604020202020204" pitchFamily="34" charset="0"/>
                        </a:rPr>
                        <m:t>=0.01</m:t>
                      </m:r>
                      <m:r>
                        <a:rPr lang="en-US" sz="1400" b="0" i="1" smtClean="0">
                          <a:latin typeface="Cambria Math" panose="02040503050406030204" pitchFamily="18" charset="0"/>
                          <a:ea typeface="Cambria Math" panose="02040503050406030204" pitchFamily="18" charset="0"/>
                          <a:cs typeface="Arial" panose="020B0604020202020204" pitchFamily="34" charset="0"/>
                        </a:rPr>
                        <m:t>𝜎</m:t>
                      </m:r>
                      <m:sSup>
                        <m:sSup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sz="1400" b="0" i="1" smtClean="0">
                              <a:latin typeface="Cambria Math" panose="02040503050406030204" pitchFamily="18" charset="0"/>
                              <a:ea typeface="Cambria Math" panose="02040503050406030204" pitchFamily="18" charset="0"/>
                              <a:cs typeface="Arial" panose="020B0604020202020204" pitchFamily="34" charset="0"/>
                            </a:rPr>
                            <m:t>𝑉</m:t>
                          </m:r>
                        </m:e>
                        <m:sup>
                          <m:r>
                            <a:rPr lang="en-US" sz="1400" b="0" i="1" smtClean="0">
                              <a:latin typeface="Cambria Math" panose="02040503050406030204" pitchFamily="18" charset="0"/>
                              <a:ea typeface="Cambria Math" panose="02040503050406030204" pitchFamily="18" charset="0"/>
                              <a:cs typeface="Arial" panose="020B0604020202020204" pitchFamily="34" charset="0"/>
                            </a:rPr>
                            <m:t>2</m:t>
                          </m:r>
                        </m:sup>
                      </m:sSup>
                      <m:r>
                        <a:rPr lang="en-US" sz="1400" b="0" i="1" smtClean="0">
                          <a:latin typeface="Cambria Math" panose="02040503050406030204" pitchFamily="18" charset="0"/>
                          <a:ea typeface="Cambria Math" panose="02040503050406030204" pitchFamily="18" charset="0"/>
                          <a:cs typeface="Arial" panose="020B0604020202020204" pitchFamily="34" charset="0"/>
                        </a:rPr>
                        <m:t>+</m:t>
                      </m:r>
                      <m:f>
                        <m:f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Math" panose="02040503050406030204" pitchFamily="18" charset="0"/>
                              <a:cs typeface="Arial" panose="020B0604020202020204" pitchFamily="34" charset="0"/>
                            </a:rPr>
                            <m:t>0.95</m:t>
                          </m:r>
                        </m:num>
                        <m:den>
                          <m:r>
                            <a:rPr lang="en-US" sz="1400" b="0" i="1" smtClean="0">
                              <a:latin typeface="Cambria Math" panose="02040503050406030204" pitchFamily="18" charset="0"/>
                              <a:ea typeface="Cambria Math" panose="02040503050406030204" pitchFamily="18" charset="0"/>
                              <a:cs typeface="Arial" panose="020B0604020202020204" pitchFamily="34" charset="0"/>
                            </a:rPr>
                            <m:t>𝜎</m:t>
                          </m:r>
                        </m:den>
                      </m:f>
                      <m:sSup>
                        <m:sSup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sSupPr>
                        <m:e>
                          <m:d>
                            <m:d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dPr>
                            <m:e>
                              <m:f>
                                <m:fPr>
                                  <m:ctrlPr>
                                    <a:rPr lang="en-US" sz="1400" b="0" i="1" smtClean="0">
                                      <a:latin typeface="Cambria Math" panose="02040503050406030204" pitchFamily="18" charset="0"/>
                                      <a:ea typeface="Cambria Math" panose="02040503050406030204" pitchFamily="18" charset="0"/>
                                      <a:cs typeface="Arial" panose="020B0604020202020204" pitchFamily="34" charset="0"/>
                                    </a:rPr>
                                  </m:ctrlPr>
                                </m:fPr>
                                <m:num>
                                  <m:r>
                                    <a:rPr lang="en-US" sz="1400" b="0" i="1" smtClean="0">
                                      <a:latin typeface="Cambria Math" panose="02040503050406030204" pitchFamily="18" charset="0"/>
                                      <a:ea typeface="Cambria Math" panose="02040503050406030204" pitchFamily="18" charset="0"/>
                                      <a:cs typeface="Arial" panose="020B0604020202020204" pitchFamily="34" charset="0"/>
                                    </a:rPr>
                                    <m:t>𝑊</m:t>
                                  </m:r>
                                </m:num>
                                <m:den>
                                  <m:r>
                                    <a:rPr lang="en-US" sz="1400" b="0" i="1" smtClean="0">
                                      <a:latin typeface="Cambria Math" panose="02040503050406030204" pitchFamily="18" charset="0"/>
                                      <a:ea typeface="Cambria Math" panose="02040503050406030204" pitchFamily="18" charset="0"/>
                                      <a:cs typeface="Arial" panose="020B0604020202020204" pitchFamily="34" charset="0"/>
                                    </a:rPr>
                                    <m:t>𝑉</m:t>
                                  </m:r>
                                </m:den>
                              </m:f>
                            </m:e>
                          </m:d>
                        </m:e>
                        <m:sup>
                          <m:r>
                            <a:rPr lang="en-US" sz="1400" b="0" i="1" smtClean="0">
                              <a:latin typeface="Cambria Math" panose="02040503050406030204" pitchFamily="18" charset="0"/>
                              <a:ea typeface="Cambria Math" panose="02040503050406030204" pitchFamily="18" charset="0"/>
                              <a:cs typeface="Arial" panose="020B0604020202020204" pitchFamily="34" charset="0"/>
                            </a:rPr>
                            <m:t>2</m:t>
                          </m:r>
                        </m:sup>
                      </m:sSup>
                    </m:oMath>
                  </m:oMathPara>
                </a14:m>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Where </a:t>
                </a:r>
                <a:r>
                  <a:rPr lang="en-US" sz="1400" i="1" dirty="0">
                    <a:latin typeface="Arial" panose="020B0604020202020204" pitchFamily="34" charset="0"/>
                    <a:cs typeface="Arial" panose="020B0604020202020204" pitchFamily="34" charset="0"/>
                  </a:rPr>
                  <a:t>D</a:t>
                </a:r>
                <a:r>
                  <a:rPr lang="en-US" sz="1400" dirty="0">
                    <a:latin typeface="Arial" panose="020B0604020202020204" pitchFamily="34" charset="0"/>
                    <a:cs typeface="Arial" panose="020B0604020202020204" pitchFamily="34" charset="0"/>
                  </a:rPr>
                  <a:t> is the drag and </a:t>
                </a:r>
                <a14:m>
                  <m:oMath xmlns:m="http://schemas.openxmlformats.org/officeDocument/2006/math">
                    <m:r>
                      <a:rPr lang="en-US" sz="1400" i="1">
                        <a:latin typeface="Cambria Math" panose="02040503050406030204" pitchFamily="18" charset="0"/>
                        <a:ea typeface="Cambria Math" panose="02040503050406030204" pitchFamily="18" charset="0"/>
                        <a:cs typeface="Arial" panose="020B0604020202020204" pitchFamily="34" charset="0"/>
                      </a:rPr>
                      <m:t>𝜎</m:t>
                    </m:r>
                  </m:oMath>
                </a14:m>
                <a:r>
                  <a:rPr lang="en-US" sz="1400" dirty="0">
                    <a:latin typeface="Arial" panose="020B0604020202020204" pitchFamily="34" charset="0"/>
                    <a:cs typeface="Arial" panose="020B0604020202020204" pitchFamily="34" charset="0"/>
                  </a:rPr>
                  <a:t> is the ratio of air density between the flight altitude and sea level, </a:t>
                </a:r>
                <a:r>
                  <a:rPr lang="en-US" sz="1400" i="1" dirty="0">
                    <a:latin typeface="Arial" panose="020B0604020202020204" pitchFamily="34" charset="0"/>
                    <a:cs typeface="Arial" panose="020B0604020202020204" pitchFamily="34" charset="0"/>
                  </a:rPr>
                  <a:t>W</a:t>
                </a:r>
                <a:r>
                  <a:rPr lang="en-US" sz="1400" dirty="0">
                    <a:latin typeface="Arial" panose="020B0604020202020204" pitchFamily="34" charset="0"/>
                    <a:cs typeface="Arial" panose="020B0604020202020204" pitchFamily="34" charset="0"/>
                  </a:rPr>
                  <a:t> is the weight, and </a:t>
                </a:r>
                <a:r>
                  <a:rPr lang="en-US" sz="1400" i="1" dirty="0">
                    <a:latin typeface="Arial" panose="020B0604020202020204" pitchFamily="34" charset="0"/>
                    <a:cs typeface="Arial" panose="020B0604020202020204" pitchFamily="34" charset="0"/>
                  </a:rPr>
                  <a:t>V</a:t>
                </a:r>
                <a:r>
                  <a:rPr lang="en-US" sz="1400" dirty="0">
                    <a:latin typeface="Arial" panose="020B0604020202020204" pitchFamily="34" charset="0"/>
                    <a:cs typeface="Arial" panose="020B0604020202020204" pitchFamily="34" charset="0"/>
                  </a:rPr>
                  <a:t> is the velocity.</a:t>
                </a:r>
              </a:p>
              <a:p>
                <a:r>
                  <a:rPr lang="en-US" sz="1400" dirty="0">
                    <a:latin typeface="Arial" panose="020B0604020202020204" pitchFamily="34" charset="0"/>
                    <a:cs typeface="Arial" panose="020B0604020202020204" pitchFamily="34" charset="0"/>
                  </a:rPr>
                  <a:t>As seen in figure, the two factors contributing to drag are affected differently as velocity increases. Whereas friction drag increases with velocity, the drag due to lift decreases. The combination of the two factors leads to a minimum drag. </a:t>
                </a:r>
              </a:p>
              <a:p>
                <a:endParaRPr lang="en-US" sz="1400" dirty="0">
                  <a:latin typeface="Arial" panose="020B0604020202020204" pitchFamily="34" charset="0"/>
                  <a:cs typeface="Arial" panose="020B0604020202020204" pitchFamily="34" charset="0"/>
                </a:endParaRPr>
              </a:p>
              <a:p>
                <a:pPr marL="342900" indent="-342900">
                  <a:buAutoNum type="alphaLcParenR"/>
                </a:pPr>
                <a:r>
                  <a:rPr lang="en-US" sz="1400" dirty="0">
                    <a:latin typeface="Arial" panose="020B0604020202020204" pitchFamily="34" charset="0"/>
                    <a:cs typeface="Arial" panose="020B0604020202020204" pitchFamily="34" charset="0"/>
                  </a:rPr>
                  <a:t>For </a:t>
                </a:r>
                <a14:m>
                  <m:oMath xmlns:m="http://schemas.openxmlformats.org/officeDocument/2006/math">
                    <m:r>
                      <a:rPr lang="en-US" sz="1400" i="1">
                        <a:latin typeface="Cambria Math" panose="02040503050406030204" pitchFamily="18" charset="0"/>
                        <a:ea typeface="Cambria Math" panose="02040503050406030204" pitchFamily="18" charset="0"/>
                        <a:cs typeface="Arial" panose="020B0604020202020204" pitchFamily="34" charset="0"/>
                      </a:rPr>
                      <m:t>𝜎</m:t>
                    </m:r>
                    <m:r>
                      <a:rPr lang="en-US" sz="1400" b="0" i="1" smtClean="0">
                        <a:latin typeface="Cambria Math" panose="02040503050406030204" pitchFamily="18" charset="0"/>
                        <a:ea typeface="Cambria Math" panose="02040503050406030204" pitchFamily="18" charset="0"/>
                        <a:cs typeface="Arial" panose="020B0604020202020204" pitchFamily="34" charset="0"/>
                      </a:rPr>
                      <m:t>=0.6, </m:t>
                    </m:r>
                    <m:r>
                      <a:rPr lang="en-US" sz="1400" b="0" i="1" smtClean="0">
                        <a:latin typeface="Cambria Math" panose="02040503050406030204" pitchFamily="18" charset="0"/>
                        <a:ea typeface="Cambria Math" panose="02040503050406030204" pitchFamily="18" charset="0"/>
                        <a:cs typeface="Arial" panose="020B0604020202020204" pitchFamily="34" charset="0"/>
                      </a:rPr>
                      <m:t>𝑊</m:t>
                    </m:r>
                    <m:r>
                      <a:rPr lang="en-US" sz="1400" b="0" i="1" smtClean="0">
                        <a:latin typeface="Cambria Math" panose="02040503050406030204" pitchFamily="18" charset="0"/>
                        <a:ea typeface="Cambria Math" panose="02040503050406030204" pitchFamily="18" charset="0"/>
                        <a:cs typeface="Arial" panose="020B0604020202020204" pitchFamily="34" charset="0"/>
                      </a:rPr>
                      <m:t>=16,000</m:t>
                    </m:r>
                  </m:oMath>
                </a14:m>
                <a:r>
                  <a:rPr lang="en-US" sz="1400" dirty="0">
                    <a:latin typeface="Arial" panose="020B0604020202020204" pitchFamily="34" charset="0"/>
                    <a:cs typeface="Arial" panose="020B0604020202020204" pitchFamily="34" charset="0"/>
                  </a:rPr>
                  <a:t> determine the minimum drag and the velocity at which it occurs. </a:t>
                </a:r>
              </a:p>
              <a:p>
                <a:pPr marL="342900" indent="-342900">
                  <a:buAutoNum type="alphaLcParenR"/>
                </a:pPr>
                <a:endParaRPr lang="en-US" sz="1400" dirty="0">
                  <a:latin typeface="Arial" panose="020B0604020202020204" pitchFamily="34" charset="0"/>
                  <a:cs typeface="Arial" panose="020B0604020202020204" pitchFamily="34" charset="0"/>
                </a:endParaRPr>
              </a:p>
              <a:p>
                <a:pPr marL="342900" indent="-342900">
                  <a:buAutoNum type="alphaLcParenR"/>
                </a:pPr>
                <a:r>
                  <a:rPr lang="en-US" sz="1400" dirty="0">
                    <a:latin typeface="Arial" panose="020B0604020202020204" pitchFamily="34" charset="0"/>
                    <a:cs typeface="Arial" panose="020B0604020202020204" pitchFamily="34" charset="0"/>
                  </a:rPr>
                  <a:t>In addition, develop a sensitivity analysis to determine how this optimum varies in response to a range of </a:t>
                </a:r>
                <a14:m>
                  <m:oMath xmlns:m="http://schemas.openxmlformats.org/officeDocument/2006/math">
                    <m:r>
                      <a:rPr lang="en-US" sz="1400" i="1">
                        <a:latin typeface="Cambria Math" panose="02040503050406030204" pitchFamily="18" charset="0"/>
                        <a:ea typeface="Cambria Math" panose="02040503050406030204" pitchFamily="18" charset="0"/>
                        <a:cs typeface="Arial" panose="020B0604020202020204" pitchFamily="34" charset="0"/>
                      </a:rPr>
                      <m:t>𝑊</m:t>
                    </m:r>
                    <m:r>
                      <a:rPr lang="en-US" sz="1400" i="1">
                        <a:latin typeface="Cambria Math" panose="02040503050406030204" pitchFamily="18" charset="0"/>
                        <a:ea typeface="Cambria Math" panose="02040503050406030204" pitchFamily="18" charset="0"/>
                        <a:cs typeface="Arial" panose="020B0604020202020204" pitchFamily="34" charset="0"/>
                      </a:rPr>
                      <m:t>=12,000 </m:t>
                    </m:r>
                    <m:r>
                      <m:rPr>
                        <m:sty m:val="p"/>
                      </m:rPr>
                      <a:rPr lang="en-US" sz="1400" b="0" i="0" smtClean="0">
                        <a:latin typeface="Cambria Math" panose="02040503050406030204" pitchFamily="18" charset="0"/>
                        <a:ea typeface="Cambria Math" panose="02040503050406030204" pitchFamily="18" charset="0"/>
                        <a:cs typeface="Arial" panose="020B0604020202020204" pitchFamily="34" charset="0"/>
                      </a:rPr>
                      <m:t>to</m:t>
                    </m:r>
                    <m:r>
                      <a:rPr lang="en-US" sz="1400" b="0" i="1" smtClean="0">
                        <a:latin typeface="Cambria Math" panose="02040503050406030204" pitchFamily="18" charset="0"/>
                        <a:ea typeface="Cambria Math" panose="02040503050406030204" pitchFamily="18" charset="0"/>
                        <a:cs typeface="Arial" panose="020B0604020202020204" pitchFamily="34" charset="0"/>
                      </a:rPr>
                      <m:t> 20</m:t>
                    </m:r>
                    <m:r>
                      <a:rPr lang="en-US" sz="1400" i="1">
                        <a:latin typeface="Cambria Math" panose="02040503050406030204" pitchFamily="18" charset="0"/>
                        <a:ea typeface="Cambria Math" panose="02040503050406030204" pitchFamily="18" charset="0"/>
                        <a:cs typeface="Arial" panose="020B0604020202020204" pitchFamily="34" charset="0"/>
                      </a:rPr>
                      <m:t>,000</m:t>
                    </m:r>
                  </m:oMath>
                </a14:m>
                <a:r>
                  <a:rPr lang="en-US" sz="1400" dirty="0">
                    <a:latin typeface="Arial" panose="020B0604020202020204" pitchFamily="34" charset="0"/>
                    <a:cs typeface="Arial" panose="020B0604020202020204" pitchFamily="34" charset="0"/>
                  </a:rPr>
                  <a:t> with</a:t>
                </a:r>
                <a:r>
                  <a:rPr lang="en-US" sz="1400" dirty="0">
                    <a:ea typeface="Cambria Math" panose="02040503050406030204" pitchFamily="18" charset="0"/>
                    <a:cs typeface="Arial" panose="020B0604020202020204" pitchFamily="34" charset="0"/>
                  </a:rPr>
                  <a:t> </a:t>
                </a:r>
                <a14:m>
                  <m:oMath xmlns:m="http://schemas.openxmlformats.org/officeDocument/2006/math">
                    <m:r>
                      <a:rPr lang="en-US" sz="1400" i="1">
                        <a:latin typeface="Cambria Math" panose="02040503050406030204" pitchFamily="18" charset="0"/>
                        <a:ea typeface="Cambria Math" panose="02040503050406030204" pitchFamily="18" charset="0"/>
                        <a:cs typeface="Arial" panose="020B0604020202020204" pitchFamily="34" charset="0"/>
                      </a:rPr>
                      <m:t>𝜎</m:t>
                    </m:r>
                    <m:r>
                      <a:rPr lang="en-US" sz="1400" i="1">
                        <a:latin typeface="Cambria Math" panose="02040503050406030204" pitchFamily="18" charset="0"/>
                        <a:ea typeface="Cambria Math" panose="02040503050406030204" pitchFamily="18" charset="0"/>
                        <a:cs typeface="Arial" panose="020B0604020202020204" pitchFamily="34" charset="0"/>
                      </a:rPr>
                      <m:t>=0.6</m:t>
                    </m:r>
                  </m:oMath>
                </a14:m>
                <a:r>
                  <a:rPr lang="en-US" sz="1400" dirty="0">
                    <a:latin typeface="Arial" panose="020B0604020202020204" pitchFamily="34" charset="0"/>
                    <a:cs typeface="Arial" panose="020B0604020202020204" pitchFamily="34" charset="0"/>
                  </a:rPr>
                  <a:t> </a:t>
                </a:r>
              </a:p>
              <a:p>
                <a:pPr marL="342900" indent="-342900">
                  <a:buAutoNum type="alphaLcParenR"/>
                </a:pPr>
                <a:endParaRPr lang="en-US" sz="1400" dirty="0">
                  <a:latin typeface="Arial" panose="020B0604020202020204" pitchFamily="34" charset="0"/>
                  <a:cs typeface="Arial" panose="020B0604020202020204" pitchFamily="34" charset="0"/>
                </a:endParaRPr>
              </a:p>
              <a:p>
                <a:pPr marL="342900" indent="-342900">
                  <a:buAutoNum type="alphaLcParenR"/>
                </a:pPr>
                <a:endParaRPr lang="en-US" sz="1400" dirty="0">
                  <a:latin typeface="Arial" panose="020B0604020202020204" pitchFamily="34" charset="0"/>
                  <a:cs typeface="Arial" panose="020B0604020202020204" pitchFamily="34" charset="0"/>
                </a:endParaRPr>
              </a:p>
            </p:txBody>
          </p:sp>
        </mc:Choice>
        <mc:Fallback xmlns="">
          <p:sp>
            <p:nvSpPr>
              <p:cNvPr id="2" name="TextBox 1">
                <a:extLst>
                  <a:ext uri="{FF2B5EF4-FFF2-40B4-BE49-F238E27FC236}">
                    <a16:creationId xmlns:a16="http://schemas.microsoft.com/office/drawing/2014/main" id="{2FF5C8C3-BD39-4B96-BD0E-5602E5F64A5E}"/>
                  </a:ext>
                </a:extLst>
              </p:cNvPr>
              <p:cNvSpPr txBox="1">
                <a:spLocks noRot="1" noChangeAspect="1" noMove="1" noResize="1" noEditPoints="1" noAdjustHandles="1" noChangeArrowheads="1" noChangeShapeType="1" noTextEdit="1"/>
              </p:cNvSpPr>
              <p:nvPr/>
            </p:nvSpPr>
            <p:spPr>
              <a:xfrm>
                <a:off x="133165" y="954202"/>
                <a:ext cx="11683014" cy="3128036"/>
              </a:xfrm>
              <a:prstGeom prst="rect">
                <a:avLst/>
              </a:prstGeom>
              <a:blipFill>
                <a:blip r:embed="rId2"/>
                <a:stretch>
                  <a:fillRect l="-157" t="-3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796ADAC-D4ED-4F08-8A30-2E29CB6B88BE}"/>
              </a:ext>
            </a:extLst>
          </p:cNvPr>
          <p:cNvPicPr>
            <a:picLocks noChangeAspect="1"/>
          </p:cNvPicPr>
          <p:nvPr/>
        </p:nvPicPr>
        <p:blipFill>
          <a:blip r:embed="rId3"/>
          <a:stretch>
            <a:fillRect/>
          </a:stretch>
        </p:blipFill>
        <p:spPr>
          <a:xfrm>
            <a:off x="6926441" y="4289064"/>
            <a:ext cx="4215035" cy="2396508"/>
          </a:xfrm>
          <a:prstGeom prst="rect">
            <a:avLst/>
          </a:prstGeom>
        </p:spPr>
      </p:pic>
    </p:spTree>
    <p:extLst>
      <p:ext uri="{BB962C8B-B14F-4D97-AF65-F5344CB8AC3E}">
        <p14:creationId xmlns:p14="http://schemas.microsoft.com/office/powerpoint/2010/main" val="4265176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Multidimensional Visualization</a:t>
            </a:r>
            <a:endParaRPr lang="en-US" dirty="0"/>
          </a:p>
        </p:txBody>
      </p:sp>
      <p:sp>
        <p:nvSpPr>
          <p:cNvPr id="7" name="Content Placeholder 2"/>
          <p:cNvSpPr>
            <a:spLocks noGrp="1"/>
          </p:cNvSpPr>
          <p:nvPr>
            <p:ph idx="1"/>
          </p:nvPr>
        </p:nvSpPr>
        <p:spPr>
          <a:xfrm>
            <a:off x="266330" y="1135380"/>
            <a:ext cx="9908959" cy="1615440"/>
          </a:xfrm>
        </p:spPr>
        <p:txBody>
          <a:bodyPr/>
          <a:lstStyle/>
          <a:p>
            <a:r>
              <a:rPr lang="en-US" altLang="en-US" dirty="0"/>
              <a:t>Functions of two-dimensions may be visualized using contour or surface/mesh plots.</a:t>
            </a:r>
          </a:p>
        </p:txBody>
      </p:sp>
      <p:pic>
        <p:nvPicPr>
          <p:cNvPr id="11266" name="Picture 3"/>
          <p:cNvPicPr>
            <a:picLocks noGrp="1" noChangeAspect="1" noChangeArrowheads="1"/>
          </p:cNvPicPr>
          <p:nvPr>
            <p:ph idx="17"/>
          </p:nvPr>
        </p:nvPicPr>
        <p:blipFill>
          <a:blip r:embed="rId2">
            <a:extLst>
              <a:ext uri="{28A0092B-C50C-407E-A947-70E740481C1C}">
                <a14:useLocalDpi xmlns:a14="http://schemas.microsoft.com/office/drawing/2010/main" val="0"/>
              </a:ext>
            </a:extLst>
          </a:blip>
          <a:srcRect/>
          <a:stretch>
            <a:fillRect/>
          </a:stretch>
        </p:blipFill>
        <p:spPr bwMode="auto">
          <a:xfrm>
            <a:off x="3192039" y="2750820"/>
            <a:ext cx="5452814" cy="393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453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769</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 Math</vt:lpstr>
      <vt:lpstr>Courier</vt:lpstr>
      <vt:lpstr>Office Theme</vt:lpstr>
      <vt:lpstr>Part 2  Chapter 7</vt:lpstr>
      <vt:lpstr>Chapter Objectives</vt:lpstr>
      <vt:lpstr>Optimization</vt:lpstr>
      <vt:lpstr>Multidimensional Optimization</vt:lpstr>
      <vt:lpstr>Global vs. Local</vt:lpstr>
      <vt:lpstr>fminbnd Function – one dimensional optimization</vt:lpstr>
      <vt:lpstr>Example 7.3</vt:lpstr>
      <vt:lpstr>Problem 7.35</vt:lpstr>
      <vt:lpstr>Multidimensional Visualization</vt:lpstr>
      <vt:lpstr>fminsearch function, multidimensional optimization</vt:lpstr>
      <vt:lpstr>PowerPoint Presentation</vt:lpstr>
      <vt:lpstr>Example 7.4</vt:lpstr>
    </vt:vector>
  </TitlesOfParts>
  <Company>SIA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Chapter 6</dc:title>
  <dc:creator>Tabarraei, Alireza</dc:creator>
  <cp:lastModifiedBy>Bamdad Lessani</cp:lastModifiedBy>
  <cp:revision>27</cp:revision>
  <dcterms:created xsi:type="dcterms:W3CDTF">2022-09-13T02:25:29Z</dcterms:created>
  <dcterms:modified xsi:type="dcterms:W3CDTF">2024-02-21T17:04:47Z</dcterms:modified>
</cp:coreProperties>
</file>