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5"/>
  </p:notesMasterIdLst>
  <p:handoutMasterIdLst>
    <p:handoutMasterId r:id="rId26"/>
  </p:handoutMasterIdLst>
  <p:sldIdLst>
    <p:sldId id="820" r:id="rId10"/>
    <p:sldId id="259" r:id="rId11"/>
    <p:sldId id="260" r:id="rId12"/>
    <p:sldId id="299" r:id="rId13"/>
    <p:sldId id="321" r:id="rId14"/>
    <p:sldId id="318" r:id="rId15"/>
    <p:sldId id="322" r:id="rId16"/>
    <p:sldId id="323" r:id="rId17"/>
    <p:sldId id="324" r:id="rId18"/>
    <p:sldId id="327" r:id="rId19"/>
    <p:sldId id="328" r:id="rId20"/>
    <p:sldId id="329" r:id="rId21"/>
    <p:sldId id="821" r:id="rId22"/>
    <p:sldId id="822" r:id="rId23"/>
    <p:sldId id="82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266"/>
    <a:srgbClr val="585858"/>
    <a:srgbClr val="A30000"/>
    <a:srgbClr val="444444"/>
    <a:srgbClr val="000000"/>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5" autoAdjust="0"/>
    <p:restoredTop sz="96458" autoAdjust="0"/>
  </p:normalViewPr>
  <p:slideViewPr>
    <p:cSldViewPr>
      <p:cViewPr varScale="1">
        <p:scale>
          <a:sx n="135" d="100"/>
          <a:sy n="135" d="100"/>
        </p:scale>
        <p:origin x="444" y="96"/>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10/15/2024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10/15/2024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1878408"/>
            <a:ext cx="5212080" cy="2769792"/>
          </a:xfrm>
          <a:prstGeom prst="rect">
            <a:avLst/>
          </a:prstGeom>
          <a:solidFill>
            <a:srgbClr val="000000">
              <a:alpha val="56863"/>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0" y="1981200"/>
            <a:ext cx="5212080" cy="20574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5" name="Content Placeholder 4"/>
          <p:cNvSpPr>
            <a:spLocks noGrp="1"/>
          </p:cNvSpPr>
          <p:nvPr>
            <p:ph sz="quarter" idx="12"/>
          </p:nvPr>
        </p:nvSpPr>
        <p:spPr>
          <a:xfrm>
            <a:off x="228600" y="4000500"/>
            <a:ext cx="4937760" cy="647700"/>
          </a:xfrm>
          <a:prstGeom prst="rect">
            <a:avLst/>
          </a:prstGeom>
        </p:spPr>
        <p:txBody>
          <a:bodyPr anchor="ctr"/>
          <a:lstStyle>
            <a:lvl1pPr>
              <a:defRPr sz="2000">
                <a:solidFill>
                  <a:schemeClr val="bg1"/>
                </a:solidFill>
                <a:latin typeface="ArumSans Bd" pitchFamily="34" charset="0"/>
              </a:defRPr>
            </a:lvl1pPr>
          </a:lstStyle>
          <a:p>
            <a:pPr lvl="0"/>
            <a:r>
              <a:rPr lang="en-US" dirty="0"/>
              <a:t>Click to edit Master text styles</a:t>
            </a:r>
          </a:p>
        </p:txBody>
      </p:sp>
      <p:sp>
        <p:nvSpPr>
          <p:cNvPr id="12" name="Copyright"/>
          <p:cNvSpPr>
            <a:spLocks noGrp="1"/>
          </p:cNvSpPr>
          <p:nvPr>
            <p:ph type="body" sz="quarter" idx="13" hasCustomPrompt="1"/>
          </p:nvPr>
        </p:nvSpPr>
        <p:spPr>
          <a:xfrm>
            <a:off x="6461252" y="6426200"/>
            <a:ext cx="2670048" cy="155448"/>
          </a:xfrm>
          <a:prstGeom prst="rect">
            <a:avLst/>
          </a:prstGeom>
        </p:spPr>
        <p:txBody>
          <a:bodyPr lIns="0" tIns="0" rIns="45720" bIns="0"/>
          <a:lstStyle>
            <a:lvl1pPr>
              <a:defRPr sz="800">
                <a:solidFill>
                  <a:schemeClr val="bg1"/>
                </a:solidFill>
              </a:defRPr>
            </a:lvl1pPr>
          </a:lstStyle>
          <a:p>
            <a:pPr lvl="0"/>
            <a:r>
              <a:rPr lang="en-US" dirty="0"/>
              <a:t>Insert Photo Credit Here</a:t>
            </a:r>
          </a:p>
        </p:txBody>
      </p:sp>
      <p:sp>
        <p:nvSpPr>
          <p:cNvPr id="4" name="Content Placeholder 3"/>
          <p:cNvSpPr>
            <a:spLocks noGrp="1"/>
          </p:cNvSpPr>
          <p:nvPr>
            <p:ph sz="quarter" idx="14"/>
          </p:nvPr>
        </p:nvSpPr>
        <p:spPr>
          <a:xfrm>
            <a:off x="60960" y="5562600"/>
            <a:ext cx="7863840" cy="640080"/>
          </a:xfrm>
          <a:prstGeom prst="rect">
            <a:avLst/>
          </a:prstGeom>
        </p:spPr>
        <p:txBody>
          <a:bodyPr/>
          <a:lstStyle>
            <a:lvl1pPr algn="l">
              <a:defRPr sz="18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Content Placeholder 3"/>
          <p:cNvSpPr>
            <a:spLocks noGrp="1"/>
          </p:cNvSpPr>
          <p:nvPr>
            <p:ph sz="quarter" idx="17" hasCustomPrompt="1"/>
          </p:nvPr>
        </p:nvSpPr>
        <p:spPr>
          <a:xfrm>
            <a:off x="0" y="6708775"/>
            <a:ext cx="9144000" cy="173736"/>
          </a:xfrm>
          <a:prstGeom prst="rect">
            <a:avLst/>
          </a:prstGeom>
        </p:spPr>
        <p:txBody>
          <a:bodyPr/>
          <a:lstStyle>
            <a:lvl1pPr algn="l">
              <a:defRPr sz="800" baseline="0">
                <a:solidFill>
                  <a:srgbClr val="585858"/>
                </a:solidFill>
              </a:defRPr>
            </a:lvl1pPr>
          </a:lstStyle>
          <a:p>
            <a:pPr lvl="0"/>
            <a:r>
              <a:rPr lang="en-US" dirty="0"/>
              <a:t>Copyright Place here</a:t>
            </a:r>
          </a:p>
        </p:txBody>
      </p:sp>
      <p:sp>
        <p:nvSpPr>
          <p:cNvPr id="6" name="Content Placeholder 5"/>
          <p:cNvSpPr>
            <a:spLocks noGrp="1"/>
          </p:cNvSpPr>
          <p:nvPr>
            <p:ph sz="quarter" idx="18"/>
          </p:nvPr>
        </p:nvSpPr>
        <p:spPr>
          <a:xfrm>
            <a:off x="5367528" y="0"/>
            <a:ext cx="3776472" cy="466344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163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7"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432560"/>
            <a:ext cx="8229600" cy="51206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432560"/>
            <a:ext cx="82296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457200" y="4038600"/>
            <a:ext cx="82296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1074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43256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4800600" y="144780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8"/>
          </p:nvPr>
        </p:nvSpPr>
        <p:spPr>
          <a:xfrm>
            <a:off x="457200" y="396240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9"/>
          </p:nvPr>
        </p:nvSpPr>
        <p:spPr>
          <a:xfrm>
            <a:off x="4800600" y="3962400"/>
            <a:ext cx="3733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33761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9144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43256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3337560" y="143256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8"/>
          </p:nvPr>
        </p:nvSpPr>
        <p:spPr>
          <a:xfrm>
            <a:off x="6156960" y="14478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9"/>
          </p:nvPr>
        </p:nvSpPr>
        <p:spPr>
          <a:xfrm>
            <a:off x="457200" y="32004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20"/>
          </p:nvPr>
        </p:nvSpPr>
        <p:spPr>
          <a:xfrm>
            <a:off x="3352800" y="32004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21"/>
          </p:nvPr>
        </p:nvSpPr>
        <p:spPr>
          <a:xfrm>
            <a:off x="6172200" y="3200400"/>
            <a:ext cx="2377440" cy="16459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
          <p:cNvSpPr>
            <a:spLocks noGrp="1"/>
          </p:cNvSpPr>
          <p:nvPr>
            <p:ph idx="22"/>
          </p:nvPr>
        </p:nvSpPr>
        <p:spPr>
          <a:xfrm>
            <a:off x="457200" y="4953000"/>
            <a:ext cx="8077200" cy="7315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3"/>
          </p:nvPr>
        </p:nvSpPr>
        <p:spPr>
          <a:xfrm>
            <a:off x="457200" y="5791200"/>
            <a:ext cx="8077200" cy="73152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1134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76200"/>
            <a:ext cx="9144001" cy="1188720"/>
          </a:xfrm>
          <a:prstGeom prst="rect">
            <a:avLst/>
          </a:prstGeom>
        </p:spPr>
        <p:txBody>
          <a:bodyPr anchor="ctr"/>
          <a:lstStyle>
            <a:lvl1pPr>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sz="half" idx="1"/>
          </p:nvPr>
        </p:nvSpPr>
        <p:spPr>
          <a:xfrm>
            <a:off x="457200" y="1432560"/>
            <a:ext cx="4038600" cy="51206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vl2pPr>
            <a:lvl3pPr marL="731520" indent="-274320">
              <a:spcAft>
                <a:spcPts val="800"/>
              </a:spcAft>
              <a:buClr>
                <a:srgbClr val="305266"/>
              </a:buClr>
              <a:defRPr sz="2400"/>
            </a:lvl3pPr>
            <a:lvl4pPr marL="1005840" indent="-228600">
              <a:spcAft>
                <a:spcPts val="800"/>
              </a:spcAft>
              <a:buClr>
                <a:srgbClr val="307077"/>
              </a:buClr>
              <a:buFont typeface="Arial" panose="020B0604020202020204" pitchFamily="34" charset="0"/>
              <a:buChar char="•"/>
              <a:defRPr sz="2200"/>
            </a:lvl4pPr>
            <a:lvl5pPr marL="1371600" indent="-228600">
              <a:spcAft>
                <a:spcPts val="800"/>
              </a:spcAft>
              <a:buFont typeface="Arial" panose="020B0604020202020204" pitchFamily="34" charset="0"/>
              <a:buChar cha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1432560"/>
            <a:ext cx="4038600" cy="51206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rgbClr val="A30000"/>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rgbClr val="A30000"/>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rgbClr val="A30000"/>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rgbClr val="A30000"/>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rgbClr val="A30000"/>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8ABE-11E0-47E2-A6BA-892C3CE503B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2225C66-9517-4407-9A8E-D6D738D5071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82A5880-9C0F-4E6E-888E-E4A9046987DF}"/>
              </a:ext>
            </a:extLst>
          </p:cNvPr>
          <p:cNvSpPr>
            <a:spLocks noGrp="1"/>
          </p:cNvSpPr>
          <p:nvPr>
            <p:ph type="dt" sz="half" idx="10"/>
          </p:nvPr>
        </p:nvSpPr>
        <p:spPr/>
        <p:txBody>
          <a:bodyPr/>
          <a:lstStyle/>
          <a:p>
            <a:fld id="{8319E0F9-87E8-4463-8F4E-FE9E740053CF}" type="datetimeFigureOut">
              <a:rPr lang="en-US" smtClean="0"/>
              <a:t>10/15/2024</a:t>
            </a:fld>
            <a:endParaRPr lang="en-US"/>
          </a:p>
        </p:txBody>
      </p:sp>
      <p:sp>
        <p:nvSpPr>
          <p:cNvPr id="5" name="Footer Placeholder 4">
            <a:extLst>
              <a:ext uri="{FF2B5EF4-FFF2-40B4-BE49-F238E27FC236}">
                <a16:creationId xmlns:a16="http://schemas.microsoft.com/office/drawing/2014/main" id="{B380CFC7-9EA0-44A1-AF61-FE4C20C76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6B7-9DD4-43F5-9156-87D741E0FDC8}"/>
              </a:ext>
            </a:extLst>
          </p:cNvPr>
          <p:cNvSpPr>
            <a:spLocks noGrp="1"/>
          </p:cNvSpPr>
          <p:nvPr>
            <p:ph type="sldNum" sz="quarter" idx="12"/>
          </p:nvPr>
        </p:nvSpPr>
        <p:spPr/>
        <p:txBody>
          <a:bodyPr/>
          <a:lstStyle/>
          <a:p>
            <a:fld id="{8F27822E-05B6-450F-8000-0CB3ABCC33CB}" type="slidenum">
              <a:rPr lang="en-US" smtClean="0"/>
              <a:t>‹#›</a:t>
            </a:fld>
            <a:endParaRPr lang="en-US"/>
          </a:p>
        </p:txBody>
      </p:sp>
    </p:spTree>
    <p:extLst>
      <p:ext uri="{BB962C8B-B14F-4D97-AF65-F5344CB8AC3E}">
        <p14:creationId xmlns:p14="http://schemas.microsoft.com/office/powerpoint/2010/main" val="4222779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1905000"/>
            <a:ext cx="9144000" cy="1470025"/>
          </a:xfrm>
          <a:prstGeom prst="rect">
            <a:avLst/>
          </a:prstGeom>
        </p:spPr>
        <p:txBody>
          <a:bodyPr/>
          <a:lstStyle>
            <a:lvl1pPr>
              <a:defRPr sz="4800">
                <a:solidFill>
                  <a:srgbClr val="305266"/>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sz="4000">
                <a:solidFill>
                  <a:srgbClr val="444444"/>
                </a:solidFill>
                <a:latin typeface="ArumSans Rg"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213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9492145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6562608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10997478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967"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753" r:id="rId3"/>
    <p:sldLayoutId id="2147483908" r:id="rId4"/>
    <p:sldLayoutId id="2147483950" r:id="rId5"/>
    <p:sldLayoutId id="2147483757" r:id="rId6"/>
    <p:sldLayoutId id="2147483877" r:id="rId7"/>
    <p:sldLayoutId id="2147483761" r:id="rId8"/>
    <p:sldLayoutId id="2147483800"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4" r:id="rId2"/>
    <p:sldLayoutId id="2147483965" r:id="rId3"/>
    <p:sldLayoutId id="2147483966" r:id="rId4"/>
    <p:sldLayoutId id="2147483953" r:id="rId5"/>
    <p:sldLayoutId id="2147483954" r:id="rId6"/>
    <p:sldLayoutId id="2147483956" r:id="rId7"/>
    <p:sldLayoutId id="2147483957" r:id="rId8"/>
    <p:sldLayoutId id="2147483958" r:id="rId9"/>
    <p:sldLayoutId id="2147483959" r:id="rId10"/>
    <p:sldLayoutId id="214748396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p:nvSpPr>
        <p:spPr>
          <a:xfrm>
            <a:off x="0" y="6629400"/>
            <a:ext cx="1828800" cy="215444"/>
          </a:xfrm>
          <a:prstGeom prst="rect">
            <a:avLst/>
          </a:prstGeom>
          <a:noFill/>
        </p:spPr>
        <p:txBody>
          <a:bodyPr wrap="square" rtlCol="0">
            <a:spAutoFit/>
          </a:bodyPr>
          <a:lstStyle/>
          <a:p>
            <a:r>
              <a:rPr lang="en-US" sz="800" dirty="0">
                <a:solidFill>
                  <a:schemeClr val="bg1"/>
                </a:solidFill>
              </a:rPr>
              <a:t>©McGraw-Hill </a:t>
            </a:r>
            <a:r>
              <a:rPr lang="en-US" sz="800" dirty="0" err="1">
                <a:solidFill>
                  <a:schemeClr val="bg1"/>
                </a:solidFill>
              </a:rPr>
              <a:t>EducationCopy</a:t>
            </a:r>
            <a:endParaRPr lang="en-US" sz="800" dirty="0">
              <a:solidFill>
                <a:schemeClr val="bg1"/>
              </a:solidFill>
            </a:endParaRP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3A322C3-6632-43E8-86B0-7FA7EA10F7BD}"/>
              </a:ext>
            </a:extLst>
          </p:cNvPr>
          <p:cNvSpPr>
            <a:spLocks noGrp="1" noChangeArrowheads="1"/>
          </p:cNvSpPr>
          <p:nvPr>
            <p:ph type="ctrTitle"/>
          </p:nvPr>
        </p:nvSpPr>
        <p:spPr>
          <a:xfrm>
            <a:off x="922546" y="1954530"/>
            <a:ext cx="6175913" cy="1648206"/>
          </a:xfrm>
        </p:spPr>
        <p:txBody>
          <a:bodyPr>
            <a:normAutofit fontScale="90000"/>
          </a:bodyPr>
          <a:lstStyle/>
          <a:p>
            <a:br>
              <a:rPr lang="en-US" altLang="en-US" sz="2775" dirty="0">
                <a:latin typeface="Times New Roman" panose="02020603050405020304" pitchFamily="18" charset="0"/>
                <a:cs typeface="Times New Roman" panose="02020603050405020304" pitchFamily="18" charset="0"/>
              </a:rPr>
            </a:br>
            <a:br>
              <a:rPr lang="en-US" altLang="en-US" sz="2775" dirty="0">
                <a:latin typeface="Times New Roman" panose="02020603050405020304" pitchFamily="18" charset="0"/>
                <a:cs typeface="Times New Roman" panose="02020603050405020304" pitchFamily="18" charset="0"/>
              </a:rPr>
            </a:br>
            <a:br>
              <a:rPr lang="en-US" altLang="en-US" sz="2775" dirty="0">
                <a:latin typeface="Times New Roman" panose="02020603050405020304" pitchFamily="18" charset="0"/>
                <a:cs typeface="Times New Roman" panose="02020603050405020304" pitchFamily="18" charset="0"/>
              </a:rPr>
            </a:br>
            <a:br>
              <a:rPr lang="en-US" altLang="en-US" sz="2775" dirty="0">
                <a:latin typeface="Times New Roman" panose="02020603050405020304" pitchFamily="18" charset="0"/>
                <a:cs typeface="Times New Roman" panose="02020603050405020304" pitchFamily="18" charset="0"/>
              </a:rPr>
            </a:br>
            <a:br>
              <a:rPr lang="en-US" altLang="en-US" sz="2775" dirty="0">
                <a:latin typeface="Times New Roman" panose="02020603050405020304" pitchFamily="18" charset="0"/>
                <a:cs typeface="Times New Roman" panose="02020603050405020304" pitchFamily="18" charset="0"/>
              </a:rPr>
            </a:br>
            <a:br>
              <a:rPr lang="en-US" altLang="en-US" sz="2775" dirty="0">
                <a:latin typeface="Times New Roman" panose="02020603050405020304" pitchFamily="18" charset="0"/>
                <a:cs typeface="Times New Roman" panose="02020603050405020304" pitchFamily="18" charset="0"/>
              </a:rPr>
            </a:br>
            <a:br>
              <a:rPr lang="en-US" altLang="en-US" sz="2775" dirty="0">
                <a:latin typeface="Times New Roman" panose="02020603050405020304" pitchFamily="18" charset="0"/>
                <a:cs typeface="Times New Roman" panose="02020603050405020304" pitchFamily="18" charset="0"/>
              </a:rPr>
            </a:br>
            <a:r>
              <a:rPr lang="en-US" altLang="en-US" sz="2775" dirty="0">
                <a:latin typeface="Times New Roman" panose="02020603050405020304" pitchFamily="18" charset="0"/>
                <a:cs typeface="Times New Roman" panose="02020603050405020304" pitchFamily="18" charset="0"/>
              </a:rPr>
              <a:t>Chapter 9</a:t>
            </a:r>
            <a:br>
              <a:rPr lang="en-US" altLang="en-US" sz="2775" dirty="0">
                <a:latin typeface="Times New Roman" panose="02020603050405020304" pitchFamily="18" charset="0"/>
                <a:cs typeface="Times New Roman" panose="02020603050405020304" pitchFamily="18" charset="0"/>
              </a:rPr>
            </a:br>
            <a:br>
              <a:rPr lang="en-US" altLang="en-US" sz="2775" dirty="0">
                <a:latin typeface="Times New Roman" panose="02020603050405020304" pitchFamily="18" charset="0"/>
                <a:cs typeface="Times New Roman" panose="02020603050405020304" pitchFamily="18" charset="0"/>
              </a:rPr>
            </a:br>
            <a:r>
              <a:rPr lang="en-US" altLang="en-US" sz="2775" dirty="0">
                <a:latin typeface="Times New Roman" panose="02020603050405020304" pitchFamily="18" charset="0"/>
                <a:cs typeface="Times New Roman" panose="02020603050405020304" pitchFamily="18" charset="0"/>
              </a:rPr>
              <a:t>Gauss Elimination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Naïve Gauss Elimination Program</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959" y="1066799"/>
            <a:ext cx="7220083"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3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err="1"/>
              <a:t>Tridiagonal</a:t>
            </a:r>
            <a:r>
              <a:rPr lang="en-US" altLang="en-US" dirty="0"/>
              <a:t> Systems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32560"/>
                <a:ext cx="8412480" cy="5212080"/>
              </a:xfrm>
            </p:spPr>
            <p:txBody>
              <a:bodyPr/>
              <a:lstStyle/>
              <a:p>
                <a:pPr>
                  <a:spcBef>
                    <a:spcPts val="1800"/>
                  </a:spcBef>
                  <a:spcAft>
                    <a:spcPts val="600"/>
                  </a:spcAft>
                </a:pPr>
                <a:r>
                  <a:rPr lang="en-US" altLang="en-US" sz="2800" dirty="0"/>
                  <a:t>A </a:t>
                </a:r>
                <a:r>
                  <a:rPr lang="en-US" altLang="en-US" sz="2800" i="1" dirty="0" err="1"/>
                  <a:t>tridiagonal</a:t>
                </a:r>
                <a:r>
                  <a:rPr lang="en-US" altLang="en-US" sz="2800" dirty="0"/>
                  <a:t> system is a banded system with a bandwidth of 3:</a:t>
                </a:r>
              </a:p>
              <a:p>
                <a:pPr>
                  <a:spcBef>
                    <a:spcPts val="1800"/>
                  </a:spcBef>
                  <a:spcAft>
                    <a:spcPts val="2400"/>
                  </a:spcAft>
                </a:pPr>
                <a14:m>
                  <m:oMathPara xmlns:m="http://schemas.openxmlformats.org/officeDocument/2006/math">
                    <m:oMathParaPr>
                      <m:jc m:val="centerGroup"/>
                    </m:oMathParaPr>
                    <m:oMath xmlns:m="http://schemas.openxmlformats.org/officeDocument/2006/math">
                      <m:d>
                        <m:dPr>
                          <m:begChr m:val="["/>
                          <m:endChr m:val="]"/>
                          <m:ctrlPr>
                            <a:rPr lang="en-US" altLang="en-US" sz="1800" i="1" smtClean="0">
                              <a:latin typeface="Cambria Math" panose="02040503050406030204" pitchFamily="18" charset="0"/>
                            </a:rPr>
                          </m:ctrlPr>
                        </m:dPr>
                        <m:e>
                          <m:m>
                            <m:mPr>
                              <m:plcHide m:val="on"/>
                              <m:mcs>
                                <m:mc>
                                  <m:mcPr>
                                    <m:count m:val="8"/>
                                    <m:mcJc m:val="center"/>
                                  </m:mcPr>
                                </m:mc>
                              </m:mcs>
                              <m:ctrlPr>
                                <a:rPr lang="en-US" altLang="en-US" sz="1800" i="1" smtClean="0">
                                  <a:latin typeface="Cambria Math" panose="02040503050406030204" pitchFamily="18" charset="0"/>
                                </a:rPr>
                              </m:ctrlPr>
                            </m:mPr>
                            <m:mr>
                              <m:e>
                                <m:r>
                                  <m:rPr>
                                    <m:brk m:alnAt="7"/>
                                  </m:rPr>
                                  <a:rPr lang="en-US" altLang="en-US" sz="1800" b="0" i="1" smtClean="0">
                                    <a:latin typeface="Cambria Math"/>
                                  </a:rPr>
                                  <m:t>𝑓</m:t>
                                </m:r>
                                <m:r>
                                  <a:rPr lang="en-US" altLang="en-US" sz="1800" b="0" i="1" baseline="-25000" smtClean="0">
                                    <a:latin typeface="Cambria Math"/>
                                  </a:rPr>
                                  <m:t>1</m:t>
                                </m:r>
                              </m:e>
                              <m:e>
                                <m:r>
                                  <a:rPr lang="en-US" altLang="en-US" sz="1800" b="0" i="1" smtClean="0">
                                    <a:latin typeface="Cambria Math"/>
                                  </a:rPr>
                                  <m:t>𝑔</m:t>
                                </m:r>
                                <m:r>
                                  <a:rPr lang="en-US" altLang="en-US" sz="1800" b="0" i="1" baseline="-25000" smtClean="0">
                                    <a:latin typeface="Cambria Math"/>
                                  </a:rPr>
                                  <m:t>1</m:t>
                                </m:r>
                              </m:e>
                              <m:e/>
                              <m:e/>
                              <m:e/>
                              <m:e/>
                              <m:e/>
                              <m:e/>
                            </m:mr>
                            <m:mr>
                              <m:e>
                                <m:r>
                                  <a:rPr lang="en-US" altLang="en-US" sz="1800" b="0" i="1" smtClean="0">
                                    <a:latin typeface="Cambria Math"/>
                                  </a:rPr>
                                  <m:t>𝑒</m:t>
                                </m:r>
                                <m:r>
                                  <a:rPr lang="en-US" altLang="en-US" sz="1800" b="0" i="1" baseline="-25000" smtClean="0">
                                    <a:latin typeface="Cambria Math"/>
                                  </a:rPr>
                                  <m:t>2</m:t>
                                </m:r>
                              </m:e>
                              <m:e>
                                <m:r>
                                  <a:rPr lang="en-US" altLang="en-US" sz="1800" b="0" i="1" smtClean="0">
                                    <a:latin typeface="Cambria Math"/>
                                  </a:rPr>
                                  <m:t>𝑓</m:t>
                                </m:r>
                                <m:r>
                                  <a:rPr lang="en-US" altLang="en-US" sz="1800" b="0" i="1" baseline="-25000" smtClean="0">
                                    <a:latin typeface="Cambria Math"/>
                                  </a:rPr>
                                  <m:t>2</m:t>
                                </m:r>
                              </m:e>
                              <m:e>
                                <m:r>
                                  <a:rPr lang="en-US" altLang="en-US" sz="1800" b="0" i="1" smtClean="0">
                                    <a:latin typeface="Cambria Math"/>
                                  </a:rPr>
                                  <m:t>𝑔</m:t>
                                </m:r>
                                <m:r>
                                  <a:rPr lang="en-US" altLang="en-US" sz="1800" b="0" i="1" baseline="-25000" smtClean="0">
                                    <a:latin typeface="Cambria Math"/>
                                  </a:rPr>
                                  <m:t>2</m:t>
                                </m:r>
                              </m:e>
                              <m:e/>
                              <m:e/>
                              <m:e/>
                              <m:e/>
                              <m:e/>
                            </m:mr>
                            <m:mr>
                              <m:e/>
                              <m:e>
                                <m:r>
                                  <a:rPr lang="en-US" altLang="en-US" sz="1800" b="0" i="1" smtClean="0">
                                    <a:latin typeface="Cambria Math"/>
                                  </a:rPr>
                                  <m:t>𝑒</m:t>
                                </m:r>
                                <m:r>
                                  <a:rPr lang="en-US" altLang="en-US" sz="1800" b="0" i="1" baseline="-25000" smtClean="0">
                                    <a:latin typeface="Cambria Math"/>
                                  </a:rPr>
                                  <m:t>3</m:t>
                                </m:r>
                              </m:e>
                              <m:e>
                                <m:r>
                                  <a:rPr lang="en-US" altLang="en-US" sz="1800" b="0" i="1" smtClean="0">
                                    <a:latin typeface="Cambria Math"/>
                                  </a:rPr>
                                  <m:t>𝑓</m:t>
                                </m:r>
                                <m:r>
                                  <a:rPr lang="en-US" altLang="en-US" sz="1800" b="0" i="1" baseline="-25000" smtClean="0">
                                    <a:latin typeface="Cambria Math"/>
                                  </a:rPr>
                                  <m:t>3</m:t>
                                </m:r>
                              </m:e>
                              <m:e>
                                <m:r>
                                  <a:rPr lang="en-US" altLang="en-US" sz="1800" b="0" i="1" smtClean="0">
                                    <a:latin typeface="Cambria Math"/>
                                  </a:rPr>
                                  <m:t>𝑔</m:t>
                                </m:r>
                                <m:r>
                                  <a:rPr lang="en-US" altLang="en-US" sz="1800" b="0" i="1" baseline="-25000" smtClean="0">
                                    <a:latin typeface="Cambria Math"/>
                                  </a:rPr>
                                  <m:t>3</m:t>
                                </m:r>
                              </m:e>
                              <m:e/>
                              <m:e/>
                              <m:e/>
                              <m:e/>
                            </m:mr>
                            <m:mr>
                              <m:e/>
                              <m:e/>
                              <m:e>
                                <m:r>
                                  <a:rPr lang="en-US" altLang="en-US" sz="1800" i="1" smtClean="0">
                                    <a:latin typeface="Cambria Math"/>
                                    <a:ea typeface="Cambria Math"/>
                                  </a:rPr>
                                  <m:t>∙</m:t>
                                </m:r>
                              </m:e>
                              <m:e>
                                <m:r>
                                  <a:rPr lang="en-US" altLang="en-US" sz="1800" i="1">
                                    <a:latin typeface="Cambria Math"/>
                                    <a:ea typeface="Cambria Math"/>
                                  </a:rPr>
                                  <m:t>∙</m:t>
                                </m:r>
                              </m:e>
                              <m:e>
                                <m:r>
                                  <a:rPr lang="en-US" altLang="en-US" sz="1800" i="1">
                                    <a:latin typeface="Cambria Math"/>
                                    <a:ea typeface="Cambria Math"/>
                                  </a:rPr>
                                  <m:t>∙</m:t>
                                </m:r>
                              </m:e>
                              <m:e/>
                              <m:e/>
                              <m:e/>
                            </m:mr>
                            <m:mr>
                              <m:e/>
                              <m:e/>
                              <m:e/>
                              <m:e>
                                <m:r>
                                  <a:rPr lang="en-US" altLang="en-US" sz="1800" i="1">
                                    <a:latin typeface="Cambria Math"/>
                                    <a:ea typeface="Cambria Math"/>
                                  </a:rPr>
                                  <m:t>∙</m:t>
                                </m:r>
                              </m:e>
                              <m:e>
                                <m:r>
                                  <a:rPr lang="en-US" altLang="en-US" sz="1800" i="1">
                                    <a:latin typeface="Cambria Math"/>
                                    <a:ea typeface="Cambria Math"/>
                                  </a:rPr>
                                  <m:t>∙</m:t>
                                </m:r>
                              </m:e>
                              <m:e>
                                <m:r>
                                  <a:rPr lang="en-US" altLang="en-US" sz="1800" i="1">
                                    <a:latin typeface="Cambria Math"/>
                                    <a:ea typeface="Cambria Math"/>
                                  </a:rPr>
                                  <m:t>∙</m:t>
                                </m:r>
                              </m:e>
                              <m:e/>
                              <m:e/>
                            </m:mr>
                            <m:mr>
                              <m:e/>
                              <m:e/>
                              <m:e/>
                              <m:e/>
                              <m:e>
                                <m:r>
                                  <a:rPr lang="en-US" altLang="en-US" sz="1800" i="1">
                                    <a:latin typeface="Cambria Math"/>
                                    <a:ea typeface="Cambria Math"/>
                                  </a:rPr>
                                  <m:t>∙</m:t>
                                </m:r>
                              </m:e>
                              <m:e>
                                <m:r>
                                  <a:rPr lang="en-US" altLang="en-US" sz="1800" i="1">
                                    <a:latin typeface="Cambria Math"/>
                                    <a:ea typeface="Cambria Math"/>
                                  </a:rPr>
                                  <m:t>∙</m:t>
                                </m:r>
                              </m:e>
                              <m:e>
                                <m:r>
                                  <a:rPr lang="en-US" altLang="en-US" sz="1800" i="1">
                                    <a:latin typeface="Cambria Math"/>
                                    <a:ea typeface="Cambria Math"/>
                                  </a:rPr>
                                  <m:t>∙</m:t>
                                </m:r>
                              </m:e>
                              <m:e/>
                            </m:mr>
                            <m:mr>
                              <m:e/>
                              <m:e/>
                              <m:e/>
                              <m:e/>
                              <m:e/>
                              <m:e>
                                <m:r>
                                  <a:rPr lang="en-US" altLang="en-US" sz="1800" b="0" i="1" smtClean="0">
                                    <a:latin typeface="Cambria Math"/>
                                  </a:rPr>
                                  <m:t>𝑒</m:t>
                                </m:r>
                                <m:r>
                                  <a:rPr lang="en-US" altLang="en-US" sz="1800" b="0" i="1" spc="-800" baseline="-25000" smtClean="0">
                                    <a:latin typeface="Cambria Math"/>
                                  </a:rPr>
                                  <m:t>𝑛</m:t>
                                </m:r>
                                <m:r>
                                  <a:rPr lang="en-US" altLang="en-US" sz="1800" b="0" i="1" spc="-800" baseline="-15000" smtClean="0">
                                    <a:latin typeface="Cambria Math"/>
                                  </a:rPr>
                                  <m:t>−</m:t>
                                </m:r>
                                <m:r>
                                  <a:rPr lang="en-US" altLang="en-US" sz="1800" b="0" i="1" baseline="-25000" smtClean="0">
                                    <a:latin typeface="Cambria Math"/>
                                  </a:rPr>
                                  <m:t>1</m:t>
                                </m:r>
                              </m:e>
                              <m:e>
                                <m:r>
                                  <a:rPr lang="en-US" altLang="en-US" sz="1800" b="0" i="1" smtClean="0">
                                    <a:latin typeface="Cambria Math"/>
                                  </a:rPr>
                                  <m:t>𝑓</m:t>
                                </m:r>
                                <m:r>
                                  <a:rPr lang="en-US" altLang="en-US" sz="1800" i="1" spc="-800" baseline="-25000">
                                    <a:latin typeface="Cambria Math"/>
                                  </a:rPr>
                                  <m:t>𝑛</m:t>
                                </m:r>
                                <m:r>
                                  <a:rPr lang="en-US" altLang="en-US" sz="1800" i="1" spc="-800" baseline="-15000">
                                    <a:latin typeface="Cambria Math"/>
                                  </a:rPr>
                                  <m:t>−</m:t>
                                </m:r>
                                <m:r>
                                  <a:rPr lang="en-US" altLang="en-US" sz="1800" i="1" baseline="-25000">
                                    <a:latin typeface="Cambria Math"/>
                                  </a:rPr>
                                  <m:t>1</m:t>
                                </m:r>
                              </m:e>
                              <m:e>
                                <m:r>
                                  <a:rPr lang="en-US" altLang="en-US" sz="1800" b="0" i="1" smtClean="0">
                                    <a:latin typeface="Cambria Math"/>
                                  </a:rPr>
                                  <m:t>𝑔</m:t>
                                </m:r>
                                <m:r>
                                  <a:rPr lang="en-US" altLang="en-US" sz="1800" i="1" spc="-800" baseline="-25000">
                                    <a:latin typeface="Cambria Math"/>
                                  </a:rPr>
                                  <m:t>𝑛</m:t>
                                </m:r>
                                <m:r>
                                  <a:rPr lang="en-US" altLang="en-US" sz="1800" i="1" spc="-800" baseline="-15000">
                                    <a:latin typeface="Cambria Math"/>
                                  </a:rPr>
                                  <m:t>−</m:t>
                                </m:r>
                                <m:r>
                                  <a:rPr lang="en-US" altLang="en-US" sz="1800" i="1" baseline="-25000">
                                    <a:latin typeface="Cambria Math"/>
                                  </a:rPr>
                                  <m:t>1</m:t>
                                </m:r>
                              </m:e>
                            </m:mr>
                            <m:mr>
                              <m:e/>
                              <m:e/>
                              <m:e/>
                              <m:e/>
                              <m:e/>
                              <m:e/>
                              <m:e>
                                <m:r>
                                  <a:rPr lang="en-US" altLang="en-US" sz="1800" i="1">
                                    <a:latin typeface="Cambria Math"/>
                                  </a:rPr>
                                  <m:t>𝑒</m:t>
                                </m:r>
                                <m:r>
                                  <a:rPr lang="en-US" altLang="en-US" sz="1800" i="1" baseline="-25000">
                                    <a:latin typeface="Cambria Math"/>
                                  </a:rPr>
                                  <m:t>𝑛</m:t>
                                </m:r>
                              </m:e>
                              <m:e>
                                <m:r>
                                  <a:rPr lang="en-US" altLang="en-US" sz="1800" b="0" i="1" smtClean="0">
                                    <a:latin typeface="Cambria Math"/>
                                  </a:rPr>
                                  <m:t>𝑓</m:t>
                                </m:r>
                                <m:r>
                                  <a:rPr lang="en-US" altLang="en-US" sz="1800" i="1" baseline="-25000">
                                    <a:latin typeface="Cambria Math"/>
                                  </a:rPr>
                                  <m:t>𝑛</m:t>
                                </m:r>
                              </m:e>
                            </m:mr>
                          </m:m>
                        </m:e>
                      </m:d>
                      <m:d>
                        <m:dPr>
                          <m:begChr m:val="{"/>
                          <m:endChr m:val="}"/>
                          <m:ctrlPr>
                            <a:rPr lang="en-US" altLang="en-US" sz="1800" i="1" smtClean="0">
                              <a:latin typeface="Cambria Math" panose="02040503050406030204" pitchFamily="18" charset="0"/>
                            </a:rPr>
                          </m:ctrlPr>
                        </m:dPr>
                        <m:e>
                          <m:m>
                            <m:mPr>
                              <m:mcs>
                                <m:mc>
                                  <m:mcPr>
                                    <m:count m:val="1"/>
                                    <m:mcJc m:val="center"/>
                                  </m:mcPr>
                                </m:mc>
                              </m:mcs>
                              <m:ctrlPr>
                                <a:rPr lang="en-US" altLang="en-US" sz="1800" i="1" smtClean="0">
                                  <a:latin typeface="Cambria Math" panose="02040503050406030204" pitchFamily="18" charset="0"/>
                                </a:rPr>
                              </m:ctrlPr>
                            </m:mPr>
                            <m:mr>
                              <m:e>
                                <m:r>
                                  <m:rPr>
                                    <m:brk m:alnAt="7"/>
                                  </m:rPr>
                                  <a:rPr lang="en-US" altLang="en-US" sz="1800" b="0" i="1" smtClean="0">
                                    <a:latin typeface="Cambria Math"/>
                                  </a:rPr>
                                  <m:t>𝑥</m:t>
                                </m:r>
                                <m:r>
                                  <a:rPr lang="en-US" altLang="en-US" sz="1800" b="0" i="1" baseline="-25000" smtClean="0">
                                    <a:latin typeface="Cambria Math"/>
                                  </a:rPr>
                                  <m:t>1</m:t>
                                </m:r>
                              </m:e>
                            </m:mr>
                            <m:mr>
                              <m:e>
                                <m:r>
                                  <a:rPr lang="en-US" altLang="en-US" sz="1800" b="0" i="1" smtClean="0">
                                    <a:latin typeface="Cambria Math"/>
                                  </a:rPr>
                                  <m:t>𝑥</m:t>
                                </m:r>
                                <m:r>
                                  <a:rPr lang="en-US" altLang="en-US" sz="1800" b="0" i="1" baseline="-25000" smtClean="0">
                                    <a:latin typeface="Cambria Math"/>
                                  </a:rPr>
                                  <m:t>2</m:t>
                                </m:r>
                              </m:e>
                            </m:mr>
                            <m:mr>
                              <m:e>
                                <m:r>
                                  <a:rPr lang="en-US" altLang="en-US" sz="1800" b="0" i="1" smtClean="0">
                                    <a:latin typeface="Cambria Math"/>
                                  </a:rPr>
                                  <m:t>𝑥</m:t>
                                </m:r>
                                <m:r>
                                  <a:rPr lang="en-US" altLang="en-US" sz="1800" b="0" i="1" baseline="-25000" smtClean="0">
                                    <a:latin typeface="Cambria Math"/>
                                  </a:rPr>
                                  <m:t>3</m:t>
                                </m:r>
                              </m:e>
                            </m:mr>
                            <m:mr>
                              <m:e>
                                <m:r>
                                  <a:rPr lang="en-US" altLang="en-US" sz="1800" i="1">
                                    <a:latin typeface="Cambria Math"/>
                                    <a:ea typeface="Cambria Math"/>
                                  </a:rPr>
                                  <m:t>∙</m:t>
                                </m:r>
                              </m:e>
                            </m:mr>
                            <m:mr>
                              <m:e>
                                <m:r>
                                  <a:rPr lang="en-US" altLang="en-US" sz="1800" i="1">
                                    <a:latin typeface="Cambria Math"/>
                                    <a:ea typeface="Cambria Math"/>
                                  </a:rPr>
                                  <m:t>∙</m:t>
                                </m:r>
                              </m:e>
                            </m:mr>
                            <m:mr>
                              <m:e>
                                <m:r>
                                  <a:rPr lang="en-US" altLang="en-US" sz="1800" i="1">
                                    <a:latin typeface="Cambria Math"/>
                                    <a:ea typeface="Cambria Math"/>
                                  </a:rPr>
                                  <m:t>∙</m:t>
                                </m:r>
                              </m:e>
                            </m:mr>
                            <m:mr>
                              <m:e>
                                <m:r>
                                  <a:rPr lang="en-US" altLang="en-US" sz="1800" b="0" i="1" smtClean="0">
                                    <a:latin typeface="Cambria Math"/>
                                  </a:rPr>
                                  <m:t>𝑥</m:t>
                                </m:r>
                                <m:r>
                                  <a:rPr lang="en-US" altLang="en-US" sz="1800" i="1" spc="-800" baseline="-25000">
                                    <a:latin typeface="Cambria Math"/>
                                  </a:rPr>
                                  <m:t>𝑛</m:t>
                                </m:r>
                                <m:r>
                                  <a:rPr lang="en-US" altLang="en-US" sz="1800" i="1" spc="-800" baseline="-15000">
                                    <a:latin typeface="Cambria Math"/>
                                  </a:rPr>
                                  <m:t>−</m:t>
                                </m:r>
                                <m:r>
                                  <a:rPr lang="en-US" altLang="en-US" sz="1800" i="1" baseline="-25000">
                                    <a:latin typeface="Cambria Math"/>
                                  </a:rPr>
                                  <m:t>1</m:t>
                                </m:r>
                              </m:e>
                            </m:mr>
                            <m:mr>
                              <m:e>
                                <m:r>
                                  <a:rPr lang="en-US" altLang="en-US" sz="1800" b="0" i="1" smtClean="0">
                                    <a:latin typeface="Cambria Math"/>
                                  </a:rPr>
                                  <m:t>𝑥</m:t>
                                </m:r>
                                <m:r>
                                  <a:rPr lang="en-US" altLang="en-US" sz="1800" b="0" i="1" baseline="-25000" smtClean="0">
                                    <a:latin typeface="Cambria Math"/>
                                  </a:rPr>
                                  <m:t>𝑛</m:t>
                                </m:r>
                              </m:e>
                            </m:mr>
                          </m:m>
                        </m:e>
                      </m:d>
                      <m:r>
                        <a:rPr lang="en-US" altLang="en-US" sz="1800" b="0" i="1" smtClean="0">
                          <a:latin typeface="Cambria Math"/>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a:rPr lang="en-US" altLang="en-US" sz="1800" b="0" i="1" smtClean="0">
                                    <a:latin typeface="Cambria Math"/>
                                  </a:rPr>
                                  <m:t>𝑟</m:t>
                                </m:r>
                                <m:r>
                                  <a:rPr lang="en-US" altLang="en-US" sz="1800" i="1" baseline="-25000">
                                    <a:latin typeface="Cambria Math"/>
                                  </a:rPr>
                                  <m:t>1</m:t>
                                </m:r>
                              </m:e>
                            </m:mr>
                            <m:mr>
                              <m:e>
                                <m:r>
                                  <a:rPr lang="en-US" altLang="en-US" sz="1800" b="0" i="1" smtClean="0">
                                    <a:latin typeface="Cambria Math"/>
                                  </a:rPr>
                                  <m:t>𝑟</m:t>
                                </m:r>
                                <m:r>
                                  <a:rPr lang="en-US" altLang="en-US" sz="1800" i="1" baseline="-25000">
                                    <a:latin typeface="Cambria Math"/>
                                  </a:rPr>
                                  <m:t>2</m:t>
                                </m:r>
                              </m:e>
                            </m:mr>
                            <m:mr>
                              <m:e>
                                <m:r>
                                  <a:rPr lang="en-US" altLang="en-US" sz="1800" b="0" i="1" smtClean="0">
                                    <a:latin typeface="Cambria Math"/>
                                  </a:rPr>
                                  <m:t>𝑟</m:t>
                                </m:r>
                                <m:r>
                                  <a:rPr lang="en-US" altLang="en-US" sz="1800" i="1" baseline="-25000">
                                    <a:latin typeface="Cambria Math"/>
                                  </a:rPr>
                                  <m:t>3</m:t>
                                </m:r>
                              </m:e>
                            </m:mr>
                            <m:mr>
                              <m:e>
                                <m:r>
                                  <a:rPr lang="en-US" altLang="en-US" sz="1800" i="1">
                                    <a:latin typeface="Cambria Math"/>
                                    <a:ea typeface="Cambria Math"/>
                                  </a:rPr>
                                  <m:t>∙</m:t>
                                </m:r>
                              </m:e>
                            </m:mr>
                            <m:mr>
                              <m:e>
                                <m:r>
                                  <a:rPr lang="en-US" altLang="en-US" sz="1800" i="1">
                                    <a:latin typeface="Cambria Math"/>
                                    <a:ea typeface="Cambria Math"/>
                                  </a:rPr>
                                  <m:t>∙</m:t>
                                </m:r>
                              </m:e>
                            </m:mr>
                            <m:mr>
                              <m:e>
                                <m:r>
                                  <a:rPr lang="en-US" altLang="en-US" sz="1800" i="1">
                                    <a:latin typeface="Cambria Math"/>
                                    <a:ea typeface="Cambria Math"/>
                                  </a:rPr>
                                  <m:t>∙</m:t>
                                </m:r>
                              </m:e>
                            </m:mr>
                            <m:mr>
                              <m:e>
                                <m:r>
                                  <a:rPr lang="en-US" altLang="en-US" sz="1800" b="0" i="1" smtClean="0">
                                    <a:latin typeface="Cambria Math"/>
                                  </a:rPr>
                                  <m:t>𝑟</m:t>
                                </m:r>
                                <m:r>
                                  <a:rPr lang="en-US" altLang="en-US" sz="1800" i="1" spc="-800" baseline="-25000">
                                    <a:latin typeface="Cambria Math"/>
                                  </a:rPr>
                                  <m:t>𝑛</m:t>
                                </m:r>
                                <m:r>
                                  <a:rPr lang="en-US" altLang="en-US" sz="1800" i="1" spc="-800" baseline="-15000">
                                    <a:latin typeface="Cambria Math"/>
                                  </a:rPr>
                                  <m:t>−</m:t>
                                </m:r>
                                <m:r>
                                  <a:rPr lang="en-US" altLang="en-US" sz="1800" i="1" baseline="-25000">
                                    <a:latin typeface="Cambria Math"/>
                                  </a:rPr>
                                  <m:t>1</m:t>
                                </m:r>
                              </m:e>
                            </m:mr>
                            <m:mr>
                              <m:e>
                                <m:r>
                                  <a:rPr lang="en-US" altLang="en-US" sz="1800" b="0" i="1" smtClean="0">
                                    <a:latin typeface="Cambria Math"/>
                                  </a:rPr>
                                  <m:t>𝑟</m:t>
                                </m:r>
                                <m:r>
                                  <a:rPr lang="en-US" altLang="en-US" sz="1800" i="1" baseline="-25000">
                                    <a:latin typeface="Cambria Math"/>
                                  </a:rPr>
                                  <m:t>𝑛</m:t>
                                </m:r>
                              </m:e>
                            </m:mr>
                          </m:m>
                        </m:e>
                      </m:d>
                    </m:oMath>
                  </m:oMathPara>
                </a14:m>
                <a:endParaRPr lang="en-US" altLang="en-US" sz="1800" dirty="0"/>
              </a:p>
              <a:p>
                <a:pPr>
                  <a:spcBef>
                    <a:spcPts val="0"/>
                  </a:spcBef>
                  <a:spcAft>
                    <a:spcPts val="1200"/>
                  </a:spcAft>
                </a:pPr>
                <a:r>
                  <a:rPr lang="en-US" altLang="en-US" sz="2800" dirty="0" err="1"/>
                  <a:t>Tridiagonal</a:t>
                </a:r>
                <a:r>
                  <a:rPr lang="en-US" altLang="en-US" sz="2800" dirty="0"/>
                  <a:t> systems can be solved using the same method as Gauss elimination, but with much less effort because most of the matrix elements are already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32560"/>
                <a:ext cx="8412480" cy="5212080"/>
              </a:xfrm>
              <a:blipFill rotWithShape="1">
                <a:blip r:embed="rId2"/>
                <a:stretch>
                  <a:fillRect l="-1449" t="-1170" b="-2924"/>
                </a:stretch>
              </a:blipFill>
            </p:spPr>
            <p:txBody>
              <a:bodyPr/>
              <a:lstStyle/>
              <a:p>
                <a:r>
                  <a:rPr lang="en-US">
                    <a:noFill/>
                  </a:rPr>
                  <a:t> </a:t>
                </a:r>
              </a:p>
            </p:txBody>
          </p:sp>
        </mc:Fallback>
      </mc:AlternateContent>
    </p:spTree>
    <p:extLst>
      <p:ext uri="{BB962C8B-B14F-4D97-AF65-F5344CB8AC3E}">
        <p14:creationId xmlns:p14="http://schemas.microsoft.com/office/powerpoint/2010/main" val="314095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err="1"/>
              <a:t>Tridiagonal</a:t>
            </a:r>
            <a:r>
              <a:rPr lang="en-US" altLang="en-US" dirty="0"/>
              <a:t> System Solver</a:t>
            </a:r>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341" y="1219200"/>
            <a:ext cx="7947318" cy="530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27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Tridiagonal System Solver</a:t>
            </a:r>
            <a:br>
              <a:rPr lang="en-US" altLang="en-US" dirty="0"/>
            </a:br>
            <a:r>
              <a:rPr lang="en-US" altLang="en-US" dirty="0"/>
              <a:t>Case study 9.5</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DCB0D5-F2F5-46C2-9829-87342BE50EB7}"/>
                  </a:ext>
                </a:extLst>
              </p:cNvPr>
              <p:cNvSpPr>
                <a:spLocks noGrp="1"/>
              </p:cNvSpPr>
              <p:nvPr>
                <p:ph idx="1"/>
              </p:nvPr>
            </p:nvSpPr>
            <p:spPr>
              <a:xfrm>
                <a:off x="457200" y="1274752"/>
                <a:ext cx="8229600" cy="5120640"/>
              </a:xfrm>
            </p:spPr>
            <p:txBody>
              <a:bodyPr/>
              <a:lstStyle/>
              <a:p>
                <a:r>
                  <a:rPr lang="en-US" sz="1200" dirty="0"/>
                  <a:t>A long, thin rod positioned between two walls that are held at constant temperatures. Heat flows through the rod as well as between the rod and the surrounding air. For the steady-state case, a differential equation based on heat conservation can be written for such a system as, </a:t>
                </a:r>
              </a:p>
              <a:p>
                <a:endParaRPr lang="en-US" sz="1200" dirty="0"/>
              </a:p>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𝑑</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𝑇</m:t>
                          </m:r>
                        </m:num>
                        <m:den>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𝑑𝑥</m:t>
                              </m:r>
                            </m:e>
                            <m:sup>
                              <m:r>
                                <a:rPr lang="en-US" sz="1200" b="0" i="1" smtClean="0">
                                  <a:latin typeface="Cambria Math" panose="02040503050406030204" pitchFamily="18" charset="0"/>
                                </a:rPr>
                                <m:t>2</m:t>
                              </m:r>
                            </m:sup>
                          </m:sSup>
                        </m:den>
                      </m:f>
                      <m:r>
                        <a:rPr lang="en-US" sz="1200" b="0" i="1" smtClean="0">
                          <a:latin typeface="Cambria Math" panose="02040503050406030204" pitchFamily="18" charset="0"/>
                        </a:rPr>
                        <m:t>+</m:t>
                      </m:r>
                      <m:r>
                        <a:rPr lang="en-US" sz="1200" b="0" i="1" smtClean="0">
                          <a:latin typeface="Cambria Math" panose="02040503050406030204" pitchFamily="18" charset="0"/>
                        </a:rPr>
                        <m:t>h</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𝑎</m:t>
                              </m:r>
                            </m:sub>
                          </m:sSub>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=0</m:t>
                      </m:r>
                    </m:oMath>
                  </m:oMathPara>
                </a14:m>
                <a:endParaRPr lang="en-US" sz="1200" dirty="0"/>
              </a:p>
              <a:p>
                <a:r>
                  <a:rPr lang="en-US" sz="1200" dirty="0"/>
                  <a:t>where</a:t>
                </a:r>
                <a:r>
                  <a:rPr lang="en-US" sz="1200" i="1" dirty="0"/>
                  <a:t> T </a:t>
                </a:r>
                <a:r>
                  <a:rPr lang="en-US" sz="1200" dirty="0"/>
                  <a:t>= temperature (°C), </a:t>
                </a:r>
                <a:r>
                  <a:rPr lang="en-US" sz="1200" i="1" dirty="0"/>
                  <a:t>x</a:t>
                </a:r>
                <a:r>
                  <a:rPr lang="en-US" sz="1200" dirty="0"/>
                  <a:t> = distance along the rod (m), </a:t>
                </a:r>
                <a:r>
                  <a:rPr lang="en-US" sz="1200" i="1" dirty="0"/>
                  <a:t>h</a:t>
                </a:r>
                <a:r>
                  <a:rPr lang="en-US" sz="1200" dirty="0"/>
                  <a:t> = a heat transfer coefficient between the rod and the surrounding air  and </a:t>
                </a:r>
                <a:r>
                  <a:rPr lang="en-US" sz="1200" i="1" dirty="0"/>
                  <a:t>T</a:t>
                </a:r>
                <a:r>
                  <a:rPr lang="en-US" sz="1200" i="1" baseline="-25000" dirty="0"/>
                  <a:t>a</a:t>
                </a:r>
                <a:r>
                  <a:rPr lang="en-US" sz="1200" dirty="0"/>
                  <a:t> = the air temperature (°C).</a:t>
                </a:r>
              </a:p>
              <a:p>
                <a:endParaRPr lang="en-US" sz="1200" dirty="0"/>
              </a:p>
              <a:p>
                <a:r>
                  <a:rPr lang="en-US" sz="1200" dirty="0"/>
                  <a:t>If </a:t>
                </a:r>
                <a:r>
                  <a:rPr lang="en-US" sz="1200" i="1" dirty="0"/>
                  <a:t>h</a:t>
                </a:r>
                <a:r>
                  <a:rPr lang="en-US" sz="1200" dirty="0"/>
                  <a:t> = 0.01, </a:t>
                </a:r>
                <a:r>
                  <a:rPr lang="en-US" sz="1200" i="1" dirty="0"/>
                  <a:t>T</a:t>
                </a:r>
                <a:r>
                  <a:rPr lang="en-US" sz="1200" i="1" baseline="-25000" dirty="0"/>
                  <a:t>a</a:t>
                </a:r>
                <a:r>
                  <a:rPr lang="en-US" sz="1200" dirty="0"/>
                  <a:t> = 20, T(0) = 40, and T(10) = 200, discretize the equation, write it in a matrix form, and find the solution by solving the resulting tridiagonal solver.</a:t>
                </a:r>
              </a:p>
            </p:txBody>
          </p:sp>
        </mc:Choice>
        <mc:Fallback xmlns="">
          <p:sp>
            <p:nvSpPr>
              <p:cNvPr id="3" name="Content Placeholder 2">
                <a:extLst>
                  <a:ext uri="{FF2B5EF4-FFF2-40B4-BE49-F238E27FC236}">
                    <a16:creationId xmlns:a16="http://schemas.microsoft.com/office/drawing/2014/main" id="{B9DCB0D5-F2F5-46C2-9829-87342BE50EB7}"/>
                  </a:ext>
                </a:extLst>
              </p:cNvPr>
              <p:cNvSpPr>
                <a:spLocks noGrp="1" noRot="1" noChangeAspect="1" noMove="1" noResize="1" noEditPoints="1" noAdjustHandles="1" noChangeArrowheads="1" noChangeShapeType="1" noTextEdit="1"/>
              </p:cNvSpPr>
              <p:nvPr>
                <p:ph idx="1"/>
              </p:nvPr>
            </p:nvSpPr>
            <p:spPr>
              <a:xfrm>
                <a:off x="457200" y="1274752"/>
                <a:ext cx="8229600" cy="5120640"/>
              </a:xfrm>
              <a:blipFill>
                <a:blip r:embed="rId2"/>
                <a:stretch>
                  <a:fillRect t="-119" r="-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21EDC6F-7375-4DF2-9A9E-D3CFB95A6A42}"/>
              </a:ext>
            </a:extLst>
          </p:cNvPr>
          <p:cNvPicPr>
            <a:picLocks noChangeAspect="1"/>
          </p:cNvPicPr>
          <p:nvPr/>
        </p:nvPicPr>
        <p:blipFill>
          <a:blip r:embed="rId3"/>
          <a:stretch>
            <a:fillRect/>
          </a:stretch>
        </p:blipFill>
        <p:spPr>
          <a:xfrm>
            <a:off x="2448794" y="4267200"/>
            <a:ext cx="5523632" cy="1939935"/>
          </a:xfrm>
          <a:prstGeom prst="rect">
            <a:avLst/>
          </a:prstGeom>
        </p:spPr>
      </p:pic>
    </p:spTree>
    <p:extLst>
      <p:ext uri="{BB962C8B-B14F-4D97-AF65-F5344CB8AC3E}">
        <p14:creationId xmlns:p14="http://schemas.microsoft.com/office/powerpoint/2010/main" val="107920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err="1"/>
              <a:t>Tridiagonal</a:t>
            </a:r>
            <a:r>
              <a:rPr lang="en-US" altLang="en-US" dirty="0"/>
              <a:t> System Solver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DCB0D5-F2F5-46C2-9829-87342BE50EB7}"/>
                  </a:ext>
                </a:extLst>
              </p:cNvPr>
              <p:cNvSpPr>
                <a:spLocks noGrp="1"/>
              </p:cNvSpPr>
              <p:nvPr>
                <p:ph idx="1"/>
              </p:nvPr>
            </p:nvSpPr>
            <p:spPr>
              <a:xfrm>
                <a:off x="457200" y="1274752"/>
                <a:ext cx="8229600" cy="5120640"/>
              </a:xfrm>
            </p:spPr>
            <p:txBody>
              <a:bodyPr/>
              <a:lstStyle/>
              <a:p>
                <a:r>
                  <a:rPr lang="en-US" sz="1200" dirty="0"/>
                  <a:t> </a:t>
                </a:r>
                <a:r>
                  <a:rPr lang="en-US" sz="1200" b="1" dirty="0"/>
                  <a:t>Problem 9.19: </a:t>
                </a:r>
              </a:p>
              <a:p>
                <a:r>
                  <a:rPr lang="en-US" sz="1200" dirty="0"/>
                  <a:t>The following differential equation results from  a force balance for a beam with a uniform loading, </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rPr>
                        <m:t>𝐸𝐼</m:t>
                      </m:r>
                      <m:f>
                        <m:fPr>
                          <m:ctrlPr>
                            <a:rPr lang="en-US" sz="1200" b="0" i="1" smtClean="0">
                              <a:latin typeface="Cambria Math" panose="02040503050406030204" pitchFamily="18" charset="0"/>
                            </a:rPr>
                          </m:ctrlPr>
                        </m:fPr>
                        <m:num>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𝑑</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𝑦</m:t>
                          </m:r>
                        </m:num>
                        <m:den>
                          <m:r>
                            <a:rPr lang="en-US" sz="1200" b="0" i="1" smtClean="0">
                              <a:latin typeface="Cambria Math" panose="02040503050406030204" pitchFamily="18" charset="0"/>
                            </a:rPr>
                            <m:t>𝑑</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𝑤𝐿𝑥</m:t>
                          </m:r>
                        </m:num>
                        <m:den>
                          <m:r>
                            <a:rPr lang="en-US" sz="1200" b="0" i="1" smtClean="0">
                              <a:latin typeface="Cambria Math" panose="02040503050406030204" pitchFamily="18" charset="0"/>
                            </a:rPr>
                            <m:t>2</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𝑤</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2</m:t>
                          </m:r>
                        </m:den>
                      </m:f>
                    </m:oMath>
                  </m:oMathPara>
                </a14:m>
                <a:endParaRPr lang="en-US" sz="1200" b="0" dirty="0"/>
              </a:p>
              <a:p>
                <a:r>
                  <a:rPr lang="en-US" sz="1200" dirty="0"/>
                  <a:t>Where </a:t>
                </a:r>
                <a:r>
                  <a:rPr lang="en-US" sz="1200" i="1" dirty="0"/>
                  <a:t>x</a:t>
                </a:r>
                <a:r>
                  <a:rPr lang="en-US" sz="1200" dirty="0"/>
                  <a:t>, is the distance along the beam, </a:t>
                </a:r>
                <a:r>
                  <a:rPr lang="en-US" sz="1200" i="1" dirty="0"/>
                  <a:t>y </a:t>
                </a:r>
                <a:r>
                  <a:rPr lang="en-US" sz="1200" dirty="0"/>
                  <a:t>is the deflection, </a:t>
                </a:r>
                <a:r>
                  <a:rPr lang="en-US" sz="1200" i="1" dirty="0"/>
                  <a:t>L</a:t>
                </a:r>
                <a:r>
                  <a:rPr lang="en-US" sz="1200" dirty="0"/>
                  <a:t> is the length of the beam, </a:t>
                </a:r>
                <a:r>
                  <a:rPr lang="en-US" sz="1200" i="1" dirty="0"/>
                  <a:t>E</a:t>
                </a:r>
                <a:r>
                  <a:rPr lang="en-US" sz="1200" dirty="0"/>
                  <a:t> is the modulus of elasticity, </a:t>
                </a:r>
                <a:r>
                  <a:rPr lang="en-US" sz="1200" i="1" dirty="0"/>
                  <a:t>I</a:t>
                </a:r>
                <a:r>
                  <a:rPr lang="en-US" sz="1200" dirty="0"/>
                  <a:t> is the moment of inertia, and </a:t>
                </a:r>
                <a:r>
                  <a:rPr lang="en-US" sz="1200" i="1" dirty="0"/>
                  <a:t>w</a:t>
                </a:r>
                <a:r>
                  <a:rPr lang="en-US" sz="1200" dirty="0"/>
                  <a:t> is the uniform load.</a:t>
                </a:r>
              </a:p>
              <a:p>
                <a:r>
                  <a:rPr lang="en-US" sz="1200" dirty="0"/>
                  <a:t>For </a:t>
                </a:r>
                <a14:m>
                  <m:oMath xmlns:m="http://schemas.openxmlformats.org/officeDocument/2006/math">
                    <m:r>
                      <a:rPr lang="en-US" sz="1200" b="0" i="1" smtClean="0">
                        <a:latin typeface="Cambria Math" panose="02040503050406030204" pitchFamily="18" charset="0"/>
                      </a:rPr>
                      <m:t>𝐿</m:t>
                    </m:r>
                    <m:r>
                      <a:rPr lang="en-US" sz="1200" b="0" i="1" smtClean="0">
                        <a:latin typeface="Cambria Math" panose="02040503050406030204" pitchFamily="18" charset="0"/>
                      </a:rPr>
                      <m:t>=3 </m:t>
                    </m:r>
                    <m:r>
                      <a:rPr lang="en-US" sz="1200" b="0" i="1" smtClean="0">
                        <a:latin typeface="Cambria Math" panose="02040503050406030204" pitchFamily="18" charset="0"/>
                      </a:rPr>
                      <m:t>𝑚</m:t>
                    </m:r>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=0.2 </m:t>
                    </m:r>
                    <m:r>
                      <a:rPr lang="en-US" sz="1200" b="0" i="1" smtClean="0">
                        <a:latin typeface="Cambria Math" panose="02040503050406030204" pitchFamily="18" charset="0"/>
                        <a:ea typeface="Cambria Math" panose="02040503050406030204" pitchFamily="18" charset="0"/>
                      </a:rPr>
                      <m:t>𝑚</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𝐸</m:t>
                    </m:r>
                    <m:r>
                      <a:rPr lang="en-US" sz="1200" b="0" i="1" smtClean="0">
                        <a:latin typeface="Cambria Math" panose="02040503050406030204" pitchFamily="18" charset="0"/>
                        <a:ea typeface="Cambria Math" panose="02040503050406030204" pitchFamily="18" charset="0"/>
                      </a:rPr>
                      <m:t>=250×</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10</m:t>
                        </m:r>
                      </m:e>
                      <m:sup>
                        <m:r>
                          <a:rPr lang="en-US" sz="1200" b="0" i="1" smtClean="0">
                            <a:latin typeface="Cambria Math" panose="02040503050406030204" pitchFamily="18" charset="0"/>
                            <a:ea typeface="Cambria Math" panose="02040503050406030204" pitchFamily="18" charset="0"/>
                          </a:rPr>
                          <m:t>9</m:t>
                        </m:r>
                      </m:sup>
                    </m:sSup>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𝑁</m:t>
                        </m:r>
                      </m:num>
                      <m:den>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𝑚</m:t>
                            </m:r>
                          </m:e>
                          <m:sup>
                            <m:r>
                              <a:rPr lang="en-US" sz="1200" b="0" i="1" smtClean="0">
                                <a:latin typeface="Cambria Math" panose="02040503050406030204" pitchFamily="18" charset="0"/>
                                <a:ea typeface="Cambria Math" panose="02040503050406030204" pitchFamily="18" charset="0"/>
                              </a:rPr>
                              <m:t>2</m:t>
                            </m:r>
                          </m:sup>
                        </m:sSup>
                      </m:den>
                    </m:f>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𝐼</m:t>
                    </m:r>
                    <m:r>
                      <a:rPr lang="en-US" sz="1200" b="0" i="1" smtClean="0">
                        <a:latin typeface="Cambria Math" panose="02040503050406030204" pitchFamily="18" charset="0"/>
                        <a:ea typeface="Cambria Math" panose="02040503050406030204" pitchFamily="18" charset="0"/>
                      </a:rPr>
                      <m:t>=3×</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10</m:t>
                        </m:r>
                      </m:e>
                      <m:sup>
                        <m:r>
                          <a:rPr lang="en-US" sz="1200" b="0" i="1" smtClean="0">
                            <a:latin typeface="Cambria Math" panose="02040503050406030204" pitchFamily="18" charset="0"/>
                            <a:ea typeface="Cambria Math" panose="02040503050406030204" pitchFamily="18" charset="0"/>
                          </a:rPr>
                          <m:t>−4</m:t>
                        </m:r>
                      </m:sup>
                    </m:sSup>
                    <m:r>
                      <a:rPr lang="en-US" sz="1200" b="0" i="1" smtClean="0">
                        <a:latin typeface="Cambria Math" panose="02040503050406030204" pitchFamily="18" charset="0"/>
                        <a:ea typeface="Cambria Math" panose="02040503050406030204" pitchFamily="18" charset="0"/>
                      </a:rPr>
                      <m:t> </m:t>
                    </m:r>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𝑚</m:t>
                        </m:r>
                      </m:e>
                      <m:sup>
                        <m:r>
                          <a:rPr lang="en-US" sz="1200" b="0" i="1" smtClean="0">
                            <a:latin typeface="Cambria Math" panose="02040503050406030204" pitchFamily="18" charset="0"/>
                            <a:ea typeface="Cambria Math" panose="02040503050406030204" pitchFamily="18" charset="0"/>
                          </a:rPr>
                          <m:t>4</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𝑤</m:t>
                    </m:r>
                    <m:r>
                      <a:rPr lang="en-US" sz="1200" b="0" i="1" smtClean="0">
                        <a:latin typeface="Cambria Math" panose="02040503050406030204" pitchFamily="18" charset="0"/>
                        <a:ea typeface="Cambria Math" panose="02040503050406030204" pitchFamily="18" charset="0"/>
                      </a:rPr>
                      <m:t>=22500</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𝑁</m:t>
                        </m:r>
                      </m:num>
                      <m:den>
                        <m:r>
                          <a:rPr lang="en-US" sz="1200" b="0" i="1" smtClean="0">
                            <a:latin typeface="Cambria Math" panose="02040503050406030204" pitchFamily="18" charset="0"/>
                            <a:ea typeface="Cambria Math" panose="02040503050406030204" pitchFamily="18" charset="0"/>
                          </a:rPr>
                          <m:t>𝑚</m:t>
                        </m:r>
                      </m:den>
                    </m:f>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𝑦</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m:t>
                        </m:r>
                      </m:e>
                    </m:d>
                    <m:r>
                      <a:rPr lang="en-US" sz="1200" b="0" i="1" smtClean="0">
                        <a:latin typeface="Cambria Math" panose="02040503050406030204" pitchFamily="18" charset="0"/>
                        <a:ea typeface="Cambria Math" panose="02040503050406030204" pitchFamily="18" charset="0"/>
                      </a:rPr>
                      <m:t>=0, </m:t>
                    </m:r>
                    <m:r>
                      <a:rPr lang="en-US" sz="1200" b="0" i="1" smtClean="0">
                        <a:latin typeface="Cambria Math" panose="02040503050406030204" pitchFamily="18" charset="0"/>
                        <a:ea typeface="Cambria Math" panose="02040503050406030204" pitchFamily="18" charset="0"/>
                      </a:rPr>
                      <m:t>𝑦</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3</m:t>
                        </m:r>
                      </m:e>
                    </m:d>
                    <m:r>
                      <a:rPr lang="en-US" sz="1200" b="0" i="1" smtClean="0">
                        <a:latin typeface="Cambria Math" panose="02040503050406030204" pitchFamily="18" charset="0"/>
                        <a:ea typeface="Cambria Math" panose="02040503050406030204" pitchFamily="18" charset="0"/>
                      </a:rPr>
                      <m:t>=0 </m:t>
                    </m:r>
                  </m:oMath>
                </a14:m>
                <a:r>
                  <a:rPr lang="en-US" sz="1200" dirty="0"/>
                  <a:t> plot the beam deflection versus the distance x.</a:t>
                </a:r>
              </a:p>
              <a:p>
                <a:endParaRPr lang="en-US" sz="1200" dirty="0"/>
              </a:p>
              <a:p>
                <a:r>
                  <a:rPr lang="en-US" sz="1200" i="1" dirty="0"/>
                  <a:t>Hint</a:t>
                </a:r>
                <a:r>
                  <a:rPr lang="en-US" sz="1200" dirty="0"/>
                  <a:t>: Be careful about the number of points, and the arrays that you pass to the tridiagonal solver.</a:t>
                </a:r>
              </a:p>
              <a:p>
                <a:pPr marL="228600" indent="-228600">
                  <a:buAutoNum type="arabicPeriod"/>
                </a:pPr>
                <a:r>
                  <a:rPr lang="en-US" sz="1200" dirty="0"/>
                  <a:t>Check for </a:t>
                </a:r>
                <a14:m>
                  <m:oMath xmlns:m="http://schemas.openxmlformats.org/officeDocument/2006/math">
                    <m:r>
                      <a:rPr lang="en-US" sz="1200" i="1">
                        <a:latin typeface="Cambria Math" panose="02040503050406030204" pitchFamily="18" charset="0"/>
                      </a:rPr>
                      <m:t>𝐿</m:t>
                    </m:r>
                    <m:r>
                      <a:rPr lang="en-US" sz="1200" i="1">
                        <a:latin typeface="Cambria Math" panose="02040503050406030204" pitchFamily="18" charset="0"/>
                      </a:rPr>
                      <m:t>=3 </m:t>
                    </m:r>
                    <m:r>
                      <a:rPr lang="en-US" sz="1200" i="1">
                        <a:latin typeface="Cambria Math" panose="02040503050406030204" pitchFamily="18" charset="0"/>
                      </a:rPr>
                      <m:t>𝑚</m:t>
                    </m:r>
                    <m:r>
                      <a:rPr lang="en-US" sz="1200" i="1">
                        <a:latin typeface="Cambria Math" panose="02040503050406030204" pitchFamily="18" charset="0"/>
                      </a:rPr>
                      <m:t>, ∆</m:t>
                    </m:r>
                    <m:r>
                      <a:rPr lang="en-US" sz="1200" i="1">
                        <a:latin typeface="Cambria Math" panose="02040503050406030204" pitchFamily="18" charset="0"/>
                        <a:ea typeface="Cambria Math" panose="02040503050406030204" pitchFamily="18" charset="0"/>
                      </a:rPr>
                      <m:t>𝑥</m:t>
                    </m:r>
                    <m:r>
                      <a:rPr lang="en-US" sz="1200" i="1">
                        <a:latin typeface="Cambria Math" panose="02040503050406030204" pitchFamily="18" charset="0"/>
                        <a:ea typeface="Cambria Math" panose="02040503050406030204" pitchFamily="18" charset="0"/>
                      </a:rPr>
                      <m:t>=0.2 </m:t>
                    </m:r>
                    <m:r>
                      <a:rPr lang="en-US" sz="1200" i="1">
                        <a:latin typeface="Cambria Math" panose="02040503050406030204" pitchFamily="18" charset="0"/>
                        <a:ea typeface="Cambria Math" panose="02040503050406030204" pitchFamily="18" charset="0"/>
                      </a:rPr>
                      <m:t>𝑚</m:t>
                    </m:r>
                  </m:oMath>
                </a14:m>
                <a:r>
                  <a:rPr lang="en-US" sz="1200" dirty="0"/>
                  <a:t> your total number of points. The first index for the array x go to x = 0, and the last index go to x = 3.</a:t>
                </a:r>
              </a:p>
              <a:p>
                <a:pPr marL="228600" indent="-228600">
                  <a:buAutoNum type="arabicPeriod"/>
                </a:pPr>
                <a:r>
                  <a:rPr lang="en-US" sz="1200" dirty="0"/>
                  <a:t>Check how many points you need inside your computational domain? In other words, what is the size of the arrays that you pass to your tridiagonal solver.</a:t>
                </a:r>
              </a:p>
              <a:p>
                <a:pPr marL="228600" indent="-228600">
                  <a:buFont typeface="Arial"/>
                  <a:buAutoNum type="arabicPeriod"/>
                </a:pPr>
                <a:r>
                  <a:rPr lang="en-US" sz="1200" dirty="0"/>
                  <a:t>Your right hand side matrix depends on x. Double check the size of the array x, and also the size of your right hand side matrix before sending it to your tridiagonal solver. The sizes of array x and the right hand size matrix are not the same. You can generate your x array as  </a:t>
                </a:r>
                <a:r>
                  <a:rPr lang="en-US" sz="1050" dirty="0"/>
                  <a:t>x = 0:delta_x:L;</a:t>
                </a:r>
                <a:endParaRPr lang="en-US" dirty="0"/>
              </a:p>
              <a:p>
                <a:pPr marL="228600" indent="-228600">
                  <a:buAutoNum type="arabicPeriod"/>
                </a:pPr>
                <a:endParaRPr lang="en-US" sz="1200" dirty="0"/>
              </a:p>
            </p:txBody>
          </p:sp>
        </mc:Choice>
        <mc:Fallback xmlns="">
          <p:sp>
            <p:nvSpPr>
              <p:cNvPr id="3" name="Content Placeholder 2">
                <a:extLst>
                  <a:ext uri="{FF2B5EF4-FFF2-40B4-BE49-F238E27FC236}">
                    <a16:creationId xmlns:a16="http://schemas.microsoft.com/office/drawing/2014/main" id="{B9DCB0D5-F2F5-46C2-9829-87342BE50EB7}"/>
                  </a:ext>
                </a:extLst>
              </p:cNvPr>
              <p:cNvSpPr>
                <a:spLocks noGrp="1" noRot="1" noChangeAspect="1" noMove="1" noResize="1" noEditPoints="1" noAdjustHandles="1" noChangeArrowheads="1" noChangeShapeType="1" noTextEdit="1"/>
              </p:cNvSpPr>
              <p:nvPr>
                <p:ph idx="1"/>
              </p:nvPr>
            </p:nvSpPr>
            <p:spPr>
              <a:xfrm>
                <a:off x="457200" y="1274752"/>
                <a:ext cx="8229600" cy="5120640"/>
              </a:xfrm>
              <a:blipFill>
                <a:blip r:embed="rId2"/>
                <a:stretch>
                  <a:fillRect t="-119" r="-444"/>
                </a:stretch>
              </a:blipFill>
            </p:spPr>
            <p:txBody>
              <a:bodyPr/>
              <a:lstStyle/>
              <a:p>
                <a:r>
                  <a:rPr lang="en-US">
                    <a:noFill/>
                  </a:rPr>
                  <a:t> </a:t>
                </a:r>
              </a:p>
            </p:txBody>
          </p:sp>
        </mc:Fallback>
      </mc:AlternateContent>
    </p:spTree>
    <p:extLst>
      <p:ext uri="{BB962C8B-B14F-4D97-AF65-F5344CB8AC3E}">
        <p14:creationId xmlns:p14="http://schemas.microsoft.com/office/powerpoint/2010/main" val="147083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err="1"/>
              <a:t>Tridiagonal</a:t>
            </a:r>
            <a:r>
              <a:rPr lang="en-US" altLang="en-US" dirty="0"/>
              <a:t> System Solver</a:t>
            </a:r>
            <a:endParaRPr lang="en-US" dirty="0"/>
          </a:p>
        </p:txBody>
      </p:sp>
      <p:pic>
        <p:nvPicPr>
          <p:cNvPr id="6" name="Picture 5">
            <a:extLst>
              <a:ext uri="{FF2B5EF4-FFF2-40B4-BE49-F238E27FC236}">
                <a16:creationId xmlns:a16="http://schemas.microsoft.com/office/drawing/2014/main" id="{A10B1CD3-E992-4D89-B380-F101CB0F76D8}"/>
              </a:ext>
            </a:extLst>
          </p:cNvPr>
          <p:cNvPicPr>
            <a:picLocks noChangeAspect="1"/>
          </p:cNvPicPr>
          <p:nvPr/>
        </p:nvPicPr>
        <p:blipFill>
          <a:blip r:embed="rId2"/>
          <a:stretch>
            <a:fillRect/>
          </a:stretch>
        </p:blipFill>
        <p:spPr>
          <a:xfrm>
            <a:off x="0" y="1906845"/>
            <a:ext cx="9144000" cy="3044310"/>
          </a:xfrm>
          <a:prstGeom prst="rect">
            <a:avLst/>
          </a:prstGeom>
        </p:spPr>
      </p:pic>
    </p:spTree>
    <p:extLst>
      <p:ext uri="{BB962C8B-B14F-4D97-AF65-F5344CB8AC3E}">
        <p14:creationId xmlns:p14="http://schemas.microsoft.com/office/powerpoint/2010/main" val="166364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Chapter Objectives</a:t>
            </a:r>
            <a:endParaRPr lang="en-US" dirty="0"/>
          </a:p>
        </p:txBody>
      </p:sp>
      <p:sp>
        <p:nvSpPr>
          <p:cNvPr id="3" name="Content Placeholder 2"/>
          <p:cNvSpPr>
            <a:spLocks noGrp="1"/>
          </p:cNvSpPr>
          <p:nvPr>
            <p:ph idx="1"/>
          </p:nvPr>
        </p:nvSpPr>
        <p:spPr>
          <a:xfrm>
            <a:off x="457200" y="1432560"/>
            <a:ext cx="8595360" cy="5212080"/>
          </a:xfrm>
        </p:spPr>
        <p:txBody>
          <a:bodyPr/>
          <a:lstStyle/>
          <a:p>
            <a:pPr>
              <a:spcBef>
                <a:spcPts val="800"/>
              </a:spcBef>
            </a:pPr>
            <a:r>
              <a:rPr lang="en-US" altLang="en-US" sz="2400"/>
              <a:t> </a:t>
            </a:r>
          </a:p>
          <a:p>
            <a:pPr marL="285750" indent="-285750">
              <a:spcBef>
                <a:spcPts val="800"/>
              </a:spcBef>
              <a:buFont typeface="Arial" panose="020B0604020202020204" pitchFamily="34" charset="0"/>
              <a:buChar char="•"/>
            </a:pPr>
            <a:r>
              <a:rPr lang="en-US" altLang="en-US" sz="1800" dirty="0"/>
              <a:t>Understanding how to implement forward elimination and back substitution as in Gauss elimination.</a:t>
            </a:r>
          </a:p>
          <a:p>
            <a:pPr marL="285750" indent="-285750">
              <a:spcBef>
                <a:spcPts val="800"/>
              </a:spcBef>
              <a:buFont typeface="Arial" panose="020B0604020202020204" pitchFamily="34" charset="0"/>
              <a:buChar char="•"/>
            </a:pPr>
            <a:r>
              <a:rPr lang="en-US" altLang="en-US" sz="1800" dirty="0"/>
              <a:t>Recognizing how the banded structure of a tridiagonal system can be exploited to obtain extremely efficient solutions</a:t>
            </a:r>
            <a:r>
              <a:rPr lang="en-US" altLang="en-US" sz="2400" dirty="0"/>
              <a:t>.</a:t>
            </a:r>
          </a:p>
        </p:txBody>
      </p:sp>
    </p:spTree>
    <p:extLst>
      <p:ext uri="{BB962C8B-B14F-4D97-AF65-F5344CB8AC3E}">
        <p14:creationId xmlns:p14="http://schemas.microsoft.com/office/powerpoint/2010/main" val="1383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Graphical Method, 1</a:t>
            </a:r>
            <a:endParaRPr lang="en-US" dirty="0"/>
          </a:p>
        </p:txBody>
      </p:sp>
      <p:sp>
        <p:nvSpPr>
          <p:cNvPr id="7" name="Content Placeholder 2"/>
          <p:cNvSpPr>
            <a:spLocks noGrp="1"/>
          </p:cNvSpPr>
          <p:nvPr>
            <p:ph idx="1"/>
          </p:nvPr>
        </p:nvSpPr>
        <p:spPr>
          <a:xfrm>
            <a:off x="457200" y="1432560"/>
            <a:ext cx="8321040" cy="1645920"/>
          </a:xfrm>
        </p:spPr>
        <p:txBody>
          <a:bodyPr/>
          <a:lstStyle/>
          <a:p>
            <a:r>
              <a:rPr lang="en-US" altLang="en-US" dirty="0"/>
              <a:t>For small sets of simultaneous equations, graphing them and determining the location of the intercept provides a solution.</a:t>
            </a:r>
          </a:p>
        </p:txBody>
      </p:sp>
      <p:pic>
        <p:nvPicPr>
          <p:cNvPr id="1030"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3106103" y="3047999"/>
            <a:ext cx="2931794"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04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Graphical Method, 2</a:t>
            </a:r>
            <a:endParaRPr lang="en-US" dirty="0"/>
          </a:p>
        </p:txBody>
      </p:sp>
      <p:sp>
        <p:nvSpPr>
          <p:cNvPr id="5" name="Content Placeholder 2"/>
          <p:cNvSpPr>
            <a:spLocks noGrp="1"/>
          </p:cNvSpPr>
          <p:nvPr>
            <p:ph idx="1"/>
          </p:nvPr>
        </p:nvSpPr>
        <p:spPr>
          <a:xfrm>
            <a:off x="457200" y="1432560"/>
            <a:ext cx="8412480" cy="2194560"/>
          </a:xfrm>
        </p:spPr>
        <p:txBody>
          <a:bodyPr/>
          <a:lstStyle/>
          <a:p>
            <a:pPr>
              <a:spcAft>
                <a:spcPts val="0"/>
              </a:spcAft>
            </a:pPr>
            <a:r>
              <a:rPr lang="en-US" altLang="en-US" sz="2800" dirty="0"/>
              <a:t>Graphing the equations can also show systems where:</a:t>
            </a:r>
          </a:p>
          <a:p>
            <a:pPr marL="548640" lvl="1" indent="-457200">
              <a:spcBef>
                <a:spcPts val="0"/>
              </a:spcBef>
              <a:spcAft>
                <a:spcPts val="600"/>
              </a:spcAft>
              <a:buFontTx/>
              <a:buAutoNum type="alphaLcParenR"/>
            </a:pPr>
            <a:r>
              <a:rPr lang="en-US" altLang="en-US" sz="2400" dirty="0"/>
              <a:t>No solution exists</a:t>
            </a:r>
          </a:p>
          <a:p>
            <a:pPr marL="548640" lvl="1" indent="-457200">
              <a:spcBef>
                <a:spcPts val="0"/>
              </a:spcBef>
              <a:spcAft>
                <a:spcPts val="600"/>
              </a:spcAft>
              <a:buFontTx/>
              <a:buAutoNum type="alphaLcParenR"/>
            </a:pPr>
            <a:r>
              <a:rPr lang="en-US" altLang="en-US" sz="2400" dirty="0"/>
              <a:t>Infinite solutions exist</a:t>
            </a:r>
          </a:p>
          <a:p>
            <a:pPr marL="548640" lvl="1" indent="-457200">
              <a:spcBef>
                <a:spcPts val="0"/>
              </a:spcBef>
              <a:spcAft>
                <a:spcPts val="600"/>
              </a:spcAft>
              <a:buFontTx/>
              <a:buAutoNum type="alphaLcParenR"/>
            </a:pPr>
            <a:r>
              <a:rPr lang="en-US" altLang="en-US" sz="2400" dirty="0"/>
              <a:t>System is ill-conditioned</a:t>
            </a:r>
          </a:p>
        </p:txBody>
      </p:sp>
      <p:pic>
        <p:nvPicPr>
          <p:cNvPr id="12290"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8001000" cy="2201860"/>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4"/>
          <p:cNvSpPr>
            <a:spLocks/>
          </p:cNvSpPr>
          <p:nvPr/>
        </p:nvSpPr>
        <p:spPr bwMode="auto">
          <a:xfrm rot="5400000">
            <a:off x="3007518" y="3491706"/>
            <a:ext cx="407988" cy="5006975"/>
          </a:xfrm>
          <a:prstGeom prst="rightBrace">
            <a:avLst>
              <a:gd name="adj1" fmla="val 10227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endParaRPr lang="en-US" altLang="en-US" sz="2000"/>
          </a:p>
        </p:txBody>
      </p:sp>
      <p:sp>
        <p:nvSpPr>
          <p:cNvPr id="9" name="Content Placeholder 5"/>
          <p:cNvSpPr>
            <a:spLocks noGrp="1"/>
          </p:cNvSpPr>
          <p:nvPr>
            <p:ph idx="18"/>
          </p:nvPr>
        </p:nvSpPr>
        <p:spPr>
          <a:xfrm>
            <a:off x="1950720" y="6248400"/>
            <a:ext cx="2468880" cy="381000"/>
          </a:xfrm>
        </p:spPr>
        <p:txBody>
          <a:bodyPr/>
          <a:lstStyle/>
          <a:p>
            <a:pPr algn="ctr"/>
            <a:r>
              <a:rPr lang="en-US" altLang="en-US" sz="2000" b="1" dirty="0"/>
              <a:t>SINGULAR</a:t>
            </a:r>
          </a:p>
        </p:txBody>
      </p:sp>
      <p:sp>
        <p:nvSpPr>
          <p:cNvPr id="10" name="Content Placeholder 6"/>
          <p:cNvSpPr>
            <a:spLocks noGrp="1"/>
          </p:cNvSpPr>
          <p:nvPr>
            <p:ph idx="19"/>
          </p:nvPr>
        </p:nvSpPr>
        <p:spPr>
          <a:xfrm>
            <a:off x="6141720" y="6096000"/>
            <a:ext cx="2468880" cy="457200"/>
          </a:xfrm>
        </p:spPr>
        <p:txBody>
          <a:bodyPr/>
          <a:lstStyle/>
          <a:p>
            <a:pPr algn="ctr"/>
            <a:r>
              <a:rPr lang="en-US" altLang="en-US" sz="2000" b="1" dirty="0"/>
              <a:t>ILL-CONDITIONED</a:t>
            </a:r>
          </a:p>
        </p:txBody>
      </p:sp>
    </p:spTree>
    <p:extLst>
      <p:ext uri="{BB962C8B-B14F-4D97-AF65-F5344CB8AC3E}">
        <p14:creationId xmlns:p14="http://schemas.microsoft.com/office/powerpoint/2010/main" val="44976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Determinants</a:t>
            </a:r>
            <a:endParaRPr lang="en-US" dirty="0"/>
          </a:p>
        </p:txBody>
      </p:sp>
      <mc:AlternateContent xmlns:mc="http://schemas.openxmlformats.org/markup-compatibility/2006" xmlns:a14="http://schemas.microsoft.com/office/drawing/2010/main">
        <mc:Choice Requires="a14">
          <p:sp>
            <p:nvSpPr>
              <p:cNvPr id="11" name="Content Placeholder 2"/>
              <p:cNvSpPr>
                <a:spLocks noGrp="1"/>
              </p:cNvSpPr>
              <p:nvPr>
                <p:ph idx="1"/>
              </p:nvPr>
            </p:nvSpPr>
            <p:spPr>
              <a:xfrm>
                <a:off x="457200" y="1432560"/>
                <a:ext cx="8229600" cy="2072640"/>
              </a:xfrm>
            </p:spPr>
            <p:txBody>
              <a:bodyPr/>
              <a:lstStyle/>
              <a:p>
                <a:pPr lvl="0">
                  <a:spcBef>
                    <a:spcPts val="1200"/>
                  </a:spcBef>
                  <a:spcAft>
                    <a:spcPts val="600"/>
                  </a:spcAft>
                </a:pPr>
                <a:r>
                  <a:rPr lang="en-US" altLang="en-US" sz="2400" dirty="0">
                    <a:solidFill>
                      <a:prstClr val="black"/>
                    </a:solidFill>
                  </a:rPr>
                  <a:t>The </a:t>
                </a:r>
                <a:r>
                  <a:rPr lang="en-US" altLang="en-US" sz="2400" i="1" dirty="0">
                    <a:solidFill>
                      <a:prstClr val="black"/>
                    </a:solidFill>
                  </a:rPr>
                  <a:t>determinant</a:t>
                </a:r>
                <a:r>
                  <a:rPr lang="en-US" altLang="en-US" sz="2400" dirty="0">
                    <a:solidFill>
                      <a:prstClr val="black"/>
                    </a:solidFill>
                  </a:rPr>
                  <a:t> </a:t>
                </a:r>
                <a:r>
                  <a:rPr lang="en-US" altLang="en-US" sz="2400" i="1" dirty="0">
                    <a:solidFill>
                      <a:prstClr val="black"/>
                    </a:solidFill>
                  </a:rPr>
                  <a:t>D</a:t>
                </a:r>
                <a:r>
                  <a:rPr lang="en-US" altLang="en-US" sz="2400" dirty="0">
                    <a:solidFill>
                      <a:prstClr val="black"/>
                    </a:solidFill>
                  </a:rPr>
                  <a:t>=|</a:t>
                </a:r>
                <a:r>
                  <a:rPr lang="en-US" altLang="en-US" sz="2400" i="1" dirty="0">
                    <a:solidFill>
                      <a:prstClr val="black"/>
                    </a:solidFill>
                  </a:rPr>
                  <a:t>A</a:t>
                </a:r>
                <a:r>
                  <a:rPr lang="en-US" altLang="en-US" sz="2400" dirty="0">
                    <a:solidFill>
                      <a:prstClr val="black"/>
                    </a:solidFill>
                  </a:rPr>
                  <a:t>| of a matrix is formed from the coefficients of [A].</a:t>
                </a:r>
              </a:p>
              <a:p>
                <a:pPr lvl="0">
                  <a:lnSpc>
                    <a:spcPct val="130000"/>
                  </a:lnSpc>
                  <a:spcBef>
                    <a:spcPts val="1200"/>
                  </a:spcBef>
                  <a:spcAft>
                    <a:spcPts val="1200"/>
                  </a:spcAft>
                </a:pPr>
                <a:r>
                  <a:rPr lang="en-US" altLang="en-US" sz="2400" dirty="0">
                    <a:solidFill>
                      <a:prstClr val="black"/>
                    </a:solidFill>
                  </a:rPr>
                  <a:t>Determinants for small matrices are:</a:t>
                </a:r>
              </a:p>
              <a:p>
                <a:pPr lvl="0">
                  <a:lnSpc>
                    <a:spcPct val="130000"/>
                  </a:lnSpc>
                  <a:spcBef>
                    <a:spcPts val="1200"/>
                  </a:spcBef>
                  <a:spcAft>
                    <a:spcPts val="600"/>
                  </a:spcAft>
                </a:pPr>
                <a14:m>
                  <m:oMathPara xmlns:m="http://schemas.openxmlformats.org/officeDocument/2006/math">
                    <m:oMathParaPr>
                      <m:jc m:val="left"/>
                    </m:oMathParaPr>
                    <m:oMath xmlns:m="http://schemas.openxmlformats.org/officeDocument/2006/math">
                      <m:r>
                        <a:rPr lang="en-US" altLang="en-US" sz="2200" i="1">
                          <a:solidFill>
                            <a:prstClr val="black"/>
                          </a:solidFill>
                          <a:latin typeface="Cambria Math"/>
                        </a:rPr>
                        <m:t>1</m:t>
                      </m:r>
                      <m:r>
                        <a:rPr lang="en-US" altLang="en-US" sz="2200" i="1">
                          <a:solidFill>
                            <a:prstClr val="black"/>
                          </a:solidFill>
                          <a:latin typeface="Cambria Math"/>
                          <a:ea typeface="Cambria Math"/>
                        </a:rPr>
                        <m:t>×1                   </m:t>
                      </m:r>
                      <m:d>
                        <m:dPr>
                          <m:begChr m:val="|"/>
                          <m:endChr m:val="|"/>
                          <m:ctrlPr>
                            <a:rPr lang="en-US" altLang="en-US" sz="2200" i="1">
                              <a:solidFill>
                                <a:prstClr val="black"/>
                              </a:solidFill>
                              <a:latin typeface="Cambria Math" panose="02040503050406030204" pitchFamily="18" charset="0"/>
                              <a:ea typeface="Cambria Math"/>
                            </a:rPr>
                          </m:ctrlPr>
                        </m:dPr>
                        <m:e>
                          <m: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11</m:t>
                          </m:r>
                        </m:e>
                      </m:d>
                      <m:r>
                        <a:rPr lang="en-US" altLang="en-US" sz="2200" i="1">
                          <a:solidFill>
                            <a:prstClr val="black"/>
                          </a:solidFill>
                          <a:latin typeface="Cambria Math"/>
                          <a:ea typeface="Cambria Math"/>
                        </a:rPr>
                        <m:t>=</m:t>
                      </m:r>
                      <m: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11</m:t>
                      </m:r>
                    </m:oMath>
                  </m:oMathPara>
                </a14:m>
                <a:endParaRPr lang="en-US" altLang="en-US" sz="2200" i="1" baseline="-25000" dirty="0">
                  <a:solidFill>
                    <a:prstClr val="black"/>
                  </a:solidFill>
                  <a:latin typeface="Cambria Math"/>
                  <a:ea typeface="Cambria Math"/>
                </a:endParaRPr>
              </a:p>
            </p:txBody>
          </p:sp>
        </mc:Choice>
        <mc:Fallback xmlns="">
          <p:sp>
            <p:nvSpPr>
              <p:cNvPr id="11" name="Content Placeholder 2"/>
              <p:cNvSpPr>
                <a:spLocks noGrp="1" noRot="1" noChangeAspect="1" noMove="1" noResize="1" noEditPoints="1" noAdjustHandles="1" noChangeArrowheads="1" noChangeShapeType="1" noTextEdit="1"/>
              </p:cNvSpPr>
              <p:nvPr>
                <p:ph idx="1"/>
              </p:nvPr>
            </p:nvSpPr>
            <p:spPr>
              <a:xfrm>
                <a:off x="457200" y="1432560"/>
                <a:ext cx="8229600" cy="2072640"/>
              </a:xfrm>
              <a:blipFill rotWithShape="1">
                <a:blip r:embed="rId2"/>
                <a:stretch>
                  <a:fillRect l="-1111" t="-2059"/>
                </a:stretch>
              </a:blipFill>
            </p:spPr>
            <p:txBody>
              <a:bodyPr/>
              <a:lstStyle/>
              <a:p>
                <a:r>
                  <a:rPr lang="en-US">
                    <a:noFill/>
                  </a:rPr>
                  <a:t> </a:t>
                </a:r>
              </a:p>
            </p:txBody>
          </p:sp>
        </mc:Fallback>
      </mc:AlternateContent>
      <p:cxnSp>
        <p:nvCxnSpPr>
          <p:cNvPr id="5" name="Straight Connector 3"/>
          <p:cNvCxnSpPr/>
          <p:nvPr/>
        </p:nvCxnSpPr>
        <p:spPr>
          <a:xfrm flipV="1">
            <a:off x="457200" y="3632200"/>
            <a:ext cx="859536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4"/>
              <p:cNvSpPr>
                <a:spLocks noGrp="1"/>
              </p:cNvSpPr>
              <p:nvPr>
                <p:ph idx="17"/>
              </p:nvPr>
            </p:nvSpPr>
            <p:spPr>
              <a:xfrm>
                <a:off x="457200" y="3642360"/>
                <a:ext cx="8229600" cy="929640"/>
              </a:xfrm>
            </p:spPr>
            <p:txBody>
              <a:bodyPr/>
              <a:lstStyle/>
              <a:p>
                <a:pPr lvl="0">
                  <a:lnSpc>
                    <a:spcPct val="130000"/>
                  </a:lnSpc>
                  <a:spcBef>
                    <a:spcPts val="1200"/>
                  </a:spcBef>
                  <a:spcAft>
                    <a:spcPts val="600"/>
                  </a:spcAft>
                </a:pPr>
                <a14:m>
                  <m:oMathPara xmlns:m="http://schemas.openxmlformats.org/officeDocument/2006/math">
                    <m:oMathParaPr>
                      <m:jc m:val="left"/>
                    </m:oMathParaPr>
                    <m:oMath xmlns:m="http://schemas.openxmlformats.org/officeDocument/2006/math">
                      <m:r>
                        <a:rPr lang="en-US" altLang="en-US" sz="2200" i="1">
                          <a:solidFill>
                            <a:prstClr val="black"/>
                          </a:solidFill>
                          <a:latin typeface="Cambria Math"/>
                        </a:rPr>
                        <m:t>2</m:t>
                      </m:r>
                      <m:r>
                        <a:rPr lang="en-US" altLang="en-US" sz="2200" i="1">
                          <a:solidFill>
                            <a:prstClr val="black"/>
                          </a:solidFill>
                          <a:latin typeface="Cambria Math"/>
                          <a:ea typeface="Cambria Math"/>
                        </a:rPr>
                        <m:t>×2              </m:t>
                      </m:r>
                      <m:d>
                        <m:dPr>
                          <m:begChr m:val="|"/>
                          <m:endChr m:val="|"/>
                          <m:ctrlPr>
                            <a:rPr lang="en-US" altLang="en-US" sz="2200" i="1">
                              <a:solidFill>
                                <a:prstClr val="black"/>
                              </a:solidFill>
                              <a:latin typeface="Cambria Math" panose="02040503050406030204" pitchFamily="18" charset="0"/>
                              <a:ea typeface="Cambria Math"/>
                            </a:rPr>
                          </m:ctrlPr>
                        </m:dPr>
                        <m:e>
                          <m:m>
                            <m:mPr>
                              <m:mcs>
                                <m:mc>
                                  <m:mcPr>
                                    <m:count m:val="2"/>
                                    <m:mcJc m:val="center"/>
                                  </m:mcPr>
                                </m:mc>
                              </m:mcs>
                              <m:ctrlPr>
                                <a:rPr lang="en-US" altLang="en-US" sz="2200" i="1">
                                  <a:solidFill>
                                    <a:prstClr val="black"/>
                                  </a:solidFill>
                                  <a:latin typeface="Cambria Math" panose="02040503050406030204" pitchFamily="18" charset="0"/>
                                  <a:ea typeface="Cambria Math"/>
                                </a:rPr>
                              </m:ctrlPr>
                            </m:mP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12</m:t>
                                </m:r>
                              </m:e>
                            </m:m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22</m:t>
                                </m:r>
                              </m:e>
                            </m:mr>
                          </m:m>
                        </m:e>
                      </m:d>
                      <m:r>
                        <a:rPr lang="en-US" altLang="en-US" sz="2200" i="1">
                          <a:solidFill>
                            <a:prstClr val="black"/>
                          </a:solidFill>
                          <a:latin typeface="Cambria Math"/>
                          <a:ea typeface="Cambria Math"/>
                        </a:rPr>
                        <m:t>=</m:t>
                      </m:r>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11</m:t>
                      </m:r>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22</m:t>
                      </m:r>
                      <m:r>
                        <a:rPr lang="en-US" altLang="en-US" sz="2200" i="1">
                          <a:solidFill>
                            <a:prstClr val="black"/>
                          </a:solidFill>
                          <a:latin typeface="Cambria Math"/>
                          <a:ea typeface="Cambria Math"/>
                        </a:rPr>
                        <m:t>−</m:t>
                      </m:r>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12</m:t>
                      </m:r>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21</m:t>
                      </m:r>
                    </m:oMath>
                  </m:oMathPara>
                </a14:m>
                <a:endParaRPr lang="en-US" altLang="en-US" sz="2200" i="1" baseline="-25000" dirty="0">
                  <a:solidFill>
                    <a:prstClr val="black"/>
                  </a:solidFill>
                  <a:latin typeface="Cambria Math"/>
                  <a:ea typeface="Cambria Math"/>
                </a:endParaRPr>
              </a:p>
            </p:txBody>
          </p:sp>
        </mc:Choice>
        <mc:Fallback xmlns="">
          <p:sp>
            <p:nvSpPr>
              <p:cNvPr id="8" name="Content Placeholder 4"/>
              <p:cNvSpPr>
                <a:spLocks noGrp="1" noRot="1" noChangeAspect="1" noMove="1" noResize="1" noEditPoints="1" noAdjustHandles="1" noChangeArrowheads="1" noChangeShapeType="1" noTextEdit="1"/>
              </p:cNvSpPr>
              <p:nvPr>
                <p:ph idx="17"/>
              </p:nvPr>
            </p:nvSpPr>
            <p:spPr>
              <a:xfrm>
                <a:off x="457200" y="3642360"/>
                <a:ext cx="8229600" cy="929640"/>
              </a:xfrm>
              <a:blipFill rotWithShape="1">
                <a:blip r:embed="rId3"/>
                <a:stretch>
                  <a:fillRect/>
                </a:stretch>
              </a:blipFill>
            </p:spPr>
            <p:txBody>
              <a:bodyPr/>
              <a:lstStyle/>
              <a:p>
                <a:r>
                  <a:rPr lang="en-US">
                    <a:noFill/>
                  </a:rPr>
                  <a:t> </a:t>
                </a:r>
              </a:p>
            </p:txBody>
          </p:sp>
        </mc:Fallback>
      </mc:AlternateContent>
      <p:cxnSp>
        <p:nvCxnSpPr>
          <p:cNvPr id="6" name="Straight Connector 5"/>
          <p:cNvCxnSpPr/>
          <p:nvPr/>
        </p:nvCxnSpPr>
        <p:spPr>
          <a:xfrm flipV="1">
            <a:off x="457200" y="4495800"/>
            <a:ext cx="859536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6"/>
              <p:cNvSpPr>
                <a:spLocks noGrp="1"/>
              </p:cNvSpPr>
              <p:nvPr>
                <p:ph idx="18"/>
              </p:nvPr>
            </p:nvSpPr>
            <p:spPr>
              <a:xfrm>
                <a:off x="457200" y="4343400"/>
                <a:ext cx="8595360" cy="1295400"/>
              </a:xfrm>
            </p:spPr>
            <p:txBody>
              <a:bodyPr/>
              <a:lstStyle/>
              <a:p>
                <a:pPr lvl="0">
                  <a:lnSpc>
                    <a:spcPct val="130000"/>
                  </a:lnSpc>
                  <a:spcBef>
                    <a:spcPts val="1200"/>
                  </a:spcBef>
                  <a:spcAft>
                    <a:spcPts val="600"/>
                  </a:spcAft>
                </a:pPr>
                <a14:m>
                  <m:oMathPara xmlns:m="http://schemas.openxmlformats.org/officeDocument/2006/math">
                    <m:oMathParaPr>
                      <m:jc m:val="left"/>
                    </m:oMathParaPr>
                    <m:oMath xmlns:m="http://schemas.openxmlformats.org/officeDocument/2006/math">
                      <m:r>
                        <a:rPr lang="en-US" altLang="en-US" sz="2200" i="1">
                          <a:solidFill>
                            <a:prstClr val="black"/>
                          </a:solidFill>
                          <a:latin typeface="Cambria Math"/>
                        </a:rPr>
                        <m:t>3</m:t>
                      </m:r>
                      <m:r>
                        <a:rPr lang="en-US" altLang="en-US" sz="2200" i="1">
                          <a:solidFill>
                            <a:prstClr val="black"/>
                          </a:solidFill>
                          <a:latin typeface="Cambria Math"/>
                          <a:ea typeface="Cambria Math"/>
                        </a:rPr>
                        <m:t>×3 </m:t>
                      </m:r>
                      <m:d>
                        <m:dPr>
                          <m:begChr m:val="|"/>
                          <m:endChr m:val="|"/>
                          <m:ctrlPr>
                            <a:rPr lang="en-US" altLang="en-US" sz="2200" i="1">
                              <a:solidFill>
                                <a:prstClr val="black"/>
                              </a:solidFill>
                              <a:latin typeface="Cambria Math" panose="02040503050406030204" pitchFamily="18" charset="0"/>
                              <a:ea typeface="Cambria Math"/>
                            </a:rPr>
                          </m:ctrlPr>
                        </m:dPr>
                        <m:e>
                          <m:m>
                            <m:mPr>
                              <m:mcs>
                                <m:mc>
                                  <m:mcPr>
                                    <m:count m:val="3"/>
                                    <m:mcJc m:val="center"/>
                                  </m:mcPr>
                                </m:mc>
                              </m:mcs>
                              <m:ctrlPr>
                                <a:rPr lang="en-US" altLang="en-US" sz="2200" i="1">
                                  <a:solidFill>
                                    <a:prstClr val="black"/>
                                  </a:solidFill>
                                  <a:latin typeface="Cambria Math" panose="02040503050406030204" pitchFamily="18" charset="0"/>
                                  <a:ea typeface="Cambria Math"/>
                                </a:rPr>
                              </m:ctrlPr>
                            </m:mP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12</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13</m:t>
                                </m:r>
                              </m:e>
                            </m:m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22</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23</m:t>
                                </m:r>
                              </m:e>
                            </m:m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32</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33</m:t>
                                </m:r>
                              </m:e>
                            </m:mr>
                          </m:m>
                        </m:e>
                      </m:d>
                      <m:r>
                        <a:rPr lang="en-US" altLang="en-US" sz="2200" i="1">
                          <a:solidFill>
                            <a:prstClr val="black"/>
                          </a:solidFill>
                          <a:latin typeface="Cambria Math"/>
                          <a:ea typeface="Cambria Math"/>
                        </a:rPr>
                        <m:t>=</m:t>
                      </m:r>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11</m:t>
                      </m:r>
                      <m:d>
                        <m:dPr>
                          <m:begChr m:val="|"/>
                          <m:endChr m:val="|"/>
                          <m:ctrlPr>
                            <a:rPr lang="en-US" altLang="en-US" sz="2200" i="1">
                              <a:solidFill>
                                <a:prstClr val="black"/>
                              </a:solidFill>
                              <a:latin typeface="Cambria Math" panose="02040503050406030204" pitchFamily="18" charset="0"/>
                              <a:ea typeface="Cambria Math"/>
                            </a:rPr>
                          </m:ctrlPr>
                        </m:dPr>
                        <m:e>
                          <m:m>
                            <m:mPr>
                              <m:mcs>
                                <m:mc>
                                  <m:mcPr>
                                    <m:count m:val="2"/>
                                    <m:mcJc m:val="center"/>
                                  </m:mcPr>
                                </m:mc>
                              </m:mcs>
                              <m:ctrlPr>
                                <a:rPr lang="en-US" altLang="en-US" sz="2200" i="1">
                                  <a:solidFill>
                                    <a:prstClr val="black"/>
                                  </a:solidFill>
                                  <a:latin typeface="Cambria Math" panose="02040503050406030204" pitchFamily="18" charset="0"/>
                                  <a:ea typeface="Cambria Math"/>
                                </a:rPr>
                              </m:ctrlPr>
                            </m:mP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22</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23</m:t>
                                </m:r>
                              </m:e>
                            </m:m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32</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33</m:t>
                                </m:r>
                              </m:e>
                            </m:mr>
                          </m:m>
                        </m:e>
                      </m:d>
                      <m:r>
                        <a:rPr lang="en-US" altLang="en-US" sz="2200" i="1">
                          <a:solidFill>
                            <a:prstClr val="black"/>
                          </a:solidFill>
                          <a:latin typeface="Cambria Math"/>
                          <a:ea typeface="Cambria Math"/>
                        </a:rPr>
                        <m:t>−</m:t>
                      </m:r>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12</m:t>
                      </m:r>
                      <m:d>
                        <m:dPr>
                          <m:begChr m:val="|"/>
                          <m:endChr m:val="|"/>
                          <m:ctrlPr>
                            <a:rPr lang="en-US" altLang="en-US" sz="2200" i="1">
                              <a:solidFill>
                                <a:prstClr val="black"/>
                              </a:solidFill>
                              <a:latin typeface="Cambria Math" panose="02040503050406030204" pitchFamily="18" charset="0"/>
                              <a:ea typeface="Cambria Math"/>
                            </a:rPr>
                          </m:ctrlPr>
                        </m:dPr>
                        <m:e>
                          <m:m>
                            <m:mPr>
                              <m:mcs>
                                <m:mc>
                                  <m:mcPr>
                                    <m:count m:val="2"/>
                                    <m:mcJc m:val="center"/>
                                  </m:mcPr>
                                </m:mc>
                              </m:mcs>
                              <m:ctrlPr>
                                <a:rPr lang="en-US" altLang="en-US" sz="2200" i="1">
                                  <a:solidFill>
                                    <a:prstClr val="black"/>
                                  </a:solidFill>
                                  <a:latin typeface="Cambria Math" panose="02040503050406030204" pitchFamily="18" charset="0"/>
                                  <a:ea typeface="Cambria Math"/>
                                </a:rPr>
                              </m:ctrlPr>
                            </m:mP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23</m:t>
                                </m:r>
                              </m:e>
                            </m:m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33</m:t>
                                </m:r>
                              </m:e>
                            </m:mr>
                          </m:m>
                        </m:e>
                      </m:d>
                      <m:r>
                        <a:rPr lang="en-US" altLang="en-US" sz="2200" i="1">
                          <a:solidFill>
                            <a:prstClr val="black"/>
                          </a:solidFill>
                          <a:latin typeface="Cambria Math"/>
                          <a:ea typeface="Cambria Math"/>
                        </a:rPr>
                        <m:t>+</m:t>
                      </m:r>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13</m:t>
                      </m:r>
                      <m:d>
                        <m:dPr>
                          <m:begChr m:val="|"/>
                          <m:endChr m:val="|"/>
                          <m:ctrlPr>
                            <a:rPr lang="en-US" altLang="en-US" sz="2200" i="1">
                              <a:solidFill>
                                <a:prstClr val="black"/>
                              </a:solidFill>
                              <a:latin typeface="Cambria Math" panose="02040503050406030204" pitchFamily="18" charset="0"/>
                              <a:ea typeface="Cambria Math"/>
                            </a:rPr>
                          </m:ctrlPr>
                        </m:dPr>
                        <m:e>
                          <m:m>
                            <m:mPr>
                              <m:mcs>
                                <m:mc>
                                  <m:mcPr>
                                    <m:count m:val="2"/>
                                    <m:mcJc m:val="center"/>
                                  </m:mcPr>
                                </m:mc>
                              </m:mcs>
                              <m:ctrlPr>
                                <a:rPr lang="en-US" altLang="en-US" sz="2200" i="1">
                                  <a:solidFill>
                                    <a:prstClr val="black"/>
                                  </a:solidFill>
                                  <a:latin typeface="Cambria Math" panose="02040503050406030204" pitchFamily="18" charset="0"/>
                                  <a:ea typeface="Cambria Math"/>
                                </a:rPr>
                              </m:ctrlPr>
                            </m:mP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22</m:t>
                                </m:r>
                              </m:e>
                            </m:mr>
                            <m:mr>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31</m:t>
                                </m:r>
                              </m:e>
                              <m:e>
                                <m:r>
                                  <m:rPr>
                                    <m:brk m:alnAt="7"/>
                                  </m:rPr>
                                  <a:rPr lang="en-US" altLang="en-US" sz="2200" i="1">
                                    <a:solidFill>
                                      <a:prstClr val="black"/>
                                    </a:solidFill>
                                    <a:latin typeface="Cambria Math"/>
                                    <a:ea typeface="Cambria Math"/>
                                  </a:rPr>
                                  <m:t>𝑎</m:t>
                                </m:r>
                                <m:r>
                                  <a:rPr lang="en-US" altLang="en-US" sz="2200" i="1" baseline="-25000">
                                    <a:solidFill>
                                      <a:prstClr val="black"/>
                                    </a:solidFill>
                                    <a:latin typeface="Cambria Math"/>
                                    <a:ea typeface="Cambria Math"/>
                                  </a:rPr>
                                  <m:t>32</m:t>
                                </m:r>
                              </m:e>
                            </m:mr>
                          </m:m>
                        </m:e>
                      </m:d>
                    </m:oMath>
                  </m:oMathPara>
                </a14:m>
                <a:endParaRPr lang="en-US" altLang="en-US" sz="2200" dirty="0">
                  <a:solidFill>
                    <a:prstClr val="black"/>
                  </a:solidFill>
                </a:endParaRPr>
              </a:p>
            </p:txBody>
          </p:sp>
        </mc:Choice>
        <mc:Fallback xmlns="">
          <p:sp>
            <p:nvSpPr>
              <p:cNvPr id="9" name="Content Placeholder 6"/>
              <p:cNvSpPr>
                <a:spLocks noGrp="1" noRot="1" noChangeAspect="1" noMove="1" noResize="1" noEditPoints="1" noAdjustHandles="1" noChangeArrowheads="1" noChangeShapeType="1" noTextEdit="1"/>
              </p:cNvSpPr>
              <p:nvPr>
                <p:ph idx="18"/>
              </p:nvPr>
            </p:nvSpPr>
            <p:spPr>
              <a:xfrm>
                <a:off x="457200" y="4343400"/>
                <a:ext cx="8595360" cy="1295400"/>
              </a:xfrm>
              <a:blipFill rotWithShape="1">
                <a:blip r:embed="rId4"/>
                <a:stretch>
                  <a:fillRect/>
                </a:stretch>
              </a:blipFill>
            </p:spPr>
            <p:txBody>
              <a:bodyPr/>
              <a:lstStyle/>
              <a:p>
                <a:r>
                  <a:rPr lang="en-US">
                    <a:noFill/>
                  </a:rPr>
                  <a:t> </a:t>
                </a:r>
              </a:p>
            </p:txBody>
          </p:sp>
        </mc:Fallback>
      </mc:AlternateContent>
      <p:sp>
        <p:nvSpPr>
          <p:cNvPr id="10" name="Content Placeholder 7"/>
          <p:cNvSpPr>
            <a:spLocks noGrp="1"/>
          </p:cNvSpPr>
          <p:nvPr>
            <p:ph idx="19"/>
          </p:nvPr>
        </p:nvSpPr>
        <p:spPr>
          <a:xfrm>
            <a:off x="457200" y="5699760"/>
            <a:ext cx="8229600" cy="853440"/>
          </a:xfrm>
        </p:spPr>
        <p:txBody>
          <a:bodyPr/>
          <a:lstStyle/>
          <a:p>
            <a:pPr lvl="0">
              <a:spcBef>
                <a:spcPts val="2400"/>
              </a:spcBef>
              <a:spcAft>
                <a:spcPts val="600"/>
              </a:spcAft>
            </a:pPr>
            <a:r>
              <a:rPr lang="en-US" altLang="en-US" sz="2400" dirty="0">
                <a:solidFill>
                  <a:prstClr val="black"/>
                </a:solidFill>
              </a:rPr>
              <a:t>Determinants for matrices larger than 3 x 3 can be very complicated.</a:t>
            </a:r>
          </a:p>
        </p:txBody>
      </p:sp>
    </p:spTree>
    <p:extLst>
      <p:ext uri="{BB962C8B-B14F-4D97-AF65-F5344CB8AC3E}">
        <p14:creationId xmlns:p14="http://schemas.microsoft.com/office/powerpoint/2010/main" val="295187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Cramer’s Rule</a:t>
            </a:r>
            <a:endParaRPr lang="en-US" dirty="0"/>
          </a:p>
        </p:txBody>
      </p:sp>
      <p:sp>
        <p:nvSpPr>
          <p:cNvPr id="3" name="Content Placeholder 2"/>
          <p:cNvSpPr>
            <a:spLocks noGrp="1"/>
          </p:cNvSpPr>
          <p:nvPr>
            <p:ph idx="1"/>
          </p:nvPr>
        </p:nvSpPr>
        <p:spPr>
          <a:xfrm>
            <a:off x="457200" y="1432560"/>
            <a:ext cx="8229600" cy="5120640"/>
          </a:xfrm>
        </p:spPr>
        <p:txBody>
          <a:bodyPr/>
          <a:lstStyle/>
          <a:p>
            <a:r>
              <a:rPr lang="en-US" altLang="en-US" i="1" dirty="0"/>
              <a:t>Cramer’s Rule</a:t>
            </a:r>
            <a:r>
              <a:rPr lang="en-US" altLang="en-US" dirty="0"/>
              <a:t> states that each unknown in a system of linear algebraic equations may be expressed as a fraction of two determinants with denominator </a:t>
            </a:r>
            <a:r>
              <a:rPr lang="en-US" altLang="en-US" i="1" dirty="0"/>
              <a:t>D</a:t>
            </a:r>
            <a:r>
              <a:rPr lang="en-US" altLang="en-US" dirty="0"/>
              <a:t> and with the numerator obtained from </a:t>
            </a:r>
            <a:r>
              <a:rPr lang="en-US" altLang="en-US" i="1" dirty="0"/>
              <a:t>D</a:t>
            </a:r>
            <a:r>
              <a:rPr lang="en-US" altLang="en-US" dirty="0"/>
              <a:t> by replacing the column of coefficients of the unknown in question by the constants </a:t>
            </a:r>
            <a:r>
              <a:rPr lang="en-US" altLang="en-US" i="1" dirty="0"/>
              <a:t>b</a:t>
            </a:r>
            <a:r>
              <a:rPr lang="en-US" altLang="en-US" i="1" baseline="-25000" dirty="0"/>
              <a:t>1</a:t>
            </a:r>
            <a:r>
              <a:rPr lang="en-US" altLang="en-US" dirty="0"/>
              <a:t>, </a:t>
            </a:r>
            <a:r>
              <a:rPr lang="en-US" altLang="en-US" i="1" dirty="0"/>
              <a:t>b</a:t>
            </a:r>
            <a:r>
              <a:rPr lang="en-US" altLang="en-US" i="1" baseline="-25000" dirty="0"/>
              <a:t>2</a:t>
            </a:r>
            <a:r>
              <a:rPr lang="en-US" altLang="en-US" dirty="0"/>
              <a:t>, …, </a:t>
            </a:r>
            <a:r>
              <a:rPr lang="en-US" altLang="en-US" i="1" dirty="0"/>
              <a:t>b</a:t>
            </a:r>
            <a:r>
              <a:rPr lang="en-US" altLang="en-US" i="1" baseline="-25000" dirty="0"/>
              <a:t>n</a:t>
            </a:r>
            <a:r>
              <a:rPr lang="en-US" altLang="en-US" dirty="0"/>
              <a:t>.</a:t>
            </a:r>
          </a:p>
        </p:txBody>
      </p:sp>
    </p:spTree>
    <p:extLst>
      <p:ext uri="{BB962C8B-B14F-4D97-AF65-F5344CB8AC3E}">
        <p14:creationId xmlns:p14="http://schemas.microsoft.com/office/powerpoint/2010/main" val="15504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Cramer’s Rule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32560"/>
                <a:ext cx="8595360" cy="5212080"/>
              </a:xfrm>
            </p:spPr>
            <p:txBody>
              <a:bodyPr/>
              <a:lstStyle/>
              <a:p>
                <a:pPr>
                  <a:defRPr/>
                </a:pPr>
                <a:r>
                  <a:rPr lang="en-US" sz="2400" dirty="0"/>
                  <a:t>Find x</a:t>
                </a:r>
                <a:r>
                  <a:rPr lang="en-US" sz="2400" baseline="-25000" dirty="0"/>
                  <a:t>2</a:t>
                </a:r>
                <a:r>
                  <a:rPr lang="en-US" sz="2400" dirty="0"/>
                  <a:t> in the following system of equations:</a:t>
                </a:r>
              </a:p>
              <a:p>
                <a:pPr>
                  <a:defRPr/>
                </a:pPr>
                <a14:m>
                  <m:oMathPara xmlns:m="http://schemas.openxmlformats.org/officeDocument/2006/math">
                    <m:oMathParaPr>
                      <m:jc m:val="centerGroup"/>
                    </m:oMathParaPr>
                    <m:oMath xmlns:m="http://schemas.openxmlformats.org/officeDocument/2006/math">
                      <m:r>
                        <a:rPr lang="en-US" sz="1800" b="0" i="1" smtClean="0">
                          <a:latin typeface="Cambria Math"/>
                        </a:rPr>
                        <m:t>0.3</m:t>
                      </m:r>
                      <m:r>
                        <a:rPr lang="en-US" sz="1800" b="0" i="1" smtClean="0">
                          <a:latin typeface="Cambria Math"/>
                        </a:rPr>
                        <m:t>𝑥</m:t>
                      </m:r>
                      <m:r>
                        <a:rPr lang="en-US" sz="1800" b="0" i="1" baseline="-25000" smtClean="0">
                          <a:latin typeface="Cambria Math"/>
                        </a:rPr>
                        <m:t>1</m:t>
                      </m:r>
                      <m:r>
                        <a:rPr lang="en-US" sz="1800" b="0" i="1" smtClean="0">
                          <a:latin typeface="Cambria Math"/>
                        </a:rPr>
                        <m:t>+0.52</m:t>
                      </m:r>
                      <m:r>
                        <a:rPr lang="en-US" sz="1800" b="0" i="1" smtClean="0">
                          <a:latin typeface="Cambria Math"/>
                        </a:rPr>
                        <m:t>𝑥</m:t>
                      </m:r>
                      <m:r>
                        <a:rPr lang="en-US" sz="1800" b="0" i="1" baseline="-25000" smtClean="0">
                          <a:latin typeface="Cambria Math"/>
                        </a:rPr>
                        <m:t>2</m:t>
                      </m:r>
                      <m:r>
                        <a:rPr lang="en-US" sz="1800" b="0" i="1" smtClean="0">
                          <a:latin typeface="Cambria Math"/>
                        </a:rPr>
                        <m:t>+</m:t>
                      </m:r>
                      <m:r>
                        <a:rPr lang="en-US" sz="1800" b="0" i="1" smtClean="0">
                          <a:latin typeface="Cambria Math"/>
                        </a:rPr>
                        <m:t>𝑥</m:t>
                      </m:r>
                      <m:r>
                        <a:rPr lang="en-US" sz="1800" b="0" i="1" baseline="-25000" smtClean="0">
                          <a:latin typeface="Cambria Math"/>
                        </a:rPr>
                        <m:t>3</m:t>
                      </m:r>
                      <m:r>
                        <a:rPr lang="en-US" sz="1800" b="0" i="1" smtClean="0">
                          <a:latin typeface="Cambria Math"/>
                        </a:rPr>
                        <m:t>=−0.01</m:t>
                      </m:r>
                    </m:oMath>
                  </m:oMathPara>
                </a14:m>
                <a:endParaRPr lang="en-US" sz="1800" b="0" dirty="0"/>
              </a:p>
              <a:p>
                <a:pPr>
                  <a:defRPr/>
                </a:pPr>
                <a14:m>
                  <m:oMathPara xmlns:m="http://schemas.openxmlformats.org/officeDocument/2006/math">
                    <m:oMathParaPr>
                      <m:jc m:val="centerGroup"/>
                    </m:oMathParaPr>
                    <m:oMath xmlns:m="http://schemas.openxmlformats.org/officeDocument/2006/math">
                      <m:r>
                        <a:rPr lang="en-US" sz="1800" b="0" i="1" smtClean="0">
                          <a:latin typeface="Cambria Math"/>
                        </a:rPr>
                        <m:t>0.5</m:t>
                      </m:r>
                      <m:r>
                        <a:rPr lang="en-US" sz="1800" b="0" i="1" smtClean="0">
                          <a:latin typeface="Cambria Math"/>
                        </a:rPr>
                        <m:t>𝑥</m:t>
                      </m:r>
                      <m:r>
                        <a:rPr lang="en-US" sz="1800" b="0" i="1" baseline="-25000" smtClean="0">
                          <a:latin typeface="Cambria Math"/>
                        </a:rPr>
                        <m:t>1</m:t>
                      </m:r>
                      <m:r>
                        <a:rPr lang="en-US" sz="1800" b="0" i="1" smtClean="0">
                          <a:latin typeface="Cambria Math"/>
                        </a:rPr>
                        <m:t>+</m:t>
                      </m:r>
                      <m:r>
                        <a:rPr lang="en-US" sz="1800" b="0" i="1" smtClean="0">
                          <a:latin typeface="Cambria Math"/>
                        </a:rPr>
                        <m:t>𝑥</m:t>
                      </m:r>
                      <m:r>
                        <a:rPr lang="en-US" sz="1800" b="0" i="1" baseline="-25000" smtClean="0">
                          <a:latin typeface="Cambria Math"/>
                        </a:rPr>
                        <m:t>2</m:t>
                      </m:r>
                      <m:r>
                        <a:rPr lang="en-US" sz="1800" b="0" i="1" smtClean="0">
                          <a:latin typeface="Cambria Math"/>
                        </a:rPr>
                        <m:t>+1.9</m:t>
                      </m:r>
                      <m:r>
                        <a:rPr lang="en-US" sz="1800" b="0" i="1" smtClean="0">
                          <a:latin typeface="Cambria Math"/>
                        </a:rPr>
                        <m:t>𝑥</m:t>
                      </m:r>
                      <m:r>
                        <a:rPr lang="en-US" sz="1800" b="0" i="1" baseline="-25000" smtClean="0">
                          <a:latin typeface="Cambria Math"/>
                        </a:rPr>
                        <m:t>3</m:t>
                      </m:r>
                      <m:r>
                        <a:rPr lang="en-US" sz="1800" b="0" i="1" smtClean="0">
                          <a:latin typeface="Cambria Math"/>
                        </a:rPr>
                        <m:t>=0.67</m:t>
                      </m:r>
                    </m:oMath>
                  </m:oMathPara>
                </a14:m>
                <a:endParaRPr lang="en-US" sz="1800" dirty="0"/>
              </a:p>
              <a:p>
                <a:pPr>
                  <a:defRPr/>
                </a:pPr>
                <a14:m>
                  <m:oMathPara xmlns:m="http://schemas.openxmlformats.org/officeDocument/2006/math">
                    <m:oMathParaPr>
                      <m:jc m:val="centerGroup"/>
                    </m:oMathParaPr>
                    <m:oMath xmlns:m="http://schemas.openxmlformats.org/officeDocument/2006/math">
                      <m:r>
                        <a:rPr lang="en-US" sz="1800" b="0" i="1" smtClean="0">
                          <a:latin typeface="Cambria Math"/>
                        </a:rPr>
                        <m:t>0.1</m:t>
                      </m:r>
                      <m:r>
                        <a:rPr lang="en-US" sz="1800" b="0" i="1" smtClean="0">
                          <a:latin typeface="Cambria Math"/>
                        </a:rPr>
                        <m:t>𝑥</m:t>
                      </m:r>
                      <m:r>
                        <a:rPr lang="en-US" sz="1800" b="0" i="1" baseline="-25000" smtClean="0">
                          <a:latin typeface="Cambria Math"/>
                        </a:rPr>
                        <m:t>1</m:t>
                      </m:r>
                      <m:r>
                        <a:rPr lang="en-US" sz="1800" b="0" i="1" smtClean="0">
                          <a:latin typeface="Cambria Math"/>
                        </a:rPr>
                        <m:t>+0.3</m:t>
                      </m:r>
                      <m:r>
                        <a:rPr lang="en-US" sz="1800" b="0" i="1" smtClean="0">
                          <a:latin typeface="Cambria Math"/>
                        </a:rPr>
                        <m:t>𝑥</m:t>
                      </m:r>
                      <m:r>
                        <a:rPr lang="en-US" sz="1800" b="0" i="1" baseline="-25000" smtClean="0">
                          <a:latin typeface="Cambria Math"/>
                        </a:rPr>
                        <m:t>2</m:t>
                      </m:r>
                      <m:r>
                        <a:rPr lang="en-US" sz="1800" b="0" i="1" smtClean="0">
                          <a:latin typeface="Cambria Math"/>
                        </a:rPr>
                        <m:t>+0.5</m:t>
                      </m:r>
                      <m:r>
                        <a:rPr lang="en-US" sz="1800" b="0" i="1" smtClean="0">
                          <a:latin typeface="Cambria Math"/>
                        </a:rPr>
                        <m:t>𝑥</m:t>
                      </m:r>
                      <m:r>
                        <a:rPr lang="en-US" sz="1800" b="0" i="1" baseline="-25000" smtClean="0">
                          <a:latin typeface="Cambria Math"/>
                        </a:rPr>
                        <m:t>3</m:t>
                      </m:r>
                      <m:r>
                        <a:rPr lang="en-US" sz="1800" b="0" i="1" smtClean="0">
                          <a:latin typeface="Cambria Math"/>
                        </a:rPr>
                        <m:t>=−0.44</m:t>
                      </m:r>
                    </m:oMath>
                  </m:oMathPara>
                </a14:m>
                <a:endParaRPr lang="en-US" sz="1800" dirty="0"/>
              </a:p>
              <a:p>
                <a:pPr>
                  <a:spcBef>
                    <a:spcPts val="0"/>
                  </a:spcBef>
                  <a:defRPr/>
                </a:pPr>
                <a:r>
                  <a:rPr lang="en-US" sz="2400" dirty="0"/>
                  <a:t>Find the determinant </a:t>
                </a:r>
                <a:r>
                  <a:rPr lang="en-US" sz="2400" i="1" dirty="0"/>
                  <a:t>D</a:t>
                </a:r>
              </a:p>
              <a:p>
                <a:pPr>
                  <a:defRPr/>
                </a:pPr>
                <a14:m>
                  <m:oMathPara xmlns:m="http://schemas.openxmlformats.org/officeDocument/2006/math">
                    <m:oMathParaPr>
                      <m:jc m:val="centerGroup"/>
                    </m:oMathParaPr>
                    <m:oMath xmlns:m="http://schemas.openxmlformats.org/officeDocument/2006/math">
                      <m:r>
                        <a:rPr lang="en-US" sz="1700" b="0" i="1" smtClean="0">
                          <a:latin typeface="Cambria Math"/>
                        </a:rPr>
                        <m:t>𝐷</m:t>
                      </m:r>
                      <m:r>
                        <a:rPr lang="en-US" sz="1700" b="0" i="1" smtClean="0">
                          <a:latin typeface="Cambria Math"/>
                        </a:rPr>
                        <m:t>=</m:t>
                      </m:r>
                      <m:d>
                        <m:dPr>
                          <m:begChr m:val="|"/>
                          <m:endChr m:val="|"/>
                          <m:ctrlPr>
                            <a:rPr lang="en-US" sz="1700" b="0" i="1" smtClean="0">
                              <a:latin typeface="Cambria Math" panose="02040503050406030204" pitchFamily="18" charset="0"/>
                            </a:rPr>
                          </m:ctrlPr>
                        </m:dPr>
                        <m:e>
                          <m:m>
                            <m:mPr>
                              <m:mcs>
                                <m:mc>
                                  <m:mcPr>
                                    <m:count m:val="3"/>
                                    <m:mcJc m:val="center"/>
                                  </m:mcPr>
                                </m:mc>
                              </m:mcs>
                              <m:ctrlPr>
                                <a:rPr lang="en-US" sz="1700" b="0" i="1" smtClean="0">
                                  <a:latin typeface="Cambria Math" panose="02040503050406030204" pitchFamily="18" charset="0"/>
                                </a:rPr>
                              </m:ctrlPr>
                            </m:mPr>
                            <m:mr>
                              <m:e>
                                <m:r>
                                  <m:rPr>
                                    <m:brk m:alnAt="7"/>
                                  </m:rPr>
                                  <a:rPr lang="en-US" sz="1700" b="0" i="1" smtClean="0">
                                    <a:latin typeface="Cambria Math"/>
                                  </a:rPr>
                                  <m:t>0</m:t>
                                </m:r>
                                <m:r>
                                  <a:rPr lang="en-US" sz="1700" b="0" i="1" smtClean="0">
                                    <a:latin typeface="Cambria Math"/>
                                  </a:rPr>
                                  <m:t>.3</m:t>
                                </m:r>
                              </m:e>
                              <m:e>
                                <m:r>
                                  <a:rPr lang="en-US" sz="1700" b="0" i="1" smtClean="0">
                                    <a:latin typeface="Cambria Math"/>
                                  </a:rPr>
                                  <m:t>0.52</m:t>
                                </m:r>
                              </m:e>
                              <m:e>
                                <m:r>
                                  <a:rPr lang="en-US" sz="1700" b="0" i="1" smtClean="0">
                                    <a:latin typeface="Cambria Math"/>
                                  </a:rPr>
                                  <m:t>1</m:t>
                                </m:r>
                              </m:e>
                            </m:mr>
                            <m:mr>
                              <m:e>
                                <m:r>
                                  <a:rPr lang="en-US" sz="1700" b="0" i="1" smtClean="0">
                                    <a:latin typeface="Cambria Math"/>
                                  </a:rPr>
                                  <m:t>0.5</m:t>
                                </m:r>
                              </m:e>
                              <m:e>
                                <m:r>
                                  <a:rPr lang="en-US" sz="1700" b="0" i="1" smtClean="0">
                                    <a:latin typeface="Cambria Math"/>
                                  </a:rPr>
                                  <m:t>1</m:t>
                                </m:r>
                              </m:e>
                              <m:e>
                                <m:r>
                                  <a:rPr lang="en-US" sz="1700" b="0" i="1" smtClean="0">
                                    <a:latin typeface="Cambria Math"/>
                                  </a:rPr>
                                  <m:t>1.9</m:t>
                                </m:r>
                              </m:e>
                            </m:mr>
                            <m:mr>
                              <m:e>
                                <m:r>
                                  <a:rPr lang="en-US" sz="1700" b="0" i="1" smtClean="0">
                                    <a:latin typeface="Cambria Math"/>
                                  </a:rPr>
                                  <m:t>0.1</m:t>
                                </m:r>
                              </m:e>
                              <m:e>
                                <m:r>
                                  <a:rPr lang="en-US" sz="1700" b="0" i="1" smtClean="0">
                                    <a:latin typeface="Cambria Math"/>
                                  </a:rPr>
                                  <m:t>0.3</m:t>
                                </m:r>
                              </m:e>
                              <m:e>
                                <m:r>
                                  <a:rPr lang="en-US" sz="1700" b="0" i="1" smtClean="0">
                                    <a:latin typeface="Cambria Math"/>
                                  </a:rPr>
                                  <m:t>0.5</m:t>
                                </m:r>
                              </m:e>
                            </m:mr>
                          </m:m>
                        </m:e>
                      </m:d>
                      <m:r>
                        <a:rPr lang="en-US" sz="1700" b="0" i="1" smtClean="0">
                          <a:latin typeface="Cambria Math"/>
                        </a:rPr>
                        <m:t>=0.3</m:t>
                      </m:r>
                      <m:d>
                        <m:dPr>
                          <m:begChr m:val="|"/>
                          <m:endChr m:val="|"/>
                          <m:ctrlPr>
                            <a:rPr lang="en-US" sz="1700" b="0" i="1" smtClean="0">
                              <a:latin typeface="Cambria Math" panose="02040503050406030204" pitchFamily="18" charset="0"/>
                            </a:rPr>
                          </m:ctrlPr>
                        </m:dPr>
                        <m:e>
                          <m:m>
                            <m:mPr>
                              <m:mcs>
                                <m:mc>
                                  <m:mcPr>
                                    <m:count m:val="2"/>
                                    <m:mcJc m:val="center"/>
                                  </m:mcPr>
                                </m:mc>
                              </m:mcs>
                              <m:ctrlPr>
                                <a:rPr lang="en-US" sz="1700" b="0" i="1" smtClean="0">
                                  <a:latin typeface="Cambria Math" panose="02040503050406030204" pitchFamily="18" charset="0"/>
                                </a:rPr>
                              </m:ctrlPr>
                            </m:mPr>
                            <m:mr>
                              <m:e>
                                <m:r>
                                  <m:rPr>
                                    <m:brk m:alnAt="7"/>
                                  </m:rPr>
                                  <a:rPr lang="en-US" sz="1700" b="0" i="1" smtClean="0">
                                    <a:latin typeface="Cambria Math"/>
                                  </a:rPr>
                                  <m:t>1</m:t>
                                </m:r>
                              </m:e>
                              <m:e>
                                <m:r>
                                  <a:rPr lang="en-US" sz="1700" b="0" i="1" smtClean="0">
                                    <a:latin typeface="Cambria Math"/>
                                  </a:rPr>
                                  <m:t>1.9</m:t>
                                </m:r>
                              </m:e>
                            </m:mr>
                            <m:mr>
                              <m:e>
                                <m:r>
                                  <a:rPr lang="en-US" sz="1700" b="0" i="1" smtClean="0">
                                    <a:latin typeface="Cambria Math"/>
                                  </a:rPr>
                                  <m:t>0.3</m:t>
                                </m:r>
                              </m:e>
                              <m:e>
                                <m:r>
                                  <a:rPr lang="en-US" sz="1700" b="0" i="1" smtClean="0">
                                    <a:latin typeface="Cambria Math"/>
                                  </a:rPr>
                                  <m:t>0.5</m:t>
                                </m:r>
                              </m:e>
                            </m:mr>
                          </m:m>
                        </m:e>
                      </m:d>
                      <m:r>
                        <a:rPr lang="en-US" sz="1700" b="0" i="1" smtClean="0">
                          <a:latin typeface="Cambria Math"/>
                        </a:rPr>
                        <m:t>−0.52</m:t>
                      </m:r>
                      <m:d>
                        <m:dPr>
                          <m:begChr m:val="|"/>
                          <m:endChr m:val="|"/>
                          <m:ctrlPr>
                            <a:rPr lang="en-US" sz="1700" b="0" i="1" smtClean="0">
                              <a:latin typeface="Cambria Math" panose="02040503050406030204" pitchFamily="18" charset="0"/>
                            </a:rPr>
                          </m:ctrlPr>
                        </m:dPr>
                        <m:e>
                          <m:m>
                            <m:mPr>
                              <m:mcs>
                                <m:mc>
                                  <m:mcPr>
                                    <m:count m:val="2"/>
                                    <m:mcJc m:val="center"/>
                                  </m:mcPr>
                                </m:mc>
                              </m:mcs>
                              <m:ctrlPr>
                                <a:rPr lang="en-US" sz="1700" b="0" i="1" smtClean="0">
                                  <a:latin typeface="Cambria Math" panose="02040503050406030204" pitchFamily="18" charset="0"/>
                                </a:rPr>
                              </m:ctrlPr>
                            </m:mPr>
                            <m:mr>
                              <m:e>
                                <m:r>
                                  <m:rPr>
                                    <m:brk m:alnAt="7"/>
                                  </m:rPr>
                                  <a:rPr lang="en-US" sz="1700" b="0" i="1" smtClean="0">
                                    <a:latin typeface="Cambria Math"/>
                                  </a:rPr>
                                  <m:t>0</m:t>
                                </m:r>
                                <m:r>
                                  <a:rPr lang="en-US" sz="1700" b="0" i="1" smtClean="0">
                                    <a:latin typeface="Cambria Math"/>
                                  </a:rPr>
                                  <m:t>.5</m:t>
                                </m:r>
                              </m:e>
                              <m:e>
                                <m:r>
                                  <a:rPr lang="en-US" sz="1700" b="0" i="1" smtClean="0">
                                    <a:latin typeface="Cambria Math"/>
                                  </a:rPr>
                                  <m:t>1.9</m:t>
                                </m:r>
                              </m:e>
                            </m:mr>
                            <m:mr>
                              <m:e>
                                <m:r>
                                  <a:rPr lang="en-US" sz="1700" b="0" i="1" smtClean="0">
                                    <a:latin typeface="Cambria Math"/>
                                  </a:rPr>
                                  <m:t>0.1</m:t>
                                </m:r>
                              </m:e>
                              <m:e>
                                <m:r>
                                  <a:rPr lang="en-US" sz="1700" b="0" i="1" smtClean="0">
                                    <a:latin typeface="Cambria Math"/>
                                  </a:rPr>
                                  <m:t>0.5</m:t>
                                </m:r>
                              </m:e>
                            </m:mr>
                          </m:m>
                        </m:e>
                      </m:d>
                      <m:r>
                        <a:rPr lang="en-US" sz="1700" b="0" i="1" smtClean="0">
                          <a:latin typeface="Cambria Math"/>
                        </a:rPr>
                        <m:t>+1</m:t>
                      </m:r>
                      <m:d>
                        <m:dPr>
                          <m:begChr m:val="|"/>
                          <m:endChr m:val="|"/>
                          <m:ctrlPr>
                            <a:rPr lang="en-US" sz="1700" b="0" i="1" smtClean="0">
                              <a:latin typeface="Cambria Math" panose="02040503050406030204" pitchFamily="18" charset="0"/>
                            </a:rPr>
                          </m:ctrlPr>
                        </m:dPr>
                        <m:e>
                          <m:m>
                            <m:mPr>
                              <m:mcs>
                                <m:mc>
                                  <m:mcPr>
                                    <m:count m:val="2"/>
                                    <m:mcJc m:val="center"/>
                                  </m:mcPr>
                                </m:mc>
                              </m:mcs>
                              <m:ctrlPr>
                                <a:rPr lang="en-US" sz="1700" b="0" i="1" smtClean="0">
                                  <a:latin typeface="Cambria Math" panose="02040503050406030204" pitchFamily="18" charset="0"/>
                                </a:rPr>
                              </m:ctrlPr>
                            </m:mPr>
                            <m:mr>
                              <m:e>
                                <m:r>
                                  <m:rPr>
                                    <m:brk m:alnAt="7"/>
                                  </m:rPr>
                                  <a:rPr lang="en-US" sz="1700" b="0" i="1" smtClean="0">
                                    <a:latin typeface="Cambria Math"/>
                                  </a:rPr>
                                  <m:t>0</m:t>
                                </m:r>
                                <m:r>
                                  <a:rPr lang="en-US" sz="1700" b="0" i="1" smtClean="0">
                                    <a:latin typeface="Cambria Math"/>
                                  </a:rPr>
                                  <m:t>.5</m:t>
                                </m:r>
                              </m:e>
                              <m:e>
                                <m:r>
                                  <a:rPr lang="en-US" sz="1700" b="0" i="1" smtClean="0">
                                    <a:latin typeface="Cambria Math"/>
                                  </a:rPr>
                                  <m:t>1</m:t>
                                </m:r>
                              </m:e>
                            </m:mr>
                            <m:mr>
                              <m:e>
                                <m:r>
                                  <a:rPr lang="en-US" sz="1700" b="0" i="1" smtClean="0">
                                    <a:latin typeface="Cambria Math"/>
                                  </a:rPr>
                                  <m:t>0.1</m:t>
                                </m:r>
                              </m:e>
                              <m:e>
                                <m:r>
                                  <a:rPr lang="en-US" sz="1700" b="0" i="1" smtClean="0">
                                    <a:latin typeface="Cambria Math"/>
                                  </a:rPr>
                                  <m:t>0.4</m:t>
                                </m:r>
                              </m:e>
                            </m:mr>
                          </m:m>
                        </m:e>
                      </m:d>
                      <m:r>
                        <a:rPr lang="en-US" sz="1700" b="0" i="1" smtClean="0">
                          <a:latin typeface="Cambria Math"/>
                        </a:rPr>
                        <m:t>=−0.0022</m:t>
                      </m:r>
                    </m:oMath>
                  </m:oMathPara>
                </a14:m>
                <a:endParaRPr lang="en-US" sz="1700" dirty="0"/>
              </a:p>
              <a:p>
                <a:pPr>
                  <a:spcBef>
                    <a:spcPts val="0"/>
                  </a:spcBef>
                  <a:defRPr/>
                </a:pPr>
                <a:r>
                  <a:rPr lang="en-US" sz="2400" dirty="0"/>
                  <a:t>Find determinant </a:t>
                </a:r>
                <a:r>
                  <a:rPr lang="en-US" sz="2400" i="1" dirty="0"/>
                  <a:t>D</a:t>
                </a:r>
                <a:r>
                  <a:rPr lang="en-US" sz="2400" baseline="-25000" dirty="0"/>
                  <a:t>2 </a:t>
                </a:r>
                <a:r>
                  <a:rPr lang="en-US" sz="2400" dirty="0"/>
                  <a:t>by replacing </a:t>
                </a:r>
                <a:r>
                  <a:rPr lang="en-US" sz="2400" i="1" dirty="0"/>
                  <a:t>D</a:t>
                </a:r>
                <a:r>
                  <a:rPr lang="en-US" sz="2400" dirty="0"/>
                  <a:t>’s second column with </a:t>
                </a:r>
                <a:r>
                  <a:rPr lang="en-US" sz="2400" i="1" dirty="0"/>
                  <a:t>b</a:t>
                </a:r>
              </a:p>
              <a:p>
                <a:pPr lvl="0">
                  <a:defRPr/>
                </a:pPr>
                <a14:m>
                  <m:oMathPara xmlns:m="http://schemas.openxmlformats.org/officeDocument/2006/math">
                    <m:oMathParaPr>
                      <m:jc m:val="centerGroup"/>
                    </m:oMathParaPr>
                    <m:oMath xmlns:m="http://schemas.openxmlformats.org/officeDocument/2006/math">
                      <m:r>
                        <a:rPr lang="en-US" sz="1700" i="1">
                          <a:solidFill>
                            <a:prstClr val="black"/>
                          </a:solidFill>
                          <a:latin typeface="Cambria Math"/>
                        </a:rPr>
                        <m:t>𝐷</m:t>
                      </m:r>
                      <m:r>
                        <a:rPr lang="en-US" sz="1700" b="0" i="1" baseline="-25000" smtClean="0">
                          <a:solidFill>
                            <a:prstClr val="black"/>
                          </a:solidFill>
                          <a:latin typeface="Cambria Math"/>
                        </a:rPr>
                        <m:t>2</m:t>
                      </m:r>
                      <m:r>
                        <a:rPr lang="en-US" sz="1700" i="1">
                          <a:solidFill>
                            <a:prstClr val="black"/>
                          </a:solidFill>
                          <a:latin typeface="Cambria Math"/>
                        </a:rPr>
                        <m:t>=</m:t>
                      </m:r>
                      <m:d>
                        <m:dPr>
                          <m:begChr m:val="|"/>
                          <m:endChr m:val="|"/>
                          <m:ctrlPr>
                            <a:rPr lang="en-US" sz="1700" i="1">
                              <a:solidFill>
                                <a:prstClr val="black"/>
                              </a:solidFill>
                              <a:latin typeface="Cambria Math" panose="02040503050406030204" pitchFamily="18" charset="0"/>
                            </a:rPr>
                          </m:ctrlPr>
                        </m:dPr>
                        <m:e>
                          <m:m>
                            <m:mPr>
                              <m:mcs>
                                <m:mc>
                                  <m:mcPr>
                                    <m:count m:val="3"/>
                                    <m:mcJc m:val="center"/>
                                  </m:mcPr>
                                </m:mc>
                              </m:mcs>
                              <m:ctrlPr>
                                <a:rPr lang="en-US" sz="1700" i="1">
                                  <a:solidFill>
                                    <a:prstClr val="black"/>
                                  </a:solidFill>
                                  <a:latin typeface="Cambria Math" panose="02040503050406030204" pitchFamily="18" charset="0"/>
                                </a:rPr>
                              </m:ctrlPr>
                            </m:mPr>
                            <m:mr>
                              <m:e>
                                <m:r>
                                  <m:rPr>
                                    <m:brk m:alnAt="7"/>
                                  </m:rPr>
                                  <a:rPr lang="en-US" sz="1700" i="1">
                                    <a:solidFill>
                                      <a:prstClr val="black"/>
                                    </a:solidFill>
                                    <a:latin typeface="Cambria Math"/>
                                  </a:rPr>
                                  <m:t>0</m:t>
                                </m:r>
                                <m:r>
                                  <a:rPr lang="en-US" sz="1700" i="1">
                                    <a:solidFill>
                                      <a:prstClr val="black"/>
                                    </a:solidFill>
                                    <a:latin typeface="Cambria Math"/>
                                  </a:rPr>
                                  <m:t>.3</m:t>
                                </m:r>
                              </m:e>
                              <m:e>
                                <m:r>
                                  <a:rPr lang="en-US" sz="1700" b="0" i="1" smtClean="0">
                                    <a:solidFill>
                                      <a:prstClr val="black"/>
                                    </a:solidFill>
                                    <a:latin typeface="Cambria Math"/>
                                  </a:rPr>
                                  <m:t>−</m:t>
                                </m:r>
                                <m:r>
                                  <a:rPr lang="en-US" sz="1700" i="1">
                                    <a:solidFill>
                                      <a:prstClr val="black"/>
                                    </a:solidFill>
                                    <a:latin typeface="Cambria Math"/>
                                  </a:rPr>
                                  <m:t>0.</m:t>
                                </m:r>
                                <m:r>
                                  <a:rPr lang="en-US" sz="1700" b="0" i="1" smtClean="0">
                                    <a:solidFill>
                                      <a:prstClr val="black"/>
                                    </a:solidFill>
                                    <a:latin typeface="Cambria Math"/>
                                  </a:rPr>
                                  <m:t>01</m:t>
                                </m:r>
                              </m:e>
                              <m:e>
                                <m:r>
                                  <a:rPr lang="en-US" sz="1700" i="1">
                                    <a:solidFill>
                                      <a:prstClr val="black"/>
                                    </a:solidFill>
                                    <a:latin typeface="Cambria Math"/>
                                  </a:rPr>
                                  <m:t>1</m:t>
                                </m:r>
                              </m:e>
                            </m:mr>
                            <m:mr>
                              <m:e>
                                <m:r>
                                  <a:rPr lang="en-US" sz="1700" i="1">
                                    <a:solidFill>
                                      <a:prstClr val="black"/>
                                    </a:solidFill>
                                    <a:latin typeface="Cambria Math"/>
                                  </a:rPr>
                                  <m:t>0.5</m:t>
                                </m:r>
                              </m:e>
                              <m:e>
                                <m:r>
                                  <a:rPr lang="en-US" sz="1700" b="0" i="1" smtClean="0">
                                    <a:solidFill>
                                      <a:prstClr val="black"/>
                                    </a:solidFill>
                                    <a:latin typeface="Cambria Math"/>
                                  </a:rPr>
                                  <m:t>0.67</m:t>
                                </m:r>
                              </m:e>
                              <m:e>
                                <m:r>
                                  <a:rPr lang="en-US" sz="1700" i="1">
                                    <a:solidFill>
                                      <a:prstClr val="black"/>
                                    </a:solidFill>
                                    <a:latin typeface="Cambria Math"/>
                                  </a:rPr>
                                  <m:t>1.9</m:t>
                                </m:r>
                              </m:e>
                            </m:mr>
                            <m:mr>
                              <m:e>
                                <m:r>
                                  <a:rPr lang="en-US" sz="1700" i="1">
                                    <a:solidFill>
                                      <a:prstClr val="black"/>
                                    </a:solidFill>
                                    <a:latin typeface="Cambria Math"/>
                                  </a:rPr>
                                  <m:t>0.1</m:t>
                                </m:r>
                              </m:e>
                              <m:e>
                                <m:r>
                                  <a:rPr lang="en-US" sz="1700" b="0" i="1" smtClean="0">
                                    <a:solidFill>
                                      <a:prstClr val="black"/>
                                    </a:solidFill>
                                    <a:latin typeface="Cambria Math"/>
                                  </a:rPr>
                                  <m:t>−</m:t>
                                </m:r>
                                <m:r>
                                  <a:rPr lang="en-US" sz="1700" i="1">
                                    <a:solidFill>
                                      <a:prstClr val="black"/>
                                    </a:solidFill>
                                    <a:latin typeface="Cambria Math"/>
                                  </a:rPr>
                                  <m:t>0.</m:t>
                                </m:r>
                                <m:r>
                                  <a:rPr lang="en-US" sz="1700" b="0" i="1" smtClean="0">
                                    <a:solidFill>
                                      <a:prstClr val="black"/>
                                    </a:solidFill>
                                    <a:latin typeface="Cambria Math"/>
                                  </a:rPr>
                                  <m:t>44</m:t>
                                </m:r>
                              </m:e>
                              <m:e>
                                <m:r>
                                  <a:rPr lang="en-US" sz="1700" i="1">
                                    <a:solidFill>
                                      <a:prstClr val="black"/>
                                    </a:solidFill>
                                    <a:latin typeface="Cambria Math"/>
                                  </a:rPr>
                                  <m:t>0.5</m:t>
                                </m:r>
                              </m:e>
                            </m:mr>
                          </m:m>
                        </m:e>
                      </m:d>
                      <m:r>
                        <a:rPr lang="en-US" sz="1700" i="1">
                          <a:solidFill>
                            <a:prstClr val="black"/>
                          </a:solidFill>
                          <a:latin typeface="Cambria Math"/>
                        </a:rPr>
                        <m:t>=0.3</m:t>
                      </m:r>
                      <m:d>
                        <m:dPr>
                          <m:begChr m:val="|"/>
                          <m:endChr m:val="|"/>
                          <m:ctrlPr>
                            <a:rPr lang="en-US" sz="1700" i="1">
                              <a:solidFill>
                                <a:prstClr val="black"/>
                              </a:solidFill>
                              <a:latin typeface="Cambria Math" panose="02040503050406030204" pitchFamily="18" charset="0"/>
                            </a:rPr>
                          </m:ctrlPr>
                        </m:dPr>
                        <m:e>
                          <m:m>
                            <m:mPr>
                              <m:mcs>
                                <m:mc>
                                  <m:mcPr>
                                    <m:count m:val="2"/>
                                    <m:mcJc m:val="center"/>
                                  </m:mcPr>
                                </m:mc>
                              </m:mcs>
                              <m:ctrlPr>
                                <a:rPr lang="en-US" sz="1700" i="1">
                                  <a:solidFill>
                                    <a:prstClr val="black"/>
                                  </a:solidFill>
                                  <a:latin typeface="Cambria Math" panose="02040503050406030204" pitchFamily="18" charset="0"/>
                                </a:rPr>
                              </m:ctrlPr>
                            </m:mPr>
                            <m:mr>
                              <m:e>
                                <m:r>
                                  <a:rPr lang="en-US" sz="1700" b="0" i="1" smtClean="0">
                                    <a:solidFill>
                                      <a:prstClr val="black"/>
                                    </a:solidFill>
                                    <a:latin typeface="Cambria Math"/>
                                  </a:rPr>
                                  <m:t>0.67</m:t>
                                </m:r>
                              </m:e>
                              <m:e>
                                <m:r>
                                  <a:rPr lang="en-US" sz="1700" i="1">
                                    <a:solidFill>
                                      <a:prstClr val="black"/>
                                    </a:solidFill>
                                    <a:latin typeface="Cambria Math"/>
                                  </a:rPr>
                                  <m:t>1.9</m:t>
                                </m:r>
                              </m:e>
                            </m:mr>
                            <m:mr>
                              <m:e>
                                <m:r>
                                  <a:rPr lang="en-US" sz="1700" b="0" i="1" smtClean="0">
                                    <a:solidFill>
                                      <a:prstClr val="black"/>
                                    </a:solidFill>
                                    <a:latin typeface="Cambria Math"/>
                                  </a:rPr>
                                  <m:t>−</m:t>
                                </m:r>
                                <m:r>
                                  <a:rPr lang="en-US" sz="1700" i="1">
                                    <a:solidFill>
                                      <a:prstClr val="black"/>
                                    </a:solidFill>
                                    <a:latin typeface="Cambria Math"/>
                                  </a:rPr>
                                  <m:t>0.</m:t>
                                </m:r>
                                <m:r>
                                  <a:rPr lang="en-US" sz="1700" b="0" i="1" smtClean="0">
                                    <a:solidFill>
                                      <a:prstClr val="black"/>
                                    </a:solidFill>
                                    <a:latin typeface="Cambria Math"/>
                                  </a:rPr>
                                  <m:t>44</m:t>
                                </m:r>
                              </m:e>
                              <m:e>
                                <m:r>
                                  <a:rPr lang="en-US" sz="1700" i="1">
                                    <a:solidFill>
                                      <a:prstClr val="black"/>
                                    </a:solidFill>
                                    <a:latin typeface="Cambria Math"/>
                                  </a:rPr>
                                  <m:t>0.5</m:t>
                                </m:r>
                              </m:e>
                            </m:mr>
                          </m:m>
                        </m:e>
                      </m:d>
                      <m:r>
                        <a:rPr lang="en-US" sz="1700" i="1">
                          <a:solidFill>
                            <a:prstClr val="black"/>
                          </a:solidFill>
                          <a:latin typeface="Cambria Math"/>
                        </a:rPr>
                        <m:t>−0.</m:t>
                      </m:r>
                      <m:r>
                        <a:rPr lang="en-US" sz="1700" b="0" i="1" smtClean="0">
                          <a:solidFill>
                            <a:prstClr val="black"/>
                          </a:solidFill>
                          <a:latin typeface="Cambria Math"/>
                        </a:rPr>
                        <m:t>01</m:t>
                      </m:r>
                      <m:d>
                        <m:dPr>
                          <m:begChr m:val="|"/>
                          <m:endChr m:val="|"/>
                          <m:ctrlPr>
                            <a:rPr lang="en-US" sz="1700" i="1">
                              <a:solidFill>
                                <a:prstClr val="black"/>
                              </a:solidFill>
                              <a:latin typeface="Cambria Math" panose="02040503050406030204" pitchFamily="18" charset="0"/>
                            </a:rPr>
                          </m:ctrlPr>
                        </m:dPr>
                        <m:e>
                          <m:m>
                            <m:mPr>
                              <m:mcs>
                                <m:mc>
                                  <m:mcPr>
                                    <m:count m:val="2"/>
                                    <m:mcJc m:val="center"/>
                                  </m:mcPr>
                                </m:mc>
                              </m:mcs>
                              <m:ctrlPr>
                                <a:rPr lang="en-US" sz="1700" i="1">
                                  <a:solidFill>
                                    <a:prstClr val="black"/>
                                  </a:solidFill>
                                  <a:latin typeface="Cambria Math" panose="02040503050406030204" pitchFamily="18" charset="0"/>
                                </a:rPr>
                              </m:ctrlPr>
                            </m:mPr>
                            <m:mr>
                              <m:e>
                                <m:r>
                                  <m:rPr>
                                    <m:brk m:alnAt="7"/>
                                  </m:rPr>
                                  <a:rPr lang="en-US" sz="1700" i="1">
                                    <a:solidFill>
                                      <a:prstClr val="black"/>
                                    </a:solidFill>
                                    <a:latin typeface="Cambria Math"/>
                                  </a:rPr>
                                  <m:t>0</m:t>
                                </m:r>
                                <m:r>
                                  <a:rPr lang="en-US" sz="1700" i="1">
                                    <a:solidFill>
                                      <a:prstClr val="black"/>
                                    </a:solidFill>
                                    <a:latin typeface="Cambria Math"/>
                                  </a:rPr>
                                  <m:t>.5</m:t>
                                </m:r>
                              </m:e>
                              <m:e>
                                <m:r>
                                  <a:rPr lang="en-US" sz="1700" i="1">
                                    <a:solidFill>
                                      <a:prstClr val="black"/>
                                    </a:solidFill>
                                    <a:latin typeface="Cambria Math"/>
                                  </a:rPr>
                                  <m:t>1.9</m:t>
                                </m:r>
                              </m:e>
                            </m:mr>
                            <m:mr>
                              <m:e>
                                <m:r>
                                  <a:rPr lang="en-US" sz="1700" i="1">
                                    <a:solidFill>
                                      <a:prstClr val="black"/>
                                    </a:solidFill>
                                    <a:latin typeface="Cambria Math"/>
                                  </a:rPr>
                                  <m:t>0.1</m:t>
                                </m:r>
                              </m:e>
                              <m:e>
                                <m:r>
                                  <a:rPr lang="en-US" sz="1700" i="1">
                                    <a:solidFill>
                                      <a:prstClr val="black"/>
                                    </a:solidFill>
                                    <a:latin typeface="Cambria Math"/>
                                  </a:rPr>
                                  <m:t>0.5</m:t>
                                </m:r>
                              </m:e>
                            </m:mr>
                          </m:m>
                        </m:e>
                      </m:d>
                      <m:r>
                        <a:rPr lang="en-US" sz="1700" i="1">
                          <a:solidFill>
                            <a:prstClr val="black"/>
                          </a:solidFill>
                          <a:latin typeface="Cambria Math"/>
                        </a:rPr>
                        <m:t>+1</m:t>
                      </m:r>
                      <m:d>
                        <m:dPr>
                          <m:begChr m:val="|"/>
                          <m:endChr m:val="|"/>
                          <m:ctrlPr>
                            <a:rPr lang="en-US" sz="1700" i="1">
                              <a:solidFill>
                                <a:prstClr val="black"/>
                              </a:solidFill>
                              <a:latin typeface="Cambria Math" panose="02040503050406030204" pitchFamily="18" charset="0"/>
                            </a:rPr>
                          </m:ctrlPr>
                        </m:dPr>
                        <m:e>
                          <m:m>
                            <m:mPr>
                              <m:mcs>
                                <m:mc>
                                  <m:mcPr>
                                    <m:count m:val="2"/>
                                    <m:mcJc m:val="center"/>
                                  </m:mcPr>
                                </m:mc>
                              </m:mcs>
                              <m:ctrlPr>
                                <a:rPr lang="en-US" sz="1700" i="1">
                                  <a:solidFill>
                                    <a:prstClr val="black"/>
                                  </a:solidFill>
                                  <a:latin typeface="Cambria Math" panose="02040503050406030204" pitchFamily="18" charset="0"/>
                                </a:rPr>
                              </m:ctrlPr>
                            </m:mPr>
                            <m:mr>
                              <m:e>
                                <m:r>
                                  <m:rPr>
                                    <m:brk m:alnAt="7"/>
                                  </m:rPr>
                                  <a:rPr lang="en-US" sz="1700" i="1">
                                    <a:solidFill>
                                      <a:prstClr val="black"/>
                                    </a:solidFill>
                                    <a:latin typeface="Cambria Math"/>
                                  </a:rPr>
                                  <m:t>0</m:t>
                                </m:r>
                                <m:r>
                                  <a:rPr lang="en-US" sz="1700" i="1">
                                    <a:solidFill>
                                      <a:prstClr val="black"/>
                                    </a:solidFill>
                                    <a:latin typeface="Cambria Math"/>
                                  </a:rPr>
                                  <m:t>.5</m:t>
                                </m:r>
                              </m:e>
                              <m:e>
                                <m:r>
                                  <a:rPr lang="en-US" sz="1700" b="0" i="1" smtClean="0">
                                    <a:solidFill>
                                      <a:prstClr val="black"/>
                                    </a:solidFill>
                                    <a:latin typeface="Cambria Math"/>
                                  </a:rPr>
                                  <m:t>0.67</m:t>
                                </m:r>
                              </m:e>
                            </m:mr>
                            <m:mr>
                              <m:e>
                                <m:r>
                                  <a:rPr lang="en-US" sz="1700" i="1">
                                    <a:solidFill>
                                      <a:prstClr val="black"/>
                                    </a:solidFill>
                                    <a:latin typeface="Cambria Math"/>
                                  </a:rPr>
                                  <m:t>0.1</m:t>
                                </m:r>
                              </m:e>
                              <m:e>
                                <m:r>
                                  <a:rPr lang="en-US" sz="1700" b="0" i="1" smtClean="0">
                                    <a:solidFill>
                                      <a:prstClr val="black"/>
                                    </a:solidFill>
                                    <a:latin typeface="Cambria Math"/>
                                  </a:rPr>
                                  <m:t>−</m:t>
                                </m:r>
                                <m:r>
                                  <a:rPr lang="en-US" sz="1700" i="1">
                                    <a:solidFill>
                                      <a:prstClr val="black"/>
                                    </a:solidFill>
                                    <a:latin typeface="Cambria Math"/>
                                  </a:rPr>
                                  <m:t>0.</m:t>
                                </m:r>
                                <m:r>
                                  <a:rPr lang="en-US" sz="1700" b="0" i="1" smtClean="0">
                                    <a:solidFill>
                                      <a:prstClr val="black"/>
                                    </a:solidFill>
                                    <a:latin typeface="Cambria Math"/>
                                  </a:rPr>
                                  <m:t>4</m:t>
                                </m:r>
                                <m:r>
                                  <a:rPr lang="en-US" sz="1700" i="1">
                                    <a:solidFill>
                                      <a:prstClr val="black"/>
                                    </a:solidFill>
                                    <a:latin typeface="Cambria Math"/>
                                  </a:rPr>
                                  <m:t>4</m:t>
                                </m:r>
                              </m:e>
                            </m:mr>
                          </m:m>
                        </m:e>
                      </m:d>
                      <m:r>
                        <a:rPr lang="en-US" sz="1700" i="1">
                          <a:solidFill>
                            <a:prstClr val="black"/>
                          </a:solidFill>
                          <a:latin typeface="Cambria Math"/>
                        </a:rPr>
                        <m:t>=−0.0</m:t>
                      </m:r>
                      <m:r>
                        <a:rPr lang="en-US" sz="1700" b="0" i="1" smtClean="0">
                          <a:solidFill>
                            <a:prstClr val="black"/>
                          </a:solidFill>
                          <a:latin typeface="Cambria Math"/>
                        </a:rPr>
                        <m:t>649</m:t>
                      </m:r>
                    </m:oMath>
                  </m:oMathPara>
                </a14:m>
                <a:endParaRPr lang="en-US" sz="1700" dirty="0"/>
              </a:p>
              <a:p>
                <a:pPr>
                  <a:spcBef>
                    <a:spcPts val="0"/>
                  </a:spcBef>
                  <a:defRPr/>
                </a:pPr>
                <a:r>
                  <a:rPr lang="en-US" sz="2400" dirty="0"/>
                  <a:t>Divide</a:t>
                </a:r>
              </a:p>
              <a:p>
                <a:pPr>
                  <a:defRPr/>
                </a:pPr>
                <a14:m>
                  <m:oMathPara xmlns:m="http://schemas.openxmlformats.org/officeDocument/2006/math">
                    <m:oMathParaPr>
                      <m:jc m:val="centerGroup"/>
                    </m:oMathParaPr>
                    <m:oMath xmlns:m="http://schemas.openxmlformats.org/officeDocument/2006/math">
                      <m:r>
                        <a:rPr lang="en-US" sz="2000" b="0" i="1" smtClean="0">
                          <a:latin typeface="Cambria Math"/>
                        </a:rPr>
                        <m:t>𝑥</m:t>
                      </m:r>
                      <m:r>
                        <a:rPr lang="en-US" sz="2000" b="0" i="1" baseline="-25000" smtClean="0">
                          <a:latin typeface="Cambria Math"/>
                        </a:rPr>
                        <m:t>2</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𝐷</m:t>
                          </m:r>
                          <m:r>
                            <a:rPr lang="en-US" sz="2000" b="0" i="1" baseline="-25000" smtClean="0">
                              <a:latin typeface="Cambria Math"/>
                            </a:rPr>
                            <m:t>2</m:t>
                          </m:r>
                        </m:num>
                        <m:den>
                          <m:r>
                            <a:rPr lang="en-US" sz="2000" b="0" i="1" smtClean="0">
                              <a:latin typeface="Cambria Math"/>
                            </a:rPr>
                            <m:t>𝐷</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0.0649</m:t>
                          </m:r>
                        </m:num>
                        <m:den>
                          <m:r>
                            <a:rPr lang="en-US" sz="2000" b="0" i="1" smtClean="0">
                              <a:latin typeface="Cambria Math"/>
                            </a:rPr>
                            <m:t>−0.0022</m:t>
                          </m:r>
                        </m:den>
                      </m:f>
                      <m:r>
                        <a:rPr lang="en-US" sz="2000" b="0" i="1" smtClean="0">
                          <a:latin typeface="Cambria Math"/>
                        </a:rPr>
                        <m:t>=−29.5</m:t>
                      </m:r>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32560"/>
                <a:ext cx="8595360" cy="5212080"/>
              </a:xfrm>
              <a:blipFill rotWithShape="1">
                <a:blip r:embed="rId2"/>
                <a:stretch>
                  <a:fillRect l="-1064" t="-819"/>
                </a:stretch>
              </a:blipFill>
            </p:spPr>
            <p:txBody>
              <a:bodyPr/>
              <a:lstStyle/>
              <a:p>
                <a:r>
                  <a:rPr lang="en-US">
                    <a:noFill/>
                  </a:rPr>
                  <a:t> </a:t>
                </a:r>
              </a:p>
            </p:txBody>
          </p:sp>
        </mc:Fallback>
      </mc:AlternateContent>
    </p:spTree>
    <p:extLst>
      <p:ext uri="{BB962C8B-B14F-4D97-AF65-F5344CB8AC3E}">
        <p14:creationId xmlns:p14="http://schemas.microsoft.com/office/powerpoint/2010/main" val="4525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Naïve Gauss Elimination, 1</a:t>
            </a:r>
            <a:endParaRPr lang="en-US" dirty="0"/>
          </a:p>
        </p:txBody>
      </p:sp>
      <p:sp>
        <p:nvSpPr>
          <p:cNvPr id="3" name="Content Placeholder 2"/>
          <p:cNvSpPr>
            <a:spLocks noGrp="1"/>
          </p:cNvSpPr>
          <p:nvPr>
            <p:ph idx="1"/>
          </p:nvPr>
        </p:nvSpPr>
        <p:spPr>
          <a:xfrm>
            <a:off x="457200" y="1432560"/>
            <a:ext cx="8229600" cy="5212080"/>
          </a:xfrm>
        </p:spPr>
        <p:txBody>
          <a:bodyPr/>
          <a:lstStyle/>
          <a:p>
            <a:pPr>
              <a:spcBef>
                <a:spcPts val="1200"/>
              </a:spcBef>
              <a:spcAft>
                <a:spcPts val="1200"/>
              </a:spcAft>
            </a:pPr>
            <a:r>
              <a:rPr lang="en-US" altLang="en-US" dirty="0"/>
              <a:t>For larger systems, Cramer’s Rule can become unwieldy.</a:t>
            </a:r>
          </a:p>
          <a:p>
            <a:pPr>
              <a:spcBef>
                <a:spcPts val="1200"/>
              </a:spcBef>
              <a:spcAft>
                <a:spcPts val="1200"/>
              </a:spcAft>
            </a:pPr>
            <a:r>
              <a:rPr lang="en-US" altLang="en-US" dirty="0"/>
              <a:t>Instead, a sequential process of removing  unknowns from equations using </a:t>
            </a:r>
            <a:r>
              <a:rPr lang="en-US" altLang="en-US" i="1" dirty="0"/>
              <a:t>forward elimination</a:t>
            </a:r>
            <a:r>
              <a:rPr lang="en-US" altLang="en-US" dirty="0"/>
              <a:t> followed by </a:t>
            </a:r>
            <a:r>
              <a:rPr lang="en-US" altLang="en-US" i="1" dirty="0"/>
              <a:t>back substitution</a:t>
            </a:r>
            <a:r>
              <a:rPr lang="en-US" altLang="en-US" dirty="0"/>
              <a:t> may be used—this is Gauss elimination.</a:t>
            </a:r>
          </a:p>
          <a:p>
            <a:pPr>
              <a:spcBef>
                <a:spcPts val="1200"/>
              </a:spcBef>
              <a:spcAft>
                <a:spcPts val="1200"/>
              </a:spcAft>
            </a:pPr>
            <a:r>
              <a:rPr lang="en-US" altLang="en-US" dirty="0"/>
              <a:t>“Naïve” Gauss elimination simply means the process does not check for potential problems resulting from division by zero.</a:t>
            </a:r>
          </a:p>
        </p:txBody>
      </p:sp>
    </p:spTree>
    <p:extLst>
      <p:ext uri="{BB962C8B-B14F-4D97-AF65-F5344CB8AC3E}">
        <p14:creationId xmlns:p14="http://schemas.microsoft.com/office/powerpoint/2010/main" val="315833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Naïve Gauss Elimination, 2</a:t>
            </a:r>
            <a:endParaRPr lang="en-US" dirty="0"/>
          </a:p>
        </p:txBody>
      </p:sp>
      <p:sp>
        <p:nvSpPr>
          <p:cNvPr id="7" name="Content Placeholder 2"/>
          <p:cNvSpPr>
            <a:spLocks noGrp="1"/>
          </p:cNvSpPr>
          <p:nvPr>
            <p:ph idx="1"/>
          </p:nvPr>
        </p:nvSpPr>
        <p:spPr>
          <a:xfrm>
            <a:off x="457200" y="1432560"/>
            <a:ext cx="4023360" cy="5196840"/>
          </a:xfrm>
        </p:spPr>
        <p:txBody>
          <a:bodyPr/>
          <a:lstStyle/>
          <a:p>
            <a:pPr>
              <a:defRPr/>
            </a:pPr>
            <a:r>
              <a:rPr lang="en-US" sz="1800" b="1" dirty="0"/>
              <a:t>Forward elimination</a:t>
            </a:r>
          </a:p>
          <a:p>
            <a:pPr marL="365760" lvl="1" indent="-274320">
              <a:defRPr/>
            </a:pPr>
            <a:r>
              <a:rPr lang="en-US" sz="1600" dirty="0"/>
              <a:t>Starting with the first row, add or subtract multiples of that row to eliminate the first coefficient from the second row and beyond.</a:t>
            </a:r>
          </a:p>
          <a:p>
            <a:pPr marL="365760" lvl="1" indent="-274320">
              <a:defRPr/>
            </a:pPr>
            <a:r>
              <a:rPr lang="en-US" sz="1600" dirty="0"/>
              <a:t>Continue this process with the second row to remove the second coefficient from the third row and beyond.</a:t>
            </a:r>
          </a:p>
          <a:p>
            <a:pPr marL="365760" lvl="1" indent="-274320">
              <a:defRPr/>
            </a:pPr>
            <a:r>
              <a:rPr lang="en-US" sz="1600" dirty="0"/>
              <a:t>Stop when an upper triangular matrix remains.</a:t>
            </a:r>
          </a:p>
          <a:p>
            <a:pPr>
              <a:defRPr/>
            </a:pPr>
            <a:r>
              <a:rPr lang="en-US" sz="1800" b="1" dirty="0"/>
              <a:t>Back substitution</a:t>
            </a:r>
          </a:p>
          <a:p>
            <a:pPr marL="365760" lvl="1" indent="-274320">
              <a:defRPr/>
            </a:pPr>
            <a:r>
              <a:rPr lang="en-US" sz="1600" dirty="0"/>
              <a:t>Starting with the </a:t>
            </a:r>
            <a:r>
              <a:rPr lang="en-US" sz="1600" i="1" dirty="0"/>
              <a:t>last</a:t>
            </a:r>
            <a:r>
              <a:rPr lang="en-US" sz="1600" dirty="0"/>
              <a:t> row, solve for the unknown, then substitute that value into the next highest row.</a:t>
            </a:r>
          </a:p>
          <a:p>
            <a:pPr marL="365760" lvl="1" indent="-274320">
              <a:defRPr/>
            </a:pPr>
            <a:r>
              <a:rPr lang="en-US" sz="1600" dirty="0"/>
              <a:t>Because of the upper-triangular nature of the matrix, each row will contain only one more unknown.</a:t>
            </a:r>
            <a:endParaRPr lang="en-US" sz="2400" dirty="0"/>
          </a:p>
        </p:txBody>
      </p:sp>
      <p:pic>
        <p:nvPicPr>
          <p:cNvPr id="13314"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4648198" y="1219200"/>
            <a:ext cx="4349780"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19812"/>
      </p:ext>
    </p:extLst>
  </p:cSld>
  <p:clrMapOvr>
    <a:masterClrMapping/>
  </p:clrMapOvr>
</p:sld>
</file>

<file path=ppt/theme/theme1.xml><?xml version="1.0" encoding="utf-8"?>
<a:theme xmlns:a="http://schemas.openxmlformats.org/drawingml/2006/main" name="MHHE_Accessible_PPT_Template-v3 (1)">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MHHE_Accessible_PPT_Template-v3 (1)</Template>
  <TotalTime>1029</TotalTime>
  <Words>971</Words>
  <Application>Microsoft Office PowerPoint</Application>
  <PresentationFormat>On-screen Show (4:3)</PresentationFormat>
  <Paragraphs>71</Paragraphs>
  <Slides>15</Slides>
  <Notes>0</Notes>
  <HiddenSlides>0</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15</vt:i4>
      </vt:variant>
    </vt:vector>
  </HeadingPairs>
  <TitlesOfParts>
    <vt:vector size="34" baseType="lpstr">
      <vt:lpstr>ＭＳ Ｐゴシック</vt:lpstr>
      <vt:lpstr>Arial</vt:lpstr>
      <vt:lpstr>ArumSans Bd</vt:lpstr>
      <vt:lpstr>ArumSans Bold</vt:lpstr>
      <vt:lpstr>ArumSans Regular</vt:lpstr>
      <vt:lpstr>ArumSans Rg</vt:lpstr>
      <vt:lpstr>Calibri</vt:lpstr>
      <vt:lpstr>Cambria Math</vt:lpstr>
      <vt:lpstr>Times New Roman</vt:lpstr>
      <vt:lpstr>Vectipede Rg</vt:lpstr>
      <vt:lpstr>MHHE_Accessible_PPT_Template-v3 (1)</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       Chapter 9  Gauss Elimination</vt:lpstr>
      <vt:lpstr>Chapter Objectives</vt:lpstr>
      <vt:lpstr>Graphical Method, 1</vt:lpstr>
      <vt:lpstr>Graphical Method, 2</vt:lpstr>
      <vt:lpstr>Determinants</vt:lpstr>
      <vt:lpstr>Cramer’s Rule</vt:lpstr>
      <vt:lpstr>Cramer’s Rule Example</vt:lpstr>
      <vt:lpstr>Naïve Gauss Elimination, 1</vt:lpstr>
      <vt:lpstr>Naïve Gauss Elimination, 2</vt:lpstr>
      <vt:lpstr>Naïve Gauss Elimination Program</vt:lpstr>
      <vt:lpstr>Tridiagonal Systems</vt:lpstr>
      <vt:lpstr>Tridiagonal System Solver</vt:lpstr>
      <vt:lpstr>Tridiagonal System Solver Case study 9.5</vt:lpstr>
      <vt:lpstr>Tridiagonal System Solver</vt:lpstr>
      <vt:lpstr>Tridiagonal System Solver</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Structural Analysis</dc:title>
  <dc:creator>Kilburg, Jolynn</dc:creator>
  <cp:lastModifiedBy>Bamdad Lessani</cp:lastModifiedBy>
  <cp:revision>120</cp:revision>
  <dcterms:created xsi:type="dcterms:W3CDTF">2017-02-27T15:23:48Z</dcterms:created>
  <dcterms:modified xsi:type="dcterms:W3CDTF">2024-10-15T15:19:05Z</dcterms:modified>
</cp:coreProperties>
</file>