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9" r:id="rId4"/>
    <p:sldId id="258" r:id="rId5"/>
    <p:sldId id="260" r:id="rId6"/>
    <p:sldId id="262" r:id="rId7"/>
    <p:sldId id="261"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Korzunin" initials="VK" lastIdx="1" clrIdx="0">
    <p:extLst>
      <p:ext uri="{19B8F6BF-5375-455C-9EA6-DF929625EA0E}">
        <p15:presenceInfo xmlns:p15="http://schemas.microsoft.com/office/powerpoint/2012/main" userId="S::victor.korzunin@blanco.services::c87cea95-2af6-4eed-b9a2-3c114a2559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773"/>
  </p:normalViewPr>
  <p:slideViewPr>
    <p:cSldViewPr snapToGrid="0" snapToObjects="1">
      <p:cViewPr varScale="1">
        <p:scale>
          <a:sx n="96" d="100"/>
          <a:sy n="96" d="100"/>
        </p:scale>
        <p:origin x="11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D928A-ED19-1543-8C14-8404E8A7ECA7}" type="datetimeFigureOut">
              <a:rPr lang="ru-RU" smtClean="0"/>
              <a:t>06.02.2019</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F80BF-E05F-FE48-8807-A0505781D9D3}" type="slidenum">
              <a:rPr lang="ru-RU" smtClean="0"/>
              <a:t>‹#›</a:t>
            </a:fld>
            <a:endParaRPr lang="ru-RU"/>
          </a:p>
        </p:txBody>
      </p:sp>
    </p:spTree>
    <p:extLst>
      <p:ext uri="{BB962C8B-B14F-4D97-AF65-F5344CB8AC3E}">
        <p14:creationId xmlns:p14="http://schemas.microsoft.com/office/powerpoint/2010/main" val="4173920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Defines a relationship between objects so that when one changes its state (Subject), all others are notified accordingly (Observers or Subscribers). Relationship is one to many.</a:t>
            </a:r>
          </a:p>
          <a:p>
            <a:r>
              <a:rPr lang="en-US" dirty="0"/>
              <a:t>In case of RxJS Observer has next() </a:t>
            </a:r>
            <a:r>
              <a:rPr lang="en-US" dirty="0" err="1"/>
              <a:t>func</a:t>
            </a:r>
            <a:r>
              <a:rPr lang="en-US" dirty="0"/>
              <a:t> instead of update like in diagram, and additionally error and complete </a:t>
            </a:r>
            <a:r>
              <a:rPr lang="en-US" dirty="0" err="1"/>
              <a:t>funcs</a:t>
            </a:r>
            <a:r>
              <a:rPr lang="en-US" dirty="0"/>
              <a:t>. Subject has internal list of registered observers, the appropriate register and unregister function which is called subscribe() and unsubscribe() accordingly and the same set of functions like in Observer interface chick are used for broadcasting (emitting) event for subscribed observers.</a:t>
            </a:r>
          </a:p>
          <a:p>
            <a:endParaRPr lang="en-US" dirty="0"/>
          </a:p>
          <a:p>
            <a:r>
              <a:rPr lang="en-US" dirty="0"/>
              <a:t>The role of observable class in this diagram that it just provides basic abstraction of interaction between observers and subject and serves as broadcaster form inside of the class, without </a:t>
            </a:r>
            <a:r>
              <a:rPr lang="en-US"/>
              <a:t>public observer functions</a:t>
            </a:r>
            <a:endParaRPr lang="ru-RU" dirty="0"/>
          </a:p>
        </p:txBody>
      </p:sp>
      <p:sp>
        <p:nvSpPr>
          <p:cNvPr id="4" name="Slide Number Placeholder 3"/>
          <p:cNvSpPr>
            <a:spLocks noGrp="1"/>
          </p:cNvSpPr>
          <p:nvPr>
            <p:ph type="sldNum" sz="quarter" idx="5"/>
          </p:nvPr>
        </p:nvSpPr>
        <p:spPr/>
        <p:txBody>
          <a:bodyPr/>
          <a:lstStyle/>
          <a:p>
            <a:fld id="{F55F80BF-E05F-FE48-8807-A0505781D9D3}" type="slidenum">
              <a:rPr lang="ru-RU" smtClean="0"/>
              <a:t>2</a:t>
            </a:fld>
            <a:endParaRPr lang="ru-RU"/>
          </a:p>
        </p:txBody>
      </p:sp>
    </p:spTree>
    <p:extLst>
      <p:ext uri="{BB962C8B-B14F-4D97-AF65-F5344CB8AC3E}">
        <p14:creationId xmlns:p14="http://schemas.microsoft.com/office/powerpoint/2010/main" val="3408850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sz="1200" b="0" i="0" kern="1200" dirty="0">
                <a:solidFill>
                  <a:schemeClr val="tx1"/>
                </a:solidFill>
                <a:effectLst/>
                <a:latin typeface="+mn-lt"/>
                <a:ea typeface="+mn-ea"/>
                <a:cs typeface="+mn-cs"/>
              </a:rPr>
              <a:t>1. Observer doesn’t have to implement all methods.</a:t>
            </a:r>
          </a:p>
          <a:p>
            <a:r>
              <a:rPr lang="en" sz="1200" b="0" i="0" kern="1200" dirty="0">
                <a:solidFill>
                  <a:schemeClr val="tx1"/>
                </a:solidFill>
                <a:effectLst/>
                <a:latin typeface="+mn-lt"/>
                <a:ea typeface="+mn-ea"/>
                <a:cs typeface="+mn-cs"/>
              </a:rPr>
              <a:t>2. `next` won’t be called after a `complete` or an `error`</a:t>
            </a:r>
          </a:p>
          <a:p>
            <a:r>
              <a:rPr lang="en" sz="1200" b="0" i="0" kern="1200" dirty="0">
                <a:solidFill>
                  <a:schemeClr val="tx1"/>
                </a:solidFill>
                <a:effectLst/>
                <a:latin typeface="+mn-lt"/>
                <a:ea typeface="+mn-ea"/>
                <a:cs typeface="+mn-cs"/>
              </a:rPr>
              <a:t>3. Observer functions won’t be called if observable is unsubscribed.</a:t>
            </a:r>
          </a:p>
          <a:p>
            <a:r>
              <a:rPr lang="en" sz="1200" b="0" i="0" kern="1200" dirty="0">
                <a:solidFill>
                  <a:schemeClr val="tx1"/>
                </a:solidFill>
                <a:effectLst/>
                <a:latin typeface="+mn-lt"/>
                <a:ea typeface="+mn-ea"/>
                <a:cs typeface="+mn-cs"/>
              </a:rPr>
              <a:t>4. Calls to `complete` and `error` also call unsubscribe. </a:t>
            </a:r>
            <a:endParaRPr lang="ru-RU" dirty="0"/>
          </a:p>
        </p:txBody>
      </p:sp>
      <p:sp>
        <p:nvSpPr>
          <p:cNvPr id="4" name="Slide Number Placeholder 3"/>
          <p:cNvSpPr>
            <a:spLocks noGrp="1"/>
          </p:cNvSpPr>
          <p:nvPr>
            <p:ph type="sldNum" sz="quarter" idx="5"/>
          </p:nvPr>
        </p:nvSpPr>
        <p:spPr/>
        <p:txBody>
          <a:bodyPr/>
          <a:lstStyle/>
          <a:p>
            <a:fld id="{F55F80BF-E05F-FE48-8807-A0505781D9D3}" type="slidenum">
              <a:rPr lang="ru-RU" smtClean="0"/>
              <a:t>3</a:t>
            </a:fld>
            <a:endParaRPr lang="ru-RU"/>
          </a:p>
        </p:txBody>
      </p:sp>
    </p:spTree>
    <p:extLst>
      <p:ext uri="{BB962C8B-B14F-4D97-AF65-F5344CB8AC3E}">
        <p14:creationId xmlns:p14="http://schemas.microsoft.com/office/powerpoint/2010/main" val="3351340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sz="1200" b="0" i="0" kern="1200" dirty="0">
                <a:solidFill>
                  <a:schemeClr val="tx1"/>
                </a:solidFill>
                <a:effectLst/>
                <a:latin typeface="+mn-lt"/>
                <a:ea typeface="+mn-ea"/>
                <a:cs typeface="+mn-cs"/>
              </a:rPr>
              <a:t>1. It’s an observable and behaves like an observable.</a:t>
            </a:r>
          </a:p>
          <a:p>
            <a:r>
              <a:rPr lang="en" sz="1200" b="0" i="0" kern="1200" dirty="0">
                <a:solidFill>
                  <a:schemeClr val="tx1"/>
                </a:solidFill>
                <a:effectLst/>
                <a:latin typeface="+mn-lt"/>
                <a:ea typeface="+mn-ea"/>
                <a:cs typeface="+mn-cs"/>
              </a:rPr>
              <a:t>2. It’s an observer. </a:t>
            </a:r>
            <a:r>
              <a:rPr lang="en-US" sz="1200" b="0" i="0" kern="1200" dirty="0">
                <a:solidFill>
                  <a:schemeClr val="tx1"/>
                </a:solidFill>
                <a:effectLst/>
                <a:latin typeface="+mn-lt"/>
                <a:ea typeface="+mn-ea"/>
                <a:cs typeface="+mn-cs"/>
              </a:rPr>
              <a:t>I</a:t>
            </a:r>
            <a:r>
              <a:rPr lang="en" sz="1200" b="0" i="0" kern="1200" dirty="0">
                <a:solidFill>
                  <a:schemeClr val="tx1"/>
                </a:solidFill>
                <a:effectLst/>
                <a:latin typeface="+mn-lt"/>
                <a:ea typeface="+mn-ea"/>
                <a:cs typeface="+mn-cs"/>
              </a:rPr>
              <a:t>t can be passed as another observable subscribe </a:t>
            </a:r>
            <a:r>
              <a:rPr lang="en" sz="1200" b="0" i="0" kern="1200" dirty="0" err="1">
                <a:solidFill>
                  <a:schemeClr val="tx1"/>
                </a:solidFill>
                <a:effectLst/>
                <a:latin typeface="+mn-lt"/>
                <a:ea typeface="+mn-ea"/>
                <a:cs typeface="+mn-cs"/>
              </a:rPr>
              <a:t>param</a:t>
            </a:r>
            <a:r>
              <a:rPr lang="en" sz="1200" b="0" i="0" kern="1200" dirty="0">
                <a:solidFill>
                  <a:schemeClr val="tx1"/>
                </a:solidFill>
                <a:effectLst/>
                <a:latin typeface="+mn-lt"/>
                <a:ea typeface="+mn-ea"/>
                <a:cs typeface="+mn-cs"/>
              </a:rPr>
              <a:t>.</a:t>
            </a:r>
          </a:p>
          <a:p>
            <a:r>
              <a:rPr lang="en" sz="1200" b="0" i="0" kern="1200" dirty="0">
                <a:solidFill>
                  <a:schemeClr val="tx1"/>
                </a:solidFill>
                <a:effectLst/>
                <a:latin typeface="+mn-lt"/>
                <a:ea typeface="+mn-ea"/>
                <a:cs typeface="+mn-cs"/>
              </a:rPr>
              <a:t>3. It multicasts. All subscribed observers will get the same events from Subject.</a:t>
            </a:r>
            <a:endParaRPr lang="ru-RU" dirty="0"/>
          </a:p>
        </p:txBody>
      </p:sp>
      <p:sp>
        <p:nvSpPr>
          <p:cNvPr id="4" name="Slide Number Placeholder 3"/>
          <p:cNvSpPr>
            <a:spLocks noGrp="1"/>
          </p:cNvSpPr>
          <p:nvPr>
            <p:ph type="sldNum" sz="quarter" idx="5"/>
          </p:nvPr>
        </p:nvSpPr>
        <p:spPr/>
        <p:txBody>
          <a:bodyPr/>
          <a:lstStyle/>
          <a:p>
            <a:fld id="{F55F80BF-E05F-FE48-8807-A0505781D9D3}" type="slidenum">
              <a:rPr lang="ru-RU" smtClean="0"/>
              <a:t>4</a:t>
            </a:fld>
            <a:endParaRPr lang="ru-RU"/>
          </a:p>
        </p:txBody>
      </p:sp>
    </p:spTree>
    <p:extLst>
      <p:ext uri="{BB962C8B-B14F-4D97-AF65-F5344CB8AC3E}">
        <p14:creationId xmlns:p14="http://schemas.microsoft.com/office/powerpoint/2010/main" val="20790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ReactiveX</a:t>
            </a:r>
            <a:r>
              <a:rPr lang="en-US" dirty="0"/>
              <a:t>/</a:t>
            </a:r>
            <a:r>
              <a:rPr lang="en-US" dirty="0" err="1"/>
              <a:t>rxjs</a:t>
            </a:r>
            <a:r>
              <a:rPr lang="en-US" dirty="0"/>
              <a:t>/blob/0d7d12379ac3eab61183cfb4e0cd8b90b20f9bb8/</a:t>
            </a:r>
            <a:r>
              <a:rPr lang="en-US" dirty="0" err="1"/>
              <a:t>src</a:t>
            </a:r>
            <a:r>
              <a:rPr lang="en-US" dirty="0"/>
              <a:t>/internal/</a:t>
            </a:r>
            <a:r>
              <a:rPr lang="en-US" dirty="0" err="1"/>
              <a:t>util</a:t>
            </a:r>
            <a:r>
              <a:rPr lang="en-US"/>
              <a:t>/pipe.ts#L33</a:t>
            </a:r>
            <a:endParaRPr lang="ru-RU"/>
          </a:p>
        </p:txBody>
      </p:sp>
      <p:sp>
        <p:nvSpPr>
          <p:cNvPr id="4" name="Slide Number Placeholder 3"/>
          <p:cNvSpPr>
            <a:spLocks noGrp="1"/>
          </p:cNvSpPr>
          <p:nvPr>
            <p:ph type="sldNum" sz="quarter" idx="5"/>
          </p:nvPr>
        </p:nvSpPr>
        <p:spPr/>
        <p:txBody>
          <a:bodyPr/>
          <a:lstStyle/>
          <a:p>
            <a:fld id="{F55F80BF-E05F-FE48-8807-A0505781D9D3}" type="slidenum">
              <a:rPr lang="ru-RU" smtClean="0"/>
              <a:t>5</a:t>
            </a:fld>
            <a:endParaRPr lang="ru-RU"/>
          </a:p>
        </p:txBody>
      </p:sp>
    </p:spTree>
    <p:extLst>
      <p:ext uri="{BB962C8B-B14F-4D97-AF65-F5344CB8AC3E}">
        <p14:creationId xmlns:p14="http://schemas.microsoft.com/office/powerpoint/2010/main" val="1967289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2/6/19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2/6/19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2/6/19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benlesh/hot-vs-cold-observables-f8094ed53339" TargetMode="External"/><Relationship Id="rId2" Type="http://schemas.openxmlformats.org/officeDocument/2006/relationships/hyperlink" Target="https://medium.com/@benlesh/learning-observable-by-building-observable-d5da57405d87" TargetMode="External"/><Relationship Id="rId1" Type="http://schemas.openxmlformats.org/officeDocument/2006/relationships/slideLayout" Target="../slideLayouts/slideLayout2.xml"/><Relationship Id="rId6" Type="http://schemas.openxmlformats.org/officeDocument/2006/relationships/hyperlink" Target="https://github.com/ReactiveX/rxjs" TargetMode="External"/><Relationship Id="rId5" Type="http://schemas.openxmlformats.org/officeDocument/2006/relationships/hyperlink" Target="https://medium.com/@mikesnare/angular-async-pipes-beware-the-share-bcc9c1cd849d" TargetMode="External"/><Relationship Id="rId4" Type="http://schemas.openxmlformats.org/officeDocument/2006/relationships/hyperlink" Target="https://blog.angularindepth.com/rxjs-multicasts-secret-760e1a2b176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B238-84DA-2646-BC79-C1DAF2BDDAE5}"/>
              </a:ext>
            </a:extLst>
          </p:cNvPr>
          <p:cNvSpPr>
            <a:spLocks noGrp="1"/>
          </p:cNvSpPr>
          <p:nvPr>
            <p:ph type="ctrTitle"/>
          </p:nvPr>
        </p:nvSpPr>
        <p:spPr/>
        <p:txBody>
          <a:bodyPr/>
          <a:lstStyle/>
          <a:p>
            <a:r>
              <a:rPr lang="en-US" dirty="0"/>
              <a:t>RxJS anatomy</a:t>
            </a:r>
            <a:endParaRPr lang="ru-RU" dirty="0"/>
          </a:p>
        </p:txBody>
      </p:sp>
      <p:sp>
        <p:nvSpPr>
          <p:cNvPr id="3" name="Subtitle 2">
            <a:extLst>
              <a:ext uri="{FF2B5EF4-FFF2-40B4-BE49-F238E27FC236}">
                <a16:creationId xmlns:a16="http://schemas.microsoft.com/office/drawing/2014/main" id="{9CD10AA4-7194-594B-97E8-2EDA2CC73374}"/>
              </a:ext>
            </a:extLst>
          </p:cNvPr>
          <p:cNvSpPr>
            <a:spLocks noGrp="1"/>
          </p:cNvSpPr>
          <p:nvPr>
            <p:ph type="subTitle" idx="1"/>
          </p:nvPr>
        </p:nvSpPr>
        <p:spPr/>
        <p:txBody>
          <a:bodyPr/>
          <a:lstStyle/>
          <a:p>
            <a:r>
              <a:rPr lang="en-US" dirty="0"/>
              <a:t>And Multicasting Operators</a:t>
            </a:r>
          </a:p>
        </p:txBody>
      </p:sp>
    </p:spTree>
    <p:extLst>
      <p:ext uri="{BB962C8B-B14F-4D97-AF65-F5344CB8AC3E}">
        <p14:creationId xmlns:p14="http://schemas.microsoft.com/office/powerpoint/2010/main" val="3946975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2ADF2-97B6-BA44-A48C-B23C55F2D2C4}"/>
              </a:ext>
            </a:extLst>
          </p:cNvPr>
          <p:cNvSpPr>
            <a:spLocks noGrp="1"/>
          </p:cNvSpPr>
          <p:nvPr>
            <p:ph type="title"/>
          </p:nvPr>
        </p:nvSpPr>
        <p:spPr/>
        <p:txBody>
          <a:bodyPr/>
          <a:lstStyle/>
          <a:p>
            <a:r>
              <a:rPr lang="en-US" dirty="0"/>
              <a:t>Links</a:t>
            </a:r>
            <a:endParaRPr lang="ru-RU" dirty="0"/>
          </a:p>
        </p:txBody>
      </p:sp>
      <p:sp>
        <p:nvSpPr>
          <p:cNvPr id="3" name="Content Placeholder 2">
            <a:extLst>
              <a:ext uri="{FF2B5EF4-FFF2-40B4-BE49-F238E27FC236}">
                <a16:creationId xmlns:a16="http://schemas.microsoft.com/office/drawing/2014/main" id="{7E650EA0-F52B-A54A-BE76-9B0315ED8D56}"/>
              </a:ext>
            </a:extLst>
          </p:cNvPr>
          <p:cNvSpPr>
            <a:spLocks noGrp="1"/>
          </p:cNvSpPr>
          <p:nvPr>
            <p:ph idx="1"/>
          </p:nvPr>
        </p:nvSpPr>
        <p:spPr>
          <a:xfrm>
            <a:off x="1154954" y="2603500"/>
            <a:ext cx="9685324" cy="3416300"/>
          </a:xfrm>
        </p:spPr>
        <p:txBody>
          <a:bodyPr/>
          <a:lstStyle/>
          <a:p>
            <a:r>
              <a:rPr lang="en" dirty="0">
                <a:hlinkClick r:id="rId2"/>
              </a:rPr>
              <a:t>Learning Observable By Building Observable</a:t>
            </a:r>
            <a:endParaRPr lang="en" dirty="0"/>
          </a:p>
          <a:p>
            <a:r>
              <a:rPr lang="en-US" dirty="0">
                <a:hlinkClick r:id="rId3"/>
              </a:rPr>
              <a:t>Hot vs Cold Observables</a:t>
            </a:r>
            <a:endParaRPr lang="en-US" dirty="0"/>
          </a:p>
          <a:p>
            <a:r>
              <a:rPr lang="en-US" dirty="0">
                <a:hlinkClick r:id="rId4"/>
              </a:rPr>
              <a:t>RxJS: multicast’s Secret</a:t>
            </a:r>
            <a:endParaRPr lang="en-US" dirty="0"/>
          </a:p>
          <a:p>
            <a:r>
              <a:rPr lang="en" dirty="0">
                <a:hlinkClick r:id="rId5"/>
              </a:rPr>
              <a:t>Angular Async Pipes — Beware the share</a:t>
            </a:r>
            <a:endParaRPr lang="en" dirty="0"/>
          </a:p>
          <a:p>
            <a:r>
              <a:rPr lang="en-US" dirty="0">
                <a:hlinkClick r:id="rId6"/>
              </a:rPr>
              <a:t>RxJS open source</a:t>
            </a:r>
            <a:endParaRPr lang="en-US" dirty="0"/>
          </a:p>
          <a:p>
            <a:r>
              <a:rPr lang="en-US" dirty="0"/>
              <a:t>C# 3.0 Design Patterns by Judith Bishop</a:t>
            </a:r>
          </a:p>
          <a:p>
            <a:r>
              <a:rPr lang="en" dirty="0"/>
              <a:t>Design Patterns Elements of Reusable Object-Oriented Software by </a:t>
            </a:r>
            <a:r>
              <a:rPr lang="en-US" dirty="0"/>
              <a:t>Gang Of Four</a:t>
            </a:r>
            <a:endParaRPr lang="ru-RU" dirty="0"/>
          </a:p>
        </p:txBody>
      </p:sp>
    </p:spTree>
    <p:extLst>
      <p:ext uri="{BB962C8B-B14F-4D97-AF65-F5344CB8AC3E}">
        <p14:creationId xmlns:p14="http://schemas.microsoft.com/office/powerpoint/2010/main" val="89582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6061F655-345C-4AD8-85BC-913D87523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Oval 41">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3" name="Oval 42">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88FBA05C-D740-40CE-9A7D-9E5A715A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6" name="Freeform 5">
              <a:extLst>
                <a:ext uri="{FF2B5EF4-FFF2-40B4-BE49-F238E27FC236}">
                  <a16:creationId xmlns:a16="http://schemas.microsoft.com/office/drawing/2014/main" id="{FDE8183D-5757-4D73-A338-62BDD88E4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10354CB6-5E93-2C4E-A631-4784B4C5B72C}"/>
              </a:ext>
            </a:extLst>
          </p:cNvPr>
          <p:cNvSpPr>
            <a:spLocks noGrp="1"/>
          </p:cNvSpPr>
          <p:nvPr>
            <p:ph type="title"/>
          </p:nvPr>
        </p:nvSpPr>
        <p:spPr>
          <a:xfrm>
            <a:off x="717630" y="973668"/>
            <a:ext cx="3859655" cy="626532"/>
          </a:xfrm>
        </p:spPr>
        <p:txBody>
          <a:bodyPr>
            <a:normAutofit/>
          </a:bodyPr>
          <a:lstStyle/>
          <a:p>
            <a:pPr>
              <a:lnSpc>
                <a:spcPct val="90000"/>
              </a:lnSpc>
            </a:pPr>
            <a:r>
              <a:rPr lang="en-US" sz="3300" dirty="0">
                <a:solidFill>
                  <a:srgbClr val="EBEBEB"/>
                </a:solidFill>
              </a:rPr>
              <a:t>Observer pattern</a:t>
            </a:r>
            <a:endParaRPr lang="ru-RU" sz="3300" dirty="0">
              <a:solidFill>
                <a:srgbClr val="EBEBEB"/>
              </a:solidFill>
            </a:endParaRPr>
          </a:p>
        </p:txBody>
      </p:sp>
      <p:sp>
        <p:nvSpPr>
          <p:cNvPr id="39" name="Content Placeholder 36">
            <a:extLst>
              <a:ext uri="{FF2B5EF4-FFF2-40B4-BE49-F238E27FC236}">
                <a16:creationId xmlns:a16="http://schemas.microsoft.com/office/drawing/2014/main" id="{359D1450-863E-40BE-A443-031AD63292E9}"/>
              </a:ext>
            </a:extLst>
          </p:cNvPr>
          <p:cNvSpPr>
            <a:spLocks noGrp="1"/>
          </p:cNvSpPr>
          <p:nvPr>
            <p:ph idx="1"/>
          </p:nvPr>
        </p:nvSpPr>
        <p:spPr>
          <a:xfrm>
            <a:off x="717630" y="1932972"/>
            <a:ext cx="3571051" cy="4086828"/>
          </a:xfrm>
        </p:spPr>
        <p:txBody>
          <a:bodyPr>
            <a:normAutofit/>
          </a:bodyPr>
          <a:lstStyle/>
          <a:p>
            <a:r>
              <a:rPr lang="en-US" b="1" i="1" dirty="0">
                <a:solidFill>
                  <a:srgbClr val="FFFFFF"/>
                </a:solidFill>
              </a:rPr>
              <a:t>Observer</a:t>
            </a:r>
            <a:r>
              <a:rPr lang="en-US" dirty="0">
                <a:solidFill>
                  <a:srgbClr val="FFFFFF"/>
                </a:solidFill>
              </a:rPr>
              <a:t> is an interface introducing </a:t>
            </a:r>
            <a:r>
              <a:rPr lang="en-US" dirty="0">
                <a:solidFill>
                  <a:schemeClr val="accent6">
                    <a:lumMod val="75000"/>
                  </a:schemeClr>
                </a:solidFill>
              </a:rPr>
              <a:t>next</a:t>
            </a:r>
            <a:r>
              <a:rPr lang="en-US" dirty="0">
                <a:solidFill>
                  <a:srgbClr val="FFFFFF"/>
                </a:solidFill>
              </a:rPr>
              <a:t>, </a:t>
            </a:r>
            <a:r>
              <a:rPr lang="en-US" dirty="0">
                <a:solidFill>
                  <a:schemeClr val="accent6">
                    <a:lumMod val="75000"/>
                  </a:schemeClr>
                </a:solidFill>
              </a:rPr>
              <a:t>error</a:t>
            </a:r>
            <a:r>
              <a:rPr lang="en-US" dirty="0">
                <a:solidFill>
                  <a:srgbClr val="FFFFFF"/>
                </a:solidFill>
              </a:rPr>
              <a:t> and </a:t>
            </a:r>
            <a:r>
              <a:rPr lang="en-US" dirty="0">
                <a:solidFill>
                  <a:schemeClr val="accent6">
                    <a:lumMod val="75000"/>
                  </a:schemeClr>
                </a:solidFill>
              </a:rPr>
              <a:t>complete</a:t>
            </a:r>
            <a:r>
              <a:rPr lang="en-US" dirty="0">
                <a:solidFill>
                  <a:srgbClr val="FFFFFF"/>
                </a:solidFill>
              </a:rPr>
              <a:t> callback functions.</a:t>
            </a:r>
          </a:p>
          <a:p>
            <a:r>
              <a:rPr lang="en-US" b="1" i="1" dirty="0">
                <a:solidFill>
                  <a:srgbClr val="FFFFFF"/>
                </a:solidFill>
              </a:rPr>
              <a:t>Subject</a:t>
            </a:r>
            <a:r>
              <a:rPr lang="en-US" dirty="0">
                <a:solidFill>
                  <a:srgbClr val="FFFFFF"/>
                </a:solidFill>
              </a:rPr>
              <a:t> is a class extending </a:t>
            </a:r>
            <a:r>
              <a:rPr lang="en-US" dirty="0">
                <a:solidFill>
                  <a:schemeClr val="accent6">
                    <a:lumMod val="75000"/>
                  </a:schemeClr>
                </a:solidFill>
              </a:rPr>
              <a:t>Observable</a:t>
            </a:r>
            <a:r>
              <a:rPr lang="en-US" dirty="0">
                <a:solidFill>
                  <a:srgbClr val="FFFFFF"/>
                </a:solidFill>
              </a:rPr>
              <a:t> base class and implementing </a:t>
            </a:r>
            <a:r>
              <a:rPr lang="en-US" dirty="0">
                <a:solidFill>
                  <a:schemeClr val="accent6">
                    <a:lumMod val="75000"/>
                  </a:schemeClr>
                </a:solidFill>
              </a:rPr>
              <a:t>Observer</a:t>
            </a:r>
            <a:r>
              <a:rPr lang="en-US" dirty="0">
                <a:solidFill>
                  <a:srgbClr val="FFFFFF"/>
                </a:solidFill>
              </a:rPr>
              <a:t> interface.</a:t>
            </a:r>
          </a:p>
          <a:p>
            <a:r>
              <a:rPr lang="en-US" b="1" i="1" dirty="0">
                <a:solidFill>
                  <a:srgbClr val="FFFFFF"/>
                </a:solidFill>
              </a:rPr>
              <a:t>Observable</a:t>
            </a:r>
            <a:r>
              <a:rPr lang="en-US" dirty="0">
                <a:solidFill>
                  <a:srgbClr val="FFFFFF"/>
                </a:solidFill>
              </a:rPr>
              <a:t> is a class implementing </a:t>
            </a:r>
            <a:r>
              <a:rPr lang="en-US" dirty="0">
                <a:solidFill>
                  <a:schemeClr val="accent6">
                    <a:lumMod val="75000"/>
                  </a:schemeClr>
                </a:solidFill>
              </a:rPr>
              <a:t>subscribe </a:t>
            </a:r>
            <a:r>
              <a:rPr lang="en-US" dirty="0">
                <a:solidFill>
                  <a:srgbClr val="FFFFFF"/>
                </a:solidFill>
              </a:rPr>
              <a:t>functions.</a:t>
            </a:r>
          </a:p>
        </p:txBody>
      </p:sp>
      <p:pic>
        <p:nvPicPr>
          <p:cNvPr id="48" name="Content Placeholder 31" descr="A screenshot of a cell phone&#13;&#10;&#13;&#10;Description automatically generated">
            <a:extLst>
              <a:ext uri="{FF2B5EF4-FFF2-40B4-BE49-F238E27FC236}">
                <a16:creationId xmlns:a16="http://schemas.microsoft.com/office/drawing/2014/main" id="{04E57E38-278F-A348-A817-D96069B032F2}"/>
              </a:ext>
            </a:extLst>
          </p:cNvPr>
          <p:cNvPicPr>
            <a:picLocks noChangeAspect="1"/>
          </p:cNvPicPr>
          <p:nvPr/>
        </p:nvPicPr>
        <p:blipFill>
          <a:blip r:embed="rId4"/>
          <a:stretch>
            <a:fillRect/>
          </a:stretch>
        </p:blipFill>
        <p:spPr>
          <a:xfrm>
            <a:off x="5194607" y="2110746"/>
            <a:ext cx="6391533" cy="2636507"/>
          </a:xfrm>
          <a:prstGeom prst="rect">
            <a:avLst/>
          </a:prstGeom>
        </p:spPr>
      </p:pic>
      <p:sp>
        <p:nvSpPr>
          <p:cNvPr id="49" name="Rectangle 48">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782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3ECC4D1C-E1C7-4901-A10B-E7B4EB6F6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Oval 38">
              <a:extLst>
                <a:ext uri="{FF2B5EF4-FFF2-40B4-BE49-F238E27FC236}">
                  <a16:creationId xmlns:a16="http://schemas.microsoft.com/office/drawing/2014/main" id="{335AAE73-6A85-4224-AE61-E48E900C8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0" name="Oval 39">
              <a:extLst>
                <a:ext uri="{FF2B5EF4-FFF2-40B4-BE49-F238E27FC236}">
                  <a16:creationId xmlns:a16="http://schemas.microsoft.com/office/drawing/2014/main" id="{A8DB600D-803F-4523-BE05-47AAEDAAF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FE9F0B71-A8CE-407E-982D-C21053D8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3" name="Freeform 5">
              <a:extLst>
                <a:ext uri="{FF2B5EF4-FFF2-40B4-BE49-F238E27FC236}">
                  <a16:creationId xmlns:a16="http://schemas.microsoft.com/office/drawing/2014/main" id="{E836F8F6-2547-4173-998A-34BE09D5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4"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7B77D1B-3534-4346-AB48-D0ADBBB97D8D}"/>
              </a:ext>
            </a:extLst>
          </p:cNvPr>
          <p:cNvSpPr>
            <a:spLocks noGrp="1"/>
          </p:cNvSpPr>
          <p:nvPr>
            <p:ph type="title"/>
          </p:nvPr>
        </p:nvSpPr>
        <p:spPr>
          <a:xfrm>
            <a:off x="649149" y="620711"/>
            <a:ext cx="3648212" cy="1020232"/>
          </a:xfrm>
        </p:spPr>
        <p:txBody>
          <a:bodyPr>
            <a:normAutofit/>
          </a:bodyPr>
          <a:lstStyle/>
          <a:p>
            <a:pPr>
              <a:lnSpc>
                <a:spcPct val="90000"/>
              </a:lnSpc>
            </a:pPr>
            <a:r>
              <a:rPr lang="en-US" sz="3300" dirty="0"/>
              <a:t>Observable oversimplified</a:t>
            </a:r>
            <a:endParaRPr lang="ru-RU" sz="3300" dirty="0"/>
          </a:p>
        </p:txBody>
      </p:sp>
      <p:pic>
        <p:nvPicPr>
          <p:cNvPr id="32" name="Content Placeholder 22">
            <a:extLst>
              <a:ext uri="{FF2B5EF4-FFF2-40B4-BE49-F238E27FC236}">
                <a16:creationId xmlns:a16="http://schemas.microsoft.com/office/drawing/2014/main" id="{1BD90D98-4BE4-3949-A006-63F209F16446}"/>
              </a:ext>
            </a:extLst>
          </p:cNvPr>
          <p:cNvPicPr>
            <a:picLocks noChangeAspect="1"/>
          </p:cNvPicPr>
          <p:nvPr/>
        </p:nvPicPr>
        <p:blipFill>
          <a:blip r:embed="rId4"/>
          <a:stretch>
            <a:fillRect/>
          </a:stretch>
        </p:blipFill>
        <p:spPr>
          <a:xfrm>
            <a:off x="6453943" y="384431"/>
            <a:ext cx="5526390" cy="6072955"/>
          </a:xfrm>
          <a:prstGeom prst="rect">
            <a:avLst/>
          </a:prstGeom>
        </p:spPr>
      </p:pic>
      <p:pic>
        <p:nvPicPr>
          <p:cNvPr id="29" name="Picture 28" descr="A screenshot of text&#13;&#10;&#13;&#10;Description automatically generated">
            <a:extLst>
              <a:ext uri="{FF2B5EF4-FFF2-40B4-BE49-F238E27FC236}">
                <a16:creationId xmlns:a16="http://schemas.microsoft.com/office/drawing/2014/main" id="{FA9FB7D5-F84E-404C-8C39-56FF20A546B2}"/>
              </a:ext>
            </a:extLst>
          </p:cNvPr>
          <p:cNvPicPr>
            <a:picLocks noChangeAspect="1"/>
          </p:cNvPicPr>
          <p:nvPr/>
        </p:nvPicPr>
        <p:blipFill>
          <a:blip r:embed="rId5"/>
          <a:stretch>
            <a:fillRect/>
          </a:stretch>
        </p:blipFill>
        <p:spPr>
          <a:xfrm>
            <a:off x="442127" y="2755806"/>
            <a:ext cx="5501905" cy="3700030"/>
          </a:xfrm>
          <a:prstGeom prst="rect">
            <a:avLst/>
          </a:prstGeom>
        </p:spPr>
      </p:pic>
      <p:sp>
        <p:nvSpPr>
          <p:cNvPr id="46" name="Rectangle 45">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1BE4C641-7536-2544-AD8A-894828DA58AC}"/>
              </a:ext>
            </a:extLst>
          </p:cNvPr>
          <p:cNvSpPr/>
          <p:nvPr/>
        </p:nvSpPr>
        <p:spPr>
          <a:xfrm>
            <a:off x="328613" y="2328863"/>
            <a:ext cx="5886450" cy="4269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48" name="Title 1">
            <a:extLst>
              <a:ext uri="{FF2B5EF4-FFF2-40B4-BE49-F238E27FC236}">
                <a16:creationId xmlns:a16="http://schemas.microsoft.com/office/drawing/2014/main" id="{AA0659A1-959F-DC43-8102-D588D1A7CC02}"/>
              </a:ext>
            </a:extLst>
          </p:cNvPr>
          <p:cNvSpPr txBox="1">
            <a:spLocks/>
          </p:cNvSpPr>
          <p:nvPr/>
        </p:nvSpPr>
        <p:spPr bwMode="gray">
          <a:xfrm>
            <a:off x="649149" y="1557770"/>
            <a:ext cx="3648212" cy="77109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1800" b="1" i="1" dirty="0">
                <a:solidFill>
                  <a:srgbClr val="FFFFFF"/>
                </a:solidFill>
                <a:latin typeface="+mn-lt"/>
                <a:ea typeface="+mn-ea"/>
                <a:cs typeface="+mn-cs"/>
              </a:rPr>
              <a:t>Cold</a:t>
            </a:r>
            <a:endParaRPr lang="ru-RU" sz="1800" b="1" i="1" dirty="0">
              <a:solidFill>
                <a:srgbClr val="FFFFFF"/>
              </a:solidFill>
              <a:latin typeface="+mn-lt"/>
              <a:ea typeface="+mn-ea"/>
              <a:cs typeface="+mn-cs"/>
            </a:endParaRPr>
          </a:p>
        </p:txBody>
      </p:sp>
    </p:spTree>
    <p:extLst>
      <p:ext uri="{BB962C8B-B14F-4D97-AF65-F5344CB8AC3E}">
        <p14:creationId xmlns:p14="http://schemas.microsoft.com/office/powerpoint/2010/main" val="266056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27E0A4F-FE1D-4A81-8D8F-986345F71C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77B237C1-E8A0-4DD3-B6C5-F2D54F796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88D62F0D-6BD4-4DD4-B125-6F7A952A3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F928E8CD-5219-4795-91D4-9618DB8E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A00A43E1-4FE7-498F-AFFF-FDFC1FAF0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7" name="Content Placeholder 6" descr="A screenshot of a cell phone&#13;&#10;&#13;&#10;Description automatically generated">
            <a:extLst>
              <a:ext uri="{FF2B5EF4-FFF2-40B4-BE49-F238E27FC236}">
                <a16:creationId xmlns:a16="http://schemas.microsoft.com/office/drawing/2014/main" id="{AD6A5940-8821-F745-8DC3-5D1415BE1A25}"/>
              </a:ext>
            </a:extLst>
          </p:cNvPr>
          <p:cNvPicPr>
            <a:picLocks noGrp="1" noChangeAspect="1"/>
          </p:cNvPicPr>
          <p:nvPr>
            <p:ph idx="1"/>
          </p:nvPr>
        </p:nvPicPr>
        <p:blipFill>
          <a:blip r:embed="rId4"/>
          <a:stretch>
            <a:fillRect/>
          </a:stretch>
        </p:blipFill>
        <p:spPr>
          <a:xfrm>
            <a:off x="423334" y="2935463"/>
            <a:ext cx="6042094" cy="3458725"/>
          </a:xfrm>
        </p:spPr>
      </p:pic>
      <p:pic>
        <p:nvPicPr>
          <p:cNvPr id="8" name="Content Placeholder 4">
            <a:extLst>
              <a:ext uri="{FF2B5EF4-FFF2-40B4-BE49-F238E27FC236}">
                <a16:creationId xmlns:a16="http://schemas.microsoft.com/office/drawing/2014/main" id="{720825E5-565F-0C4D-8FDA-4FECA63BE2AF}"/>
              </a:ext>
            </a:extLst>
          </p:cNvPr>
          <p:cNvPicPr>
            <a:picLocks noChangeAspect="1"/>
          </p:cNvPicPr>
          <p:nvPr/>
        </p:nvPicPr>
        <p:blipFill>
          <a:blip r:embed="rId5"/>
          <a:stretch>
            <a:fillRect/>
          </a:stretch>
        </p:blipFill>
        <p:spPr>
          <a:xfrm>
            <a:off x="6465427" y="152506"/>
            <a:ext cx="5726573" cy="6526008"/>
          </a:xfrm>
          <a:prstGeom prst="rect">
            <a:avLst/>
          </a:prstGeom>
        </p:spPr>
      </p:pic>
      <p:sp>
        <p:nvSpPr>
          <p:cNvPr id="22" name="Rectangle 21">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35CD7C16-539A-D745-9138-C6591B03EEF4}"/>
              </a:ext>
            </a:extLst>
          </p:cNvPr>
          <p:cNvSpPr/>
          <p:nvPr/>
        </p:nvSpPr>
        <p:spPr>
          <a:xfrm>
            <a:off x="461276" y="2514285"/>
            <a:ext cx="6004149" cy="4269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28" name="Title 1">
            <a:extLst>
              <a:ext uri="{FF2B5EF4-FFF2-40B4-BE49-F238E27FC236}">
                <a16:creationId xmlns:a16="http://schemas.microsoft.com/office/drawing/2014/main" id="{567A308C-17E5-4843-A161-BF578EDEF515}"/>
              </a:ext>
            </a:extLst>
          </p:cNvPr>
          <p:cNvSpPr txBox="1">
            <a:spLocks/>
          </p:cNvSpPr>
          <p:nvPr/>
        </p:nvSpPr>
        <p:spPr bwMode="gray">
          <a:xfrm>
            <a:off x="649149" y="1557770"/>
            <a:ext cx="3648212" cy="77109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1800" b="1" i="1" dirty="0">
                <a:solidFill>
                  <a:srgbClr val="FFFFFF"/>
                </a:solidFill>
                <a:latin typeface="+mn-lt"/>
                <a:ea typeface="+mn-ea"/>
                <a:cs typeface="+mn-cs"/>
              </a:rPr>
              <a:t>Hot</a:t>
            </a:r>
            <a:endParaRPr lang="ru-RU" sz="1800" b="1" i="1" dirty="0">
              <a:solidFill>
                <a:srgbClr val="FFFFFF"/>
              </a:solidFill>
              <a:latin typeface="+mn-lt"/>
              <a:ea typeface="+mn-ea"/>
              <a:cs typeface="+mn-cs"/>
            </a:endParaRPr>
          </a:p>
        </p:txBody>
      </p:sp>
      <p:sp>
        <p:nvSpPr>
          <p:cNvPr id="30" name="Title 1">
            <a:extLst>
              <a:ext uri="{FF2B5EF4-FFF2-40B4-BE49-F238E27FC236}">
                <a16:creationId xmlns:a16="http://schemas.microsoft.com/office/drawing/2014/main" id="{332CD7CB-73E2-7A4A-9526-C4F37BF2B0D4}"/>
              </a:ext>
            </a:extLst>
          </p:cNvPr>
          <p:cNvSpPr>
            <a:spLocks noGrp="1"/>
          </p:cNvSpPr>
          <p:nvPr>
            <p:ph type="title"/>
          </p:nvPr>
        </p:nvSpPr>
        <p:spPr>
          <a:xfrm>
            <a:off x="649149" y="620711"/>
            <a:ext cx="3648212" cy="1020232"/>
          </a:xfrm>
        </p:spPr>
        <p:txBody>
          <a:bodyPr>
            <a:normAutofit/>
          </a:bodyPr>
          <a:lstStyle/>
          <a:p>
            <a:pPr>
              <a:lnSpc>
                <a:spcPct val="90000"/>
              </a:lnSpc>
            </a:pPr>
            <a:r>
              <a:rPr lang="en-US" sz="3300" dirty="0"/>
              <a:t>Subject oversimplified</a:t>
            </a:r>
            <a:endParaRPr lang="ru-RU" sz="3300" dirty="0"/>
          </a:p>
        </p:txBody>
      </p:sp>
    </p:spTree>
    <p:extLst>
      <p:ext uri="{BB962C8B-B14F-4D97-AF65-F5344CB8AC3E}">
        <p14:creationId xmlns:p14="http://schemas.microsoft.com/office/powerpoint/2010/main" val="261061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CF6D2-D805-ED41-AC1A-4CA47988FDBF}"/>
              </a:ext>
            </a:extLst>
          </p:cNvPr>
          <p:cNvSpPr>
            <a:spLocks noGrp="1"/>
          </p:cNvSpPr>
          <p:nvPr>
            <p:ph type="title"/>
          </p:nvPr>
        </p:nvSpPr>
        <p:spPr>
          <a:xfrm>
            <a:off x="1154954" y="973668"/>
            <a:ext cx="8761413" cy="706964"/>
          </a:xfrm>
        </p:spPr>
        <p:txBody>
          <a:bodyPr>
            <a:normAutofit/>
          </a:bodyPr>
          <a:lstStyle/>
          <a:p>
            <a:r>
              <a:rPr lang="en-US">
                <a:solidFill>
                  <a:srgbClr val="EBEBEB"/>
                </a:solidFill>
              </a:rPr>
              <a:t>Operators</a:t>
            </a:r>
            <a:endParaRPr lang="ru-RU">
              <a:solidFill>
                <a:srgbClr val="EBEBEB"/>
              </a:solidFill>
            </a:endParaRPr>
          </a:p>
        </p:txBody>
      </p:sp>
      <p:sp>
        <p:nvSpPr>
          <p:cNvPr id="10" name="Content Placeholder 9">
            <a:extLst>
              <a:ext uri="{FF2B5EF4-FFF2-40B4-BE49-F238E27FC236}">
                <a16:creationId xmlns:a16="http://schemas.microsoft.com/office/drawing/2014/main" id="{F0D67383-7670-4CAD-93AE-F4DA3E7D6560}"/>
              </a:ext>
            </a:extLst>
          </p:cNvPr>
          <p:cNvSpPr>
            <a:spLocks noGrp="1"/>
          </p:cNvSpPr>
          <p:nvPr>
            <p:ph idx="1"/>
          </p:nvPr>
        </p:nvSpPr>
        <p:spPr>
          <a:xfrm>
            <a:off x="1154955" y="2603500"/>
            <a:ext cx="3368476" cy="3416300"/>
          </a:xfrm>
        </p:spPr>
        <p:txBody>
          <a:bodyPr anchor="ctr">
            <a:normAutofit/>
          </a:bodyPr>
          <a:lstStyle/>
          <a:p>
            <a:r>
              <a:rPr lang="en-US" sz="1600" i="1" dirty="0"/>
              <a:t>Operator</a:t>
            </a:r>
            <a:r>
              <a:rPr lang="en-US" sz="1600" dirty="0"/>
              <a:t> is a function that takes a source observable and returns a new one to chain.</a:t>
            </a:r>
          </a:p>
          <a:p>
            <a:r>
              <a:rPr lang="en-US" sz="1600" dirty="0"/>
              <a:t>Operator function is immutable</a:t>
            </a:r>
            <a:r>
              <a:rPr lang="ru-RU" sz="1600" dirty="0"/>
              <a:t> </a:t>
            </a:r>
            <a:r>
              <a:rPr lang="en-US" sz="1600" dirty="0"/>
              <a:t>and </a:t>
            </a:r>
            <a:r>
              <a:rPr lang="en-US" sz="1600"/>
              <a:t>obeys to functional programming paradigm.</a:t>
            </a:r>
            <a:endParaRPr lang="en-US" sz="1600" dirty="0"/>
          </a:p>
        </p:txBody>
      </p:sp>
      <p:pic>
        <p:nvPicPr>
          <p:cNvPr id="8" name="Content Placeholder 4" descr="A screenshot of a cell phone&#10;&#10;Description automatically generated">
            <a:extLst>
              <a:ext uri="{FF2B5EF4-FFF2-40B4-BE49-F238E27FC236}">
                <a16:creationId xmlns:a16="http://schemas.microsoft.com/office/drawing/2014/main" id="{E7C10767-8DB4-0048-87FF-19FCE78EE1E7}"/>
              </a:ext>
            </a:extLst>
          </p:cNvPr>
          <p:cNvPicPr>
            <a:picLocks noChangeAspect="1"/>
          </p:cNvPicPr>
          <p:nvPr/>
        </p:nvPicPr>
        <p:blipFill>
          <a:blip r:embed="rId3"/>
          <a:stretch>
            <a:fillRect/>
          </a:stretch>
        </p:blipFill>
        <p:spPr>
          <a:xfrm>
            <a:off x="4523431" y="3008243"/>
            <a:ext cx="7536615" cy="2769705"/>
          </a:xfrm>
          <a:prstGeom prst="roundRect">
            <a:avLst>
              <a:gd name="adj" fmla="val 1858"/>
            </a:avLst>
          </a:prstGeom>
          <a:effectLst/>
        </p:spPr>
      </p:pic>
    </p:spTree>
    <p:extLst>
      <p:ext uri="{BB962C8B-B14F-4D97-AF65-F5344CB8AC3E}">
        <p14:creationId xmlns:p14="http://schemas.microsoft.com/office/powerpoint/2010/main" val="139345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1972-F1A6-F648-B764-70AB2E258040}"/>
              </a:ext>
            </a:extLst>
          </p:cNvPr>
          <p:cNvSpPr>
            <a:spLocks noGrp="1"/>
          </p:cNvSpPr>
          <p:nvPr>
            <p:ph type="title"/>
          </p:nvPr>
        </p:nvSpPr>
        <p:spPr>
          <a:xfrm>
            <a:off x="1154954" y="973668"/>
            <a:ext cx="8761413" cy="706964"/>
          </a:xfrm>
        </p:spPr>
        <p:txBody>
          <a:bodyPr>
            <a:normAutofit/>
          </a:bodyPr>
          <a:lstStyle/>
          <a:p>
            <a:r>
              <a:rPr lang="en-US" dirty="0"/>
              <a:t>How to “warm up” a cold observable</a:t>
            </a:r>
            <a:endParaRPr lang="ru-RU" dirty="0"/>
          </a:p>
        </p:txBody>
      </p:sp>
      <p:sp>
        <p:nvSpPr>
          <p:cNvPr id="12" name="Content Placeholder 11">
            <a:extLst>
              <a:ext uri="{FF2B5EF4-FFF2-40B4-BE49-F238E27FC236}">
                <a16:creationId xmlns:a16="http://schemas.microsoft.com/office/drawing/2014/main" id="{B6D38078-6A7C-4329-B14C-4130693CC166}"/>
              </a:ext>
            </a:extLst>
          </p:cNvPr>
          <p:cNvSpPr>
            <a:spLocks noGrp="1"/>
          </p:cNvSpPr>
          <p:nvPr>
            <p:ph idx="1"/>
          </p:nvPr>
        </p:nvSpPr>
        <p:spPr>
          <a:xfrm>
            <a:off x="1154955" y="2428875"/>
            <a:ext cx="4159996" cy="3720129"/>
          </a:xfrm>
        </p:spPr>
        <p:txBody>
          <a:bodyPr anchor="ctr">
            <a:normAutofit lnSpcReduction="10000"/>
          </a:bodyPr>
          <a:lstStyle/>
          <a:p>
            <a:r>
              <a:rPr lang="en" dirty="0"/>
              <a:t>An observable is </a:t>
            </a:r>
            <a:r>
              <a:rPr lang="en" dirty="0">
                <a:solidFill>
                  <a:schemeClr val="accent6">
                    <a:lumMod val="75000"/>
                  </a:schemeClr>
                </a:solidFill>
              </a:rPr>
              <a:t>“cold” </a:t>
            </a:r>
            <a:r>
              <a:rPr lang="en" dirty="0"/>
              <a:t>if it is created through </a:t>
            </a:r>
            <a:r>
              <a:rPr lang="en" dirty="0">
                <a:solidFill>
                  <a:schemeClr val="accent6">
                    <a:lumMod val="75000"/>
                  </a:schemeClr>
                </a:solidFill>
              </a:rPr>
              <a:t>constructor</a:t>
            </a:r>
            <a:r>
              <a:rPr lang="en" dirty="0"/>
              <a:t>, static function </a:t>
            </a:r>
            <a:r>
              <a:rPr lang="en" dirty="0">
                <a:solidFill>
                  <a:schemeClr val="accent6">
                    <a:lumMod val="75000"/>
                  </a:schemeClr>
                </a:solidFill>
              </a:rPr>
              <a:t>create</a:t>
            </a:r>
            <a:r>
              <a:rPr lang="en" dirty="0"/>
              <a:t> or creation operators like </a:t>
            </a:r>
            <a:r>
              <a:rPr lang="en" dirty="0">
                <a:solidFill>
                  <a:schemeClr val="accent6">
                    <a:lumMod val="75000"/>
                  </a:schemeClr>
                </a:solidFill>
              </a:rPr>
              <a:t>of</a:t>
            </a:r>
            <a:r>
              <a:rPr lang="en" dirty="0"/>
              <a:t>, </a:t>
            </a:r>
            <a:r>
              <a:rPr lang="en" dirty="0">
                <a:solidFill>
                  <a:schemeClr val="accent6">
                    <a:lumMod val="75000"/>
                  </a:schemeClr>
                </a:solidFill>
              </a:rPr>
              <a:t>interval</a:t>
            </a:r>
            <a:r>
              <a:rPr lang="en" dirty="0"/>
              <a:t>, </a:t>
            </a:r>
            <a:r>
              <a:rPr lang="en" dirty="0">
                <a:solidFill>
                  <a:schemeClr val="accent6">
                    <a:lumMod val="75000"/>
                  </a:schemeClr>
                </a:solidFill>
              </a:rPr>
              <a:t>range</a:t>
            </a:r>
            <a:r>
              <a:rPr lang="en" dirty="0"/>
              <a:t>…</a:t>
            </a:r>
            <a:endParaRPr lang="en-US" dirty="0"/>
          </a:p>
          <a:p>
            <a:r>
              <a:rPr lang="en" dirty="0"/>
              <a:t>To make a source Observable</a:t>
            </a:r>
            <a:r>
              <a:rPr lang="en" dirty="0">
                <a:solidFill>
                  <a:schemeClr val="accent6">
                    <a:lumMod val="75000"/>
                  </a:schemeClr>
                </a:solidFill>
              </a:rPr>
              <a:t> “hot”</a:t>
            </a:r>
            <a:r>
              <a:rPr lang="en" dirty="0"/>
              <a:t>, observers should subscribe to a new </a:t>
            </a:r>
            <a:r>
              <a:rPr lang="en" dirty="0">
                <a:solidFill>
                  <a:schemeClr val="accent6">
                    <a:lumMod val="75000"/>
                  </a:schemeClr>
                </a:solidFill>
              </a:rPr>
              <a:t>Subject</a:t>
            </a:r>
            <a:r>
              <a:rPr lang="en" dirty="0"/>
              <a:t> resubscribed to a source Observable.</a:t>
            </a:r>
          </a:p>
          <a:p>
            <a:r>
              <a:rPr lang="en-US" dirty="0"/>
              <a:t>Or </a:t>
            </a:r>
            <a:r>
              <a:rPr lang="en-US" dirty="0">
                <a:solidFill>
                  <a:schemeClr val="accent6">
                    <a:lumMod val="75000"/>
                  </a:schemeClr>
                </a:solidFill>
              </a:rPr>
              <a:t>multicast</a:t>
            </a:r>
            <a:r>
              <a:rPr lang="en-US" dirty="0"/>
              <a:t> operator can be used due to have this logic pipeable.</a:t>
            </a:r>
          </a:p>
        </p:txBody>
      </p:sp>
      <p:pic>
        <p:nvPicPr>
          <p:cNvPr id="10" name="Content Placeholder 4">
            <a:extLst>
              <a:ext uri="{FF2B5EF4-FFF2-40B4-BE49-F238E27FC236}">
                <a16:creationId xmlns:a16="http://schemas.microsoft.com/office/drawing/2014/main" id="{6A10562B-BCDD-5047-BCF4-ACDE0C7754CC}"/>
              </a:ext>
            </a:extLst>
          </p:cNvPr>
          <p:cNvPicPr>
            <a:picLocks noChangeAspect="1"/>
          </p:cNvPicPr>
          <p:nvPr/>
        </p:nvPicPr>
        <p:blipFill>
          <a:blip r:embed="rId2"/>
          <a:stretch>
            <a:fillRect/>
          </a:stretch>
        </p:blipFill>
        <p:spPr>
          <a:xfrm>
            <a:off x="5314951" y="4471684"/>
            <a:ext cx="6337712" cy="823902"/>
          </a:xfrm>
          <a:prstGeom prst="roundRect">
            <a:avLst>
              <a:gd name="adj" fmla="val 1858"/>
            </a:avLst>
          </a:prstGeom>
          <a:effectLst/>
        </p:spPr>
      </p:pic>
      <p:pic>
        <p:nvPicPr>
          <p:cNvPr id="7" name="Picture 6">
            <a:extLst>
              <a:ext uri="{FF2B5EF4-FFF2-40B4-BE49-F238E27FC236}">
                <a16:creationId xmlns:a16="http://schemas.microsoft.com/office/drawing/2014/main" id="{6FEAEB6A-6A30-3A4C-9F3F-DD69C3143222}"/>
              </a:ext>
            </a:extLst>
          </p:cNvPr>
          <p:cNvPicPr>
            <a:picLocks noChangeAspect="1"/>
          </p:cNvPicPr>
          <p:nvPr/>
        </p:nvPicPr>
        <p:blipFill>
          <a:blip r:embed="rId3"/>
          <a:stretch>
            <a:fillRect/>
          </a:stretch>
        </p:blipFill>
        <p:spPr>
          <a:xfrm>
            <a:off x="5314951" y="2443636"/>
            <a:ext cx="5468495" cy="1777258"/>
          </a:xfrm>
          <a:prstGeom prst="roundRect">
            <a:avLst>
              <a:gd name="adj" fmla="val 1858"/>
            </a:avLst>
          </a:prstGeom>
          <a:effectLst/>
        </p:spPr>
      </p:pic>
      <p:cxnSp>
        <p:nvCxnSpPr>
          <p:cNvPr id="9" name="Straight Connector 8">
            <a:extLst>
              <a:ext uri="{FF2B5EF4-FFF2-40B4-BE49-F238E27FC236}">
                <a16:creationId xmlns:a16="http://schemas.microsoft.com/office/drawing/2014/main" id="{995FA6DC-4D7D-A941-AA7F-8AED895D2D96}"/>
              </a:ext>
            </a:extLst>
          </p:cNvPr>
          <p:cNvCxnSpPr>
            <a:cxnSpLocks/>
          </p:cNvCxnSpPr>
          <p:nvPr/>
        </p:nvCxnSpPr>
        <p:spPr>
          <a:xfrm>
            <a:off x="5314951" y="4346922"/>
            <a:ext cx="6374294"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3952285-4573-3E4B-A747-43CDBBA32441}"/>
              </a:ext>
            </a:extLst>
          </p:cNvPr>
          <p:cNvCxnSpPr>
            <a:cxnSpLocks/>
          </p:cNvCxnSpPr>
          <p:nvPr/>
        </p:nvCxnSpPr>
        <p:spPr>
          <a:xfrm>
            <a:off x="5314951" y="5393844"/>
            <a:ext cx="6387546" cy="0"/>
          </a:xfrm>
          <a:prstGeom prst="line">
            <a:avLst/>
          </a:prstGeom>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FA99F4BF-918F-A942-BBE7-E2B7F65B339C}"/>
              </a:ext>
            </a:extLst>
          </p:cNvPr>
          <p:cNvPicPr>
            <a:picLocks noChangeAspect="1"/>
          </p:cNvPicPr>
          <p:nvPr/>
        </p:nvPicPr>
        <p:blipFill>
          <a:blip r:embed="rId4"/>
          <a:stretch>
            <a:fillRect/>
          </a:stretch>
        </p:blipFill>
        <p:spPr>
          <a:xfrm>
            <a:off x="5273813" y="5433599"/>
            <a:ext cx="6070600" cy="1193800"/>
          </a:xfrm>
          <a:prstGeom prst="rect">
            <a:avLst/>
          </a:prstGeom>
        </p:spPr>
      </p:pic>
    </p:spTree>
    <p:extLst>
      <p:ext uri="{BB962C8B-B14F-4D97-AF65-F5344CB8AC3E}">
        <p14:creationId xmlns:p14="http://schemas.microsoft.com/office/powerpoint/2010/main" val="935622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8C54-E9FF-EB4B-9D3A-86FBBCDF55CA}"/>
              </a:ext>
            </a:extLst>
          </p:cNvPr>
          <p:cNvSpPr>
            <a:spLocks noGrp="1"/>
          </p:cNvSpPr>
          <p:nvPr>
            <p:ph type="title"/>
          </p:nvPr>
        </p:nvSpPr>
        <p:spPr>
          <a:xfrm>
            <a:off x="1154954" y="973668"/>
            <a:ext cx="9102229" cy="706964"/>
          </a:xfrm>
        </p:spPr>
        <p:txBody>
          <a:bodyPr/>
          <a:lstStyle/>
          <a:p>
            <a:r>
              <a:rPr lang="en-US" dirty="0"/>
              <a:t>Multicast operators: </a:t>
            </a:r>
            <a:r>
              <a:rPr lang="en-US" i="1" dirty="0"/>
              <a:t>publish</a:t>
            </a:r>
            <a:r>
              <a:rPr lang="en-US" dirty="0"/>
              <a:t>…, </a:t>
            </a:r>
            <a:r>
              <a:rPr lang="en-US" i="1" dirty="0"/>
              <a:t>share</a:t>
            </a:r>
            <a:r>
              <a:rPr lang="en-US" dirty="0"/>
              <a:t>...</a:t>
            </a:r>
            <a:endParaRPr lang="ru-RU" dirty="0"/>
          </a:p>
        </p:txBody>
      </p:sp>
      <p:sp>
        <p:nvSpPr>
          <p:cNvPr id="3" name="Content Placeholder 2">
            <a:extLst>
              <a:ext uri="{FF2B5EF4-FFF2-40B4-BE49-F238E27FC236}">
                <a16:creationId xmlns:a16="http://schemas.microsoft.com/office/drawing/2014/main" id="{935DC6D1-6EEC-904C-B383-49C85AC18F2A}"/>
              </a:ext>
            </a:extLst>
          </p:cNvPr>
          <p:cNvSpPr>
            <a:spLocks noGrp="1"/>
          </p:cNvSpPr>
          <p:nvPr>
            <p:ph idx="1"/>
          </p:nvPr>
        </p:nvSpPr>
        <p:spPr>
          <a:xfrm>
            <a:off x="1154954" y="3001065"/>
            <a:ext cx="5232594" cy="3416300"/>
          </a:xfrm>
        </p:spPr>
        <p:txBody>
          <a:bodyPr>
            <a:normAutofit/>
          </a:bodyPr>
          <a:lstStyle/>
          <a:p>
            <a:r>
              <a:rPr lang="en-US" i="1" dirty="0">
                <a:solidFill>
                  <a:schemeClr val="accent6">
                    <a:lumMod val="75000"/>
                  </a:schemeClr>
                </a:solidFill>
              </a:rPr>
              <a:t>publish</a:t>
            </a:r>
            <a:r>
              <a:rPr lang="en-US" dirty="0">
                <a:solidFill>
                  <a:schemeClr val="accent6">
                    <a:lumMod val="75000"/>
                  </a:schemeClr>
                </a:solidFill>
              </a:rPr>
              <a:t> </a:t>
            </a:r>
            <a:r>
              <a:rPr lang="en-US" dirty="0"/>
              <a:t>is a simple </a:t>
            </a:r>
            <a:r>
              <a:rPr lang="en-US" dirty="0">
                <a:solidFill>
                  <a:schemeClr val="accent6">
                    <a:lumMod val="75000"/>
                  </a:schemeClr>
                </a:solidFill>
              </a:rPr>
              <a:t>multicast</a:t>
            </a:r>
            <a:r>
              <a:rPr lang="en-US" dirty="0"/>
              <a:t> operator wrapper with simple </a:t>
            </a:r>
            <a:r>
              <a:rPr lang="en-US" dirty="0">
                <a:solidFill>
                  <a:schemeClr val="accent6">
                    <a:lumMod val="75000"/>
                  </a:schemeClr>
                </a:solidFill>
              </a:rPr>
              <a:t>Subject</a:t>
            </a:r>
            <a:r>
              <a:rPr lang="en-US" dirty="0"/>
              <a:t> under the hood.</a:t>
            </a:r>
          </a:p>
          <a:p>
            <a:r>
              <a:rPr lang="en-US" i="1" dirty="0">
                <a:solidFill>
                  <a:schemeClr val="accent6">
                    <a:lumMod val="75000"/>
                  </a:schemeClr>
                </a:solidFill>
              </a:rPr>
              <a:t>publishReplay</a:t>
            </a:r>
            <a:r>
              <a:rPr lang="en-US" dirty="0">
                <a:solidFill>
                  <a:schemeClr val="accent6">
                    <a:lumMod val="75000"/>
                  </a:schemeClr>
                </a:solidFill>
              </a:rPr>
              <a:t> </a:t>
            </a:r>
            <a:r>
              <a:rPr lang="en-US" dirty="0"/>
              <a:t>is the same wrapper, but with </a:t>
            </a:r>
            <a:r>
              <a:rPr lang="en-US" dirty="0">
                <a:solidFill>
                  <a:schemeClr val="accent6">
                    <a:lumMod val="75000"/>
                  </a:schemeClr>
                </a:solidFill>
              </a:rPr>
              <a:t>ReplaySubject</a:t>
            </a:r>
            <a:r>
              <a:rPr lang="en-US" dirty="0"/>
              <a:t> under the hood.</a:t>
            </a:r>
          </a:p>
          <a:p>
            <a:r>
              <a:rPr lang="en-US" i="1" dirty="0">
                <a:solidFill>
                  <a:schemeClr val="accent6">
                    <a:lumMod val="75000"/>
                  </a:schemeClr>
                </a:solidFill>
              </a:rPr>
              <a:t>publishLast</a:t>
            </a:r>
            <a:r>
              <a:rPr lang="en-US" dirty="0">
                <a:solidFill>
                  <a:schemeClr val="accent6">
                    <a:lumMod val="75000"/>
                  </a:schemeClr>
                </a:solidFill>
              </a:rPr>
              <a:t> </a:t>
            </a:r>
            <a:r>
              <a:rPr lang="en-US" dirty="0"/>
              <a:t>is the wrapper with </a:t>
            </a:r>
            <a:r>
              <a:rPr lang="en-US" dirty="0">
                <a:solidFill>
                  <a:schemeClr val="accent6">
                    <a:lumMod val="75000"/>
                  </a:schemeClr>
                </a:solidFill>
              </a:rPr>
              <a:t>AsyncSubject</a:t>
            </a:r>
            <a:r>
              <a:rPr lang="en-US" dirty="0"/>
              <a:t> under the hood.</a:t>
            </a:r>
            <a:endParaRPr lang="ru-RU" dirty="0"/>
          </a:p>
          <a:p>
            <a:r>
              <a:rPr lang="en-US" i="1" dirty="0">
                <a:solidFill>
                  <a:schemeClr val="accent6">
                    <a:lumMod val="75000"/>
                  </a:schemeClr>
                </a:solidFill>
              </a:rPr>
              <a:t>publishBehavior</a:t>
            </a:r>
            <a:r>
              <a:rPr lang="en-US" dirty="0">
                <a:solidFill>
                  <a:schemeClr val="accent6">
                    <a:lumMod val="75000"/>
                  </a:schemeClr>
                </a:solidFill>
              </a:rPr>
              <a:t> </a:t>
            </a:r>
            <a:r>
              <a:rPr lang="en-US" dirty="0"/>
              <a:t>is the wrapper with </a:t>
            </a:r>
            <a:r>
              <a:rPr lang="en-US" dirty="0">
                <a:solidFill>
                  <a:schemeClr val="accent6">
                    <a:lumMod val="75000"/>
                  </a:schemeClr>
                </a:solidFill>
              </a:rPr>
              <a:t>BehaviorSubject</a:t>
            </a:r>
            <a:r>
              <a:rPr lang="en-US" dirty="0"/>
              <a:t>.</a:t>
            </a:r>
          </a:p>
          <a:p>
            <a:endParaRPr lang="ru-RU" dirty="0"/>
          </a:p>
        </p:txBody>
      </p:sp>
      <p:sp>
        <p:nvSpPr>
          <p:cNvPr id="4" name="Content Placeholder 2">
            <a:extLst>
              <a:ext uri="{FF2B5EF4-FFF2-40B4-BE49-F238E27FC236}">
                <a16:creationId xmlns:a16="http://schemas.microsoft.com/office/drawing/2014/main" id="{8BB9E9B4-5646-484E-AE2C-008929ADCC5C}"/>
              </a:ext>
            </a:extLst>
          </p:cNvPr>
          <p:cNvSpPr txBox="1">
            <a:spLocks/>
          </p:cNvSpPr>
          <p:nvPr/>
        </p:nvSpPr>
        <p:spPr>
          <a:xfrm>
            <a:off x="6387548" y="3001065"/>
            <a:ext cx="5232594"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i="1" dirty="0">
                <a:solidFill>
                  <a:schemeClr val="accent6">
                    <a:lumMod val="75000"/>
                  </a:schemeClr>
                </a:solidFill>
              </a:rPr>
              <a:t>share</a:t>
            </a:r>
            <a:r>
              <a:rPr lang="en-US" dirty="0">
                <a:solidFill>
                  <a:schemeClr val="accent6">
                    <a:lumMod val="75000"/>
                  </a:schemeClr>
                </a:solidFill>
              </a:rPr>
              <a:t> </a:t>
            </a:r>
            <a:r>
              <a:rPr lang="en-US" dirty="0"/>
              <a:t>is a simple </a:t>
            </a:r>
            <a:r>
              <a:rPr lang="en-US" dirty="0">
                <a:solidFill>
                  <a:schemeClr val="accent6">
                    <a:lumMod val="75000"/>
                  </a:schemeClr>
                </a:solidFill>
              </a:rPr>
              <a:t>multicast</a:t>
            </a:r>
            <a:r>
              <a:rPr lang="en-US" dirty="0"/>
              <a:t> operator wrapper with simple </a:t>
            </a:r>
            <a:r>
              <a:rPr lang="en-US" dirty="0">
                <a:solidFill>
                  <a:schemeClr val="accent6">
                    <a:lumMod val="75000"/>
                  </a:schemeClr>
                </a:solidFill>
              </a:rPr>
              <a:t>Subject</a:t>
            </a:r>
            <a:r>
              <a:rPr lang="en-US" dirty="0"/>
              <a:t> and chained with </a:t>
            </a:r>
            <a:r>
              <a:rPr lang="en-US" dirty="0">
                <a:solidFill>
                  <a:schemeClr val="accent6">
                    <a:lumMod val="75000"/>
                  </a:schemeClr>
                </a:solidFill>
              </a:rPr>
              <a:t>refCount</a:t>
            </a:r>
            <a:r>
              <a:rPr lang="en-US" dirty="0"/>
              <a:t> operator. So it is the same as </a:t>
            </a:r>
            <a:r>
              <a:rPr lang="en-US" dirty="0">
                <a:solidFill>
                  <a:schemeClr val="accent6">
                    <a:lumMod val="75000"/>
                  </a:schemeClr>
                </a:solidFill>
              </a:rPr>
              <a:t>obs.pipe(publish(), refCount())</a:t>
            </a:r>
          </a:p>
          <a:p>
            <a:r>
              <a:rPr lang="en-US" i="1" dirty="0">
                <a:solidFill>
                  <a:schemeClr val="accent6">
                    <a:lumMod val="75000"/>
                  </a:schemeClr>
                </a:solidFill>
              </a:rPr>
              <a:t>shareReplay</a:t>
            </a:r>
            <a:r>
              <a:rPr lang="en-US" dirty="0">
                <a:solidFill>
                  <a:schemeClr val="accent6">
                    <a:lumMod val="75000"/>
                  </a:schemeClr>
                </a:solidFill>
              </a:rPr>
              <a:t> </a:t>
            </a:r>
            <a:r>
              <a:rPr lang="en-US" dirty="0"/>
              <a:t>is the same wrapper, but with </a:t>
            </a:r>
            <a:r>
              <a:rPr lang="en-US" dirty="0">
                <a:solidFill>
                  <a:schemeClr val="accent6">
                    <a:lumMod val="75000"/>
                  </a:schemeClr>
                </a:solidFill>
              </a:rPr>
              <a:t>ReplaySubject</a:t>
            </a:r>
            <a:r>
              <a:rPr lang="en-US" dirty="0"/>
              <a:t> under the hood. The same as </a:t>
            </a:r>
            <a:r>
              <a:rPr lang="en-US" dirty="0">
                <a:solidFill>
                  <a:schemeClr val="accent6">
                    <a:lumMod val="75000"/>
                  </a:schemeClr>
                </a:solidFill>
              </a:rPr>
              <a:t>obs.pipe(publishReplay(), refCount())</a:t>
            </a:r>
            <a:endParaRPr lang="en-US" dirty="0"/>
          </a:p>
          <a:p>
            <a:endParaRPr lang="ru-RU" dirty="0"/>
          </a:p>
        </p:txBody>
      </p:sp>
      <p:sp>
        <p:nvSpPr>
          <p:cNvPr id="5" name="TextBox 4">
            <a:extLst>
              <a:ext uri="{FF2B5EF4-FFF2-40B4-BE49-F238E27FC236}">
                <a16:creationId xmlns:a16="http://schemas.microsoft.com/office/drawing/2014/main" id="{6B0D4914-9486-CC44-B027-CCCFCC5F6513}"/>
              </a:ext>
            </a:extLst>
          </p:cNvPr>
          <p:cNvSpPr txBox="1"/>
          <p:nvPr/>
        </p:nvSpPr>
        <p:spPr>
          <a:xfrm>
            <a:off x="1484244" y="2472707"/>
            <a:ext cx="4078361" cy="369332"/>
          </a:xfrm>
          <a:prstGeom prst="rect">
            <a:avLst/>
          </a:prstGeom>
          <a:noFill/>
        </p:spPr>
        <p:txBody>
          <a:bodyPr wrap="none" rtlCol="0">
            <a:spAutoFit/>
          </a:bodyPr>
          <a:lstStyle/>
          <a:p>
            <a:r>
              <a:rPr lang="en-US" dirty="0"/>
              <a:t>Connectable observable in output</a:t>
            </a:r>
            <a:endParaRPr lang="ru-RU" dirty="0"/>
          </a:p>
        </p:txBody>
      </p:sp>
      <p:sp>
        <p:nvSpPr>
          <p:cNvPr id="6" name="TextBox 5">
            <a:extLst>
              <a:ext uri="{FF2B5EF4-FFF2-40B4-BE49-F238E27FC236}">
                <a16:creationId xmlns:a16="http://schemas.microsoft.com/office/drawing/2014/main" id="{C54A991F-20B9-9040-916A-840215E7E349}"/>
              </a:ext>
            </a:extLst>
          </p:cNvPr>
          <p:cNvSpPr txBox="1"/>
          <p:nvPr/>
        </p:nvSpPr>
        <p:spPr>
          <a:xfrm>
            <a:off x="6732106" y="2472707"/>
            <a:ext cx="3940502" cy="369332"/>
          </a:xfrm>
          <a:prstGeom prst="rect">
            <a:avLst/>
          </a:prstGeom>
          <a:noFill/>
        </p:spPr>
        <p:txBody>
          <a:bodyPr wrap="none" rtlCol="0">
            <a:spAutoFit/>
          </a:bodyPr>
          <a:lstStyle/>
          <a:p>
            <a:r>
              <a:rPr lang="en-US" dirty="0"/>
              <a:t>Use </a:t>
            </a:r>
            <a:r>
              <a:rPr lang="en-US" dirty="0">
                <a:solidFill>
                  <a:schemeClr val="accent6">
                    <a:lumMod val="75000"/>
                  </a:schemeClr>
                </a:solidFill>
              </a:rPr>
              <a:t>refCount</a:t>
            </a:r>
            <a:r>
              <a:rPr lang="en-US" dirty="0"/>
              <a:t> for autoconnection</a:t>
            </a:r>
            <a:endParaRPr lang="ru-RU" dirty="0"/>
          </a:p>
        </p:txBody>
      </p:sp>
    </p:spTree>
    <p:extLst>
      <p:ext uri="{BB962C8B-B14F-4D97-AF65-F5344CB8AC3E}">
        <p14:creationId xmlns:p14="http://schemas.microsoft.com/office/powerpoint/2010/main" val="400744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F020-4679-D841-87DD-3F01A1A94005}"/>
              </a:ext>
            </a:extLst>
          </p:cNvPr>
          <p:cNvSpPr>
            <a:spLocks noGrp="1"/>
          </p:cNvSpPr>
          <p:nvPr>
            <p:ph type="title"/>
          </p:nvPr>
        </p:nvSpPr>
        <p:spPr/>
        <p:txBody>
          <a:bodyPr/>
          <a:lstStyle/>
          <a:p>
            <a:r>
              <a:rPr lang="en-US" i="1" dirty="0"/>
              <a:t>Share</a:t>
            </a:r>
            <a:r>
              <a:rPr lang="en-US" dirty="0"/>
              <a:t> operators use cases</a:t>
            </a:r>
            <a:endParaRPr lang="ru-RU" dirty="0"/>
          </a:p>
        </p:txBody>
      </p:sp>
      <p:sp>
        <p:nvSpPr>
          <p:cNvPr id="3" name="Content Placeholder 2">
            <a:extLst>
              <a:ext uri="{FF2B5EF4-FFF2-40B4-BE49-F238E27FC236}">
                <a16:creationId xmlns:a16="http://schemas.microsoft.com/office/drawing/2014/main" id="{7C0577D1-D345-9843-A273-56E0767B5B75}"/>
              </a:ext>
            </a:extLst>
          </p:cNvPr>
          <p:cNvSpPr>
            <a:spLocks noGrp="1"/>
          </p:cNvSpPr>
          <p:nvPr>
            <p:ph idx="1"/>
          </p:nvPr>
        </p:nvSpPr>
        <p:spPr>
          <a:xfrm>
            <a:off x="1154954" y="2425148"/>
            <a:ext cx="8825659" cy="3803374"/>
          </a:xfrm>
        </p:spPr>
        <p:txBody>
          <a:bodyPr>
            <a:normAutofit/>
          </a:bodyPr>
          <a:lstStyle/>
          <a:p>
            <a:r>
              <a:rPr lang="en-US" dirty="0"/>
              <a:t>In Angular app with </a:t>
            </a:r>
            <a:r>
              <a:rPr lang="en-US" dirty="0">
                <a:solidFill>
                  <a:schemeClr val="accent6">
                    <a:lumMod val="75000"/>
                  </a:schemeClr>
                </a:solidFill>
              </a:rPr>
              <a:t>AsyncPipe</a:t>
            </a:r>
            <a:r>
              <a:rPr lang="en-US" dirty="0"/>
              <a:t>: an Angular </a:t>
            </a:r>
            <a:r>
              <a:rPr lang="en-US" dirty="0">
                <a:solidFill>
                  <a:schemeClr val="accent6">
                    <a:lumMod val="75000"/>
                  </a:schemeClr>
                </a:solidFill>
              </a:rPr>
              <a:t>HttpClient</a:t>
            </a:r>
            <a:r>
              <a:rPr lang="en-US" dirty="0"/>
              <a:t> request returns a “cold” observable, so any time an observer subscribes to it, a new http request is proceeded. Using multiple async pipes with such observables in one template can lead useless duplicate http requests. To avoid this we can chain the observable with </a:t>
            </a:r>
            <a:r>
              <a:rPr lang="en-US" dirty="0">
                <a:solidFill>
                  <a:schemeClr val="accent6">
                    <a:lumMod val="75000"/>
                  </a:schemeClr>
                </a:solidFill>
              </a:rPr>
              <a:t>share</a:t>
            </a:r>
            <a:r>
              <a:rPr lang="en-US" dirty="0"/>
              <a:t> operator (make it “hot”), that means it will broadcast the same result from http request for multiple subscribers.</a:t>
            </a:r>
          </a:p>
          <a:p>
            <a:r>
              <a:rPr lang="en-US" dirty="0"/>
              <a:t>In case if we use AsyncPipe inside dynamically rendered templates (inside </a:t>
            </a:r>
            <a:r>
              <a:rPr lang="en-US" dirty="0">
                <a:solidFill>
                  <a:schemeClr val="accent6">
                    <a:lumMod val="75000"/>
                  </a:schemeClr>
                </a:solidFill>
              </a:rPr>
              <a:t>*ngIf </a:t>
            </a:r>
            <a:r>
              <a:rPr lang="en-US" dirty="0"/>
              <a:t>or </a:t>
            </a:r>
            <a:r>
              <a:rPr lang="en-US" dirty="0">
                <a:solidFill>
                  <a:schemeClr val="accent6">
                    <a:lumMod val="75000"/>
                  </a:schemeClr>
                </a:solidFill>
              </a:rPr>
              <a:t>*ngFor</a:t>
            </a:r>
            <a:r>
              <a:rPr lang="en-US" dirty="0"/>
              <a:t>) even if we use </a:t>
            </a:r>
            <a:r>
              <a:rPr lang="en-US" dirty="0">
                <a:solidFill>
                  <a:schemeClr val="accent6">
                    <a:lumMod val="75000"/>
                  </a:schemeClr>
                </a:solidFill>
              </a:rPr>
              <a:t>share</a:t>
            </a:r>
            <a:r>
              <a:rPr lang="en-US" dirty="0"/>
              <a:t> operator we can encounter with the same duplicate http requests due to async pipe subscribes during appearing in DOM and unsubscribes on disappearing. In the case we can use </a:t>
            </a:r>
            <a:r>
              <a:rPr lang="en-US" dirty="0">
                <a:solidFill>
                  <a:schemeClr val="accent6">
                    <a:lumMod val="75000"/>
                  </a:schemeClr>
                </a:solidFill>
              </a:rPr>
              <a:t>shareReplay(1)</a:t>
            </a:r>
            <a:r>
              <a:rPr lang="en-US" dirty="0"/>
              <a:t>. It will replay the latest cached result in the underlying </a:t>
            </a:r>
            <a:r>
              <a:rPr lang="en-US" dirty="0">
                <a:solidFill>
                  <a:schemeClr val="accent6">
                    <a:lumMod val="75000"/>
                  </a:schemeClr>
                </a:solidFill>
              </a:rPr>
              <a:t>ReplaySubject</a:t>
            </a:r>
            <a:r>
              <a:rPr lang="en-US" dirty="0"/>
              <a:t> to a new subscribers.</a:t>
            </a:r>
            <a:endParaRPr lang="ru-RU" dirty="0"/>
          </a:p>
        </p:txBody>
      </p:sp>
    </p:spTree>
    <p:extLst>
      <p:ext uri="{BB962C8B-B14F-4D97-AF65-F5344CB8AC3E}">
        <p14:creationId xmlns:p14="http://schemas.microsoft.com/office/powerpoint/2010/main" val="419050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9785-0677-9247-9E88-075C627EA9BF}"/>
              </a:ext>
            </a:extLst>
          </p:cNvPr>
          <p:cNvSpPr>
            <a:spLocks noGrp="1"/>
          </p:cNvSpPr>
          <p:nvPr>
            <p:ph type="title"/>
          </p:nvPr>
        </p:nvSpPr>
        <p:spPr/>
        <p:txBody>
          <a:bodyPr/>
          <a:lstStyle/>
          <a:p>
            <a:r>
              <a:rPr lang="en-US" i="1" dirty="0"/>
              <a:t>Publish</a:t>
            </a:r>
            <a:r>
              <a:rPr lang="en-US" dirty="0"/>
              <a:t> operators use cases</a:t>
            </a:r>
            <a:endParaRPr lang="ru-RU" dirty="0"/>
          </a:p>
        </p:txBody>
      </p:sp>
      <p:sp>
        <p:nvSpPr>
          <p:cNvPr id="3" name="Content Placeholder 2">
            <a:extLst>
              <a:ext uri="{FF2B5EF4-FFF2-40B4-BE49-F238E27FC236}">
                <a16:creationId xmlns:a16="http://schemas.microsoft.com/office/drawing/2014/main" id="{D52995E0-EBA9-B44B-9B78-B7BF535D9379}"/>
              </a:ext>
            </a:extLst>
          </p:cNvPr>
          <p:cNvSpPr>
            <a:spLocks noGrp="1"/>
          </p:cNvSpPr>
          <p:nvPr>
            <p:ph idx="1"/>
          </p:nvPr>
        </p:nvSpPr>
        <p:spPr/>
        <p:txBody>
          <a:bodyPr/>
          <a:lstStyle/>
          <a:p>
            <a:r>
              <a:rPr lang="en-US" dirty="0"/>
              <a:t>A good example is imaging we have external timer library which starts a new timer counter for every single subscriber, so it is cold. And we need to display a result of this timer counter in multiple places reactively. And one of the requirements is an ability to control when a timer should start and stop counting. In this case we can use </a:t>
            </a:r>
            <a:r>
              <a:rPr lang="en-US" dirty="0">
                <a:solidFill>
                  <a:schemeClr val="accent6">
                    <a:lumMod val="75000"/>
                  </a:schemeClr>
                </a:solidFill>
              </a:rPr>
              <a:t>publish</a:t>
            </a:r>
            <a:r>
              <a:rPr lang="en-US" dirty="0"/>
              <a:t> operator to make the observable “hot” (multicasted) and control the timer startup with </a:t>
            </a:r>
            <a:r>
              <a:rPr lang="en-US" dirty="0">
                <a:solidFill>
                  <a:schemeClr val="accent6">
                    <a:lumMod val="75000"/>
                  </a:schemeClr>
                </a:solidFill>
              </a:rPr>
              <a:t>connect() </a:t>
            </a:r>
            <a:r>
              <a:rPr lang="en-US" dirty="0"/>
              <a:t>function of ConnectableObservable operator output.</a:t>
            </a:r>
            <a:endParaRPr lang="ru-RU" dirty="0"/>
          </a:p>
        </p:txBody>
      </p:sp>
    </p:spTree>
    <p:extLst>
      <p:ext uri="{BB962C8B-B14F-4D97-AF65-F5344CB8AC3E}">
        <p14:creationId xmlns:p14="http://schemas.microsoft.com/office/powerpoint/2010/main" val="2286585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793</Words>
  <Application>Microsoft Macintosh PowerPoint</Application>
  <PresentationFormat>Widescreen</PresentationFormat>
  <Paragraphs>55</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RxJS anatomy</vt:lpstr>
      <vt:lpstr>Observer pattern</vt:lpstr>
      <vt:lpstr>Observable oversimplified</vt:lpstr>
      <vt:lpstr>Subject oversimplified</vt:lpstr>
      <vt:lpstr>Operators</vt:lpstr>
      <vt:lpstr>How to “warm up” a cold observable</vt:lpstr>
      <vt:lpstr>Multicast operators: publish…, share...</vt:lpstr>
      <vt:lpstr>Share operators use cases</vt:lpstr>
      <vt:lpstr>Publish operators use cases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RxJS anatomy</dc:title>
  <dc:creator>Victor Korzunin</dc:creator>
  <cp:lastModifiedBy>Victor Korzunin</cp:lastModifiedBy>
  <cp:revision>25</cp:revision>
  <dcterms:created xsi:type="dcterms:W3CDTF">2019-02-03T14:54:58Z</dcterms:created>
  <dcterms:modified xsi:type="dcterms:W3CDTF">2019-02-06T21:27:19Z</dcterms:modified>
</cp:coreProperties>
</file>