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7" r:id="rId3"/>
    <p:sldId id="266" r:id="rId4"/>
    <p:sldId id="268" r:id="rId5"/>
    <p:sldId id="269" r:id="rId6"/>
    <p:sldId id="259" r:id="rId7"/>
    <p:sldId id="270" r:id="rId8"/>
    <p:sldId id="271" r:id="rId9"/>
    <p:sldId id="272" r:id="rId10"/>
    <p:sldId id="257" r:id="rId11"/>
    <p:sldId id="258" r:id="rId12"/>
    <p:sldId id="260" r:id="rId13"/>
    <p:sldId id="261" r:id="rId14"/>
    <p:sldId id="262" r:id="rId15"/>
    <p:sldId id="264" r:id="rId16"/>
    <p:sldId id="265" r:id="rId17"/>
    <p:sldId id="273" r:id="rId18"/>
    <p:sldId id="274" r:id="rId19"/>
    <p:sldId id="279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1E65-278E-1B9D-FAA0-D82108B60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A4E8D-0846-F04C-06F8-57BF1083F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4200-B4F1-E570-B1FE-2DDAE932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516A-A62C-7E02-2F67-E6DD9A99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FA7DD-24BD-B2D7-94D0-0F612391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1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84C8-DFBA-B336-907D-BBEAEE21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4E372-619F-4E4D-6DE1-D08E161F8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3A9B-792F-8B61-EB3D-C4CD2F2A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0CD0-C428-BED2-61FF-33991E08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DD98-6B84-8A8D-3D55-9C39FDEA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07120-D46C-9948-1C5D-0E41D1F87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7F12B-0679-97BC-3212-0C90C1651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E82E-3223-DDA2-0F54-A550E345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C7A37-398C-167C-0134-B056FE89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ED9E7-8780-1F2E-5BCB-559E8C07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7EA6-6C76-10B2-211A-2AE3BE2E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35C3-C6CB-8F44-8FB9-955BD3C3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ABADD-71D3-A5ED-3904-231C6853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AA87F-797A-F25C-3AD0-127CB4F3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3C93-58AD-8FCA-1DE9-9B90DEB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6D91-3E79-1DF7-E90C-F28A9210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6D01-A787-121B-2ACF-7E778110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95B20-B462-16E0-CC27-D79ADB5E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0775-8C9E-FB64-5806-A424E26A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E5B2-A667-C4CC-685E-C3233E53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CDED-C683-4215-8A6D-21CAC04F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2113-28A0-80BB-FB2D-55ABD20F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7B48E-B938-3874-1C75-356FE66D7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33FC1-D31F-1662-F7C2-BDA7FFE0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E9E14-00C1-EA99-F412-70A86C15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32B8-A2C3-76B7-AB8B-6800178D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7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7809-4D3B-EE9E-C171-B813FED3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F0402-85A3-1D8A-C753-46E3755D3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B8DBF-41B1-12A1-8445-5EA4351B6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15237-4FBF-7113-2D27-2B6CE82B2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632FC-CE31-00F9-9A5B-D6DC41A76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53B39-0C12-EB11-EEA9-B08ED3F0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D1154-2FA1-47CA-9410-73371D72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1D586-1FDA-68D9-CDDF-4E515696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06D1-6EC1-8612-46B7-B584B844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6BD8B-16C2-C5C1-F3EC-5CAD3AD6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E2150-ABF1-E77B-64BF-0D4522C0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29102-16D2-33BC-A15F-C87D029B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149DE-B881-528B-E42D-6359E31B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E9907-A4A8-C855-DF79-5D87CCD8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2128A-B395-26A4-63CC-6D6A415E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0D7E-9357-C05A-E804-A38FB742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A06A-B886-C494-72DB-96336ED3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E329-7859-56BF-C661-5BFBC5879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5E614-5D18-CA7E-2376-E139BE0A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E3EB-9A16-D9E9-7D1F-22C92EE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46A30-3B78-9035-C0CE-34CB33B6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6D5-1B7E-8140-10E7-46D81A01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FC80D-7D1A-B685-3DC6-2A7402435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1A3B4-A0C9-0927-E45A-D58FF9050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AB7AB-5734-9722-0391-C284BEED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E623F-52FC-199C-5A6D-AFA08DE6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6E19-FE2B-BDF1-57D8-6EF9A087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7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C71E2-CA39-CDC4-10CE-CC5A4EAA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994F4-548C-468E-A582-D31101AC3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7D8B-3FB5-1C9C-D05C-D7F445FFD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6C32-0862-D73B-6028-5078FF821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AAF7-7851-F643-38E9-5B677D873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viation_data_17178266797050/Dashboard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0F0BC00-33D1-4BF8-9A81-98DB65321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Aviation_data</a:t>
            </a:r>
          </a:p>
        </p:txBody>
      </p:sp>
      <p:sp>
        <p:nvSpPr>
          <p:cNvPr id="4" name="slide1">
            <a:extLst>
              <a:ext uri="{FF2B5EF4-FFF2-40B4-BE49-F238E27FC236}">
                <a16:creationId xmlns:a16="http://schemas.microsoft.com/office/drawing/2014/main" id="{5CCE0FBD-EF62-3044-160A-F9A1363EFDAB}"/>
              </a:ext>
            </a:extLst>
          </p:cNvPr>
          <p:cNvSpPr txBox="1">
            <a:spLocks/>
          </p:cNvSpPr>
          <p:nvPr/>
        </p:nvSpPr>
        <p:spPr>
          <a:xfrm>
            <a:off x="1524000" y="-50292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hlinkClick r:id="rId2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urpose of flight">
            <a:extLst>
              <a:ext uri="{FF2B5EF4-FFF2-40B4-BE49-F238E27FC236}">
                <a16:creationId xmlns:a16="http://schemas.microsoft.com/office/drawing/2014/main" id="{1AAA5F55-F56C-489C-A4E2-79F7D50BD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593725"/>
            <a:ext cx="1186815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ircraft damage">
            <a:extLst>
              <a:ext uri="{FF2B5EF4-FFF2-40B4-BE49-F238E27FC236}">
                <a16:creationId xmlns:a16="http://schemas.microsoft.com/office/drawing/2014/main" id="{D2DEC9FD-FB11-4B01-A667-D46117406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593725"/>
            <a:ext cx="1186815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injury levels">
            <a:extLst>
              <a:ext uri="{FF2B5EF4-FFF2-40B4-BE49-F238E27FC236}">
                <a16:creationId xmlns:a16="http://schemas.microsoft.com/office/drawing/2014/main" id="{4BE459A8-A778-4EA5-8A87-75B50307C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638175"/>
            <a:ext cx="118681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urpose of flights">
            <a:extLst>
              <a:ext uri="{FF2B5EF4-FFF2-40B4-BE49-F238E27FC236}">
                <a16:creationId xmlns:a16="http://schemas.microsoft.com/office/drawing/2014/main" id="{C04E2E0E-37DC-4A21-89DA-B623E2A66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" y="593725"/>
            <a:ext cx="1172845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ccidents rates yearly">
            <a:extLst>
              <a:ext uri="{FF2B5EF4-FFF2-40B4-BE49-F238E27FC236}">
                <a16:creationId xmlns:a16="http://schemas.microsoft.com/office/drawing/2014/main" id="{35AA960F-7E52-49EC-85D2-BBF00CE8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75" y="593725"/>
            <a:ext cx="845185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viation Dashboard">
            <a:extLst>
              <a:ext uri="{FF2B5EF4-FFF2-40B4-BE49-F238E27FC236}">
                <a16:creationId xmlns:a16="http://schemas.microsoft.com/office/drawing/2014/main" id="{C3C4FAC0-E30A-45A3-9C55-832D5C980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765175"/>
            <a:ext cx="11938000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2">
            <a:extLst>
              <a:ext uri="{FF2B5EF4-FFF2-40B4-BE49-F238E27FC236}">
                <a16:creationId xmlns:a16="http://schemas.microsoft.com/office/drawing/2014/main" id="{788D974C-4361-4B54-B4CD-FEFA2A98D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765175"/>
            <a:ext cx="11938000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BDE3-1967-CE45-0E5F-CAC5B87C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Safety Score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CA43-E76D-CBA6-3EF3-FE7E5885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992"/>
            <a:ext cx="10515600" cy="5224400"/>
          </a:xfrm>
        </p:spPr>
        <p:txBody>
          <a:bodyPr/>
          <a:lstStyle/>
          <a:p>
            <a:r>
              <a:rPr lang="en-US" dirty="0"/>
              <a:t>Factors considered:</a:t>
            </a:r>
          </a:p>
          <a:p>
            <a:pPr lvl="1"/>
            <a:r>
              <a:rPr lang="en-US" dirty="0"/>
              <a:t> weight fatalities = 0.4</a:t>
            </a:r>
          </a:p>
          <a:p>
            <a:pPr lvl="1"/>
            <a:r>
              <a:rPr lang="en-US" dirty="0"/>
              <a:t>Weight serious injuries = 0.3</a:t>
            </a:r>
          </a:p>
          <a:p>
            <a:pPr lvl="1"/>
            <a:r>
              <a:rPr lang="en-US" dirty="0"/>
              <a:t>Weight minor injuries = 0.2</a:t>
            </a:r>
          </a:p>
          <a:p>
            <a:pPr lvl="1"/>
            <a:r>
              <a:rPr lang="en-US" dirty="0"/>
              <a:t>Weight aircraft damage = 0.1</a:t>
            </a:r>
          </a:p>
          <a:p>
            <a:r>
              <a:rPr lang="en-US" dirty="0"/>
              <a:t>Injury Severity:</a:t>
            </a:r>
          </a:p>
          <a:p>
            <a:pPr lvl="1"/>
            <a:r>
              <a:rPr lang="en-US" dirty="0"/>
              <a:t> weight injury severity fatal = 0.4</a:t>
            </a:r>
          </a:p>
          <a:p>
            <a:pPr lvl="1"/>
            <a:r>
              <a:rPr lang="en-US" dirty="0"/>
              <a:t>Weight injury severity serious = 0.3</a:t>
            </a:r>
          </a:p>
          <a:p>
            <a:pPr lvl="1"/>
            <a:r>
              <a:rPr lang="en-US" dirty="0"/>
              <a:t>Weight injury severity minor = 0.2</a:t>
            </a:r>
          </a:p>
          <a:p>
            <a:pPr lvl="1"/>
            <a:r>
              <a:rPr lang="en-US" dirty="0"/>
              <a:t>Weight injury severity non fatal = 0.1</a:t>
            </a:r>
          </a:p>
          <a:p>
            <a:r>
              <a:rPr lang="en-US" dirty="0"/>
              <a:t>Formula: (weights * factors) / total accidents</a:t>
            </a:r>
          </a:p>
        </p:txBody>
      </p:sp>
    </p:spTree>
    <p:extLst>
      <p:ext uri="{BB962C8B-B14F-4D97-AF65-F5344CB8AC3E}">
        <p14:creationId xmlns:p14="http://schemas.microsoft.com/office/powerpoint/2010/main" val="160655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E531-A3BA-39F1-8569-3AAD6A36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Results 	-  Airplanes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73BB-AED8-34EA-C18C-F6D97BBD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28"/>
            <a:ext cx="10515600" cy="698119"/>
          </a:xfrm>
        </p:spPr>
        <p:txBody>
          <a:bodyPr/>
          <a:lstStyle/>
          <a:p>
            <a:r>
              <a:rPr lang="en-US" dirty="0"/>
              <a:t>Table of safety scores for each model – top 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0E1704-75DF-AC41-F407-B44078061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77645"/>
              </p:ext>
            </p:extLst>
          </p:nvPr>
        </p:nvGraphicFramePr>
        <p:xfrm>
          <a:off x="1618488" y="2313433"/>
          <a:ext cx="7790687" cy="3226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70188">
                  <a:extLst>
                    <a:ext uri="{9D8B030D-6E8A-4147-A177-3AD203B41FA5}">
                      <a16:colId xmlns:a16="http://schemas.microsoft.com/office/drawing/2014/main" val="1140308449"/>
                    </a:ext>
                  </a:extLst>
                </a:gridCol>
                <a:gridCol w="2606902">
                  <a:extLst>
                    <a:ext uri="{9D8B030D-6E8A-4147-A177-3AD203B41FA5}">
                      <a16:colId xmlns:a16="http://schemas.microsoft.com/office/drawing/2014/main" val="866070649"/>
                    </a:ext>
                  </a:extLst>
                </a:gridCol>
                <a:gridCol w="2013206">
                  <a:extLst>
                    <a:ext uri="{9D8B030D-6E8A-4147-A177-3AD203B41FA5}">
                      <a16:colId xmlns:a16="http://schemas.microsoft.com/office/drawing/2014/main" val="4160816963"/>
                    </a:ext>
                  </a:extLst>
                </a:gridCol>
                <a:gridCol w="2600391">
                  <a:extLst>
                    <a:ext uri="{9D8B030D-6E8A-4147-A177-3AD203B41FA5}">
                      <a16:colId xmlns:a16="http://schemas.microsoft.com/office/drawing/2014/main" val="4072104399"/>
                    </a:ext>
                  </a:extLst>
                </a:gridCol>
              </a:tblGrid>
              <a:tr h="631246">
                <a:tc>
                  <a:txBody>
                    <a:bodyPr/>
                    <a:lstStyle/>
                    <a:p>
                      <a:pPr algn="ctr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Safety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Make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275797"/>
                  </a:ext>
                </a:extLst>
              </a:tr>
              <a:tr h="59710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BOEING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769476"/>
                  </a:ext>
                </a:extLst>
              </a:tr>
              <a:tr h="36071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STALKER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LOCKHEED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80050"/>
                  </a:ext>
                </a:extLst>
              </a:tr>
              <a:tr h="36071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HEAVISIDE2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KITTY HAWK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513891"/>
                  </a:ext>
                </a:extLst>
              </a:tr>
              <a:tr h="36071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JAS4-2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JOBY AERO INC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01270"/>
                  </a:ext>
                </a:extLst>
              </a:tr>
              <a:tr h="89245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J3F-50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PIPER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80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6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E531-A3BA-39F1-8569-3AAD6A36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Results 	-  Helicopters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73BB-AED8-34EA-C18C-F6D97BBD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28"/>
            <a:ext cx="10515600" cy="698119"/>
          </a:xfrm>
        </p:spPr>
        <p:txBody>
          <a:bodyPr/>
          <a:lstStyle/>
          <a:p>
            <a:r>
              <a:rPr lang="en-US" dirty="0"/>
              <a:t>Table of safety scores for each model – top 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0E1704-75DF-AC41-F407-B44078061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3731"/>
              </p:ext>
            </p:extLst>
          </p:nvPr>
        </p:nvGraphicFramePr>
        <p:xfrm>
          <a:off x="1618488" y="2313433"/>
          <a:ext cx="7790687" cy="3226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70188">
                  <a:extLst>
                    <a:ext uri="{9D8B030D-6E8A-4147-A177-3AD203B41FA5}">
                      <a16:colId xmlns:a16="http://schemas.microsoft.com/office/drawing/2014/main" val="1140308449"/>
                    </a:ext>
                  </a:extLst>
                </a:gridCol>
                <a:gridCol w="2606902">
                  <a:extLst>
                    <a:ext uri="{9D8B030D-6E8A-4147-A177-3AD203B41FA5}">
                      <a16:colId xmlns:a16="http://schemas.microsoft.com/office/drawing/2014/main" val="866070649"/>
                    </a:ext>
                  </a:extLst>
                </a:gridCol>
                <a:gridCol w="2013206">
                  <a:extLst>
                    <a:ext uri="{9D8B030D-6E8A-4147-A177-3AD203B41FA5}">
                      <a16:colId xmlns:a16="http://schemas.microsoft.com/office/drawing/2014/main" val="4160816963"/>
                    </a:ext>
                  </a:extLst>
                </a:gridCol>
                <a:gridCol w="2600391">
                  <a:extLst>
                    <a:ext uri="{9D8B030D-6E8A-4147-A177-3AD203B41FA5}">
                      <a16:colId xmlns:a16="http://schemas.microsoft.com/office/drawing/2014/main" val="4072104399"/>
                    </a:ext>
                  </a:extLst>
                </a:gridCol>
              </a:tblGrid>
              <a:tr h="631246">
                <a:tc>
                  <a:txBody>
                    <a:bodyPr/>
                    <a:lstStyle/>
                    <a:p>
                      <a:pPr algn="ctr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Safety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Make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275797"/>
                  </a:ext>
                </a:extLst>
              </a:tr>
              <a:tr h="59710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APT70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BELL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769476"/>
                  </a:ext>
                </a:extLst>
              </a:tr>
              <a:tr h="36071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MATRICE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DJI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80050"/>
                  </a:ext>
                </a:extLst>
              </a:tr>
              <a:tr h="36071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SAFARI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513891"/>
                  </a:ext>
                </a:extLst>
              </a:tr>
              <a:tr h="36071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S-58ET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SIKORSKY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01270"/>
                  </a:ext>
                </a:extLst>
              </a:tr>
              <a:tr h="89245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S-58HT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SIKORSKY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80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60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CD10-7E0A-3AA5-4562-D8D5BE23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447421"/>
            <a:ext cx="7406640" cy="317360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Safest Aircraft Models for Commercial and Private Enterprises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1">
            <a:extLst>
              <a:ext uri="{FF2B5EF4-FFF2-40B4-BE49-F238E27FC236}">
                <a16:creationId xmlns:a16="http://schemas.microsoft.com/office/drawing/2014/main" id="{286CCF9B-242B-EF49-E986-26D70DBBBDAA}"/>
              </a:ext>
            </a:extLst>
          </p:cNvPr>
          <p:cNvSpPr txBox="1">
            <a:spLocks/>
          </p:cNvSpPr>
          <p:nvPr/>
        </p:nvSpPr>
        <p:spPr>
          <a:xfrm>
            <a:off x="1889760" y="3903790"/>
            <a:ext cx="51328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By:</a:t>
            </a:r>
          </a:p>
          <a:p>
            <a:r>
              <a:rPr lang="en-US" dirty="0"/>
              <a:t>FLOYED MUCHIRI</a:t>
            </a:r>
          </a:p>
          <a:p>
            <a:r>
              <a:rPr lang="en-US" dirty="0"/>
              <a:t>DSC FULLTIME REMOTE</a:t>
            </a:r>
          </a:p>
        </p:txBody>
      </p:sp>
    </p:spTree>
    <p:extLst>
      <p:ext uri="{BB962C8B-B14F-4D97-AF65-F5344CB8AC3E}">
        <p14:creationId xmlns:p14="http://schemas.microsoft.com/office/powerpoint/2010/main" val="163995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BBB1-54BF-EE37-B221-A5A9262C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303FA-E517-3ADC-F6CC-CAD174FD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3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Suggested Models: Airplane</a:t>
            </a:r>
          </a:p>
          <a:p>
            <a:pPr lvl="1"/>
            <a:r>
              <a:rPr lang="en-US" dirty="0">
                <a:solidFill>
                  <a:srgbClr val="0070C0"/>
                </a:solidFill>
                <a:effectLst/>
              </a:rPr>
              <a:t>BOEING 787,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  <a:effectLst/>
              </a:rPr>
              <a:t>LOCKHEED Stalker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KITTY HAWK </a:t>
            </a:r>
            <a:r>
              <a:rPr lang="en-US" dirty="0" err="1">
                <a:solidFill>
                  <a:srgbClr val="0070C0"/>
                </a:solidFill>
                <a:effectLst/>
              </a:rPr>
              <a:t>HEAVISIDE2</a:t>
            </a:r>
            <a:endParaRPr lang="en-US" dirty="0">
              <a:solidFill>
                <a:srgbClr val="0070C0"/>
              </a:solidFill>
              <a:effectLst/>
            </a:endParaRPr>
          </a:p>
          <a:p>
            <a:r>
              <a:rPr lang="en-US" dirty="0"/>
              <a:t>Suggested models: Helicopter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Bell </a:t>
            </a:r>
            <a:r>
              <a:rPr lang="en-US" dirty="0" err="1">
                <a:solidFill>
                  <a:srgbClr val="0070C0"/>
                </a:solidFill>
              </a:rPr>
              <a:t>APT70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DJI </a:t>
            </a:r>
            <a:r>
              <a:rPr lang="en-US" dirty="0" err="1">
                <a:solidFill>
                  <a:srgbClr val="0070C0"/>
                </a:solidFill>
              </a:rPr>
              <a:t>MATRICE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Safari 400</a:t>
            </a:r>
          </a:p>
          <a:p>
            <a:r>
              <a:rPr lang="en-US" dirty="0"/>
              <a:t>Considerations for commercial and private use:</a:t>
            </a:r>
          </a:p>
          <a:p>
            <a:pPr lvl="1"/>
            <a:r>
              <a:rPr lang="en-US" dirty="0"/>
              <a:t>Airplane for commercial- </a:t>
            </a:r>
            <a:r>
              <a:rPr lang="en-US" dirty="0" err="1">
                <a:solidFill>
                  <a:srgbClr val="0070C0"/>
                </a:solidFill>
              </a:rPr>
              <a:t>Bristell</a:t>
            </a:r>
            <a:r>
              <a:rPr lang="en-US" dirty="0">
                <a:solidFill>
                  <a:srgbClr val="0070C0"/>
                </a:solidFill>
              </a:rPr>
              <a:t> ELSA</a:t>
            </a:r>
          </a:p>
          <a:p>
            <a:pPr lvl="1"/>
            <a:r>
              <a:rPr lang="en-US" dirty="0"/>
              <a:t>Airplane for private use – </a:t>
            </a:r>
            <a:r>
              <a:rPr lang="en-US" dirty="0">
                <a:solidFill>
                  <a:srgbClr val="0070C0"/>
                </a:solidFill>
              </a:rPr>
              <a:t>piper </a:t>
            </a:r>
            <a:r>
              <a:rPr lang="en-US" dirty="0" err="1">
                <a:solidFill>
                  <a:srgbClr val="0070C0"/>
                </a:solidFill>
              </a:rPr>
              <a:t>J3F</a:t>
            </a:r>
            <a:r>
              <a:rPr lang="en-US" dirty="0">
                <a:solidFill>
                  <a:srgbClr val="0070C0"/>
                </a:solidFill>
              </a:rPr>
              <a:t>-50</a:t>
            </a:r>
          </a:p>
          <a:p>
            <a:pPr lvl="1"/>
            <a:r>
              <a:rPr lang="en-US" dirty="0"/>
              <a:t>Helicopter for commercial use – </a:t>
            </a:r>
            <a:r>
              <a:rPr lang="en-US" dirty="0">
                <a:solidFill>
                  <a:srgbClr val="0070C0"/>
                </a:solidFill>
              </a:rPr>
              <a:t>Enstrom </a:t>
            </a:r>
            <a:r>
              <a:rPr lang="en-US" dirty="0" err="1">
                <a:solidFill>
                  <a:srgbClr val="0070C0"/>
                </a:solidFill>
              </a:rPr>
              <a:t>F28F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Helicopter for private use – </a:t>
            </a:r>
            <a:r>
              <a:rPr lang="en-US" dirty="0">
                <a:solidFill>
                  <a:srgbClr val="0070C0"/>
                </a:solidFill>
              </a:rPr>
              <a:t>Safari 400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A96A4-2AE3-2665-D7AD-D0149304981C}"/>
              </a:ext>
            </a:extLst>
          </p:cNvPr>
          <p:cNvSpPr txBox="1"/>
          <p:nvPr/>
        </p:nvSpPr>
        <p:spPr>
          <a:xfrm>
            <a:off x="1252728" y="1321356"/>
            <a:ext cx="72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Based on safety scores and accident history</a:t>
            </a:r>
          </a:p>
        </p:txBody>
      </p:sp>
    </p:spTree>
    <p:extLst>
      <p:ext uri="{BB962C8B-B14F-4D97-AF65-F5344CB8AC3E}">
        <p14:creationId xmlns:p14="http://schemas.microsoft.com/office/powerpoint/2010/main" val="279370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CB42-C42B-FC58-B8C1-A248BF19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054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92129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3467-DCF3-BF17-1420-C1443ADD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368" y="2459101"/>
            <a:ext cx="377952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26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B906-D305-2412-4828-72F91C7B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BEAE-0195-0ACC-2591-9FB2DD91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712" y="1690688"/>
            <a:ext cx="7290816" cy="6523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Expanding into the aviation industry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D02D9B-8100-FDF2-3C13-BAB38F6DBC73}"/>
              </a:ext>
            </a:extLst>
          </p:cNvPr>
          <p:cNvSpPr txBox="1">
            <a:spLocks/>
          </p:cNvSpPr>
          <p:nvPr/>
        </p:nvSpPr>
        <p:spPr>
          <a:xfrm>
            <a:off x="673608" y="3080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Objective: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6915E0-0F3D-1088-3741-2B171EE1C010}"/>
              </a:ext>
            </a:extLst>
          </p:cNvPr>
          <p:cNvSpPr txBox="1">
            <a:spLocks/>
          </p:cNvSpPr>
          <p:nvPr/>
        </p:nvSpPr>
        <p:spPr>
          <a:xfrm>
            <a:off x="2795016" y="4406456"/>
            <a:ext cx="7290816" cy="652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Determine the safest aircraft models for commercial and private use</a:t>
            </a:r>
          </a:p>
        </p:txBody>
      </p:sp>
    </p:spTree>
    <p:extLst>
      <p:ext uri="{BB962C8B-B14F-4D97-AF65-F5344CB8AC3E}">
        <p14:creationId xmlns:p14="http://schemas.microsoft.com/office/powerpoint/2010/main" val="335150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9AA8-CFD1-06F0-C26B-D61B8E85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51B4-4C64-B8CF-B2DE-16D7BCF9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Aviation_Data.csv from </a:t>
            </a:r>
            <a:r>
              <a:rPr lang="en-US" dirty="0" err="1"/>
              <a:t>NTSA</a:t>
            </a:r>
            <a:endParaRPr lang="en-US" dirty="0"/>
          </a:p>
          <a:p>
            <a:r>
              <a:rPr lang="en-US" dirty="0"/>
              <a:t>90,348 entries, 31 columns</a:t>
            </a:r>
          </a:p>
          <a:p>
            <a:r>
              <a:rPr lang="en-US" dirty="0"/>
              <a:t>Key Columns: </a:t>
            </a:r>
          </a:p>
          <a:p>
            <a:pPr lvl="1"/>
            <a:r>
              <a:rPr lang="en-US" dirty="0"/>
              <a:t>Event ID, Investigation Type, Accident Number, etc.</a:t>
            </a:r>
          </a:p>
          <a:p>
            <a:pPr lvl="1"/>
            <a:endParaRPr lang="en-US" dirty="0"/>
          </a:p>
          <a:p>
            <a:r>
              <a:rPr lang="en-US" dirty="0"/>
              <a:t>Data Cleaning: </a:t>
            </a:r>
          </a:p>
          <a:p>
            <a:pPr lvl="1"/>
            <a:r>
              <a:rPr lang="en-US" dirty="0"/>
              <a:t>Dropped duplicates, handled missing values</a:t>
            </a:r>
          </a:p>
          <a:p>
            <a:pPr lvl="1"/>
            <a:r>
              <a:rPr lang="en-US" dirty="0"/>
              <a:t>Separated key focus </a:t>
            </a:r>
            <a:r>
              <a:rPr lang="en-US" dirty="0" err="1"/>
              <a:t>I.e</a:t>
            </a:r>
            <a:r>
              <a:rPr lang="en-US" dirty="0"/>
              <a:t> Airplane and Helicopter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7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2DD3-0889-8556-F790-028C1278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37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AirCraft</a:t>
            </a:r>
            <a:r>
              <a:rPr lang="en-US" b="1" dirty="0">
                <a:solidFill>
                  <a:srgbClr val="0070C0"/>
                </a:solidFill>
              </a:rPr>
              <a:t>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31C15-4D5A-5B87-1840-31C789BB2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92" y="1277926"/>
            <a:ext cx="7074408" cy="461719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440239-E94A-9285-B18D-D33193409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7251"/>
              </p:ext>
            </p:extLst>
          </p:nvPr>
        </p:nvGraphicFramePr>
        <p:xfrm>
          <a:off x="902208" y="1048850"/>
          <a:ext cx="2686304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304">
                  <a:extLst>
                    <a:ext uri="{9D8B030D-6E8A-4147-A177-3AD203B41FA5}">
                      <a16:colId xmlns:a16="http://schemas.microsoft.com/office/drawing/2014/main" val="145874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AIRCRAFT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72196"/>
                  </a:ext>
                </a:extLst>
              </a:tr>
              <a:tr h="3359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Airplane 21977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Helicopter 2826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6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Glider 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4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Weight-Shift 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4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Gyrocraft</a:t>
                      </a:r>
                      <a:r>
                        <a:rPr lang="en-US" dirty="0"/>
                        <a:t> 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Balloon 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Powered Parachute 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0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Ultralight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2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WSFT</a:t>
                      </a:r>
                      <a:r>
                        <a:rPr lang="en-US" dirty="0"/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5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Powered-Lift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6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ULTR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8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Blimp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48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ircraft category">
            <a:extLst>
              <a:ext uri="{FF2B5EF4-FFF2-40B4-BE49-F238E27FC236}">
                <a16:creationId xmlns:a16="http://schemas.microsoft.com/office/drawing/2014/main" id="{6B31D808-E335-4CA0-95B8-5A881635D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593725"/>
            <a:ext cx="1186815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DA43-4F31-C4B4-29FD-87114C5C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Airplane and Helicopter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44D36-BCFB-7827-8610-E2A74FA2F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58" y="1542161"/>
            <a:ext cx="6903203" cy="4351338"/>
          </a:xfrm>
        </p:spPr>
      </p:pic>
    </p:spTree>
    <p:extLst>
      <p:ext uri="{BB962C8B-B14F-4D97-AF65-F5344CB8AC3E}">
        <p14:creationId xmlns:p14="http://schemas.microsoft.com/office/powerpoint/2010/main" val="399525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B823-A325-467C-DB08-E3BEAB49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56" y="-920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4506-EB40-723D-D67D-3A260944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92" y="1113028"/>
            <a:ext cx="10515600" cy="606679"/>
          </a:xfrm>
        </p:spPr>
        <p:txBody>
          <a:bodyPr/>
          <a:lstStyle/>
          <a:p>
            <a:r>
              <a:rPr lang="en-US" dirty="0"/>
              <a:t>Used consistent data from 2008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1AEBAD-EEEE-ABF5-5BD9-10CC4BC60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8" y="1624654"/>
            <a:ext cx="5017579" cy="463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89DADE-9739-2E55-2FEC-F6221C32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81" y="1416367"/>
            <a:ext cx="5502211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2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B823-A325-467C-DB08-E3BEAB49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1"/>
            <a:ext cx="10515600" cy="7680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Methodology	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4506-EB40-723D-D67D-3A260944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76" y="1333753"/>
            <a:ext cx="4675632" cy="5159122"/>
          </a:xfrm>
        </p:spPr>
        <p:txBody>
          <a:bodyPr>
            <a:normAutofit/>
          </a:bodyPr>
          <a:lstStyle/>
          <a:p>
            <a:r>
              <a:rPr lang="en-US" dirty="0"/>
              <a:t>Separated Airplane and Helicopter Aircrafts</a:t>
            </a:r>
          </a:p>
          <a:p>
            <a:r>
              <a:rPr lang="en-US" dirty="0"/>
              <a:t>Weighted factors for safety score</a:t>
            </a:r>
          </a:p>
          <a:p>
            <a:r>
              <a:rPr lang="en-US" dirty="0"/>
              <a:t>Calculation:</a:t>
            </a:r>
          </a:p>
          <a:p>
            <a:pPr lvl="1"/>
            <a:r>
              <a:rPr lang="en-US" dirty="0"/>
              <a:t>Accidents per model</a:t>
            </a:r>
          </a:p>
          <a:p>
            <a:pPr lvl="1"/>
            <a:r>
              <a:rPr lang="en-US" dirty="0"/>
              <a:t>Fatalities, serious injuries, minor injuries</a:t>
            </a:r>
          </a:p>
          <a:p>
            <a:pPr lvl="1"/>
            <a:r>
              <a:rPr lang="en-US" dirty="0"/>
              <a:t>Aircraft damage</a:t>
            </a:r>
          </a:p>
          <a:p>
            <a:pPr lvl="1"/>
            <a:r>
              <a:rPr lang="en-US" dirty="0"/>
              <a:t>Safety score formula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1C0F27-BD5B-9DC4-D9B2-EA58CBEB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68" y="1333753"/>
            <a:ext cx="6587299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7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373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Aviation_data</vt:lpstr>
      <vt:lpstr>Safest Aircraft Models for Commercial and Private Enterprises </vt:lpstr>
      <vt:lpstr>BUSINESS PROBLEM</vt:lpstr>
      <vt:lpstr>Data Overview</vt:lpstr>
      <vt:lpstr>AirCraft categories</vt:lpstr>
      <vt:lpstr>PowerPoint Presentation</vt:lpstr>
      <vt:lpstr>Airplane and Helicopter Trend</vt:lpstr>
      <vt:lpstr>Methodology</vt:lpstr>
      <vt:lpstr>Methodology Cont’d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Safety Score Calculation</vt:lpstr>
      <vt:lpstr>Results  -  Airplanes</vt:lpstr>
      <vt:lpstr>Results  -  Helicopters</vt:lpstr>
      <vt:lpstr>Recommendations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Floyed Muchiri</dc:creator>
  <cp:lastModifiedBy>Floyed Muchiri</cp:lastModifiedBy>
  <cp:revision>34</cp:revision>
  <dcterms:created xsi:type="dcterms:W3CDTF">2024-06-08T13:51:54Z</dcterms:created>
  <dcterms:modified xsi:type="dcterms:W3CDTF">2024-06-08T19:50:56Z</dcterms:modified>
</cp:coreProperties>
</file>