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60" r:id="rId2"/>
    <p:sldId id="261" r:id="rId3"/>
    <p:sldId id="271" r:id="rId4"/>
    <p:sldId id="262" r:id="rId5"/>
    <p:sldId id="263" r:id="rId6"/>
    <p:sldId id="264" r:id="rId7"/>
    <p:sldId id="258" r:id="rId8"/>
    <p:sldId id="259" r:id="rId9"/>
    <p:sldId id="265" r:id="rId10"/>
    <p:sldId id="266" r:id="rId11"/>
    <p:sldId id="267" r:id="rId12"/>
    <p:sldId id="272" r:id="rId13"/>
    <p:sldId id="273" r:id="rId14"/>
    <p:sldId id="274" r:id="rId15"/>
    <p:sldId id="275" r:id="rId16"/>
    <p:sldId id="270" r:id="rId17"/>
    <p:sldId id="276"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DA8C8-82D0-4749-ACD5-4A4201D3CD04}" type="datetimeFigureOut">
              <a:rPr lang="en-US" smtClean="0"/>
              <a:pPr/>
              <a:t>8/26/2022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6E26F-14CD-4349-903E-BA568C2AAFD2}" type="slidenum">
              <a:rPr lang="en-US" smtClean="0"/>
              <a:pPr/>
              <a:t>‹Nº›</a:t>
            </a:fld>
            <a:endParaRPr lang="en-US"/>
          </a:p>
        </p:txBody>
      </p:sp>
    </p:spTree>
    <p:extLst>
      <p:ext uri="{BB962C8B-B14F-4D97-AF65-F5344CB8AC3E}">
        <p14:creationId xmlns:p14="http://schemas.microsoft.com/office/powerpoint/2010/main" val="327729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35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107005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BF301D5-299C-46BE-9FFC-59DE8F964EA7}" type="datetimeFigureOut">
              <a:rPr lang="en-US" smtClean="0"/>
              <a:pPr/>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411626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1281673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9621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319855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3612996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2929944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8953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244109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333061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343061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F301D5-299C-46BE-9FFC-59DE8F964EA7}" type="datetimeFigureOut">
              <a:rPr lang="en-US" smtClean="0"/>
              <a:pPr/>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408410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BF301D5-299C-46BE-9FFC-59DE8F964EA7}" type="datetimeFigureOut">
              <a:rPr lang="en-US" smtClean="0"/>
              <a:pPr/>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27076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26598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212143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6BF301D5-299C-46BE-9FFC-59DE8F964EA7}" type="datetimeFigureOut">
              <a:rPr lang="en-US" smtClean="0"/>
              <a:pPr/>
              <a:t>8/26/2022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278201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BF301D5-299C-46BE-9FFC-59DE8F964EA7}" type="datetimeFigureOut">
              <a:rPr lang="en-US" smtClean="0"/>
              <a:pPr/>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AE6F-014A-4FE0-A359-6EC9660B6C70}" type="slidenum">
              <a:rPr lang="en-US" smtClean="0"/>
              <a:pPr/>
              <a:t>‹Nº›</a:t>
            </a:fld>
            <a:endParaRPr lang="en-US"/>
          </a:p>
        </p:txBody>
      </p:sp>
    </p:spTree>
    <p:extLst>
      <p:ext uri="{BB962C8B-B14F-4D97-AF65-F5344CB8AC3E}">
        <p14:creationId xmlns:p14="http://schemas.microsoft.com/office/powerpoint/2010/main" val="61952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F301D5-299C-46BE-9FFC-59DE8F964EA7}" type="datetimeFigureOut">
              <a:rPr lang="en-US" smtClean="0"/>
              <a:pPr/>
              <a:t>8/26/2022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FCAE6F-014A-4FE0-A359-6EC9660B6C70}" type="slidenum">
              <a:rPr lang="en-US" smtClean="0"/>
              <a:pPr/>
              <a:t>‹Nº›</a:t>
            </a:fld>
            <a:endParaRPr lang="en-US"/>
          </a:p>
        </p:txBody>
      </p:sp>
    </p:spTree>
    <p:extLst>
      <p:ext uri="{BB962C8B-B14F-4D97-AF65-F5344CB8AC3E}">
        <p14:creationId xmlns:p14="http://schemas.microsoft.com/office/powerpoint/2010/main" val="318297067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a:extLst>
              <a:ext uri="{FF2B5EF4-FFF2-40B4-BE49-F238E27FC236}">
                <a16:creationId xmlns:a16="http://schemas.microsoft.com/office/drawing/2014/main" id="{D96A8774-C9AE-03BD-4E0F-E517FB287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083" y="117664"/>
            <a:ext cx="7455834" cy="1657348"/>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65C1B875-3AA6-AC1B-D8AC-61501F24BA64}"/>
              </a:ext>
            </a:extLst>
          </p:cNvPr>
          <p:cNvSpPr txBox="1"/>
          <p:nvPr/>
        </p:nvSpPr>
        <p:spPr>
          <a:xfrm>
            <a:off x="3047999" y="1775012"/>
            <a:ext cx="6096000" cy="1938992"/>
          </a:xfrm>
          <a:prstGeom prst="rect">
            <a:avLst/>
          </a:prstGeom>
          <a:noFill/>
        </p:spPr>
        <p:txBody>
          <a:bodyPr wrap="square">
            <a:spAutoFit/>
          </a:bodyPr>
          <a:lstStyle/>
          <a:p>
            <a:pPr algn="ctr" rtl="0">
              <a:spcBef>
                <a:spcPts val="0"/>
              </a:spcBef>
              <a:spcAft>
                <a:spcPts val="0"/>
              </a:spcAft>
            </a:pPr>
            <a:r>
              <a:rPr lang="es-ES" sz="2400" b="1" i="0" u="none" strike="noStrike" dirty="0">
                <a:effectLst/>
                <a:latin typeface="Times New Roman" panose="02020603050405020304" pitchFamily="18" charset="0"/>
              </a:rPr>
              <a:t>UNIVERSIDAD DE LAS FUERZAS ARMADAS </a:t>
            </a:r>
            <a:br>
              <a:rPr lang="es-ES" sz="2400" b="1" i="0" u="none" strike="noStrike" dirty="0">
                <a:effectLst/>
                <a:latin typeface="Times New Roman" panose="02020603050405020304" pitchFamily="18" charset="0"/>
              </a:rPr>
            </a:br>
            <a:r>
              <a:rPr lang="es-ES" sz="2400" b="1" i="0" u="none" strike="noStrike" dirty="0">
                <a:effectLst/>
                <a:latin typeface="Times New Roman" panose="02020603050405020304" pitchFamily="18" charset="0"/>
              </a:rPr>
              <a:t>“ESPE”</a:t>
            </a:r>
            <a:endParaRPr lang="es-ES" sz="2400" b="0" dirty="0">
              <a:effectLst/>
            </a:endParaRPr>
          </a:p>
          <a:p>
            <a:pPr algn="ctr" rtl="0">
              <a:spcBef>
                <a:spcPts val="0"/>
              </a:spcBef>
              <a:spcAft>
                <a:spcPts val="0"/>
              </a:spcAft>
            </a:pPr>
            <a:r>
              <a:rPr lang="es-ES" sz="2400" b="1" i="0" u="none" strike="noStrike" dirty="0">
                <a:effectLst/>
                <a:latin typeface="Times New Roman" panose="02020603050405020304" pitchFamily="18" charset="0"/>
              </a:rPr>
              <a:t>Metodología de Desarrollo de Software</a:t>
            </a:r>
            <a:br>
              <a:rPr lang="es-ES" sz="2400" dirty="0"/>
            </a:br>
            <a:r>
              <a:rPr lang="en-US" sz="2400" b="1" i="0" u="none" strike="noStrike" dirty="0">
                <a:effectLst/>
                <a:latin typeface="Times New Roman" panose="02020603050405020304" pitchFamily="18" charset="0"/>
              </a:rPr>
              <a:t>Grupo #9</a:t>
            </a:r>
            <a:endParaRPr lang="en-US" sz="2400" b="0" dirty="0">
              <a:effectLst/>
            </a:endParaRPr>
          </a:p>
        </p:txBody>
      </p:sp>
      <p:sp>
        <p:nvSpPr>
          <p:cNvPr id="11" name="CuadroTexto 10">
            <a:extLst>
              <a:ext uri="{FF2B5EF4-FFF2-40B4-BE49-F238E27FC236}">
                <a16:creationId xmlns:a16="http://schemas.microsoft.com/office/drawing/2014/main" id="{E77A27C0-9BDC-6D21-6761-4FF19BF354FD}"/>
              </a:ext>
            </a:extLst>
          </p:cNvPr>
          <p:cNvSpPr txBox="1"/>
          <p:nvPr/>
        </p:nvSpPr>
        <p:spPr>
          <a:xfrm>
            <a:off x="1160929" y="4067324"/>
            <a:ext cx="3774141" cy="1877437"/>
          </a:xfrm>
          <a:prstGeom prst="rect">
            <a:avLst/>
          </a:prstGeom>
          <a:noFill/>
        </p:spPr>
        <p:txBody>
          <a:bodyPr wrap="square">
            <a:spAutoFit/>
          </a:bodyPr>
          <a:lstStyle/>
          <a:p>
            <a:pPr rtl="0">
              <a:spcBef>
                <a:spcPts val="0"/>
              </a:spcBef>
              <a:spcAft>
                <a:spcPts val="0"/>
              </a:spcAft>
            </a:pPr>
            <a:r>
              <a:rPr lang="en-US" sz="2400" b="1" i="0" u="none" strike="noStrike" dirty="0">
                <a:effectLst/>
                <a:latin typeface="Times New Roman" panose="02020603050405020304" pitchFamily="18" charset="0"/>
              </a:rPr>
              <a:t>INTEGRANTES:</a:t>
            </a:r>
            <a:endParaRPr lang="en-US" sz="2400" b="0" dirty="0">
              <a:effectLst/>
            </a:endParaRPr>
          </a:p>
          <a:p>
            <a:pPr rtl="0" fontAlgn="base">
              <a:spcBef>
                <a:spcPts val="0"/>
              </a:spcBef>
              <a:spcAft>
                <a:spcPts val="0"/>
              </a:spcAft>
              <a:buFont typeface="Arial" panose="020B0604020202020204" pitchFamily="34" charset="0"/>
              <a:buChar char="•"/>
            </a:pPr>
            <a:r>
              <a:rPr lang="en-US" sz="2400" b="0" i="0" u="none" strike="noStrike" dirty="0">
                <a:effectLst/>
                <a:latin typeface="Times New Roman" panose="02020603050405020304" pitchFamily="18" charset="0"/>
              </a:rPr>
              <a:t>Freddy </a:t>
            </a:r>
            <a:r>
              <a:rPr lang="en-US" sz="2400" b="0" i="0" u="none" strike="noStrike" dirty="0" err="1">
                <a:effectLst/>
                <a:latin typeface="Times New Roman" panose="02020603050405020304" pitchFamily="18" charset="0"/>
              </a:rPr>
              <a:t>Pachacama</a:t>
            </a:r>
            <a:endParaRPr lang="en-US" sz="2400" b="0" i="0" u="none" strike="noStrike" dirty="0">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400" dirty="0" err="1">
                <a:latin typeface="Times New Roman" panose="02020603050405020304" pitchFamily="18" charset="0"/>
              </a:rPr>
              <a:t>Túpac</a:t>
            </a:r>
            <a:r>
              <a:rPr lang="en-US" sz="2400" dirty="0">
                <a:latin typeface="Times New Roman" panose="02020603050405020304" pitchFamily="18" charset="0"/>
              </a:rPr>
              <a:t> Sanchez</a:t>
            </a:r>
            <a:endParaRPr lang="en-US" sz="2400" b="0" i="0" u="none" strike="noStrike" dirty="0">
              <a:effectLst/>
              <a:latin typeface="Times New Roman" panose="02020603050405020304" pitchFamily="18" charset="0"/>
            </a:endParaRPr>
          </a:p>
          <a:p>
            <a:pPr rtl="0">
              <a:spcBef>
                <a:spcPts val="0"/>
              </a:spcBef>
              <a:spcAft>
                <a:spcPts val="0"/>
              </a:spcAft>
            </a:pPr>
            <a:r>
              <a:rPr lang="en-US" sz="2000" b="1" i="0" u="none" strike="noStrike" dirty="0">
                <a:effectLst/>
                <a:latin typeface="Times New Roman" panose="02020603050405020304" pitchFamily="18" charset="0"/>
              </a:rPr>
              <a:t>DOCENTE:</a:t>
            </a:r>
            <a:endParaRPr lang="en-US" sz="2400" b="0" dirty="0">
              <a:effectLst/>
            </a:endParaRPr>
          </a:p>
          <a:p>
            <a:pPr rtl="0" fontAlgn="base">
              <a:spcBef>
                <a:spcPts val="0"/>
              </a:spcBef>
              <a:spcAft>
                <a:spcPts val="0"/>
              </a:spcAft>
              <a:buFont typeface="Arial" panose="020B0604020202020204" pitchFamily="34" charset="0"/>
              <a:buChar char="•"/>
            </a:pPr>
            <a:r>
              <a:rPr lang="en-US" sz="2400" dirty="0">
                <a:latin typeface="Times New Roman" panose="02020603050405020304" pitchFamily="18" charset="0"/>
              </a:rPr>
              <a:t>Ing. Jenny Ruiz</a:t>
            </a:r>
            <a:endParaRPr lang="en-US" sz="2000" b="1" i="0" u="none" strike="noStrike" dirty="0">
              <a:effectLst/>
              <a:latin typeface="Times New Roman" panose="02020603050405020304" pitchFamily="18" charset="0"/>
            </a:endParaRPr>
          </a:p>
        </p:txBody>
      </p:sp>
      <p:sp>
        <p:nvSpPr>
          <p:cNvPr id="13" name="CuadroTexto 12">
            <a:extLst>
              <a:ext uri="{FF2B5EF4-FFF2-40B4-BE49-F238E27FC236}">
                <a16:creationId xmlns:a16="http://schemas.microsoft.com/office/drawing/2014/main" id="{6B8B1EE2-C028-925A-3BA1-2AD9D026F2A6}"/>
              </a:ext>
            </a:extLst>
          </p:cNvPr>
          <p:cNvSpPr txBox="1"/>
          <p:nvPr/>
        </p:nvSpPr>
        <p:spPr>
          <a:xfrm>
            <a:off x="9076765" y="4061667"/>
            <a:ext cx="1954306" cy="738664"/>
          </a:xfrm>
          <a:prstGeom prst="rect">
            <a:avLst/>
          </a:prstGeom>
          <a:noFill/>
        </p:spPr>
        <p:txBody>
          <a:bodyPr wrap="square">
            <a:spAutoFit/>
          </a:bodyPr>
          <a:lstStyle/>
          <a:p>
            <a:pPr rtl="0">
              <a:spcBef>
                <a:spcPts val="0"/>
              </a:spcBef>
              <a:spcAft>
                <a:spcPts val="0"/>
              </a:spcAft>
            </a:pPr>
            <a:r>
              <a:rPr lang="en-US" sz="2400" b="1" i="0" u="none" strike="noStrike" dirty="0">
                <a:effectLst/>
                <a:latin typeface="Times New Roman" panose="02020603050405020304" pitchFamily="18" charset="0"/>
              </a:rPr>
              <a:t>NRC:</a:t>
            </a:r>
            <a:endParaRPr lang="en-US" sz="2400" b="0" dirty="0">
              <a:effectLst/>
            </a:endParaRPr>
          </a:p>
          <a:p>
            <a:pPr rtl="0" fontAlgn="base">
              <a:spcBef>
                <a:spcPts val="0"/>
              </a:spcBef>
              <a:spcAft>
                <a:spcPts val="0"/>
              </a:spcAft>
              <a:buFont typeface="Arial" panose="020B0604020202020204" pitchFamily="34" charset="0"/>
              <a:buChar char="•"/>
            </a:pPr>
            <a:r>
              <a:rPr lang="en-US" dirty="0">
                <a:latin typeface="Arial" panose="020B0604020202020204" pitchFamily="34" charset="0"/>
              </a:rPr>
              <a:t>4618</a:t>
            </a:r>
            <a:endParaRPr lang="en-US" sz="2400" b="1" i="0" u="none" strike="noStrike" dirty="0">
              <a:effectLst/>
              <a:latin typeface="Times New Roman" panose="02020603050405020304" pitchFamily="18" charset="0"/>
            </a:endParaRPr>
          </a:p>
        </p:txBody>
      </p:sp>
      <p:sp>
        <p:nvSpPr>
          <p:cNvPr id="15" name="CuadroTexto 14">
            <a:extLst>
              <a:ext uri="{FF2B5EF4-FFF2-40B4-BE49-F238E27FC236}">
                <a16:creationId xmlns:a16="http://schemas.microsoft.com/office/drawing/2014/main" id="{A336C0F4-EC5A-9A86-CAB1-44A1517F5370}"/>
              </a:ext>
            </a:extLst>
          </p:cNvPr>
          <p:cNvSpPr txBox="1"/>
          <p:nvPr/>
        </p:nvSpPr>
        <p:spPr>
          <a:xfrm>
            <a:off x="9076765" y="5147995"/>
            <a:ext cx="2061882" cy="738664"/>
          </a:xfrm>
          <a:prstGeom prst="rect">
            <a:avLst/>
          </a:prstGeom>
          <a:noFill/>
        </p:spPr>
        <p:txBody>
          <a:bodyPr wrap="square">
            <a:spAutoFit/>
          </a:bodyPr>
          <a:lstStyle/>
          <a:p>
            <a:pPr rtl="0">
              <a:spcBef>
                <a:spcPts val="0"/>
              </a:spcBef>
              <a:spcAft>
                <a:spcPts val="0"/>
              </a:spcAft>
            </a:pPr>
            <a:r>
              <a:rPr lang="es-ES" sz="2400" b="1" i="0" u="none" strike="noStrike" dirty="0">
                <a:effectLst/>
                <a:latin typeface="Times New Roman" panose="02020603050405020304" pitchFamily="18" charset="0"/>
              </a:rPr>
              <a:t>FECHA:</a:t>
            </a:r>
            <a:endParaRPr lang="es-ES" b="0" dirty="0">
              <a:effectLst/>
            </a:endParaRPr>
          </a:p>
          <a:p>
            <a:pPr rtl="0" fontAlgn="base">
              <a:spcBef>
                <a:spcPts val="0"/>
              </a:spcBef>
              <a:spcAft>
                <a:spcPts val="0"/>
              </a:spcAft>
              <a:buFont typeface="Arial" panose="020B0604020202020204" pitchFamily="34" charset="0"/>
              <a:buChar char="•"/>
            </a:pPr>
            <a:r>
              <a:rPr lang="es-ES" b="0" i="0" u="none" strike="noStrike" dirty="0">
                <a:effectLst/>
                <a:latin typeface="Arial" panose="020B0604020202020204" pitchFamily="34" charset="0"/>
              </a:rPr>
              <a:t>21 de julio 2022</a:t>
            </a:r>
          </a:p>
        </p:txBody>
      </p:sp>
      <p:sp>
        <p:nvSpPr>
          <p:cNvPr id="8" name="CuadroTexto 7">
            <a:extLst>
              <a:ext uri="{FF2B5EF4-FFF2-40B4-BE49-F238E27FC236}">
                <a16:creationId xmlns:a16="http://schemas.microsoft.com/office/drawing/2014/main" id="{B4133E81-6172-4286-880C-2ACA9A772AF8}"/>
              </a:ext>
            </a:extLst>
          </p:cNvPr>
          <p:cNvSpPr txBox="1"/>
          <p:nvPr/>
        </p:nvSpPr>
        <p:spPr>
          <a:xfrm>
            <a:off x="4080062" y="4501664"/>
            <a:ext cx="4031873" cy="646331"/>
          </a:xfrm>
          <a:prstGeom prst="rect">
            <a:avLst/>
          </a:prstGeom>
          <a:noFill/>
        </p:spPr>
        <p:txBody>
          <a:bodyPr wrap="none" rtlCol="0">
            <a:spAutoFit/>
          </a:bodyPr>
          <a:lstStyle/>
          <a:p>
            <a:r>
              <a:rPr lang="es-MX" sz="3600" dirty="0">
                <a:latin typeface="Times New Roman" panose="02020603050405020304" pitchFamily="18" charset="0"/>
                <a:cs typeface="Times New Roman" panose="02020603050405020304" pitchFamily="18" charset="0"/>
              </a:rPr>
              <a:t>Agenda del proyecto</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43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E6F36E-0E89-05A0-70FE-B7EE26BCE368}"/>
              </a:ext>
            </a:extLst>
          </p:cNvPr>
          <p:cNvSpPr txBox="1"/>
          <p:nvPr/>
        </p:nvSpPr>
        <p:spPr>
          <a:xfrm>
            <a:off x="1042504" y="648989"/>
            <a:ext cx="4481291"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Acta de reuniones (II)</a:t>
            </a:r>
            <a:endParaRPr lang="en-US" sz="3200" b="1" dirty="0">
              <a:latin typeface="Times New Roman" panose="02020603050405020304" pitchFamily="18" charset="0"/>
              <a:cs typeface="Times New Roman" panose="02020603050405020304" pitchFamily="18" charset="0"/>
            </a:endParaRPr>
          </a:p>
        </p:txBody>
      </p:sp>
      <p:sp>
        <p:nvSpPr>
          <p:cNvPr id="4" name="Nube 3">
            <a:extLst>
              <a:ext uri="{FF2B5EF4-FFF2-40B4-BE49-F238E27FC236}">
                <a16:creationId xmlns:a16="http://schemas.microsoft.com/office/drawing/2014/main" id="{C7EB3BE9-74D1-137B-A1B4-B19EC6D7B8B4}"/>
              </a:ext>
            </a:extLst>
          </p:cNvPr>
          <p:cNvSpPr/>
          <p:nvPr/>
        </p:nvSpPr>
        <p:spPr>
          <a:xfrm>
            <a:off x="1444616" y="1524000"/>
            <a:ext cx="2981363" cy="2026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Times New Roman" panose="02020603050405020304" pitchFamily="18" charset="0"/>
                <a:cs typeface="Times New Roman" panose="02020603050405020304" pitchFamily="18" charset="0"/>
              </a:rPr>
              <a:t>Quinta acta de reunión:</a:t>
            </a:r>
          </a:p>
          <a:p>
            <a:pPr algn="ctr"/>
            <a:r>
              <a:rPr lang="es-MX" sz="1600" dirty="0">
                <a:latin typeface="Times New Roman" panose="02020603050405020304" pitchFamily="18" charset="0"/>
                <a:cs typeface="Times New Roman" panose="02020603050405020304" pitchFamily="18" charset="0"/>
              </a:rPr>
              <a:t>Primer Sprint</a:t>
            </a:r>
            <a:endParaRPr lang="en-US" sz="1600" dirty="0">
              <a:latin typeface="Times New Roman" panose="02020603050405020304" pitchFamily="18" charset="0"/>
              <a:cs typeface="Times New Roman" panose="02020603050405020304" pitchFamily="18" charset="0"/>
            </a:endParaRPr>
          </a:p>
        </p:txBody>
      </p:sp>
      <p:sp>
        <p:nvSpPr>
          <p:cNvPr id="5" name="Nube 4">
            <a:extLst>
              <a:ext uri="{FF2B5EF4-FFF2-40B4-BE49-F238E27FC236}">
                <a16:creationId xmlns:a16="http://schemas.microsoft.com/office/drawing/2014/main" id="{C3EEA685-B9CE-B899-F302-8C5C2DAB21E0}"/>
              </a:ext>
            </a:extLst>
          </p:cNvPr>
          <p:cNvSpPr/>
          <p:nvPr/>
        </p:nvSpPr>
        <p:spPr>
          <a:xfrm>
            <a:off x="6115869" y="1524000"/>
            <a:ext cx="2981363" cy="2026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Times New Roman" panose="02020603050405020304" pitchFamily="18" charset="0"/>
                <a:cs typeface="Times New Roman" panose="02020603050405020304" pitchFamily="18" charset="0"/>
              </a:rPr>
              <a:t>Sexta acta de reunión:</a:t>
            </a:r>
          </a:p>
          <a:p>
            <a:pPr algn="ctr"/>
            <a:r>
              <a:rPr lang="es-MX" sz="1600" dirty="0">
                <a:latin typeface="Times New Roman" panose="02020603050405020304" pitchFamily="18" charset="0"/>
                <a:cs typeface="Times New Roman" panose="02020603050405020304" pitchFamily="18" charset="0"/>
              </a:rPr>
              <a:t>Juego de cartas Scrum</a:t>
            </a:r>
            <a:endParaRPr lang="en-US" sz="1600" dirty="0">
              <a:latin typeface="Times New Roman" panose="02020603050405020304" pitchFamily="18" charset="0"/>
              <a:cs typeface="Times New Roman" panose="02020603050405020304" pitchFamily="18" charset="0"/>
            </a:endParaRPr>
          </a:p>
        </p:txBody>
      </p:sp>
      <p:sp>
        <p:nvSpPr>
          <p:cNvPr id="6" name="Nube 5">
            <a:extLst>
              <a:ext uri="{FF2B5EF4-FFF2-40B4-BE49-F238E27FC236}">
                <a16:creationId xmlns:a16="http://schemas.microsoft.com/office/drawing/2014/main" id="{612B7092-3674-6E74-9EA7-3DDE44277863}"/>
              </a:ext>
            </a:extLst>
          </p:cNvPr>
          <p:cNvSpPr/>
          <p:nvPr/>
        </p:nvSpPr>
        <p:spPr>
          <a:xfrm>
            <a:off x="1444615" y="4034117"/>
            <a:ext cx="2981363" cy="2026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Times New Roman" panose="02020603050405020304" pitchFamily="18" charset="0"/>
                <a:cs typeface="Times New Roman" panose="02020603050405020304" pitchFamily="18" charset="0"/>
              </a:rPr>
              <a:t>Séptima acta de reunión:</a:t>
            </a:r>
          </a:p>
          <a:p>
            <a:pPr algn="ctr"/>
            <a:r>
              <a:rPr lang="es-MX" sz="1600" dirty="0">
                <a:latin typeface="Times New Roman" panose="02020603050405020304" pitchFamily="18" charset="0"/>
                <a:cs typeface="Times New Roman" panose="02020603050405020304" pitchFamily="18" charset="0"/>
              </a:rPr>
              <a:t>Pizarra Scrum</a:t>
            </a:r>
            <a:endParaRPr lang="en-US" sz="1600" dirty="0">
              <a:latin typeface="Times New Roman" panose="02020603050405020304" pitchFamily="18" charset="0"/>
              <a:cs typeface="Times New Roman" panose="02020603050405020304" pitchFamily="18" charset="0"/>
            </a:endParaRPr>
          </a:p>
        </p:txBody>
      </p:sp>
      <p:sp>
        <p:nvSpPr>
          <p:cNvPr id="7" name="Nube 6">
            <a:extLst>
              <a:ext uri="{FF2B5EF4-FFF2-40B4-BE49-F238E27FC236}">
                <a16:creationId xmlns:a16="http://schemas.microsoft.com/office/drawing/2014/main" id="{DF252315-8E1D-431F-ECB2-56C68B66D51A}"/>
              </a:ext>
            </a:extLst>
          </p:cNvPr>
          <p:cNvSpPr/>
          <p:nvPr/>
        </p:nvSpPr>
        <p:spPr>
          <a:xfrm>
            <a:off x="6115869" y="4034116"/>
            <a:ext cx="2981363" cy="2026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Times New Roman" panose="02020603050405020304" pitchFamily="18" charset="0"/>
                <a:cs typeface="Times New Roman" panose="02020603050405020304" pitchFamily="18" charset="0"/>
              </a:rPr>
              <a:t>Octava acta de reunión:</a:t>
            </a:r>
          </a:p>
          <a:p>
            <a:pPr algn="ctr"/>
            <a:r>
              <a:rPr lang="es-MX" sz="1600" dirty="0">
                <a:latin typeface="Times New Roman" panose="02020603050405020304" pitchFamily="18" charset="0"/>
                <a:cs typeface="Times New Roman" panose="02020603050405020304" pitchFamily="18" charset="0"/>
              </a:rPr>
              <a:t>Revisión </a:t>
            </a:r>
            <a:r>
              <a:rPr lang="es-MX" sz="1600" dirty="0" err="1">
                <a:latin typeface="Times New Roman" panose="02020603050405020304" pitchFamily="18" charset="0"/>
                <a:cs typeface="Times New Roman" panose="02020603050405020304" pitchFamily="18" charset="0"/>
              </a:rPr>
              <a:t>Tester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14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07BD689-3375-8647-AD12-D7D9A64FECAE}"/>
              </a:ext>
            </a:extLst>
          </p:cNvPr>
          <p:cNvSpPr txBox="1"/>
          <p:nvPr/>
        </p:nvSpPr>
        <p:spPr>
          <a:xfrm>
            <a:off x="1042504" y="648989"/>
            <a:ext cx="7087197"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Especificación de Requerimientos (I)</a:t>
            </a:r>
            <a:endParaRPr lang="en-US" sz="3200" b="1"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0E19B735-1D89-4BFB-0751-33D08195F40A}"/>
              </a:ext>
            </a:extLst>
          </p:cNvPr>
          <p:cNvPicPr>
            <a:picLocks noChangeAspect="1"/>
          </p:cNvPicPr>
          <p:nvPr/>
        </p:nvPicPr>
        <p:blipFill>
          <a:blip r:embed="rId2"/>
          <a:stretch>
            <a:fillRect/>
          </a:stretch>
        </p:blipFill>
        <p:spPr>
          <a:xfrm>
            <a:off x="334780" y="1626714"/>
            <a:ext cx="11522439" cy="3604572"/>
          </a:xfrm>
          <a:prstGeom prst="rect">
            <a:avLst/>
          </a:prstGeom>
        </p:spPr>
      </p:pic>
    </p:spTree>
    <p:extLst>
      <p:ext uri="{BB962C8B-B14F-4D97-AF65-F5344CB8AC3E}">
        <p14:creationId xmlns:p14="http://schemas.microsoft.com/office/powerpoint/2010/main" val="179139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0F9B012-B81F-29ED-BF42-C8BD033CADCC}"/>
              </a:ext>
            </a:extLst>
          </p:cNvPr>
          <p:cNvPicPr>
            <a:picLocks noChangeAspect="1"/>
          </p:cNvPicPr>
          <p:nvPr/>
        </p:nvPicPr>
        <p:blipFill>
          <a:blip r:embed="rId2"/>
          <a:stretch>
            <a:fillRect/>
          </a:stretch>
        </p:blipFill>
        <p:spPr>
          <a:xfrm>
            <a:off x="911766" y="1421848"/>
            <a:ext cx="5071549" cy="4787163"/>
          </a:xfrm>
          <a:prstGeom prst="rect">
            <a:avLst/>
          </a:prstGeom>
        </p:spPr>
      </p:pic>
      <p:pic>
        <p:nvPicPr>
          <p:cNvPr id="6" name="Imagen 5">
            <a:extLst>
              <a:ext uri="{FF2B5EF4-FFF2-40B4-BE49-F238E27FC236}">
                <a16:creationId xmlns:a16="http://schemas.microsoft.com/office/drawing/2014/main" id="{E29EB16C-20C4-1149-CA4F-6EC51CCCBE7D}"/>
              </a:ext>
            </a:extLst>
          </p:cNvPr>
          <p:cNvPicPr>
            <a:picLocks noChangeAspect="1"/>
          </p:cNvPicPr>
          <p:nvPr/>
        </p:nvPicPr>
        <p:blipFill>
          <a:blip r:embed="rId3"/>
          <a:stretch>
            <a:fillRect/>
          </a:stretch>
        </p:blipFill>
        <p:spPr>
          <a:xfrm>
            <a:off x="6096000" y="1852153"/>
            <a:ext cx="5707875" cy="3926552"/>
          </a:xfrm>
          <a:prstGeom prst="rect">
            <a:avLst/>
          </a:prstGeom>
        </p:spPr>
      </p:pic>
      <p:sp>
        <p:nvSpPr>
          <p:cNvPr id="9" name="CuadroTexto 8">
            <a:extLst>
              <a:ext uri="{FF2B5EF4-FFF2-40B4-BE49-F238E27FC236}">
                <a16:creationId xmlns:a16="http://schemas.microsoft.com/office/drawing/2014/main" id="{6E17E267-8C72-8A73-E911-9E5B764E1367}"/>
              </a:ext>
            </a:extLst>
          </p:cNvPr>
          <p:cNvSpPr txBox="1"/>
          <p:nvPr/>
        </p:nvSpPr>
        <p:spPr>
          <a:xfrm>
            <a:off x="1042504" y="648989"/>
            <a:ext cx="7247497"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Especificación de Requerimientos (II)</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206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A712E9A-F8FB-0B45-7BD9-D76592232A55}"/>
              </a:ext>
            </a:extLst>
          </p:cNvPr>
          <p:cNvPicPr>
            <a:picLocks noChangeAspect="1"/>
          </p:cNvPicPr>
          <p:nvPr/>
        </p:nvPicPr>
        <p:blipFill>
          <a:blip r:embed="rId2"/>
          <a:stretch>
            <a:fillRect/>
          </a:stretch>
        </p:blipFill>
        <p:spPr>
          <a:xfrm>
            <a:off x="403367" y="1352369"/>
            <a:ext cx="5692633" cy="4153260"/>
          </a:xfrm>
          <a:prstGeom prst="rect">
            <a:avLst/>
          </a:prstGeom>
        </p:spPr>
      </p:pic>
      <p:pic>
        <p:nvPicPr>
          <p:cNvPr id="6" name="Imagen 5">
            <a:extLst>
              <a:ext uri="{FF2B5EF4-FFF2-40B4-BE49-F238E27FC236}">
                <a16:creationId xmlns:a16="http://schemas.microsoft.com/office/drawing/2014/main" id="{5E6E2180-6031-448B-71A6-43B7489DC92F}"/>
              </a:ext>
            </a:extLst>
          </p:cNvPr>
          <p:cNvPicPr>
            <a:picLocks noChangeAspect="1"/>
          </p:cNvPicPr>
          <p:nvPr/>
        </p:nvPicPr>
        <p:blipFill>
          <a:blip r:embed="rId3"/>
          <a:stretch>
            <a:fillRect/>
          </a:stretch>
        </p:blipFill>
        <p:spPr>
          <a:xfrm>
            <a:off x="6226010" y="1382852"/>
            <a:ext cx="5692633" cy="4092295"/>
          </a:xfrm>
          <a:prstGeom prst="rect">
            <a:avLst/>
          </a:prstGeom>
        </p:spPr>
      </p:pic>
      <p:sp>
        <p:nvSpPr>
          <p:cNvPr id="7" name="CuadroTexto 6">
            <a:extLst>
              <a:ext uri="{FF2B5EF4-FFF2-40B4-BE49-F238E27FC236}">
                <a16:creationId xmlns:a16="http://schemas.microsoft.com/office/drawing/2014/main" id="{5455C5AF-9DBE-1FFE-5974-436BFA49CE96}"/>
              </a:ext>
            </a:extLst>
          </p:cNvPr>
          <p:cNvSpPr txBox="1"/>
          <p:nvPr/>
        </p:nvSpPr>
        <p:spPr>
          <a:xfrm>
            <a:off x="1042504" y="648989"/>
            <a:ext cx="7407797"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Especificación de Requerimientos (III)</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49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1D0EBFE-FBBB-309D-B5BB-66C3570ADB43}"/>
              </a:ext>
            </a:extLst>
          </p:cNvPr>
          <p:cNvPicPr>
            <a:picLocks noChangeAspect="1"/>
          </p:cNvPicPr>
          <p:nvPr/>
        </p:nvPicPr>
        <p:blipFill>
          <a:blip r:embed="rId2"/>
          <a:stretch>
            <a:fillRect/>
          </a:stretch>
        </p:blipFill>
        <p:spPr>
          <a:xfrm>
            <a:off x="418608" y="1382852"/>
            <a:ext cx="5677392" cy="4092295"/>
          </a:xfrm>
          <a:prstGeom prst="rect">
            <a:avLst/>
          </a:prstGeom>
        </p:spPr>
      </p:pic>
      <p:pic>
        <p:nvPicPr>
          <p:cNvPr id="6" name="Imagen 5">
            <a:extLst>
              <a:ext uri="{FF2B5EF4-FFF2-40B4-BE49-F238E27FC236}">
                <a16:creationId xmlns:a16="http://schemas.microsoft.com/office/drawing/2014/main" id="{25972349-F6AC-A9C0-A107-55927B43EF23}"/>
              </a:ext>
            </a:extLst>
          </p:cNvPr>
          <p:cNvPicPr>
            <a:picLocks noChangeAspect="1"/>
          </p:cNvPicPr>
          <p:nvPr/>
        </p:nvPicPr>
        <p:blipFill>
          <a:blip r:embed="rId3"/>
          <a:stretch>
            <a:fillRect/>
          </a:stretch>
        </p:blipFill>
        <p:spPr>
          <a:xfrm>
            <a:off x="6191229" y="1459058"/>
            <a:ext cx="5654530" cy="3939881"/>
          </a:xfrm>
          <a:prstGeom prst="rect">
            <a:avLst/>
          </a:prstGeom>
        </p:spPr>
      </p:pic>
      <p:sp>
        <p:nvSpPr>
          <p:cNvPr id="7" name="CuadroTexto 6">
            <a:extLst>
              <a:ext uri="{FF2B5EF4-FFF2-40B4-BE49-F238E27FC236}">
                <a16:creationId xmlns:a16="http://schemas.microsoft.com/office/drawing/2014/main" id="{C2283937-3AE2-E54F-34D7-8A1765D77463}"/>
              </a:ext>
            </a:extLst>
          </p:cNvPr>
          <p:cNvSpPr txBox="1"/>
          <p:nvPr/>
        </p:nvSpPr>
        <p:spPr>
          <a:xfrm>
            <a:off x="1042504" y="648989"/>
            <a:ext cx="7383753"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Especificación de Requerimientos (IV)</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10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9D0F1D0-EBD1-C5A4-C0EA-4202D3DA224D}"/>
              </a:ext>
            </a:extLst>
          </p:cNvPr>
          <p:cNvPicPr>
            <a:picLocks noChangeAspect="1"/>
          </p:cNvPicPr>
          <p:nvPr/>
        </p:nvPicPr>
        <p:blipFill>
          <a:blip r:embed="rId2"/>
          <a:stretch>
            <a:fillRect/>
          </a:stretch>
        </p:blipFill>
        <p:spPr>
          <a:xfrm>
            <a:off x="433849" y="1645765"/>
            <a:ext cx="5662151" cy="3566469"/>
          </a:xfrm>
          <a:prstGeom prst="rect">
            <a:avLst/>
          </a:prstGeom>
        </p:spPr>
      </p:pic>
      <p:pic>
        <p:nvPicPr>
          <p:cNvPr id="6" name="Imagen 5">
            <a:extLst>
              <a:ext uri="{FF2B5EF4-FFF2-40B4-BE49-F238E27FC236}">
                <a16:creationId xmlns:a16="http://schemas.microsoft.com/office/drawing/2014/main" id="{5C67778D-811E-8B1A-F12D-ADBC71941BBB}"/>
              </a:ext>
            </a:extLst>
          </p:cNvPr>
          <p:cNvPicPr>
            <a:picLocks noChangeAspect="1"/>
          </p:cNvPicPr>
          <p:nvPr/>
        </p:nvPicPr>
        <p:blipFill>
          <a:blip r:embed="rId3"/>
          <a:stretch>
            <a:fillRect/>
          </a:stretch>
        </p:blipFill>
        <p:spPr>
          <a:xfrm>
            <a:off x="6303960" y="1371420"/>
            <a:ext cx="5662151" cy="4115157"/>
          </a:xfrm>
          <a:prstGeom prst="rect">
            <a:avLst/>
          </a:prstGeom>
        </p:spPr>
      </p:pic>
      <p:sp>
        <p:nvSpPr>
          <p:cNvPr id="7" name="CuadroTexto 6">
            <a:extLst>
              <a:ext uri="{FF2B5EF4-FFF2-40B4-BE49-F238E27FC236}">
                <a16:creationId xmlns:a16="http://schemas.microsoft.com/office/drawing/2014/main" id="{C8AE6196-2CFC-2C56-59E3-0FCA7AC3C474}"/>
              </a:ext>
            </a:extLst>
          </p:cNvPr>
          <p:cNvSpPr txBox="1"/>
          <p:nvPr/>
        </p:nvSpPr>
        <p:spPr>
          <a:xfrm>
            <a:off x="1042504" y="648989"/>
            <a:ext cx="7383753"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Especificación de Requerimientos (V)</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7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36803D5-9633-812D-02B6-EFA25585DEE1}"/>
              </a:ext>
            </a:extLst>
          </p:cNvPr>
          <p:cNvSpPr txBox="1"/>
          <p:nvPr/>
        </p:nvSpPr>
        <p:spPr>
          <a:xfrm>
            <a:off x="1042504" y="648989"/>
            <a:ext cx="6316729"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Diseño del entorno de desarrollo</a:t>
            </a:r>
            <a:endParaRPr lang="en-US" sz="3200" b="1" dirty="0">
              <a:latin typeface="Times New Roman" panose="02020603050405020304" pitchFamily="18" charset="0"/>
              <a:cs typeface="Times New Roman" panose="02020603050405020304" pitchFamily="18" charset="0"/>
            </a:endParaRPr>
          </a:p>
        </p:txBody>
      </p:sp>
      <p:pic>
        <p:nvPicPr>
          <p:cNvPr id="3074" name="Picture 2" descr="Apache NetBeans 11: cómo configurar el IDE para aprovecharlo al máximo">
            <a:extLst>
              <a:ext uri="{FF2B5EF4-FFF2-40B4-BE49-F238E27FC236}">
                <a16:creationId xmlns:a16="http://schemas.microsoft.com/office/drawing/2014/main" id="{B1C1AC83-2AD2-091B-8F7C-6CA4A84D7B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8247" y="1582499"/>
            <a:ext cx="3692709" cy="19386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CE21A476-8C1C-4800-5CEF-97E2746C59E9}"/>
              </a:ext>
            </a:extLst>
          </p:cNvPr>
          <p:cNvSpPr txBox="1"/>
          <p:nvPr/>
        </p:nvSpPr>
        <p:spPr>
          <a:xfrm>
            <a:off x="1042504" y="1674673"/>
            <a:ext cx="6554558" cy="1754326"/>
          </a:xfrm>
          <a:prstGeom prst="rect">
            <a:avLst/>
          </a:prstGeom>
          <a:noFill/>
        </p:spPr>
        <p:txBody>
          <a:bodyPr wrap="square" rtlCol="0">
            <a:spAutoFit/>
          </a:bodyPr>
          <a:lstStyle/>
          <a:p>
            <a:r>
              <a:rPr lang="es-ES" b="0" i="0" dirty="0">
                <a:effectLst/>
                <a:latin typeface="Times New Roman" panose="02020603050405020304" pitchFamily="18" charset="0"/>
                <a:cs typeface="Times New Roman" panose="02020603050405020304" pitchFamily="18" charset="0"/>
              </a:rPr>
              <a:t>Apache NetBeans es un IDE (entorno de desarrollo integrado, por sus siglas en inglés) de código abierto que proporciona editores de código, asistentes y plantillas. Puede ayudar a los desarrolladores a crear aplicaciones en Java, PHP y otros lenguajes de programación. Apache NetBeans se puede instalar en sistemas operativos Windows, Mac OSX, Linux y BSD.</a:t>
            </a:r>
            <a:endParaRPr lang="en-US" dirty="0">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82BCDCB1-FBF0-BA48-4E1C-637CEE7B8EE3}"/>
              </a:ext>
            </a:extLst>
          </p:cNvPr>
          <p:cNvSpPr txBox="1"/>
          <p:nvPr/>
        </p:nvSpPr>
        <p:spPr>
          <a:xfrm>
            <a:off x="1042504" y="4023426"/>
            <a:ext cx="6554558" cy="923330"/>
          </a:xfrm>
          <a:prstGeom prst="rect">
            <a:avLst/>
          </a:prstGeom>
          <a:noFill/>
        </p:spPr>
        <p:txBody>
          <a:bodyPr wrap="square" rtlCol="0">
            <a:spAutoFit/>
          </a:bodyPr>
          <a:lstStyle/>
          <a:p>
            <a:r>
              <a:rPr lang="es-ES" dirty="0">
                <a:latin typeface="Times New Roman" panose="02020603050405020304" pitchFamily="18" charset="0"/>
                <a:cs typeface="Times New Roman" panose="02020603050405020304" pitchFamily="18" charset="0"/>
              </a:rPr>
              <a:t>Swing es una biblioteca gráfica para Java. Incluye widgets para interfaz gráfica de usuario tales como cajas de texto, botones, listas desplegables y tablas.</a:t>
            </a:r>
            <a:endParaRPr lang="en-US" dirty="0">
              <a:latin typeface="Times New Roman" panose="02020603050405020304" pitchFamily="18" charset="0"/>
              <a:cs typeface="Times New Roman" panose="02020603050405020304" pitchFamily="18" charset="0"/>
            </a:endParaRPr>
          </a:p>
        </p:txBody>
      </p:sp>
      <p:pic>
        <p:nvPicPr>
          <p:cNvPr id="2050" name="Picture 2" descr="Java Swing desde cero (Interfaces Gráficas)[Parte 1][Hola Mundo con Swing]  - YouTube">
            <a:extLst>
              <a:ext uri="{FF2B5EF4-FFF2-40B4-BE49-F238E27FC236}">
                <a16:creationId xmlns:a16="http://schemas.microsoft.com/office/drawing/2014/main" id="{15D360BC-02A5-BB40-DA70-A5E13A9D82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247" y="4023426"/>
            <a:ext cx="3692708" cy="19386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407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69CA33-220C-FF17-2D4C-418FDEE5F691}"/>
              </a:ext>
            </a:extLst>
          </p:cNvPr>
          <p:cNvSpPr txBox="1"/>
          <p:nvPr/>
        </p:nvSpPr>
        <p:spPr>
          <a:xfrm>
            <a:off x="1042504" y="648989"/>
            <a:ext cx="3393878"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Interfaz gráfica</a:t>
            </a:r>
            <a:endParaRPr lang="en-US" sz="3200" b="1" dirty="0">
              <a:latin typeface="Times New Roman" panose="02020603050405020304" pitchFamily="18" charset="0"/>
              <a:cs typeface="Times New Roman" panose="02020603050405020304" pitchFamily="18" charset="0"/>
            </a:endParaRPr>
          </a:p>
        </p:txBody>
      </p:sp>
      <p:pic>
        <p:nvPicPr>
          <p:cNvPr id="8" name="Imagen 7">
            <a:extLst>
              <a:ext uri="{FF2B5EF4-FFF2-40B4-BE49-F238E27FC236}">
                <a16:creationId xmlns:a16="http://schemas.microsoft.com/office/drawing/2014/main" id="{FFAD52EA-88E8-9D71-A6DE-4053FD2655F3}"/>
              </a:ext>
            </a:extLst>
          </p:cNvPr>
          <p:cNvPicPr>
            <a:picLocks noChangeAspect="1"/>
          </p:cNvPicPr>
          <p:nvPr/>
        </p:nvPicPr>
        <p:blipFill>
          <a:blip r:embed="rId2"/>
          <a:stretch>
            <a:fillRect/>
          </a:stretch>
        </p:blipFill>
        <p:spPr>
          <a:xfrm>
            <a:off x="436194" y="1769755"/>
            <a:ext cx="5441010" cy="3318490"/>
          </a:xfrm>
          <a:prstGeom prst="rect">
            <a:avLst/>
          </a:prstGeom>
        </p:spPr>
      </p:pic>
      <p:pic>
        <p:nvPicPr>
          <p:cNvPr id="10" name="Imagen 9">
            <a:extLst>
              <a:ext uri="{FF2B5EF4-FFF2-40B4-BE49-F238E27FC236}">
                <a16:creationId xmlns:a16="http://schemas.microsoft.com/office/drawing/2014/main" id="{281D415C-0130-0CE9-EF0E-9AB679E92DB8}"/>
              </a:ext>
            </a:extLst>
          </p:cNvPr>
          <p:cNvPicPr>
            <a:picLocks noChangeAspect="1"/>
          </p:cNvPicPr>
          <p:nvPr/>
        </p:nvPicPr>
        <p:blipFill>
          <a:blip r:embed="rId3"/>
          <a:stretch>
            <a:fillRect/>
          </a:stretch>
        </p:blipFill>
        <p:spPr>
          <a:xfrm>
            <a:off x="5966851" y="1769755"/>
            <a:ext cx="6083026" cy="3257591"/>
          </a:xfrm>
          <a:prstGeom prst="rect">
            <a:avLst/>
          </a:prstGeom>
        </p:spPr>
      </p:pic>
    </p:spTree>
    <p:extLst>
      <p:ext uri="{BB962C8B-B14F-4D97-AF65-F5344CB8AC3E}">
        <p14:creationId xmlns:p14="http://schemas.microsoft.com/office/powerpoint/2010/main" val="8457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E4F9B9-E94F-FD67-A601-3EF5BF23094A}"/>
              </a:ext>
            </a:extLst>
          </p:cNvPr>
          <p:cNvSpPr txBox="1"/>
          <p:nvPr/>
        </p:nvSpPr>
        <p:spPr>
          <a:xfrm>
            <a:off x="1042504" y="648989"/>
            <a:ext cx="4833952"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Resultados del Proyecto</a:t>
            </a:r>
            <a:endParaRPr lang="en-US" sz="3200" b="1"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1E6D8C85-2F7F-1F94-41F1-7ABFBB3EC508}"/>
              </a:ext>
            </a:extLst>
          </p:cNvPr>
          <p:cNvSpPr txBox="1"/>
          <p:nvPr/>
        </p:nvSpPr>
        <p:spPr>
          <a:xfrm>
            <a:off x="1560536" y="2090172"/>
            <a:ext cx="8228921" cy="2677656"/>
          </a:xfrm>
          <a:prstGeom prst="rect">
            <a:avLst/>
          </a:prstGeom>
          <a:noFill/>
        </p:spPr>
        <p:txBody>
          <a:bodyPr wrap="square" rtlCol="0">
            <a:spAutoFit/>
          </a:bodyPr>
          <a:lstStyle/>
          <a:p>
            <a:pPr algn="just"/>
            <a:r>
              <a:rPr lang="es-MX" sz="2800" dirty="0">
                <a:latin typeface="Times New Roman" panose="02020603050405020304" pitchFamily="18" charset="0"/>
                <a:cs typeface="Times New Roman" panose="02020603050405020304" pitchFamily="18" charset="0"/>
              </a:rPr>
              <a:t>Al dar por finalizado este proyecto, las ligas deportivas barriales tendrán a su disposición un sistema automatizado, para el ingreso de datos que se den en los partidos del ámbito barrial, con esto se lograra evitar manipulación de terceros, así como se garantiza la seguridad de la información.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00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0950F8-C4AC-94F5-7287-E481405FA355}"/>
              </a:ext>
            </a:extLst>
          </p:cNvPr>
          <p:cNvSpPr txBox="1"/>
          <p:nvPr/>
        </p:nvSpPr>
        <p:spPr>
          <a:xfrm>
            <a:off x="1042504" y="648989"/>
            <a:ext cx="6484467"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Conclusiones y Recomendaciones</a:t>
            </a:r>
            <a:endParaRPr lang="en-US" sz="3200" b="1"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3BB09930-E352-BEAF-3E9E-FA8E85138049}"/>
              </a:ext>
            </a:extLst>
          </p:cNvPr>
          <p:cNvSpPr txBox="1"/>
          <p:nvPr/>
        </p:nvSpPr>
        <p:spPr>
          <a:xfrm>
            <a:off x="1219878" y="2142565"/>
            <a:ext cx="8228921" cy="3416320"/>
          </a:xfrm>
          <a:prstGeom prst="rect">
            <a:avLst/>
          </a:prstGeom>
          <a:noFill/>
        </p:spPr>
        <p:txBody>
          <a:bodyPr wrap="square" rtlCol="0">
            <a:spAutoFit/>
          </a:bodyPr>
          <a:lstStyle/>
          <a:p>
            <a:pPr marL="285750" indent="-285750">
              <a:buFont typeface="Wingdings" panose="05000000000000000000" pitchFamily="2" charset="2"/>
              <a:buChar char="Ø"/>
            </a:pPr>
            <a:r>
              <a:rPr lang="es-MX" sz="2400" dirty="0">
                <a:latin typeface="Times New Roman" panose="02020603050405020304" pitchFamily="18" charset="0"/>
                <a:cs typeface="Times New Roman" panose="02020603050405020304" pitchFamily="18" charset="0"/>
              </a:rPr>
              <a:t>En conclusión siguiendo una secuencia se han ido realizando cada ítem presentados en la agenda, respecto al presente proyecto con las ordenes impartidas en clase.</a:t>
            </a:r>
          </a:p>
          <a:p>
            <a:pPr marL="285750" indent="-285750">
              <a:buFont typeface="Wingdings" panose="05000000000000000000" pitchFamily="2" charset="2"/>
              <a:buChar char="Ø"/>
            </a:pPr>
            <a:r>
              <a:rPr lang="es-MX" sz="2400" dirty="0">
                <a:latin typeface="Times New Roman" panose="02020603050405020304" pitchFamily="18" charset="0"/>
                <a:cs typeface="Times New Roman" panose="02020603050405020304" pitchFamily="18" charset="0"/>
              </a:rPr>
              <a:t>Se logro desarrollar las funciones de software especificadas gracias a las retrospectivas realizadas por las personas a cargo.</a:t>
            </a:r>
          </a:p>
          <a:p>
            <a:pPr marL="285750" indent="-285750">
              <a:buFont typeface="Wingdings" panose="05000000000000000000" pitchFamily="2" charset="2"/>
              <a:buChar char="Ø"/>
            </a:pPr>
            <a:r>
              <a:rPr lang="es-MX" sz="2400" dirty="0">
                <a:latin typeface="Times New Roman" panose="02020603050405020304" pitchFamily="18" charset="0"/>
                <a:cs typeface="Times New Roman" panose="02020603050405020304" pitchFamily="18" charset="0"/>
              </a:rPr>
              <a:t>Se recomienda crear un calendario con las reuniones planteadas, para así evitar olvidos o atrasos.</a:t>
            </a:r>
          </a:p>
          <a:p>
            <a:pPr marL="285750" indent="-285750">
              <a:buFont typeface="Wingdings" panose="05000000000000000000" pitchFamily="2" charset="2"/>
              <a:buChar char="Ø"/>
            </a:pPr>
            <a:r>
              <a:rPr lang="es-MX" sz="2400" dirty="0">
                <a:latin typeface="Times New Roman" panose="02020603050405020304" pitchFamily="18" charset="0"/>
                <a:cs typeface="Times New Roman" panose="02020603050405020304" pitchFamily="18" charset="0"/>
              </a:rPr>
              <a:t>Se recomienda dar a conocimiento los roles que cada uno va a cumplir en el proyecto para una mejor organización.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93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6005FB1-25AE-29F1-238C-E971A4DBFA8D}"/>
              </a:ext>
            </a:extLst>
          </p:cNvPr>
          <p:cNvSpPr txBox="1"/>
          <p:nvPr/>
        </p:nvSpPr>
        <p:spPr>
          <a:xfrm>
            <a:off x="1092199" y="1905505"/>
            <a:ext cx="5052291" cy="3046988"/>
          </a:xfrm>
          <a:prstGeom prst="rect">
            <a:avLst/>
          </a:prstGeom>
          <a:noFill/>
        </p:spPr>
        <p:txBody>
          <a:bodyPr wrap="square" rtlCol="0">
            <a:spAutoFit/>
          </a:bodyPr>
          <a:lstStyle/>
          <a:p>
            <a:r>
              <a:rPr lang="es-MX" sz="3200" b="1" dirty="0">
                <a:latin typeface="Times New Roman" panose="02020603050405020304" pitchFamily="18" charset="0"/>
                <a:cs typeface="Times New Roman" panose="02020603050405020304" pitchFamily="18" charset="0"/>
              </a:rPr>
              <a:t>PROYECTO</a:t>
            </a:r>
          </a:p>
          <a:p>
            <a:endParaRPr lang="es-MX" sz="3200" dirty="0">
              <a:latin typeface="Times New Roman" panose="02020603050405020304" pitchFamily="18" charset="0"/>
              <a:cs typeface="Times New Roman" panose="02020603050405020304" pitchFamily="18" charset="0"/>
            </a:endParaRPr>
          </a:p>
          <a:p>
            <a:r>
              <a:rPr lang="es-ES" sz="2400" i="1" dirty="0">
                <a:effectLst/>
                <a:latin typeface="Times New Roman" panose="02020603050405020304" pitchFamily="18" charset="0"/>
                <a:ea typeface="Times New Roman" panose="02020603050405020304" pitchFamily="18" charset="0"/>
                <a:cs typeface="Times New Roman" panose="02020603050405020304" pitchFamily="18" charset="0"/>
              </a:rPr>
              <a:t>“SISTEMA INFORMÁTICO PARA LA ADMINISTRACIÓN DE LA INFORMACIÓN DE UN CAMPEONATO DE FÚTBOL”</a:t>
            </a:r>
            <a:endParaRPr lang="en-US" sz="2400" i="1"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3200" dirty="0"/>
          </a:p>
        </p:txBody>
      </p:sp>
      <p:sp>
        <p:nvSpPr>
          <p:cNvPr id="4" name="AutoShape 2">
            <a:extLst>
              <a:ext uri="{FF2B5EF4-FFF2-40B4-BE49-F238E27FC236}">
                <a16:creationId xmlns:a16="http://schemas.microsoft.com/office/drawing/2014/main" id="{107D6D81-2C6C-CC13-1387-50D7BB35EEE5}"/>
              </a:ext>
            </a:extLst>
          </p:cNvPr>
          <p:cNvSpPr>
            <a:spLocks noChangeAspect="1" noChangeArrowheads="1"/>
          </p:cNvSpPr>
          <p:nvPr/>
        </p:nvSpPr>
        <p:spPr bwMode="auto">
          <a:xfrm>
            <a:off x="5943599" y="3276599"/>
            <a:ext cx="2313709" cy="23137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n 5">
            <a:extLst>
              <a:ext uri="{FF2B5EF4-FFF2-40B4-BE49-F238E27FC236}">
                <a16:creationId xmlns:a16="http://schemas.microsoft.com/office/drawing/2014/main" id="{B22B2730-6896-7619-9535-2505248216E3}"/>
              </a:ext>
            </a:extLst>
          </p:cNvPr>
          <p:cNvPicPr>
            <a:picLocks noChangeAspect="1"/>
          </p:cNvPicPr>
          <p:nvPr/>
        </p:nvPicPr>
        <p:blipFill>
          <a:blip r:embed="rId2"/>
          <a:stretch>
            <a:fillRect/>
          </a:stretch>
        </p:blipFill>
        <p:spPr>
          <a:xfrm>
            <a:off x="6345382" y="1721172"/>
            <a:ext cx="5690440" cy="3415655"/>
          </a:xfrm>
          <a:prstGeom prst="rect">
            <a:avLst/>
          </a:prstGeom>
        </p:spPr>
      </p:pic>
    </p:spTree>
    <p:extLst>
      <p:ext uri="{BB962C8B-B14F-4D97-AF65-F5344CB8AC3E}">
        <p14:creationId xmlns:p14="http://schemas.microsoft.com/office/powerpoint/2010/main" val="387429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B3B1D13-2100-BF57-2659-9A274D30310B}"/>
              </a:ext>
            </a:extLst>
          </p:cNvPr>
          <p:cNvSpPr txBox="1"/>
          <p:nvPr/>
        </p:nvSpPr>
        <p:spPr>
          <a:xfrm>
            <a:off x="993588" y="713199"/>
            <a:ext cx="1893048" cy="584775"/>
          </a:xfrm>
          <a:prstGeom prst="rect">
            <a:avLst/>
          </a:prstGeom>
          <a:noFill/>
        </p:spPr>
        <p:txBody>
          <a:bodyPr wrap="square" rtlCol="0">
            <a:spAutoFit/>
          </a:bodyPr>
          <a:lstStyle/>
          <a:p>
            <a:r>
              <a:rPr lang="es-MX" sz="3200" dirty="0"/>
              <a:t>ÍNDICE</a:t>
            </a:r>
            <a:endParaRPr lang="en-US" sz="3200" dirty="0"/>
          </a:p>
        </p:txBody>
      </p:sp>
      <p:sp>
        <p:nvSpPr>
          <p:cNvPr id="6" name="CuadroTexto 5">
            <a:extLst>
              <a:ext uri="{FF2B5EF4-FFF2-40B4-BE49-F238E27FC236}">
                <a16:creationId xmlns:a16="http://schemas.microsoft.com/office/drawing/2014/main" id="{1B6D50A9-D379-C2FD-8B98-F8FF541C3806}"/>
              </a:ext>
            </a:extLst>
          </p:cNvPr>
          <p:cNvSpPr txBox="1"/>
          <p:nvPr/>
        </p:nvSpPr>
        <p:spPr>
          <a:xfrm>
            <a:off x="993588" y="1443841"/>
            <a:ext cx="5271461" cy="4893647"/>
          </a:xfrm>
          <a:prstGeom prst="rect">
            <a:avLst/>
          </a:prstGeom>
          <a:noFill/>
        </p:spPr>
        <p:txBody>
          <a:bodyPr wrap="square" rtlCol="0">
            <a:spAutoFit/>
          </a:bodyPr>
          <a:lstStyle/>
          <a:p>
            <a:pPr marL="342900" indent="-342900">
              <a:buFont typeface="+mj-lt"/>
              <a:buAutoNum type="arabicPeriod"/>
            </a:pPr>
            <a:r>
              <a:rPr lang="es-MX" sz="2400" dirty="0"/>
              <a:t>Objetivos</a:t>
            </a:r>
          </a:p>
          <a:p>
            <a:pPr marL="800100" lvl="1" indent="-342900">
              <a:buFont typeface="Wingdings" panose="05000000000000000000" pitchFamily="2" charset="2"/>
              <a:buChar char="Ø"/>
            </a:pPr>
            <a:r>
              <a:rPr lang="es-MX" sz="2400" dirty="0"/>
              <a:t>General</a:t>
            </a:r>
          </a:p>
          <a:p>
            <a:pPr marL="800100" lvl="1" indent="-342900">
              <a:buFont typeface="Wingdings" panose="05000000000000000000" pitchFamily="2" charset="2"/>
              <a:buChar char="Ø"/>
            </a:pPr>
            <a:r>
              <a:rPr lang="es-MX" sz="2400" dirty="0"/>
              <a:t>Especifico</a:t>
            </a:r>
          </a:p>
          <a:p>
            <a:pPr marL="342900" indent="-342900">
              <a:buFont typeface="+mj-lt"/>
              <a:buAutoNum type="arabicPeriod"/>
            </a:pPr>
            <a:r>
              <a:rPr lang="en-US" sz="2400" dirty="0" err="1"/>
              <a:t>Alcance</a:t>
            </a:r>
            <a:endParaRPr lang="en-US" sz="2400" dirty="0"/>
          </a:p>
          <a:p>
            <a:pPr marL="342900" indent="-342900">
              <a:buFont typeface="+mj-lt"/>
              <a:buAutoNum type="arabicPeriod"/>
            </a:pPr>
            <a:r>
              <a:rPr lang="en-US" sz="2400" dirty="0" err="1"/>
              <a:t>Resultados</a:t>
            </a:r>
            <a:r>
              <a:rPr lang="en-US" sz="2400" dirty="0"/>
              <a:t> </a:t>
            </a:r>
            <a:r>
              <a:rPr lang="en-US" sz="2400" dirty="0" err="1"/>
              <a:t>esperados</a:t>
            </a:r>
            <a:endParaRPr lang="en-US" sz="2400" dirty="0"/>
          </a:p>
          <a:p>
            <a:pPr marL="342900" indent="-342900">
              <a:buFont typeface="+mj-lt"/>
              <a:buAutoNum type="arabicPeriod"/>
            </a:pPr>
            <a:r>
              <a:rPr lang="en-US" sz="2400" dirty="0"/>
              <a:t>Ideas a defender</a:t>
            </a:r>
          </a:p>
          <a:p>
            <a:pPr marL="342900" indent="-342900">
              <a:buFont typeface="+mj-lt"/>
              <a:buAutoNum type="arabicPeriod"/>
            </a:pPr>
            <a:r>
              <a:rPr lang="en-US" sz="2400" dirty="0"/>
              <a:t>Linea de </a:t>
            </a:r>
            <a:r>
              <a:rPr lang="en-US" sz="2400" dirty="0" err="1"/>
              <a:t>tiempo</a:t>
            </a:r>
            <a:endParaRPr lang="en-US" sz="2400" dirty="0"/>
          </a:p>
          <a:p>
            <a:pPr marL="342900" indent="-342900">
              <a:buFont typeface="+mj-lt"/>
              <a:buAutoNum type="arabicPeriod"/>
            </a:pPr>
            <a:r>
              <a:rPr lang="en-US" sz="2400" dirty="0"/>
              <a:t>Acta de </a:t>
            </a:r>
            <a:r>
              <a:rPr lang="en-US" sz="2400" dirty="0" err="1"/>
              <a:t>reuniones</a:t>
            </a:r>
            <a:endParaRPr lang="en-US" sz="2400" dirty="0"/>
          </a:p>
          <a:p>
            <a:pPr marL="342900" indent="-342900">
              <a:buFont typeface="+mj-lt"/>
              <a:buAutoNum type="arabicPeriod"/>
            </a:pPr>
            <a:r>
              <a:rPr lang="en-US" sz="2400" dirty="0" err="1"/>
              <a:t>Especificación</a:t>
            </a:r>
            <a:r>
              <a:rPr lang="en-US" sz="2400" dirty="0"/>
              <a:t> de </a:t>
            </a:r>
            <a:r>
              <a:rPr lang="en-US" sz="2400" dirty="0" err="1"/>
              <a:t>requerimientos</a:t>
            </a:r>
            <a:endParaRPr lang="en-US" sz="2400" dirty="0"/>
          </a:p>
          <a:p>
            <a:pPr marL="342900" indent="-342900">
              <a:buFont typeface="+mj-lt"/>
              <a:buAutoNum type="arabicPeriod"/>
            </a:pPr>
            <a:r>
              <a:rPr lang="en-US" sz="2400" dirty="0" err="1"/>
              <a:t>Interfaz</a:t>
            </a:r>
            <a:r>
              <a:rPr lang="en-US" sz="2400" dirty="0"/>
              <a:t> </a:t>
            </a:r>
            <a:r>
              <a:rPr lang="en-US" sz="2400" dirty="0" err="1"/>
              <a:t>gráfica</a:t>
            </a:r>
            <a:r>
              <a:rPr lang="en-US" sz="2400" dirty="0"/>
              <a:t> </a:t>
            </a:r>
          </a:p>
          <a:p>
            <a:pPr marL="342900" indent="-342900">
              <a:buFont typeface="+mj-lt"/>
              <a:buAutoNum type="arabicPeriod"/>
            </a:pPr>
            <a:r>
              <a:rPr lang="en-US" sz="2400" dirty="0" err="1"/>
              <a:t>Entorno</a:t>
            </a:r>
            <a:r>
              <a:rPr lang="en-US" sz="2400" dirty="0"/>
              <a:t> de Desarrollo</a:t>
            </a:r>
          </a:p>
          <a:p>
            <a:pPr marL="342900" indent="-342900">
              <a:buFont typeface="+mj-lt"/>
              <a:buAutoNum type="arabicPeriod"/>
            </a:pPr>
            <a:r>
              <a:rPr lang="en-US" sz="2400" dirty="0" err="1"/>
              <a:t>Resultados</a:t>
            </a:r>
            <a:r>
              <a:rPr lang="en-US" sz="2400" dirty="0"/>
              <a:t> del Proyecto</a:t>
            </a:r>
          </a:p>
          <a:p>
            <a:pPr marL="342900" indent="-342900">
              <a:buFont typeface="+mj-lt"/>
              <a:buAutoNum type="arabicPeriod"/>
            </a:pPr>
            <a:r>
              <a:rPr lang="en-US" sz="2400" dirty="0" err="1"/>
              <a:t>Conclusiones</a:t>
            </a:r>
            <a:r>
              <a:rPr lang="en-US" sz="2400" dirty="0"/>
              <a:t> y </a:t>
            </a:r>
            <a:r>
              <a:rPr lang="en-US" sz="2400" dirty="0" err="1"/>
              <a:t>recomendaciones</a:t>
            </a:r>
            <a:endParaRPr lang="en-US" sz="2400" dirty="0"/>
          </a:p>
        </p:txBody>
      </p:sp>
      <p:pic>
        <p:nvPicPr>
          <p:cNvPr id="1026" name="Picture 2" descr="Framework Scrum: roles y responsabilidades">
            <a:extLst>
              <a:ext uri="{FF2B5EF4-FFF2-40B4-BE49-F238E27FC236}">
                <a16:creationId xmlns:a16="http://schemas.microsoft.com/office/drawing/2014/main" id="{0AAD889C-F685-53DD-A9EA-92FD906AC5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5049" y="2043045"/>
            <a:ext cx="5479276" cy="332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78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9A97F7-F67F-E767-5B27-21CE37D5D9DF}"/>
              </a:ext>
            </a:extLst>
          </p:cNvPr>
          <p:cNvSpPr txBox="1"/>
          <p:nvPr/>
        </p:nvSpPr>
        <p:spPr>
          <a:xfrm>
            <a:off x="4224975" y="424872"/>
            <a:ext cx="1871025" cy="584775"/>
          </a:xfrm>
          <a:prstGeom prst="rect">
            <a:avLst/>
          </a:prstGeom>
          <a:noFill/>
        </p:spPr>
        <p:txBody>
          <a:bodyPr wrap="none" rtlCol="0">
            <a:spAutoFit/>
          </a:bodyPr>
          <a:lstStyle/>
          <a:p>
            <a:r>
              <a:rPr lang="es-MX" sz="3200" b="1" dirty="0">
                <a:latin typeface="Times New Roman" panose="02020603050405020304" pitchFamily="18" charset="0"/>
                <a:cs typeface="Times New Roman" panose="02020603050405020304" pitchFamily="18" charset="0"/>
              </a:rPr>
              <a:t>Objetivos</a:t>
            </a:r>
            <a:endParaRPr lang="en-US" sz="3200" b="1"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49FD2585-55A9-5A51-6758-C17064A80C0F}"/>
              </a:ext>
            </a:extLst>
          </p:cNvPr>
          <p:cNvSpPr txBox="1"/>
          <p:nvPr/>
        </p:nvSpPr>
        <p:spPr>
          <a:xfrm>
            <a:off x="1256145" y="1249791"/>
            <a:ext cx="2124363" cy="584775"/>
          </a:xfrm>
          <a:prstGeom prst="rect">
            <a:avLst/>
          </a:prstGeom>
          <a:noFill/>
        </p:spPr>
        <p:txBody>
          <a:bodyPr wrap="squar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General</a:t>
            </a:r>
            <a:endParaRPr lang="en-US" sz="3200" b="1"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584DDA86-47C8-DDC6-67A0-CBB3E1B619E3}"/>
              </a:ext>
            </a:extLst>
          </p:cNvPr>
          <p:cNvSpPr txBox="1"/>
          <p:nvPr/>
        </p:nvSpPr>
        <p:spPr>
          <a:xfrm>
            <a:off x="1256145" y="3429000"/>
            <a:ext cx="2585964"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Específicos</a:t>
            </a:r>
            <a:endParaRPr lang="en-US" sz="3200" b="1" dirty="0">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745CB40E-046D-E393-6CD8-BEF01939785A}"/>
              </a:ext>
            </a:extLst>
          </p:cNvPr>
          <p:cNvSpPr txBox="1"/>
          <p:nvPr/>
        </p:nvSpPr>
        <p:spPr>
          <a:xfrm>
            <a:off x="1256144" y="2114947"/>
            <a:ext cx="7583055" cy="707886"/>
          </a:xfrm>
          <a:prstGeom prst="rect">
            <a:avLst/>
          </a:prstGeom>
          <a:noFill/>
        </p:spPr>
        <p:txBody>
          <a:bodyPr wrap="square" rtlCol="0">
            <a:spAutoFit/>
          </a:bodyPr>
          <a:lstStyle/>
          <a:p>
            <a:r>
              <a:rPr lang="es-ES" sz="2000" b="0" i="0" dirty="0">
                <a:effectLst/>
                <a:latin typeface="Times New Roman" panose="02020603050405020304" pitchFamily="18" charset="0"/>
              </a:rPr>
              <a:t>Desarrollar un software para el almacenamiento de datos deportivos, que nos permita garantizar su no pérdida y veracidad de los mismos. </a:t>
            </a:r>
            <a:endParaRPr lang="en-US" sz="2000" dirty="0"/>
          </a:p>
        </p:txBody>
      </p:sp>
      <p:sp>
        <p:nvSpPr>
          <p:cNvPr id="7" name="CuadroTexto 6">
            <a:extLst>
              <a:ext uri="{FF2B5EF4-FFF2-40B4-BE49-F238E27FC236}">
                <a16:creationId xmlns:a16="http://schemas.microsoft.com/office/drawing/2014/main" id="{2BABE38C-4970-3E26-56F1-E8D7D43C7C99}"/>
              </a:ext>
            </a:extLst>
          </p:cNvPr>
          <p:cNvSpPr txBox="1"/>
          <p:nvPr/>
        </p:nvSpPr>
        <p:spPr>
          <a:xfrm>
            <a:off x="1256144" y="4004358"/>
            <a:ext cx="8044874" cy="2062103"/>
          </a:xfrm>
          <a:prstGeom prst="rect">
            <a:avLst/>
          </a:prstGeom>
          <a:noFill/>
        </p:spPr>
        <p:txBody>
          <a:bodyPr wrap="square" rtlCol="0">
            <a:spAutoFit/>
          </a:bodyPr>
          <a:lstStyle/>
          <a:p>
            <a:pPr marL="285750" indent="-285750" algn="just" rtl="0" fontAlgn="base">
              <a:buFont typeface="Wingdings" panose="05000000000000000000" pitchFamily="2" charset="2"/>
              <a:buChar char="Ø"/>
            </a:pPr>
            <a:r>
              <a:rPr lang="es-ES" sz="1800" b="0" i="0" dirty="0">
                <a:effectLst/>
                <a:latin typeface="Times New Roman" panose="02020603050405020304" pitchFamily="18" charset="0"/>
              </a:rPr>
              <a:t>Diseñar una base de datos con una estructura sólida y completa. </a:t>
            </a:r>
          </a:p>
          <a:p>
            <a:pPr marL="285750" indent="-285750" algn="just" fontAlgn="base">
              <a:buFont typeface="Wingdings" panose="05000000000000000000" pitchFamily="2" charset="2"/>
              <a:buChar char="Ø"/>
            </a:pPr>
            <a:r>
              <a:rPr lang="es-ES" dirty="0">
                <a:latin typeface="Times New Roman" panose="02020603050405020304" pitchFamily="18" charset="0"/>
              </a:rPr>
              <a:t>Identificar los </a:t>
            </a:r>
            <a:r>
              <a:rPr lang="es-ES" sz="2000" dirty="0">
                <a:latin typeface="Times New Roman" panose="02020603050405020304" pitchFamily="18" charset="0"/>
              </a:rPr>
              <a:t>requisitos</a:t>
            </a:r>
            <a:r>
              <a:rPr lang="es-ES" dirty="0">
                <a:latin typeface="Times New Roman" panose="02020603050405020304" pitchFamily="18" charset="0"/>
              </a:rPr>
              <a:t> funcionales y no funcionales a través del marco de trabajo de historias de usuario. </a:t>
            </a:r>
          </a:p>
          <a:p>
            <a:pPr marL="285750" indent="-285750" algn="just" fontAlgn="base">
              <a:buFont typeface="Wingdings" panose="05000000000000000000" pitchFamily="2" charset="2"/>
              <a:buChar char="Ø"/>
            </a:pPr>
            <a:r>
              <a:rPr lang="es-ES" dirty="0">
                <a:latin typeface="Times New Roman" panose="02020603050405020304" pitchFamily="18" charset="0"/>
              </a:rPr>
              <a:t>Realizar casos de pruebas y reporte de errores para alcanzar calidad en el producto </a:t>
            </a:r>
          </a:p>
          <a:p>
            <a:pPr marL="285750" indent="-285750" algn="just" fontAlgn="base">
              <a:buFont typeface="Wingdings" panose="05000000000000000000" pitchFamily="2" charset="2"/>
              <a:buChar char="Ø"/>
            </a:pPr>
            <a:r>
              <a:rPr lang="es-ES" dirty="0">
                <a:latin typeface="Times New Roman" panose="02020603050405020304" pitchFamily="18" charset="0"/>
              </a:rPr>
              <a:t>Crear una interfaz amigable e intuitiva, para el usuario. </a:t>
            </a:r>
          </a:p>
          <a:p>
            <a:endParaRPr lang="en-US" dirty="0"/>
          </a:p>
        </p:txBody>
      </p:sp>
    </p:spTree>
    <p:extLst>
      <p:ext uri="{BB962C8B-B14F-4D97-AF65-F5344CB8AC3E}">
        <p14:creationId xmlns:p14="http://schemas.microsoft.com/office/powerpoint/2010/main" val="190244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25A8737-1AC5-7892-CF89-E031ABD73C7B}"/>
              </a:ext>
            </a:extLst>
          </p:cNvPr>
          <p:cNvSpPr txBox="1"/>
          <p:nvPr/>
        </p:nvSpPr>
        <p:spPr>
          <a:xfrm>
            <a:off x="1042504" y="541413"/>
            <a:ext cx="2037737"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Alcance</a:t>
            </a:r>
            <a:endParaRPr lang="en-US" sz="3200" b="1"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46592F7C-13A4-F2F4-A9A3-CB4C77627FFE}"/>
              </a:ext>
            </a:extLst>
          </p:cNvPr>
          <p:cNvSpPr txBox="1"/>
          <p:nvPr/>
        </p:nvSpPr>
        <p:spPr>
          <a:xfrm>
            <a:off x="1042504" y="1397675"/>
            <a:ext cx="8621449" cy="2554545"/>
          </a:xfrm>
          <a:prstGeom prst="rect">
            <a:avLst/>
          </a:prstGeom>
          <a:noFill/>
        </p:spPr>
        <p:txBody>
          <a:bodyPr wrap="square" rtlCol="0">
            <a:spAutoFit/>
          </a:bodyPr>
          <a:lstStyle/>
          <a:p>
            <a:pPr algn="just" rtl="0" fontAlgn="base">
              <a:buFont typeface="Arial" panose="020B0604020202020204" pitchFamily="34" charset="0"/>
              <a:buChar char="•"/>
            </a:pPr>
            <a:r>
              <a:rPr lang="es-ES" sz="2000" b="0" i="0" dirty="0">
                <a:effectLst/>
                <a:latin typeface="Times New Roman" panose="02020603050405020304" pitchFamily="18" charset="0"/>
              </a:rPr>
              <a:t>El software va a permitir gestionar el funcionamiento y almacenamiento de los datos jugados, mediante un usuario responsable que administre la información verídica de los mismos. </a:t>
            </a:r>
          </a:p>
          <a:p>
            <a:pPr algn="just" rtl="0" fontAlgn="base">
              <a:buFont typeface="Arial" panose="020B0604020202020204" pitchFamily="34" charset="0"/>
              <a:buChar char="•"/>
            </a:pPr>
            <a:r>
              <a:rPr lang="es-ES" sz="2000" b="0" i="0" dirty="0">
                <a:effectLst/>
                <a:latin typeface="Times New Roman" panose="02020603050405020304" pitchFamily="18" charset="0"/>
              </a:rPr>
              <a:t>Este software también permitirá la visualización por todos los participantes, de tal forma que no sea manipulable por cualquier persona inescrupulosa. </a:t>
            </a:r>
          </a:p>
          <a:p>
            <a:pPr algn="just" rtl="0" fontAlgn="base">
              <a:buFont typeface="Arial" panose="020B0604020202020204" pitchFamily="34" charset="0"/>
              <a:buChar char="•"/>
            </a:pPr>
            <a:r>
              <a:rPr lang="es-ES" sz="2000" b="0" i="0" dirty="0">
                <a:effectLst/>
                <a:latin typeface="Times New Roman" panose="02020603050405020304" pitchFamily="18" charset="0"/>
              </a:rPr>
              <a:t>El software permitirá visualizar de manera automatizada la información ingresada de acuerdo a su necesidad. </a:t>
            </a:r>
          </a:p>
          <a:p>
            <a:endParaRPr lang="en-US" sz="2000" dirty="0"/>
          </a:p>
        </p:txBody>
      </p:sp>
      <p:sp>
        <p:nvSpPr>
          <p:cNvPr id="5" name="CuadroTexto 4">
            <a:extLst>
              <a:ext uri="{FF2B5EF4-FFF2-40B4-BE49-F238E27FC236}">
                <a16:creationId xmlns:a16="http://schemas.microsoft.com/office/drawing/2014/main" id="{B77A78B5-6F5A-3FD9-EA49-750C9037CCC9}"/>
              </a:ext>
            </a:extLst>
          </p:cNvPr>
          <p:cNvSpPr txBox="1"/>
          <p:nvPr/>
        </p:nvSpPr>
        <p:spPr>
          <a:xfrm>
            <a:off x="1042504" y="3616307"/>
            <a:ext cx="4398961"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Resultados esperados</a:t>
            </a:r>
            <a:endParaRPr lang="en-US" sz="3200" b="1" dirty="0">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FD919744-01AC-B61C-CEDD-721F2D39E85A}"/>
              </a:ext>
            </a:extLst>
          </p:cNvPr>
          <p:cNvSpPr txBox="1"/>
          <p:nvPr/>
        </p:nvSpPr>
        <p:spPr>
          <a:xfrm>
            <a:off x="1042502" y="4201082"/>
            <a:ext cx="8621449" cy="2246769"/>
          </a:xfrm>
          <a:prstGeom prst="rect">
            <a:avLst/>
          </a:prstGeom>
          <a:noFill/>
        </p:spPr>
        <p:txBody>
          <a:bodyPr wrap="square" rtlCol="0">
            <a:spAutoFit/>
          </a:bodyPr>
          <a:lstStyle/>
          <a:p>
            <a:r>
              <a:rPr lang="es-ES" sz="2000" b="0" i="0" dirty="0">
                <a:effectLst/>
                <a:latin typeface="Times New Roman" panose="02020603050405020304" pitchFamily="18" charset="0"/>
              </a:rPr>
              <a:t>Al concluir el proyecto, la administración deportiva contará con un software, que permita automatizar y almacenar los datos jugados de manera óptima y adecuada, llevando así la información del resultado obtenido de un campeonato de fútbol transparentemente. Además, la administración deportiva tendrá una mejor organización tanto en la gestión, como en el registro de los datos contables, para que este sea visualizado por todos los participantes y los miembros de vocalía de manera ética. </a:t>
            </a:r>
            <a:endParaRPr lang="en-US" sz="2000" dirty="0"/>
          </a:p>
        </p:txBody>
      </p:sp>
    </p:spTree>
    <p:extLst>
      <p:ext uri="{BB962C8B-B14F-4D97-AF65-F5344CB8AC3E}">
        <p14:creationId xmlns:p14="http://schemas.microsoft.com/office/powerpoint/2010/main" val="381533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4DEAFDE-97A9-A8C6-B735-AB2086163649}"/>
              </a:ext>
            </a:extLst>
          </p:cNvPr>
          <p:cNvSpPr txBox="1"/>
          <p:nvPr/>
        </p:nvSpPr>
        <p:spPr>
          <a:xfrm>
            <a:off x="1042504" y="1061366"/>
            <a:ext cx="3542958"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Ideas a defender</a:t>
            </a:r>
            <a:endParaRPr lang="en-US" sz="3200" b="1"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0EAF8654-192B-18DF-C989-78FEE6D9A157}"/>
              </a:ext>
            </a:extLst>
          </p:cNvPr>
          <p:cNvSpPr txBox="1"/>
          <p:nvPr/>
        </p:nvSpPr>
        <p:spPr>
          <a:xfrm>
            <a:off x="1042504" y="2274838"/>
            <a:ext cx="8621449" cy="3416320"/>
          </a:xfrm>
          <a:prstGeom prst="rect">
            <a:avLst/>
          </a:prstGeom>
          <a:noFill/>
        </p:spPr>
        <p:txBody>
          <a:bodyPr wrap="square" rtlCol="0">
            <a:spAutoFit/>
          </a:bodyPr>
          <a:lstStyle/>
          <a:p>
            <a:pPr marL="285750" indent="-285750">
              <a:buFont typeface="Wingdings" panose="05000000000000000000" pitchFamily="2" charset="2"/>
              <a:buChar char="Ø"/>
            </a:pPr>
            <a:r>
              <a:rPr lang="es-MX" sz="2400" dirty="0"/>
              <a:t> </a:t>
            </a:r>
            <a:r>
              <a:rPr lang="es-ES" sz="2400" b="0" i="0" dirty="0">
                <a:effectLst/>
                <a:latin typeface="Times New Roman" panose="02020603050405020304" pitchFamily="18" charset="0"/>
              </a:rPr>
              <a:t>Con la implementación del software se mejorará la gestión y administración de los datos de cada partido de manera adecuada ya que se ha visto manipulaciones, fraudes por algún tercero. </a:t>
            </a:r>
          </a:p>
          <a:p>
            <a:pPr marL="285750" indent="-285750">
              <a:buFont typeface="Wingdings" panose="05000000000000000000" pitchFamily="2" charset="2"/>
              <a:buChar char="Ø"/>
            </a:pPr>
            <a:endParaRPr lang="es-ES" sz="2400" dirty="0">
              <a:latin typeface="Times New Roman" panose="02020603050405020304" pitchFamily="18" charset="0"/>
            </a:endParaRPr>
          </a:p>
          <a:p>
            <a:pPr marL="285750" indent="-285750">
              <a:buFont typeface="Wingdings" panose="05000000000000000000" pitchFamily="2" charset="2"/>
              <a:buChar char="Ø"/>
            </a:pPr>
            <a:r>
              <a:rPr lang="es-ES" sz="2400" b="0" i="0" dirty="0">
                <a:effectLst/>
                <a:latin typeface="Times New Roman" panose="02020603050405020304" pitchFamily="18" charset="0"/>
              </a:rPr>
              <a:t>El desarrollo de este proyecto se basa mediante los conocimientos adquiridos en la materia de Metodologías de Desarrollo de Software el cual nos ayuda a la identificación de requisitos funcionales para que el prototipo cumpla con las necesidades y expectativas del cliente. </a:t>
            </a:r>
            <a:endParaRPr lang="en-US" sz="2400" dirty="0"/>
          </a:p>
        </p:txBody>
      </p:sp>
    </p:spTree>
    <p:extLst>
      <p:ext uri="{BB962C8B-B14F-4D97-AF65-F5344CB8AC3E}">
        <p14:creationId xmlns:p14="http://schemas.microsoft.com/office/powerpoint/2010/main" val="338089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947033" y="715533"/>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
              <a:t>Timeline Infographics</a:t>
            </a:r>
            <a:endParaRPr/>
          </a:p>
        </p:txBody>
      </p:sp>
      <p:grpSp>
        <p:nvGrpSpPr>
          <p:cNvPr id="117" name="Google Shape;117;p16"/>
          <p:cNvGrpSpPr/>
          <p:nvPr/>
        </p:nvGrpSpPr>
        <p:grpSpPr>
          <a:xfrm>
            <a:off x="809132" y="1843167"/>
            <a:ext cx="2338501" cy="2200700"/>
            <a:chOff x="606849" y="1382375"/>
            <a:chExt cx="1753876" cy="1650525"/>
          </a:xfrm>
        </p:grpSpPr>
        <p:sp>
          <p:nvSpPr>
            <p:cNvPr id="118" name="Google Shape;118;p16"/>
            <p:cNvSpPr/>
            <p:nvPr/>
          </p:nvSpPr>
          <p:spPr>
            <a:xfrm>
              <a:off x="1912750" y="1382375"/>
              <a:ext cx="230100" cy="1119800"/>
            </a:xfrm>
            <a:custGeom>
              <a:avLst/>
              <a:gdLst/>
              <a:ahLst/>
              <a:cxnLst/>
              <a:rect l="l" t="t" r="r" b="b"/>
              <a:pathLst>
                <a:path w="9204" h="44792" extrusionOk="0">
                  <a:moveTo>
                    <a:pt x="0" y="1"/>
                  </a:moveTo>
                  <a:lnTo>
                    <a:pt x="0" y="33291"/>
                  </a:lnTo>
                  <a:cubicBezTo>
                    <a:pt x="0" y="38244"/>
                    <a:pt x="2810" y="42649"/>
                    <a:pt x="7096" y="44792"/>
                  </a:cubicBezTo>
                  <a:lnTo>
                    <a:pt x="9204" y="44792"/>
                  </a:lnTo>
                  <a:lnTo>
                    <a:pt x="9204" y="43328"/>
                  </a:lnTo>
                  <a:cubicBezTo>
                    <a:pt x="5025" y="41804"/>
                    <a:pt x="2179" y="37827"/>
                    <a:pt x="2179" y="33291"/>
                  </a:cubicBezTo>
                  <a:lnTo>
                    <a:pt x="2179" y="1"/>
                  </a:ln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119" name="Google Shape;119;p16"/>
            <p:cNvSpPr/>
            <p:nvPr/>
          </p:nvSpPr>
          <p:spPr>
            <a:xfrm>
              <a:off x="1192125" y="2443825"/>
              <a:ext cx="1134375" cy="589075"/>
            </a:xfrm>
            <a:custGeom>
              <a:avLst/>
              <a:gdLst/>
              <a:ahLst/>
              <a:cxnLst/>
              <a:rect l="l" t="t" r="r" b="b"/>
              <a:pathLst>
                <a:path w="45375" h="23563" extrusionOk="0">
                  <a:moveTo>
                    <a:pt x="0" y="0"/>
                  </a:moveTo>
                  <a:lnTo>
                    <a:pt x="0" y="23563"/>
                  </a:lnTo>
                  <a:lnTo>
                    <a:pt x="33599" y="23563"/>
                  </a:lnTo>
                  <a:cubicBezTo>
                    <a:pt x="40100" y="23563"/>
                    <a:pt x="45375" y="18288"/>
                    <a:pt x="45375" y="11788"/>
                  </a:cubicBezTo>
                  <a:cubicBezTo>
                    <a:pt x="45375" y="5275"/>
                    <a:pt x="40100" y="0"/>
                    <a:pt x="33599" y="0"/>
                  </a:cubicBezTo>
                  <a:close/>
                </a:path>
              </a:pathLst>
            </a:custGeom>
            <a:solidFill>
              <a:srgbClr val="4949E7"/>
            </a:solidFill>
            <a:ln>
              <a:noFill/>
            </a:ln>
          </p:spPr>
          <p:txBody>
            <a:bodyPr spcFirstLastPara="1" wrap="square" lIns="121900" tIns="121900" rIns="121900" bIns="121900" anchor="ctr" anchorCtr="0">
              <a:noAutofit/>
            </a:bodyPr>
            <a:lstStyle/>
            <a:p>
              <a:pPr algn="ctr"/>
              <a:r>
                <a:rPr lang="en" sz="2267" dirty="0">
                  <a:latin typeface="Fira Sans Extra Condensed"/>
                  <a:ea typeface="Fira Sans Extra Condensed"/>
                  <a:cs typeface="Fira Sans Extra Condensed"/>
                  <a:sym typeface="Fira Sans Extra Condensed"/>
                </a:rPr>
                <a:t>20 de mayo 2022</a:t>
              </a:r>
              <a:endParaRPr sz="2267" dirty="0">
                <a:latin typeface="Fira Sans Extra Condensed"/>
                <a:ea typeface="Fira Sans Extra Condensed"/>
                <a:cs typeface="Fira Sans Extra Condensed"/>
                <a:sym typeface="Fira Sans Extra Condensed"/>
              </a:endParaRPr>
            </a:p>
          </p:txBody>
        </p:sp>
        <p:sp>
          <p:nvSpPr>
            <p:cNvPr id="120" name="Google Shape;120;p16"/>
            <p:cNvSpPr/>
            <p:nvPr/>
          </p:nvSpPr>
          <p:spPr>
            <a:xfrm>
              <a:off x="2140450" y="1450250"/>
              <a:ext cx="150050" cy="150050"/>
            </a:xfrm>
            <a:custGeom>
              <a:avLst/>
              <a:gdLst/>
              <a:ahLst/>
              <a:cxnLst/>
              <a:rect l="l" t="t" r="r" b="b"/>
              <a:pathLst>
                <a:path w="6002" h="6002" extrusionOk="0">
                  <a:moveTo>
                    <a:pt x="3001" y="536"/>
                  </a:moveTo>
                  <a:cubicBezTo>
                    <a:pt x="4358" y="536"/>
                    <a:pt x="5465" y="1643"/>
                    <a:pt x="5465" y="3001"/>
                  </a:cubicBezTo>
                  <a:cubicBezTo>
                    <a:pt x="5465" y="4370"/>
                    <a:pt x="4358" y="5465"/>
                    <a:pt x="3001" y="5465"/>
                  </a:cubicBezTo>
                  <a:cubicBezTo>
                    <a:pt x="1643" y="5465"/>
                    <a:pt x="536" y="4370"/>
                    <a:pt x="536" y="3001"/>
                  </a:cubicBezTo>
                  <a:cubicBezTo>
                    <a:pt x="536" y="1643"/>
                    <a:pt x="1643" y="536"/>
                    <a:pt x="3001" y="536"/>
                  </a:cubicBezTo>
                  <a:close/>
                  <a:moveTo>
                    <a:pt x="3001" y="0"/>
                  </a:moveTo>
                  <a:cubicBezTo>
                    <a:pt x="1346" y="0"/>
                    <a:pt x="0" y="1346"/>
                    <a:pt x="0" y="3001"/>
                  </a:cubicBezTo>
                  <a:cubicBezTo>
                    <a:pt x="0" y="4656"/>
                    <a:pt x="1346" y="6001"/>
                    <a:pt x="3001" y="6001"/>
                  </a:cubicBezTo>
                  <a:cubicBezTo>
                    <a:pt x="4656" y="6001"/>
                    <a:pt x="6001" y="4656"/>
                    <a:pt x="6001" y="3001"/>
                  </a:cubicBezTo>
                  <a:cubicBezTo>
                    <a:pt x="6001" y="1346"/>
                    <a:pt x="4656" y="0"/>
                    <a:pt x="300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2070200" y="1382375"/>
              <a:ext cx="290525" cy="286075"/>
            </a:xfrm>
            <a:custGeom>
              <a:avLst/>
              <a:gdLst/>
              <a:ahLst/>
              <a:cxnLst/>
              <a:rect l="l" t="t" r="r" b="b"/>
              <a:pathLst>
                <a:path w="11621" h="11443" extrusionOk="0">
                  <a:moveTo>
                    <a:pt x="7085" y="596"/>
                  </a:moveTo>
                  <a:cubicBezTo>
                    <a:pt x="7335" y="656"/>
                    <a:pt x="7573" y="739"/>
                    <a:pt x="7799" y="834"/>
                  </a:cubicBezTo>
                  <a:lnTo>
                    <a:pt x="7799" y="929"/>
                  </a:lnTo>
                  <a:cubicBezTo>
                    <a:pt x="7751" y="1846"/>
                    <a:pt x="7728" y="2418"/>
                    <a:pt x="8049" y="2644"/>
                  </a:cubicBezTo>
                  <a:cubicBezTo>
                    <a:pt x="8144" y="2715"/>
                    <a:pt x="8263" y="2751"/>
                    <a:pt x="8406" y="2751"/>
                  </a:cubicBezTo>
                  <a:cubicBezTo>
                    <a:pt x="8752" y="2751"/>
                    <a:pt x="9252" y="2549"/>
                    <a:pt x="9776" y="2346"/>
                  </a:cubicBezTo>
                  <a:lnTo>
                    <a:pt x="9847" y="2322"/>
                  </a:lnTo>
                  <a:cubicBezTo>
                    <a:pt x="10014" y="2513"/>
                    <a:pt x="10157" y="2715"/>
                    <a:pt x="10287" y="2930"/>
                  </a:cubicBezTo>
                  <a:lnTo>
                    <a:pt x="10252" y="2977"/>
                  </a:lnTo>
                  <a:cubicBezTo>
                    <a:pt x="9668" y="3692"/>
                    <a:pt x="9311" y="4156"/>
                    <a:pt x="9430" y="4549"/>
                  </a:cubicBezTo>
                  <a:cubicBezTo>
                    <a:pt x="9549" y="4918"/>
                    <a:pt x="10097" y="5073"/>
                    <a:pt x="10978" y="5299"/>
                  </a:cubicBezTo>
                  <a:lnTo>
                    <a:pt x="11073" y="5335"/>
                  </a:lnTo>
                  <a:cubicBezTo>
                    <a:pt x="11085" y="5454"/>
                    <a:pt x="11097" y="5585"/>
                    <a:pt x="11097" y="5716"/>
                  </a:cubicBezTo>
                  <a:cubicBezTo>
                    <a:pt x="11097" y="5859"/>
                    <a:pt x="11085" y="5978"/>
                    <a:pt x="11073" y="6109"/>
                  </a:cubicBezTo>
                  <a:lnTo>
                    <a:pt x="10954" y="6144"/>
                  </a:lnTo>
                  <a:cubicBezTo>
                    <a:pt x="10085" y="6371"/>
                    <a:pt x="9549" y="6525"/>
                    <a:pt x="9430" y="6894"/>
                  </a:cubicBezTo>
                  <a:cubicBezTo>
                    <a:pt x="9311" y="7275"/>
                    <a:pt x="9656" y="7740"/>
                    <a:pt x="10252" y="8466"/>
                  </a:cubicBezTo>
                  <a:lnTo>
                    <a:pt x="10287" y="8514"/>
                  </a:lnTo>
                  <a:cubicBezTo>
                    <a:pt x="10157" y="8716"/>
                    <a:pt x="10014" y="8930"/>
                    <a:pt x="9847" y="9121"/>
                  </a:cubicBezTo>
                  <a:lnTo>
                    <a:pt x="9787" y="9097"/>
                  </a:lnTo>
                  <a:cubicBezTo>
                    <a:pt x="9264" y="8895"/>
                    <a:pt x="8763" y="8692"/>
                    <a:pt x="8406" y="8692"/>
                  </a:cubicBezTo>
                  <a:cubicBezTo>
                    <a:pt x="8263" y="8692"/>
                    <a:pt x="8144" y="8728"/>
                    <a:pt x="8049" y="8799"/>
                  </a:cubicBezTo>
                  <a:cubicBezTo>
                    <a:pt x="7728" y="9026"/>
                    <a:pt x="7751" y="9597"/>
                    <a:pt x="7799" y="10514"/>
                  </a:cubicBezTo>
                  <a:lnTo>
                    <a:pt x="7799" y="10609"/>
                  </a:lnTo>
                  <a:cubicBezTo>
                    <a:pt x="7573" y="10704"/>
                    <a:pt x="7335" y="10776"/>
                    <a:pt x="7085" y="10835"/>
                  </a:cubicBezTo>
                  <a:lnTo>
                    <a:pt x="7073" y="10812"/>
                  </a:lnTo>
                  <a:cubicBezTo>
                    <a:pt x="6561" y="10014"/>
                    <a:pt x="6227" y="9526"/>
                    <a:pt x="5811" y="9526"/>
                  </a:cubicBezTo>
                  <a:cubicBezTo>
                    <a:pt x="5406" y="9526"/>
                    <a:pt x="5073" y="10002"/>
                    <a:pt x="4572" y="10788"/>
                  </a:cubicBezTo>
                  <a:lnTo>
                    <a:pt x="4537" y="10835"/>
                  </a:lnTo>
                  <a:cubicBezTo>
                    <a:pt x="4299" y="10776"/>
                    <a:pt x="4061" y="10704"/>
                    <a:pt x="3822" y="10609"/>
                  </a:cubicBezTo>
                  <a:lnTo>
                    <a:pt x="3822" y="10526"/>
                  </a:lnTo>
                  <a:cubicBezTo>
                    <a:pt x="3882" y="9597"/>
                    <a:pt x="3894" y="9026"/>
                    <a:pt x="3584" y="8799"/>
                  </a:cubicBezTo>
                  <a:cubicBezTo>
                    <a:pt x="3489" y="8728"/>
                    <a:pt x="3370" y="8692"/>
                    <a:pt x="3215" y="8692"/>
                  </a:cubicBezTo>
                  <a:cubicBezTo>
                    <a:pt x="2870" y="8692"/>
                    <a:pt x="2370" y="8883"/>
                    <a:pt x="1846" y="9097"/>
                  </a:cubicBezTo>
                  <a:lnTo>
                    <a:pt x="1786" y="9121"/>
                  </a:lnTo>
                  <a:cubicBezTo>
                    <a:pt x="1620" y="8930"/>
                    <a:pt x="1477" y="8728"/>
                    <a:pt x="1334" y="8514"/>
                  </a:cubicBezTo>
                  <a:lnTo>
                    <a:pt x="1382" y="8454"/>
                  </a:lnTo>
                  <a:cubicBezTo>
                    <a:pt x="1965" y="7740"/>
                    <a:pt x="2322" y="7275"/>
                    <a:pt x="2191" y="6894"/>
                  </a:cubicBezTo>
                  <a:cubicBezTo>
                    <a:pt x="2072" y="6525"/>
                    <a:pt x="1536" y="6371"/>
                    <a:pt x="667" y="6144"/>
                  </a:cubicBezTo>
                  <a:lnTo>
                    <a:pt x="548" y="6109"/>
                  </a:lnTo>
                  <a:cubicBezTo>
                    <a:pt x="536" y="5978"/>
                    <a:pt x="536" y="5847"/>
                    <a:pt x="536" y="5716"/>
                  </a:cubicBezTo>
                  <a:cubicBezTo>
                    <a:pt x="536" y="5585"/>
                    <a:pt x="536" y="5454"/>
                    <a:pt x="548" y="5335"/>
                  </a:cubicBezTo>
                  <a:lnTo>
                    <a:pt x="655" y="5299"/>
                  </a:lnTo>
                  <a:cubicBezTo>
                    <a:pt x="1536" y="5073"/>
                    <a:pt x="2072" y="4918"/>
                    <a:pt x="2203" y="4537"/>
                  </a:cubicBezTo>
                  <a:cubicBezTo>
                    <a:pt x="2322" y="4156"/>
                    <a:pt x="1965" y="3704"/>
                    <a:pt x="1370" y="2977"/>
                  </a:cubicBezTo>
                  <a:lnTo>
                    <a:pt x="1334" y="2930"/>
                  </a:lnTo>
                  <a:cubicBezTo>
                    <a:pt x="1465" y="2715"/>
                    <a:pt x="1620" y="2513"/>
                    <a:pt x="1786" y="2322"/>
                  </a:cubicBezTo>
                  <a:lnTo>
                    <a:pt x="1858" y="2346"/>
                  </a:lnTo>
                  <a:cubicBezTo>
                    <a:pt x="2382" y="2549"/>
                    <a:pt x="2870" y="2751"/>
                    <a:pt x="3215" y="2751"/>
                  </a:cubicBezTo>
                  <a:cubicBezTo>
                    <a:pt x="3370" y="2751"/>
                    <a:pt x="3489" y="2715"/>
                    <a:pt x="3584" y="2644"/>
                  </a:cubicBezTo>
                  <a:cubicBezTo>
                    <a:pt x="3894" y="2418"/>
                    <a:pt x="3882" y="1834"/>
                    <a:pt x="3822" y="918"/>
                  </a:cubicBezTo>
                  <a:lnTo>
                    <a:pt x="3822" y="834"/>
                  </a:lnTo>
                  <a:cubicBezTo>
                    <a:pt x="4049" y="739"/>
                    <a:pt x="4287" y="656"/>
                    <a:pt x="4537" y="596"/>
                  </a:cubicBezTo>
                  <a:lnTo>
                    <a:pt x="4561" y="632"/>
                  </a:lnTo>
                  <a:cubicBezTo>
                    <a:pt x="5073" y="1429"/>
                    <a:pt x="5406" y="1918"/>
                    <a:pt x="5811" y="1918"/>
                  </a:cubicBezTo>
                  <a:cubicBezTo>
                    <a:pt x="6227" y="1918"/>
                    <a:pt x="6561" y="1418"/>
                    <a:pt x="7085" y="608"/>
                  </a:cubicBezTo>
                  <a:lnTo>
                    <a:pt x="7085" y="596"/>
                  </a:lnTo>
                  <a:close/>
                  <a:moveTo>
                    <a:pt x="4787" y="1"/>
                  </a:moveTo>
                  <a:lnTo>
                    <a:pt x="4608" y="36"/>
                  </a:lnTo>
                  <a:cubicBezTo>
                    <a:pt x="4203" y="120"/>
                    <a:pt x="3810" y="251"/>
                    <a:pt x="3441" y="417"/>
                  </a:cubicBezTo>
                  <a:lnTo>
                    <a:pt x="3275" y="501"/>
                  </a:lnTo>
                  <a:lnTo>
                    <a:pt x="3299" y="941"/>
                  </a:lnTo>
                  <a:cubicBezTo>
                    <a:pt x="3322" y="1370"/>
                    <a:pt x="3358" y="2084"/>
                    <a:pt x="3275" y="2203"/>
                  </a:cubicBezTo>
                  <a:cubicBezTo>
                    <a:pt x="3275" y="2203"/>
                    <a:pt x="3263" y="2215"/>
                    <a:pt x="3215" y="2215"/>
                  </a:cubicBezTo>
                  <a:cubicBezTo>
                    <a:pt x="2977" y="2215"/>
                    <a:pt x="2477" y="2025"/>
                    <a:pt x="2048" y="1846"/>
                  </a:cubicBezTo>
                  <a:lnTo>
                    <a:pt x="1632" y="1691"/>
                  </a:lnTo>
                  <a:lnTo>
                    <a:pt x="1501" y="1822"/>
                  </a:lnTo>
                  <a:cubicBezTo>
                    <a:pt x="1227" y="2144"/>
                    <a:pt x="977" y="2477"/>
                    <a:pt x="786" y="2823"/>
                  </a:cubicBezTo>
                  <a:lnTo>
                    <a:pt x="691" y="2977"/>
                  </a:lnTo>
                  <a:lnTo>
                    <a:pt x="965" y="3311"/>
                  </a:lnTo>
                  <a:cubicBezTo>
                    <a:pt x="1239" y="3656"/>
                    <a:pt x="1703" y="4216"/>
                    <a:pt x="1691" y="4370"/>
                  </a:cubicBezTo>
                  <a:cubicBezTo>
                    <a:pt x="1608" y="4501"/>
                    <a:pt x="929" y="4680"/>
                    <a:pt x="524" y="4787"/>
                  </a:cubicBezTo>
                  <a:lnTo>
                    <a:pt x="60" y="4906"/>
                  </a:lnTo>
                  <a:lnTo>
                    <a:pt x="36" y="5097"/>
                  </a:lnTo>
                  <a:cubicBezTo>
                    <a:pt x="12" y="5299"/>
                    <a:pt x="0" y="5513"/>
                    <a:pt x="0" y="5716"/>
                  </a:cubicBezTo>
                  <a:cubicBezTo>
                    <a:pt x="0" y="5930"/>
                    <a:pt x="12" y="6144"/>
                    <a:pt x="36" y="6347"/>
                  </a:cubicBezTo>
                  <a:lnTo>
                    <a:pt x="60" y="6525"/>
                  </a:lnTo>
                  <a:lnTo>
                    <a:pt x="536" y="6656"/>
                  </a:lnTo>
                  <a:cubicBezTo>
                    <a:pt x="929" y="6763"/>
                    <a:pt x="1608" y="6942"/>
                    <a:pt x="1691" y="7049"/>
                  </a:cubicBezTo>
                  <a:cubicBezTo>
                    <a:pt x="1703" y="7216"/>
                    <a:pt x="1239" y="7787"/>
                    <a:pt x="965" y="8121"/>
                  </a:cubicBezTo>
                  <a:lnTo>
                    <a:pt x="691" y="8466"/>
                  </a:lnTo>
                  <a:lnTo>
                    <a:pt x="786" y="8621"/>
                  </a:lnTo>
                  <a:cubicBezTo>
                    <a:pt x="989" y="8978"/>
                    <a:pt x="1239" y="9311"/>
                    <a:pt x="1513" y="9621"/>
                  </a:cubicBezTo>
                  <a:lnTo>
                    <a:pt x="1632" y="9752"/>
                  </a:lnTo>
                  <a:lnTo>
                    <a:pt x="2036" y="9585"/>
                  </a:lnTo>
                  <a:cubicBezTo>
                    <a:pt x="2477" y="9419"/>
                    <a:pt x="2977" y="9228"/>
                    <a:pt x="3215" y="9228"/>
                  </a:cubicBezTo>
                  <a:lnTo>
                    <a:pt x="3263" y="9228"/>
                  </a:lnTo>
                  <a:cubicBezTo>
                    <a:pt x="3358" y="9383"/>
                    <a:pt x="3322" y="10073"/>
                    <a:pt x="3299" y="10490"/>
                  </a:cubicBezTo>
                  <a:lnTo>
                    <a:pt x="3275" y="10943"/>
                  </a:lnTo>
                  <a:lnTo>
                    <a:pt x="3441" y="11026"/>
                  </a:lnTo>
                  <a:cubicBezTo>
                    <a:pt x="3822" y="11193"/>
                    <a:pt x="4215" y="11324"/>
                    <a:pt x="4608" y="11407"/>
                  </a:cubicBezTo>
                  <a:lnTo>
                    <a:pt x="4787" y="11443"/>
                  </a:lnTo>
                  <a:lnTo>
                    <a:pt x="5025" y="11074"/>
                  </a:lnTo>
                  <a:cubicBezTo>
                    <a:pt x="5251" y="10704"/>
                    <a:pt x="5656" y="10097"/>
                    <a:pt x="5811" y="10050"/>
                  </a:cubicBezTo>
                  <a:cubicBezTo>
                    <a:pt x="5977" y="10097"/>
                    <a:pt x="6394" y="10752"/>
                    <a:pt x="6620" y="11109"/>
                  </a:cubicBezTo>
                  <a:lnTo>
                    <a:pt x="6847" y="11443"/>
                  </a:lnTo>
                  <a:lnTo>
                    <a:pt x="7025" y="11407"/>
                  </a:lnTo>
                  <a:cubicBezTo>
                    <a:pt x="7418" y="11324"/>
                    <a:pt x="7811" y="11193"/>
                    <a:pt x="8192" y="11026"/>
                  </a:cubicBezTo>
                  <a:lnTo>
                    <a:pt x="8359" y="10954"/>
                  </a:lnTo>
                  <a:lnTo>
                    <a:pt x="8335" y="10490"/>
                  </a:lnTo>
                  <a:cubicBezTo>
                    <a:pt x="8311" y="10062"/>
                    <a:pt x="8263" y="9359"/>
                    <a:pt x="8359" y="9228"/>
                  </a:cubicBezTo>
                  <a:lnTo>
                    <a:pt x="8406" y="9228"/>
                  </a:lnTo>
                  <a:cubicBezTo>
                    <a:pt x="8656" y="9228"/>
                    <a:pt x="9156" y="9419"/>
                    <a:pt x="9597" y="9597"/>
                  </a:cubicBezTo>
                  <a:lnTo>
                    <a:pt x="10002" y="9752"/>
                  </a:lnTo>
                  <a:lnTo>
                    <a:pt x="10121" y="9621"/>
                  </a:lnTo>
                  <a:cubicBezTo>
                    <a:pt x="10407" y="9300"/>
                    <a:pt x="10645" y="8966"/>
                    <a:pt x="10847" y="8621"/>
                  </a:cubicBezTo>
                  <a:lnTo>
                    <a:pt x="10942" y="8466"/>
                  </a:lnTo>
                  <a:lnTo>
                    <a:pt x="10668" y="8121"/>
                  </a:lnTo>
                  <a:cubicBezTo>
                    <a:pt x="10383" y="7787"/>
                    <a:pt x="9930" y="7216"/>
                    <a:pt x="9930" y="7073"/>
                  </a:cubicBezTo>
                  <a:cubicBezTo>
                    <a:pt x="10026" y="6942"/>
                    <a:pt x="10692" y="6763"/>
                    <a:pt x="11097" y="6656"/>
                  </a:cubicBezTo>
                  <a:lnTo>
                    <a:pt x="11573" y="6525"/>
                  </a:lnTo>
                  <a:lnTo>
                    <a:pt x="11597" y="6347"/>
                  </a:lnTo>
                  <a:cubicBezTo>
                    <a:pt x="11609" y="6144"/>
                    <a:pt x="11621" y="5942"/>
                    <a:pt x="11621" y="5716"/>
                  </a:cubicBezTo>
                  <a:cubicBezTo>
                    <a:pt x="11621" y="5501"/>
                    <a:pt x="11609" y="5299"/>
                    <a:pt x="11597" y="5097"/>
                  </a:cubicBezTo>
                  <a:lnTo>
                    <a:pt x="11573" y="4906"/>
                  </a:lnTo>
                  <a:lnTo>
                    <a:pt x="11109" y="4787"/>
                  </a:lnTo>
                  <a:cubicBezTo>
                    <a:pt x="10704" y="4680"/>
                    <a:pt x="10026" y="4501"/>
                    <a:pt x="9942" y="4394"/>
                  </a:cubicBezTo>
                  <a:cubicBezTo>
                    <a:pt x="9930" y="4216"/>
                    <a:pt x="10395" y="3644"/>
                    <a:pt x="10668" y="3311"/>
                  </a:cubicBezTo>
                  <a:lnTo>
                    <a:pt x="10942" y="2977"/>
                  </a:lnTo>
                  <a:lnTo>
                    <a:pt x="10847" y="2823"/>
                  </a:lnTo>
                  <a:cubicBezTo>
                    <a:pt x="10645" y="2477"/>
                    <a:pt x="10407" y="2144"/>
                    <a:pt x="10121" y="1822"/>
                  </a:cubicBezTo>
                  <a:lnTo>
                    <a:pt x="10002" y="1691"/>
                  </a:lnTo>
                  <a:lnTo>
                    <a:pt x="9585" y="1846"/>
                  </a:lnTo>
                  <a:cubicBezTo>
                    <a:pt x="9144" y="2025"/>
                    <a:pt x="8656" y="2215"/>
                    <a:pt x="8406" y="2215"/>
                  </a:cubicBezTo>
                  <a:lnTo>
                    <a:pt x="8371" y="2215"/>
                  </a:lnTo>
                  <a:cubicBezTo>
                    <a:pt x="8263" y="2061"/>
                    <a:pt x="8311" y="1370"/>
                    <a:pt x="8335" y="953"/>
                  </a:cubicBezTo>
                  <a:lnTo>
                    <a:pt x="8359" y="489"/>
                  </a:lnTo>
                  <a:lnTo>
                    <a:pt x="8192" y="417"/>
                  </a:lnTo>
                  <a:cubicBezTo>
                    <a:pt x="7811" y="251"/>
                    <a:pt x="7418" y="120"/>
                    <a:pt x="7025" y="36"/>
                  </a:cubicBezTo>
                  <a:lnTo>
                    <a:pt x="6847" y="1"/>
                  </a:lnTo>
                  <a:lnTo>
                    <a:pt x="6632" y="322"/>
                  </a:lnTo>
                  <a:cubicBezTo>
                    <a:pt x="6406" y="679"/>
                    <a:pt x="5977" y="1346"/>
                    <a:pt x="5823" y="1382"/>
                  </a:cubicBezTo>
                  <a:cubicBezTo>
                    <a:pt x="5644" y="1346"/>
                    <a:pt x="5251" y="715"/>
                    <a:pt x="5013" y="346"/>
                  </a:cubicBezTo>
                  <a:lnTo>
                    <a:pt x="4787"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22" name="Google Shape;122;p16"/>
            <p:cNvSpPr txBox="1"/>
            <p:nvPr/>
          </p:nvSpPr>
          <p:spPr>
            <a:xfrm>
              <a:off x="606849" y="1550190"/>
              <a:ext cx="1305900" cy="534900"/>
            </a:xfrm>
            <a:prstGeom prst="rect">
              <a:avLst/>
            </a:prstGeom>
            <a:noFill/>
            <a:ln>
              <a:noFill/>
            </a:ln>
          </p:spPr>
          <p:txBody>
            <a:bodyPr spcFirstLastPara="1" wrap="square" lIns="121900" tIns="121900" rIns="121900" bIns="121900" anchor="t" anchorCtr="0">
              <a:noAutofit/>
            </a:bodyPr>
            <a:lstStyle/>
            <a:p>
              <a:pPr algn="r"/>
              <a:r>
                <a:rPr lang="es-EC" sz="1600" dirty="0">
                  <a:latin typeface="Roboto"/>
                  <a:ea typeface="Roboto"/>
                  <a:cs typeface="Roboto"/>
                  <a:sym typeface="Roboto"/>
                </a:rPr>
                <a:t>Inicio del proyecto</a:t>
              </a:r>
            </a:p>
            <a:p>
              <a:pPr algn="r"/>
              <a:endParaRPr sz="1600">
                <a:latin typeface="Roboto"/>
                <a:ea typeface="Roboto"/>
                <a:cs typeface="Roboto"/>
                <a:sym typeface="Roboto"/>
              </a:endParaRPr>
            </a:p>
          </p:txBody>
        </p:sp>
      </p:grpSp>
      <p:grpSp>
        <p:nvGrpSpPr>
          <p:cNvPr id="124" name="Google Shape;124;p16"/>
          <p:cNvGrpSpPr/>
          <p:nvPr/>
        </p:nvGrpSpPr>
        <p:grpSpPr>
          <a:xfrm>
            <a:off x="3974200" y="1841201"/>
            <a:ext cx="2380201" cy="2202667"/>
            <a:chOff x="2980649" y="1380900"/>
            <a:chExt cx="1785151" cy="1652000"/>
          </a:xfrm>
        </p:grpSpPr>
        <p:sp>
          <p:nvSpPr>
            <p:cNvPr id="125" name="Google Shape;125;p16"/>
            <p:cNvSpPr/>
            <p:nvPr/>
          </p:nvSpPr>
          <p:spPr>
            <a:xfrm>
              <a:off x="4286550" y="1382375"/>
              <a:ext cx="230100" cy="1119800"/>
            </a:xfrm>
            <a:custGeom>
              <a:avLst/>
              <a:gdLst/>
              <a:ahLst/>
              <a:cxnLst/>
              <a:rect l="l" t="t" r="r" b="b"/>
              <a:pathLst>
                <a:path w="9204" h="44792" extrusionOk="0">
                  <a:moveTo>
                    <a:pt x="0" y="1"/>
                  </a:moveTo>
                  <a:lnTo>
                    <a:pt x="0" y="33291"/>
                  </a:lnTo>
                  <a:cubicBezTo>
                    <a:pt x="0" y="38244"/>
                    <a:pt x="2810" y="42649"/>
                    <a:pt x="7097" y="44792"/>
                  </a:cubicBezTo>
                  <a:lnTo>
                    <a:pt x="9204" y="44792"/>
                  </a:lnTo>
                  <a:lnTo>
                    <a:pt x="9204" y="43328"/>
                  </a:lnTo>
                  <a:cubicBezTo>
                    <a:pt x="5025" y="41804"/>
                    <a:pt x="2179" y="37827"/>
                    <a:pt x="2179" y="33291"/>
                  </a:cubicBezTo>
                  <a:lnTo>
                    <a:pt x="2179"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3460550" y="2443825"/>
              <a:ext cx="1240050" cy="589075"/>
            </a:xfrm>
            <a:custGeom>
              <a:avLst/>
              <a:gdLst/>
              <a:ahLst/>
              <a:cxnLst/>
              <a:rect l="l" t="t" r="r" b="b"/>
              <a:pathLst>
                <a:path w="49602" h="23563" extrusionOk="0">
                  <a:moveTo>
                    <a:pt x="1" y="0"/>
                  </a:moveTo>
                  <a:cubicBezTo>
                    <a:pt x="4620" y="1917"/>
                    <a:pt x="7871" y="6477"/>
                    <a:pt x="7871" y="11788"/>
                  </a:cubicBezTo>
                  <a:cubicBezTo>
                    <a:pt x="7871" y="17098"/>
                    <a:pt x="4620" y="21646"/>
                    <a:pt x="1" y="23563"/>
                  </a:cubicBezTo>
                  <a:lnTo>
                    <a:pt x="37827" y="23563"/>
                  </a:lnTo>
                  <a:cubicBezTo>
                    <a:pt x="44328" y="23563"/>
                    <a:pt x="49602" y="18288"/>
                    <a:pt x="49602" y="11788"/>
                  </a:cubicBezTo>
                  <a:cubicBezTo>
                    <a:pt x="49602" y="5275"/>
                    <a:pt x="44328" y="0"/>
                    <a:pt x="37827" y="0"/>
                  </a:cubicBezTo>
                  <a:close/>
                </a:path>
              </a:pathLst>
            </a:custGeom>
            <a:solidFill>
              <a:srgbClr val="869FB2"/>
            </a:solidFill>
            <a:ln>
              <a:noFill/>
            </a:ln>
          </p:spPr>
          <p:txBody>
            <a:bodyPr spcFirstLastPara="1" wrap="square" lIns="121900" tIns="121900" rIns="121900" bIns="121900" anchor="ctr" anchorCtr="0">
              <a:noAutofit/>
            </a:bodyPr>
            <a:lstStyle/>
            <a:p>
              <a:pPr algn="ctr"/>
              <a:r>
                <a:rPr lang="en" sz="2267" dirty="0">
                  <a:latin typeface="Fira Sans Extra Condensed"/>
                  <a:ea typeface="Fira Sans Extra Condensed"/>
                  <a:cs typeface="Fira Sans Extra Condensed"/>
                  <a:sym typeface="Fira Sans Extra Condensed"/>
                </a:rPr>
                <a:t>22 de junio 2022</a:t>
              </a:r>
              <a:endParaRPr sz="2267" dirty="0">
                <a:latin typeface="Fira Sans Extra Condensed"/>
                <a:ea typeface="Fira Sans Extra Condensed"/>
                <a:cs typeface="Fira Sans Extra Condensed"/>
                <a:sym typeface="Fira Sans Extra Condensed"/>
              </a:endParaRPr>
            </a:p>
          </p:txBody>
        </p:sp>
        <p:sp>
          <p:nvSpPr>
            <p:cNvPr id="127" name="Google Shape;127;p16"/>
            <p:cNvSpPr/>
            <p:nvPr/>
          </p:nvSpPr>
          <p:spPr>
            <a:xfrm>
              <a:off x="4460675" y="1496375"/>
              <a:ext cx="89325" cy="171175"/>
            </a:xfrm>
            <a:custGeom>
              <a:avLst/>
              <a:gdLst/>
              <a:ahLst/>
              <a:cxnLst/>
              <a:rect l="l" t="t" r="r" b="b"/>
              <a:pathLst>
                <a:path w="3573" h="6847" extrusionOk="0">
                  <a:moveTo>
                    <a:pt x="2977" y="739"/>
                  </a:moveTo>
                  <a:lnTo>
                    <a:pt x="2977" y="6252"/>
                  </a:lnTo>
                  <a:lnTo>
                    <a:pt x="596" y="6252"/>
                  </a:lnTo>
                  <a:lnTo>
                    <a:pt x="596" y="739"/>
                  </a:lnTo>
                  <a:close/>
                  <a:moveTo>
                    <a:pt x="1" y="1"/>
                  </a:moveTo>
                  <a:lnTo>
                    <a:pt x="1" y="6847"/>
                  </a:lnTo>
                  <a:lnTo>
                    <a:pt x="3572" y="6847"/>
                  </a:lnTo>
                  <a:lnTo>
                    <a:pt x="3572"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4564850" y="1436850"/>
              <a:ext cx="92900" cy="230700"/>
            </a:xfrm>
            <a:custGeom>
              <a:avLst/>
              <a:gdLst/>
              <a:ahLst/>
              <a:cxnLst/>
              <a:rect l="l" t="t" r="r" b="b"/>
              <a:pathLst>
                <a:path w="3716" h="9228" extrusionOk="0">
                  <a:moveTo>
                    <a:pt x="3120" y="596"/>
                  </a:moveTo>
                  <a:lnTo>
                    <a:pt x="3120" y="8633"/>
                  </a:lnTo>
                  <a:lnTo>
                    <a:pt x="596" y="8633"/>
                  </a:lnTo>
                  <a:lnTo>
                    <a:pt x="596" y="596"/>
                  </a:lnTo>
                  <a:close/>
                  <a:moveTo>
                    <a:pt x="1" y="1"/>
                  </a:moveTo>
                  <a:lnTo>
                    <a:pt x="1" y="9228"/>
                  </a:lnTo>
                  <a:lnTo>
                    <a:pt x="3716" y="9228"/>
                  </a:lnTo>
                  <a:lnTo>
                    <a:pt x="3716"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72600" y="1380900"/>
              <a:ext cx="93200" cy="286650"/>
            </a:xfrm>
            <a:custGeom>
              <a:avLst/>
              <a:gdLst/>
              <a:ahLst/>
              <a:cxnLst/>
              <a:rect l="l" t="t" r="r" b="b"/>
              <a:pathLst>
                <a:path w="3728" h="11466" extrusionOk="0">
                  <a:moveTo>
                    <a:pt x="3132" y="596"/>
                  </a:moveTo>
                  <a:lnTo>
                    <a:pt x="3132" y="10871"/>
                  </a:lnTo>
                  <a:lnTo>
                    <a:pt x="596" y="10871"/>
                  </a:lnTo>
                  <a:lnTo>
                    <a:pt x="596" y="596"/>
                  </a:lnTo>
                  <a:close/>
                  <a:moveTo>
                    <a:pt x="1" y="0"/>
                  </a:moveTo>
                  <a:lnTo>
                    <a:pt x="1" y="11466"/>
                  </a:lnTo>
                  <a:lnTo>
                    <a:pt x="3727" y="11466"/>
                  </a:lnTo>
                  <a:lnTo>
                    <a:pt x="3727" y="0"/>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30" name="Google Shape;130;p16"/>
            <p:cNvSpPr txBox="1"/>
            <p:nvPr/>
          </p:nvSpPr>
          <p:spPr>
            <a:xfrm>
              <a:off x="2980649" y="1550190"/>
              <a:ext cx="1305900" cy="534900"/>
            </a:xfrm>
            <a:prstGeom prst="rect">
              <a:avLst/>
            </a:prstGeom>
            <a:noFill/>
            <a:ln>
              <a:noFill/>
            </a:ln>
          </p:spPr>
          <p:txBody>
            <a:bodyPr spcFirstLastPara="1" wrap="square" lIns="121900" tIns="121900" rIns="121900" bIns="121900" anchor="t" anchorCtr="0">
              <a:noAutofit/>
            </a:bodyPr>
            <a:lstStyle/>
            <a:p>
              <a:pPr algn="r"/>
              <a:r>
                <a:rPr lang="es-EC" sz="1600" dirty="0">
                  <a:latin typeface="Roboto"/>
                  <a:ea typeface="Roboto"/>
                  <a:cs typeface="Roboto"/>
                  <a:sym typeface="Roboto"/>
                </a:rPr>
                <a:t>Matriz marco de trabajo </a:t>
              </a:r>
              <a:endParaRPr sz="1600">
                <a:latin typeface="Roboto"/>
                <a:ea typeface="Roboto"/>
                <a:cs typeface="Roboto"/>
                <a:sym typeface="Roboto"/>
              </a:endParaRPr>
            </a:p>
          </p:txBody>
        </p:sp>
      </p:grpSp>
      <p:grpSp>
        <p:nvGrpSpPr>
          <p:cNvPr id="132" name="Google Shape;132;p16"/>
          <p:cNvGrpSpPr/>
          <p:nvPr/>
        </p:nvGrpSpPr>
        <p:grpSpPr>
          <a:xfrm>
            <a:off x="7139300" y="1842967"/>
            <a:ext cx="2377400" cy="2200900"/>
            <a:chOff x="5354475" y="1382225"/>
            <a:chExt cx="1783050" cy="1650675"/>
          </a:xfrm>
        </p:grpSpPr>
        <p:sp>
          <p:nvSpPr>
            <p:cNvPr id="133" name="Google Shape;133;p16"/>
            <p:cNvSpPr/>
            <p:nvPr/>
          </p:nvSpPr>
          <p:spPr>
            <a:xfrm>
              <a:off x="6657075" y="1382375"/>
              <a:ext cx="230425" cy="1119800"/>
            </a:xfrm>
            <a:custGeom>
              <a:avLst/>
              <a:gdLst/>
              <a:ahLst/>
              <a:cxnLst/>
              <a:rect l="l" t="t" r="r" b="b"/>
              <a:pathLst>
                <a:path w="9217" h="44792" extrusionOk="0">
                  <a:moveTo>
                    <a:pt x="1" y="1"/>
                  </a:moveTo>
                  <a:lnTo>
                    <a:pt x="1" y="33291"/>
                  </a:lnTo>
                  <a:cubicBezTo>
                    <a:pt x="1" y="38244"/>
                    <a:pt x="2823" y="42649"/>
                    <a:pt x="7097" y="44792"/>
                  </a:cubicBezTo>
                  <a:lnTo>
                    <a:pt x="9216" y="44792"/>
                  </a:lnTo>
                  <a:lnTo>
                    <a:pt x="9216" y="43328"/>
                  </a:lnTo>
                  <a:cubicBezTo>
                    <a:pt x="5025" y="41804"/>
                    <a:pt x="2192" y="37827"/>
                    <a:pt x="2192" y="33291"/>
                  </a:cubicBezTo>
                  <a:lnTo>
                    <a:pt x="2192" y="1"/>
                  </a:lnTo>
                  <a:close/>
                </a:path>
              </a:pathLst>
            </a:custGeom>
            <a:solidFill>
              <a:srgbClr val="FCBD24"/>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5831075" y="2443825"/>
              <a:ext cx="1240375" cy="589075"/>
            </a:xfrm>
            <a:custGeom>
              <a:avLst/>
              <a:gdLst/>
              <a:ahLst/>
              <a:cxnLst/>
              <a:rect l="l" t="t" r="r" b="b"/>
              <a:pathLst>
                <a:path w="49615" h="23563" extrusionOk="0">
                  <a:moveTo>
                    <a:pt x="1" y="0"/>
                  </a:moveTo>
                  <a:cubicBezTo>
                    <a:pt x="4621" y="1917"/>
                    <a:pt x="7871" y="6477"/>
                    <a:pt x="7871" y="11788"/>
                  </a:cubicBezTo>
                  <a:cubicBezTo>
                    <a:pt x="7871" y="17098"/>
                    <a:pt x="4621" y="21646"/>
                    <a:pt x="1" y="23563"/>
                  </a:cubicBezTo>
                  <a:lnTo>
                    <a:pt x="37827" y="23563"/>
                  </a:lnTo>
                  <a:cubicBezTo>
                    <a:pt x="44340" y="23563"/>
                    <a:pt x="49614" y="18288"/>
                    <a:pt x="49614" y="11788"/>
                  </a:cubicBezTo>
                  <a:cubicBezTo>
                    <a:pt x="49614" y="5275"/>
                    <a:pt x="44340" y="0"/>
                    <a:pt x="37827" y="0"/>
                  </a:cubicBezTo>
                  <a:close/>
                </a:path>
              </a:pathLst>
            </a:custGeom>
            <a:solidFill>
              <a:srgbClr val="FCBD24"/>
            </a:solidFill>
            <a:ln>
              <a:noFill/>
            </a:ln>
          </p:spPr>
          <p:txBody>
            <a:bodyPr spcFirstLastPara="1" wrap="square" lIns="121900" tIns="121900" rIns="121900" bIns="121900" anchor="ctr" anchorCtr="0">
              <a:noAutofit/>
            </a:bodyPr>
            <a:lstStyle/>
            <a:p>
              <a:pPr algn="ctr"/>
              <a:r>
                <a:rPr lang="es-MX" sz="2267" dirty="0">
                  <a:latin typeface="Fira Sans Extra Condensed"/>
                  <a:ea typeface="Fira Sans Extra Condensed"/>
                  <a:cs typeface="Fira Sans Extra Condensed"/>
                  <a:sym typeface="Fira Sans Extra Condensed"/>
                </a:rPr>
                <a:t>24-03 de junio 2022</a:t>
              </a:r>
              <a:endParaRPr sz="2267" dirty="0">
                <a:latin typeface="Fira Sans Extra Condensed"/>
                <a:ea typeface="Fira Sans Extra Condensed"/>
                <a:cs typeface="Fira Sans Extra Condensed"/>
                <a:sym typeface="Fira Sans Extra Condensed"/>
              </a:endParaRPr>
            </a:p>
          </p:txBody>
        </p:sp>
        <p:sp>
          <p:nvSpPr>
            <p:cNvPr id="135" name="Google Shape;135;p16"/>
            <p:cNvSpPr/>
            <p:nvPr/>
          </p:nvSpPr>
          <p:spPr>
            <a:xfrm>
              <a:off x="6915750" y="1412900"/>
              <a:ext cx="145875" cy="82925"/>
            </a:xfrm>
            <a:custGeom>
              <a:avLst/>
              <a:gdLst/>
              <a:ahLst/>
              <a:cxnLst/>
              <a:rect l="l" t="t" r="r" b="b"/>
              <a:pathLst>
                <a:path w="5835" h="3317" extrusionOk="0">
                  <a:moveTo>
                    <a:pt x="2971" y="0"/>
                  </a:moveTo>
                  <a:cubicBezTo>
                    <a:pt x="2233" y="0"/>
                    <a:pt x="1495" y="280"/>
                    <a:pt x="929" y="840"/>
                  </a:cubicBezTo>
                  <a:cubicBezTo>
                    <a:pt x="262" y="1518"/>
                    <a:pt x="0" y="2447"/>
                    <a:pt x="131" y="3316"/>
                  </a:cubicBezTo>
                  <a:lnTo>
                    <a:pt x="739" y="3256"/>
                  </a:lnTo>
                  <a:cubicBezTo>
                    <a:pt x="619" y="2554"/>
                    <a:pt x="822" y="1816"/>
                    <a:pt x="1370" y="1280"/>
                  </a:cubicBezTo>
                  <a:cubicBezTo>
                    <a:pt x="1810" y="834"/>
                    <a:pt x="2391" y="610"/>
                    <a:pt x="2971" y="610"/>
                  </a:cubicBezTo>
                  <a:cubicBezTo>
                    <a:pt x="3551" y="610"/>
                    <a:pt x="4132" y="834"/>
                    <a:pt x="4572" y="1280"/>
                  </a:cubicBezTo>
                  <a:cubicBezTo>
                    <a:pt x="5001" y="1709"/>
                    <a:pt x="5215" y="2256"/>
                    <a:pt x="5239" y="2828"/>
                  </a:cubicBezTo>
                  <a:lnTo>
                    <a:pt x="5834" y="2768"/>
                  </a:lnTo>
                  <a:cubicBezTo>
                    <a:pt x="5811" y="2066"/>
                    <a:pt x="5537" y="1375"/>
                    <a:pt x="5013" y="840"/>
                  </a:cubicBezTo>
                  <a:cubicBezTo>
                    <a:pt x="4447" y="280"/>
                    <a:pt x="3709" y="0"/>
                    <a:pt x="297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6877350" y="1382225"/>
              <a:ext cx="260175" cy="250200"/>
            </a:xfrm>
            <a:custGeom>
              <a:avLst/>
              <a:gdLst/>
              <a:ahLst/>
              <a:cxnLst/>
              <a:rect l="l" t="t" r="r" b="b"/>
              <a:pathLst>
                <a:path w="10407" h="10008" extrusionOk="0">
                  <a:moveTo>
                    <a:pt x="4507" y="611"/>
                  </a:moveTo>
                  <a:cubicBezTo>
                    <a:pt x="5403" y="611"/>
                    <a:pt x="6299" y="953"/>
                    <a:pt x="6977" y="1638"/>
                  </a:cubicBezTo>
                  <a:cubicBezTo>
                    <a:pt x="8335" y="2995"/>
                    <a:pt x="8335" y="5222"/>
                    <a:pt x="6977" y="6579"/>
                  </a:cubicBezTo>
                  <a:cubicBezTo>
                    <a:pt x="6299" y="7258"/>
                    <a:pt x="5403" y="7597"/>
                    <a:pt x="4507" y="7597"/>
                  </a:cubicBezTo>
                  <a:cubicBezTo>
                    <a:pt x="3611" y="7597"/>
                    <a:pt x="2715" y="7258"/>
                    <a:pt x="2036" y="6579"/>
                  </a:cubicBezTo>
                  <a:cubicBezTo>
                    <a:pt x="667" y="5222"/>
                    <a:pt x="667" y="2995"/>
                    <a:pt x="2036" y="1638"/>
                  </a:cubicBezTo>
                  <a:cubicBezTo>
                    <a:pt x="2715" y="953"/>
                    <a:pt x="3611" y="611"/>
                    <a:pt x="4507" y="611"/>
                  </a:cubicBezTo>
                  <a:close/>
                  <a:moveTo>
                    <a:pt x="8299" y="7365"/>
                  </a:moveTo>
                  <a:lnTo>
                    <a:pt x="9537" y="8603"/>
                  </a:lnTo>
                  <a:lnTo>
                    <a:pt x="9002" y="9139"/>
                  </a:lnTo>
                  <a:lnTo>
                    <a:pt x="7763" y="7901"/>
                  </a:lnTo>
                  <a:lnTo>
                    <a:pt x="8299" y="7365"/>
                  </a:lnTo>
                  <a:close/>
                  <a:moveTo>
                    <a:pt x="4507" y="1"/>
                  </a:moveTo>
                  <a:cubicBezTo>
                    <a:pt x="3456" y="1"/>
                    <a:pt x="2405" y="400"/>
                    <a:pt x="1608" y="1197"/>
                  </a:cubicBezTo>
                  <a:cubicBezTo>
                    <a:pt x="0" y="2805"/>
                    <a:pt x="0" y="5412"/>
                    <a:pt x="1608" y="7008"/>
                  </a:cubicBezTo>
                  <a:cubicBezTo>
                    <a:pt x="2404" y="7811"/>
                    <a:pt x="3452" y="8210"/>
                    <a:pt x="4502" y="8210"/>
                  </a:cubicBezTo>
                  <a:cubicBezTo>
                    <a:pt x="5445" y="8210"/>
                    <a:pt x="6390" y="7888"/>
                    <a:pt x="7156" y="7246"/>
                  </a:cubicBezTo>
                  <a:lnTo>
                    <a:pt x="7358" y="7448"/>
                  </a:lnTo>
                  <a:lnTo>
                    <a:pt x="6894" y="7901"/>
                  </a:lnTo>
                  <a:lnTo>
                    <a:pt x="9002" y="10008"/>
                  </a:lnTo>
                  <a:lnTo>
                    <a:pt x="10406" y="8603"/>
                  </a:lnTo>
                  <a:lnTo>
                    <a:pt x="8299" y="6496"/>
                  </a:lnTo>
                  <a:lnTo>
                    <a:pt x="7835" y="6960"/>
                  </a:lnTo>
                  <a:lnTo>
                    <a:pt x="7644" y="6758"/>
                  </a:lnTo>
                  <a:cubicBezTo>
                    <a:pt x="9002" y="5150"/>
                    <a:pt x="8930" y="2721"/>
                    <a:pt x="7406" y="1197"/>
                  </a:cubicBezTo>
                  <a:cubicBezTo>
                    <a:pt x="6608" y="400"/>
                    <a:pt x="5558" y="1"/>
                    <a:pt x="4507" y="1"/>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37" name="Google Shape;137;p16"/>
            <p:cNvSpPr txBox="1"/>
            <p:nvPr/>
          </p:nvSpPr>
          <p:spPr>
            <a:xfrm>
              <a:off x="5354475" y="1550190"/>
              <a:ext cx="1305900" cy="534900"/>
            </a:xfrm>
            <a:prstGeom prst="rect">
              <a:avLst/>
            </a:prstGeom>
            <a:noFill/>
            <a:ln>
              <a:noFill/>
            </a:ln>
          </p:spPr>
          <p:txBody>
            <a:bodyPr spcFirstLastPara="1" wrap="square" lIns="121900" tIns="121900" rIns="121900" bIns="121900" anchor="t" anchorCtr="0">
              <a:noAutofit/>
            </a:bodyPr>
            <a:lstStyle/>
            <a:p>
              <a:pPr algn="r"/>
              <a:r>
                <a:rPr lang="en" sz="1600" dirty="0">
                  <a:latin typeface="Roboto"/>
                  <a:ea typeface="Roboto"/>
                  <a:cs typeface="Roboto"/>
                  <a:sym typeface="Roboto"/>
                </a:rPr>
                <a:t>Defensa del proyecto</a:t>
              </a:r>
              <a:endParaRPr sz="1600">
                <a:latin typeface="Roboto"/>
                <a:ea typeface="Roboto"/>
                <a:cs typeface="Roboto"/>
                <a:sym typeface="Roboto"/>
              </a:endParaRPr>
            </a:p>
            <a:p>
              <a:pPr algn="ctr"/>
              <a:endParaRPr sz="1600">
                <a:latin typeface="Roboto"/>
                <a:ea typeface="Roboto"/>
                <a:cs typeface="Roboto"/>
                <a:sym typeface="Roboto"/>
              </a:endParaRPr>
            </a:p>
          </p:txBody>
        </p:sp>
      </p:grpSp>
      <p:grpSp>
        <p:nvGrpSpPr>
          <p:cNvPr id="139" name="Google Shape;139;p16"/>
          <p:cNvGrpSpPr/>
          <p:nvPr/>
        </p:nvGrpSpPr>
        <p:grpSpPr>
          <a:xfrm>
            <a:off x="2170832" y="3258433"/>
            <a:ext cx="2516301" cy="2226100"/>
            <a:chOff x="1628124" y="2443825"/>
            <a:chExt cx="1887226" cy="1669575"/>
          </a:xfrm>
        </p:grpSpPr>
        <p:sp>
          <p:nvSpPr>
            <p:cNvPr id="140" name="Google Shape;140;p16"/>
            <p:cNvSpPr/>
            <p:nvPr/>
          </p:nvSpPr>
          <p:spPr>
            <a:xfrm>
              <a:off x="3035500" y="2993300"/>
              <a:ext cx="230100" cy="1120100"/>
            </a:xfrm>
            <a:custGeom>
              <a:avLst/>
              <a:gdLst/>
              <a:ahLst/>
              <a:cxnLst/>
              <a:rect l="l" t="t" r="r" b="b"/>
              <a:pathLst>
                <a:path w="9204" h="44804" extrusionOk="0">
                  <a:moveTo>
                    <a:pt x="7097"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rgbClr val="5EB2FC"/>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2275275" y="2443825"/>
              <a:ext cx="1240075" cy="589075"/>
            </a:xfrm>
            <a:custGeom>
              <a:avLst/>
              <a:gdLst/>
              <a:ahLst/>
              <a:cxnLst/>
              <a:rect l="l" t="t" r="r" b="b"/>
              <a:pathLst>
                <a:path w="49603" h="23563" extrusionOk="0">
                  <a:moveTo>
                    <a:pt x="1" y="0"/>
                  </a:moveTo>
                  <a:cubicBezTo>
                    <a:pt x="4621" y="1917"/>
                    <a:pt x="7871" y="6477"/>
                    <a:pt x="7871" y="11788"/>
                  </a:cubicBezTo>
                  <a:cubicBezTo>
                    <a:pt x="7871" y="17098"/>
                    <a:pt x="4621" y="21646"/>
                    <a:pt x="1" y="23563"/>
                  </a:cubicBezTo>
                  <a:lnTo>
                    <a:pt x="37827" y="23563"/>
                  </a:lnTo>
                  <a:cubicBezTo>
                    <a:pt x="44328" y="23563"/>
                    <a:pt x="49602" y="18288"/>
                    <a:pt x="49602" y="11788"/>
                  </a:cubicBezTo>
                  <a:cubicBezTo>
                    <a:pt x="49602" y="5275"/>
                    <a:pt x="44328" y="0"/>
                    <a:pt x="37827" y="0"/>
                  </a:cubicBezTo>
                  <a:close/>
                </a:path>
              </a:pathLst>
            </a:custGeom>
            <a:solidFill>
              <a:srgbClr val="5EB2FC"/>
            </a:solidFill>
            <a:ln>
              <a:noFill/>
            </a:ln>
          </p:spPr>
          <p:txBody>
            <a:bodyPr spcFirstLastPara="1" wrap="square" lIns="121900" tIns="121900" rIns="121900" bIns="121900" anchor="ctr" anchorCtr="0">
              <a:noAutofit/>
            </a:bodyPr>
            <a:lstStyle/>
            <a:p>
              <a:pPr algn="ctr"/>
              <a:r>
                <a:rPr lang="en" sz="2267" dirty="0">
                  <a:latin typeface="Fira Sans Extra Condensed"/>
                  <a:ea typeface="Fira Sans Extra Condensed"/>
                  <a:cs typeface="Fira Sans Extra Condensed"/>
                  <a:sym typeface="Fira Sans Extra Condensed"/>
                </a:rPr>
                <a:t>29 de mayo 2022</a:t>
              </a:r>
              <a:endParaRPr sz="2267" dirty="0">
                <a:latin typeface="Fira Sans Extra Condensed"/>
                <a:ea typeface="Fira Sans Extra Condensed"/>
                <a:cs typeface="Fira Sans Extra Condensed"/>
                <a:sym typeface="Fira Sans Extra Condensed"/>
              </a:endParaRPr>
            </a:p>
          </p:txBody>
        </p:sp>
        <p:sp>
          <p:nvSpPr>
            <p:cNvPr id="142" name="Google Shape;142;p16"/>
            <p:cNvSpPr/>
            <p:nvPr/>
          </p:nvSpPr>
          <p:spPr>
            <a:xfrm>
              <a:off x="3219450" y="3823750"/>
              <a:ext cx="289350" cy="289650"/>
            </a:xfrm>
            <a:custGeom>
              <a:avLst/>
              <a:gdLst/>
              <a:ahLst/>
              <a:cxnLst/>
              <a:rect l="l" t="t" r="r" b="b"/>
              <a:pathLst>
                <a:path w="11574" h="11586" extrusionOk="0">
                  <a:moveTo>
                    <a:pt x="5787" y="620"/>
                  </a:moveTo>
                  <a:cubicBezTo>
                    <a:pt x="8633" y="620"/>
                    <a:pt x="10954" y="2941"/>
                    <a:pt x="10954" y="5799"/>
                  </a:cubicBezTo>
                  <a:cubicBezTo>
                    <a:pt x="10954" y="8645"/>
                    <a:pt x="8633" y="10966"/>
                    <a:pt x="5787" y="10966"/>
                  </a:cubicBezTo>
                  <a:cubicBezTo>
                    <a:pt x="2929" y="10966"/>
                    <a:pt x="608" y="8645"/>
                    <a:pt x="608" y="5799"/>
                  </a:cubicBezTo>
                  <a:cubicBezTo>
                    <a:pt x="608" y="2941"/>
                    <a:pt x="2929" y="620"/>
                    <a:pt x="5787" y="620"/>
                  </a:cubicBezTo>
                  <a:close/>
                  <a:moveTo>
                    <a:pt x="5787" y="1"/>
                  </a:moveTo>
                  <a:cubicBezTo>
                    <a:pt x="2596" y="1"/>
                    <a:pt x="1" y="2596"/>
                    <a:pt x="1" y="5799"/>
                  </a:cubicBezTo>
                  <a:cubicBezTo>
                    <a:pt x="1" y="8990"/>
                    <a:pt x="2596" y="11585"/>
                    <a:pt x="5787" y="11585"/>
                  </a:cubicBezTo>
                  <a:cubicBezTo>
                    <a:pt x="8978" y="11585"/>
                    <a:pt x="11573" y="8990"/>
                    <a:pt x="11573" y="5799"/>
                  </a:cubicBezTo>
                  <a:cubicBezTo>
                    <a:pt x="11573" y="2596"/>
                    <a:pt x="8978" y="1"/>
                    <a:pt x="5787" y="1"/>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298025" y="3870175"/>
              <a:ext cx="130700" cy="208400"/>
            </a:xfrm>
            <a:custGeom>
              <a:avLst/>
              <a:gdLst/>
              <a:ahLst/>
              <a:cxnLst/>
              <a:rect l="l" t="t" r="r" b="b"/>
              <a:pathLst>
                <a:path w="5228" h="8336" extrusionOk="0">
                  <a:moveTo>
                    <a:pt x="2299" y="1227"/>
                  </a:moveTo>
                  <a:lnTo>
                    <a:pt x="2299" y="3668"/>
                  </a:lnTo>
                  <a:cubicBezTo>
                    <a:pt x="2156" y="3632"/>
                    <a:pt x="2096" y="3609"/>
                    <a:pt x="2001" y="3573"/>
                  </a:cubicBezTo>
                  <a:cubicBezTo>
                    <a:pt x="1751" y="3501"/>
                    <a:pt x="1560" y="3418"/>
                    <a:pt x="1406" y="3323"/>
                  </a:cubicBezTo>
                  <a:cubicBezTo>
                    <a:pt x="1263" y="3228"/>
                    <a:pt x="1144" y="3120"/>
                    <a:pt x="1072" y="2989"/>
                  </a:cubicBezTo>
                  <a:cubicBezTo>
                    <a:pt x="1001" y="2847"/>
                    <a:pt x="965" y="2680"/>
                    <a:pt x="965" y="2477"/>
                  </a:cubicBezTo>
                  <a:cubicBezTo>
                    <a:pt x="965" y="2085"/>
                    <a:pt x="1084" y="1775"/>
                    <a:pt x="1358" y="1549"/>
                  </a:cubicBezTo>
                  <a:cubicBezTo>
                    <a:pt x="1584" y="1370"/>
                    <a:pt x="1846" y="1263"/>
                    <a:pt x="2299" y="1227"/>
                  </a:cubicBezTo>
                  <a:close/>
                  <a:moveTo>
                    <a:pt x="2894" y="4478"/>
                  </a:moveTo>
                  <a:cubicBezTo>
                    <a:pt x="3049" y="4513"/>
                    <a:pt x="3204" y="4549"/>
                    <a:pt x="3335" y="4585"/>
                  </a:cubicBezTo>
                  <a:cubicBezTo>
                    <a:pt x="3585" y="4668"/>
                    <a:pt x="3811" y="4752"/>
                    <a:pt x="3989" y="4859"/>
                  </a:cubicBezTo>
                  <a:cubicBezTo>
                    <a:pt x="4168" y="4966"/>
                    <a:pt x="4299" y="5097"/>
                    <a:pt x="4382" y="5240"/>
                  </a:cubicBezTo>
                  <a:cubicBezTo>
                    <a:pt x="4478" y="5383"/>
                    <a:pt x="4501" y="5561"/>
                    <a:pt x="4501" y="5775"/>
                  </a:cubicBezTo>
                  <a:cubicBezTo>
                    <a:pt x="4501" y="6168"/>
                    <a:pt x="4347" y="6466"/>
                    <a:pt x="4037" y="6668"/>
                  </a:cubicBezTo>
                  <a:cubicBezTo>
                    <a:pt x="3763" y="6835"/>
                    <a:pt x="3489" y="6942"/>
                    <a:pt x="2894" y="6954"/>
                  </a:cubicBezTo>
                  <a:lnTo>
                    <a:pt x="2894" y="4478"/>
                  </a:lnTo>
                  <a:close/>
                  <a:moveTo>
                    <a:pt x="2299" y="1"/>
                  </a:moveTo>
                  <a:lnTo>
                    <a:pt x="2299" y="632"/>
                  </a:lnTo>
                  <a:cubicBezTo>
                    <a:pt x="2144" y="644"/>
                    <a:pt x="1894" y="680"/>
                    <a:pt x="1715" y="739"/>
                  </a:cubicBezTo>
                  <a:cubicBezTo>
                    <a:pt x="1418" y="823"/>
                    <a:pt x="1168" y="953"/>
                    <a:pt x="953" y="1108"/>
                  </a:cubicBezTo>
                  <a:cubicBezTo>
                    <a:pt x="727" y="1275"/>
                    <a:pt x="572" y="1489"/>
                    <a:pt x="453" y="1727"/>
                  </a:cubicBezTo>
                  <a:cubicBezTo>
                    <a:pt x="334" y="1977"/>
                    <a:pt x="275" y="2263"/>
                    <a:pt x="275" y="2573"/>
                  </a:cubicBezTo>
                  <a:cubicBezTo>
                    <a:pt x="275" y="2847"/>
                    <a:pt x="322" y="3085"/>
                    <a:pt x="417" y="3275"/>
                  </a:cubicBezTo>
                  <a:cubicBezTo>
                    <a:pt x="501" y="3466"/>
                    <a:pt x="644" y="3620"/>
                    <a:pt x="834" y="3763"/>
                  </a:cubicBezTo>
                  <a:cubicBezTo>
                    <a:pt x="1013" y="3894"/>
                    <a:pt x="1227" y="4001"/>
                    <a:pt x="1501" y="4097"/>
                  </a:cubicBezTo>
                  <a:cubicBezTo>
                    <a:pt x="1739" y="4180"/>
                    <a:pt x="2001" y="4252"/>
                    <a:pt x="2299" y="4323"/>
                  </a:cubicBezTo>
                  <a:lnTo>
                    <a:pt x="2299" y="6930"/>
                  </a:lnTo>
                  <a:cubicBezTo>
                    <a:pt x="2299" y="6918"/>
                    <a:pt x="2120" y="6907"/>
                    <a:pt x="2025" y="6883"/>
                  </a:cubicBezTo>
                  <a:cubicBezTo>
                    <a:pt x="1787" y="6835"/>
                    <a:pt x="1572" y="6776"/>
                    <a:pt x="1358" y="6680"/>
                  </a:cubicBezTo>
                  <a:cubicBezTo>
                    <a:pt x="1156" y="6597"/>
                    <a:pt x="965" y="6490"/>
                    <a:pt x="798" y="6383"/>
                  </a:cubicBezTo>
                  <a:cubicBezTo>
                    <a:pt x="620" y="6264"/>
                    <a:pt x="477" y="6145"/>
                    <a:pt x="358" y="6014"/>
                  </a:cubicBezTo>
                  <a:lnTo>
                    <a:pt x="1" y="6561"/>
                  </a:lnTo>
                  <a:cubicBezTo>
                    <a:pt x="668" y="7133"/>
                    <a:pt x="1406" y="7454"/>
                    <a:pt x="2299" y="7538"/>
                  </a:cubicBezTo>
                  <a:lnTo>
                    <a:pt x="2299" y="8335"/>
                  </a:lnTo>
                  <a:lnTo>
                    <a:pt x="2894" y="8335"/>
                  </a:lnTo>
                  <a:lnTo>
                    <a:pt x="2894" y="7550"/>
                  </a:lnTo>
                  <a:cubicBezTo>
                    <a:pt x="3192" y="7538"/>
                    <a:pt x="3489" y="7502"/>
                    <a:pt x="3739" y="7442"/>
                  </a:cubicBezTo>
                  <a:cubicBezTo>
                    <a:pt x="4037" y="7371"/>
                    <a:pt x="4311" y="7252"/>
                    <a:pt x="4525" y="7097"/>
                  </a:cubicBezTo>
                  <a:cubicBezTo>
                    <a:pt x="4751" y="6942"/>
                    <a:pt x="4930" y="6752"/>
                    <a:pt x="5049" y="6526"/>
                  </a:cubicBezTo>
                  <a:cubicBezTo>
                    <a:pt x="5168" y="6287"/>
                    <a:pt x="5228" y="6026"/>
                    <a:pt x="5228" y="5704"/>
                  </a:cubicBezTo>
                  <a:cubicBezTo>
                    <a:pt x="5228" y="5395"/>
                    <a:pt x="5180" y="5144"/>
                    <a:pt x="5073" y="4930"/>
                  </a:cubicBezTo>
                  <a:cubicBezTo>
                    <a:pt x="4966" y="4728"/>
                    <a:pt x="4811" y="4549"/>
                    <a:pt x="4597" y="4406"/>
                  </a:cubicBezTo>
                  <a:cubicBezTo>
                    <a:pt x="4394" y="4263"/>
                    <a:pt x="4120" y="4144"/>
                    <a:pt x="3823" y="4049"/>
                  </a:cubicBezTo>
                  <a:cubicBezTo>
                    <a:pt x="3561" y="3954"/>
                    <a:pt x="3335" y="3882"/>
                    <a:pt x="2894" y="3811"/>
                  </a:cubicBezTo>
                  <a:lnTo>
                    <a:pt x="2894" y="1215"/>
                  </a:lnTo>
                  <a:cubicBezTo>
                    <a:pt x="3192" y="1239"/>
                    <a:pt x="3513" y="1299"/>
                    <a:pt x="3775" y="1406"/>
                  </a:cubicBezTo>
                  <a:cubicBezTo>
                    <a:pt x="4097" y="1549"/>
                    <a:pt x="4370" y="1715"/>
                    <a:pt x="4561" y="1942"/>
                  </a:cubicBezTo>
                  <a:lnTo>
                    <a:pt x="4894" y="1394"/>
                  </a:lnTo>
                  <a:cubicBezTo>
                    <a:pt x="4608" y="1144"/>
                    <a:pt x="4263" y="953"/>
                    <a:pt x="3906" y="811"/>
                  </a:cubicBezTo>
                  <a:cubicBezTo>
                    <a:pt x="3608" y="703"/>
                    <a:pt x="3335" y="632"/>
                    <a:pt x="2894" y="620"/>
                  </a:cubicBezTo>
                  <a:lnTo>
                    <a:pt x="2894"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44" name="Google Shape;144;p16"/>
            <p:cNvSpPr txBox="1"/>
            <p:nvPr/>
          </p:nvSpPr>
          <p:spPr>
            <a:xfrm>
              <a:off x="1628124" y="3391634"/>
              <a:ext cx="1401300" cy="534900"/>
            </a:xfrm>
            <a:prstGeom prst="rect">
              <a:avLst/>
            </a:prstGeom>
            <a:noFill/>
            <a:ln>
              <a:noFill/>
            </a:ln>
          </p:spPr>
          <p:txBody>
            <a:bodyPr spcFirstLastPara="1" wrap="square" lIns="121900" tIns="121900" rIns="121900" bIns="121900" anchor="t" anchorCtr="0">
              <a:noAutofit/>
            </a:bodyPr>
            <a:lstStyle/>
            <a:p>
              <a:pPr algn="r"/>
              <a:r>
                <a:rPr lang="es-EC" sz="1600" dirty="0">
                  <a:latin typeface="Roboto"/>
                  <a:ea typeface="Roboto"/>
                  <a:cs typeface="Roboto"/>
                  <a:sym typeface="Roboto"/>
                </a:rPr>
                <a:t>Entrega ABP 1</a:t>
              </a:r>
            </a:p>
            <a:p>
              <a:pPr algn="ctr"/>
              <a:endParaRPr sz="1600" dirty="0">
                <a:latin typeface="Roboto"/>
                <a:ea typeface="Roboto"/>
                <a:cs typeface="Roboto"/>
                <a:sym typeface="Roboto"/>
              </a:endParaRPr>
            </a:p>
          </p:txBody>
        </p:sp>
      </p:grpSp>
      <p:grpSp>
        <p:nvGrpSpPr>
          <p:cNvPr id="146" name="Google Shape;146;p16"/>
          <p:cNvGrpSpPr/>
          <p:nvPr/>
        </p:nvGrpSpPr>
        <p:grpSpPr>
          <a:xfrm>
            <a:off x="5343985" y="3258433"/>
            <a:ext cx="2562983" cy="2374683"/>
            <a:chOff x="4007988" y="2443825"/>
            <a:chExt cx="1922237" cy="1781012"/>
          </a:xfrm>
        </p:grpSpPr>
        <p:sp>
          <p:nvSpPr>
            <p:cNvPr id="147" name="Google Shape;147;p16"/>
            <p:cNvSpPr/>
            <p:nvPr/>
          </p:nvSpPr>
          <p:spPr>
            <a:xfrm>
              <a:off x="5409300" y="2993300"/>
              <a:ext cx="230125" cy="1120100"/>
            </a:xfrm>
            <a:custGeom>
              <a:avLst/>
              <a:gdLst/>
              <a:ahLst/>
              <a:cxnLst/>
              <a:rect l="l" t="t" r="r" b="b"/>
              <a:pathLst>
                <a:path w="9205" h="44804" extrusionOk="0">
                  <a:moveTo>
                    <a:pt x="7097" y="0"/>
                  </a:moveTo>
                  <a:cubicBezTo>
                    <a:pt x="2811" y="2143"/>
                    <a:pt x="1" y="6549"/>
                    <a:pt x="1" y="11514"/>
                  </a:cubicBezTo>
                  <a:lnTo>
                    <a:pt x="1" y="44803"/>
                  </a:lnTo>
                  <a:lnTo>
                    <a:pt x="2180" y="44803"/>
                  </a:lnTo>
                  <a:lnTo>
                    <a:pt x="2180" y="11514"/>
                  </a:lnTo>
                  <a:cubicBezTo>
                    <a:pt x="2180" y="6965"/>
                    <a:pt x="5025" y="2989"/>
                    <a:pt x="9204" y="1477"/>
                  </a:cubicBezTo>
                  <a:lnTo>
                    <a:pt x="9204" y="0"/>
                  </a:ln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4645825" y="2443825"/>
              <a:ext cx="1240350" cy="589075"/>
            </a:xfrm>
            <a:custGeom>
              <a:avLst/>
              <a:gdLst/>
              <a:ahLst/>
              <a:cxnLst/>
              <a:rect l="l" t="t" r="r" b="b"/>
              <a:pathLst>
                <a:path w="49614" h="23563" extrusionOk="0">
                  <a:moveTo>
                    <a:pt x="0" y="0"/>
                  </a:moveTo>
                  <a:cubicBezTo>
                    <a:pt x="4620" y="1917"/>
                    <a:pt x="7870" y="6477"/>
                    <a:pt x="7870" y="11788"/>
                  </a:cubicBezTo>
                  <a:cubicBezTo>
                    <a:pt x="7870" y="17098"/>
                    <a:pt x="4620" y="21646"/>
                    <a:pt x="0" y="23563"/>
                  </a:cubicBezTo>
                  <a:lnTo>
                    <a:pt x="37826" y="23563"/>
                  </a:lnTo>
                  <a:cubicBezTo>
                    <a:pt x="44339" y="23563"/>
                    <a:pt x="49614" y="18288"/>
                    <a:pt x="49614" y="11788"/>
                  </a:cubicBezTo>
                  <a:cubicBezTo>
                    <a:pt x="49614" y="5275"/>
                    <a:pt x="44339" y="0"/>
                    <a:pt x="37826" y="0"/>
                  </a:cubicBezTo>
                  <a:close/>
                </a:path>
              </a:pathLst>
            </a:custGeom>
            <a:solidFill>
              <a:srgbClr val="69E781"/>
            </a:solidFill>
            <a:ln>
              <a:noFill/>
            </a:ln>
          </p:spPr>
          <p:txBody>
            <a:bodyPr spcFirstLastPara="1" wrap="square" lIns="121900" tIns="121900" rIns="121900" bIns="121900" anchor="ctr" anchorCtr="0">
              <a:noAutofit/>
            </a:bodyPr>
            <a:lstStyle/>
            <a:p>
              <a:pPr algn="ctr"/>
              <a:r>
                <a:rPr lang="en" sz="2267" dirty="0">
                  <a:latin typeface="Fira Sans Extra Condensed"/>
                  <a:ea typeface="Fira Sans Extra Condensed"/>
                  <a:cs typeface="Fira Sans Extra Condensed"/>
                  <a:sym typeface="Fira Sans Extra Condensed"/>
                </a:rPr>
                <a:t>23 de junio 2022</a:t>
              </a:r>
              <a:endParaRPr sz="2267" dirty="0">
                <a:latin typeface="Fira Sans Extra Condensed"/>
                <a:ea typeface="Fira Sans Extra Condensed"/>
                <a:cs typeface="Fira Sans Extra Condensed"/>
                <a:sym typeface="Fira Sans Extra Condensed"/>
              </a:endParaRPr>
            </a:p>
          </p:txBody>
        </p:sp>
        <p:sp>
          <p:nvSpPr>
            <p:cNvPr id="149" name="Google Shape;149;p16"/>
            <p:cNvSpPr/>
            <p:nvPr/>
          </p:nvSpPr>
          <p:spPr>
            <a:xfrm>
              <a:off x="5668275" y="3945200"/>
              <a:ext cx="22050" cy="22050"/>
            </a:xfrm>
            <a:custGeom>
              <a:avLst/>
              <a:gdLst/>
              <a:ahLst/>
              <a:cxnLst/>
              <a:rect l="l" t="t" r="r" b="b"/>
              <a:pathLst>
                <a:path w="882" h="882" extrusionOk="0">
                  <a:moveTo>
                    <a:pt x="441" y="0"/>
                  </a:moveTo>
                  <a:cubicBezTo>
                    <a:pt x="203" y="0"/>
                    <a:pt x="0" y="203"/>
                    <a:pt x="0" y="441"/>
                  </a:cubicBezTo>
                  <a:cubicBezTo>
                    <a:pt x="0" y="691"/>
                    <a:pt x="203" y="881"/>
                    <a:pt x="441" y="881"/>
                  </a:cubicBezTo>
                  <a:cubicBezTo>
                    <a:pt x="691" y="881"/>
                    <a:pt x="881" y="691"/>
                    <a:pt x="881" y="441"/>
                  </a:cubicBezTo>
                  <a:cubicBezTo>
                    <a:pt x="881" y="203"/>
                    <a:pt x="691"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5712325" y="3945200"/>
              <a:ext cx="22350" cy="22050"/>
            </a:xfrm>
            <a:custGeom>
              <a:avLst/>
              <a:gdLst/>
              <a:ahLst/>
              <a:cxnLst/>
              <a:rect l="l" t="t" r="r" b="b"/>
              <a:pathLst>
                <a:path w="894" h="882" extrusionOk="0">
                  <a:moveTo>
                    <a:pt x="441" y="0"/>
                  </a:moveTo>
                  <a:cubicBezTo>
                    <a:pt x="203" y="0"/>
                    <a:pt x="0" y="203"/>
                    <a:pt x="0" y="441"/>
                  </a:cubicBezTo>
                  <a:cubicBezTo>
                    <a:pt x="0" y="691"/>
                    <a:pt x="203" y="881"/>
                    <a:pt x="441" y="881"/>
                  </a:cubicBezTo>
                  <a:cubicBezTo>
                    <a:pt x="691" y="881"/>
                    <a:pt x="893" y="691"/>
                    <a:pt x="893" y="441"/>
                  </a:cubicBezTo>
                  <a:cubicBezTo>
                    <a:pt x="893" y="203"/>
                    <a:pt x="691"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51" name="Google Shape;151;p16"/>
            <p:cNvSpPr/>
            <p:nvPr/>
          </p:nvSpPr>
          <p:spPr>
            <a:xfrm>
              <a:off x="5756675" y="3945200"/>
              <a:ext cx="22050" cy="22050"/>
            </a:xfrm>
            <a:custGeom>
              <a:avLst/>
              <a:gdLst/>
              <a:ahLst/>
              <a:cxnLst/>
              <a:rect l="l" t="t" r="r" b="b"/>
              <a:pathLst>
                <a:path w="882" h="882" extrusionOk="0">
                  <a:moveTo>
                    <a:pt x="441" y="0"/>
                  </a:moveTo>
                  <a:cubicBezTo>
                    <a:pt x="191" y="0"/>
                    <a:pt x="0" y="203"/>
                    <a:pt x="0" y="441"/>
                  </a:cubicBezTo>
                  <a:cubicBezTo>
                    <a:pt x="0" y="691"/>
                    <a:pt x="191" y="881"/>
                    <a:pt x="441" y="881"/>
                  </a:cubicBezTo>
                  <a:cubicBezTo>
                    <a:pt x="679" y="881"/>
                    <a:pt x="881" y="691"/>
                    <a:pt x="881" y="441"/>
                  </a:cubicBezTo>
                  <a:cubicBezTo>
                    <a:pt x="881" y="203"/>
                    <a:pt x="679"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52" name="Google Shape;152;p16"/>
            <p:cNvSpPr/>
            <p:nvPr/>
          </p:nvSpPr>
          <p:spPr>
            <a:xfrm>
              <a:off x="5800725" y="3945200"/>
              <a:ext cx="22050" cy="22050"/>
            </a:xfrm>
            <a:custGeom>
              <a:avLst/>
              <a:gdLst/>
              <a:ahLst/>
              <a:cxnLst/>
              <a:rect l="l" t="t" r="r" b="b"/>
              <a:pathLst>
                <a:path w="882" h="882" extrusionOk="0">
                  <a:moveTo>
                    <a:pt x="441" y="0"/>
                  </a:moveTo>
                  <a:cubicBezTo>
                    <a:pt x="191" y="0"/>
                    <a:pt x="1" y="203"/>
                    <a:pt x="1" y="441"/>
                  </a:cubicBezTo>
                  <a:cubicBezTo>
                    <a:pt x="1" y="691"/>
                    <a:pt x="191" y="881"/>
                    <a:pt x="441" y="881"/>
                  </a:cubicBezTo>
                  <a:cubicBezTo>
                    <a:pt x="679" y="881"/>
                    <a:pt x="882" y="691"/>
                    <a:pt x="882" y="441"/>
                  </a:cubicBezTo>
                  <a:cubicBezTo>
                    <a:pt x="882" y="203"/>
                    <a:pt x="679"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53" name="Google Shape;153;p16"/>
            <p:cNvSpPr/>
            <p:nvPr/>
          </p:nvSpPr>
          <p:spPr>
            <a:xfrm>
              <a:off x="5614100" y="3803225"/>
              <a:ext cx="316125" cy="324450"/>
            </a:xfrm>
            <a:custGeom>
              <a:avLst/>
              <a:gdLst/>
              <a:ahLst/>
              <a:cxnLst/>
              <a:rect l="l" t="t" r="r" b="b"/>
              <a:pathLst>
                <a:path w="12645" h="12978" extrusionOk="0">
                  <a:moveTo>
                    <a:pt x="11406" y="583"/>
                  </a:moveTo>
                  <a:cubicBezTo>
                    <a:pt x="11799" y="583"/>
                    <a:pt x="12192" y="881"/>
                    <a:pt x="12192" y="1286"/>
                  </a:cubicBezTo>
                  <a:lnTo>
                    <a:pt x="12192" y="5441"/>
                  </a:lnTo>
                  <a:lnTo>
                    <a:pt x="12204" y="5441"/>
                  </a:lnTo>
                  <a:cubicBezTo>
                    <a:pt x="12204" y="5763"/>
                    <a:pt x="12026" y="5882"/>
                    <a:pt x="12026" y="5882"/>
                  </a:cubicBezTo>
                  <a:lnTo>
                    <a:pt x="11966" y="5917"/>
                  </a:lnTo>
                  <a:cubicBezTo>
                    <a:pt x="11871" y="6025"/>
                    <a:pt x="11776" y="6132"/>
                    <a:pt x="11728" y="6156"/>
                  </a:cubicBezTo>
                  <a:lnTo>
                    <a:pt x="10418" y="7180"/>
                  </a:lnTo>
                  <a:lnTo>
                    <a:pt x="10418" y="3977"/>
                  </a:lnTo>
                  <a:cubicBezTo>
                    <a:pt x="10418" y="3274"/>
                    <a:pt x="9787" y="2667"/>
                    <a:pt x="9085" y="2667"/>
                  </a:cubicBezTo>
                  <a:lnTo>
                    <a:pt x="2822" y="2667"/>
                  </a:lnTo>
                  <a:lnTo>
                    <a:pt x="2822" y="1286"/>
                  </a:lnTo>
                  <a:cubicBezTo>
                    <a:pt x="2822" y="881"/>
                    <a:pt x="3120" y="583"/>
                    <a:pt x="3525" y="583"/>
                  </a:cubicBezTo>
                  <a:close/>
                  <a:moveTo>
                    <a:pt x="9085" y="3274"/>
                  </a:moveTo>
                  <a:cubicBezTo>
                    <a:pt x="9466" y="3274"/>
                    <a:pt x="9823" y="3596"/>
                    <a:pt x="9823" y="3977"/>
                  </a:cubicBezTo>
                  <a:lnTo>
                    <a:pt x="9823" y="8144"/>
                  </a:lnTo>
                  <a:cubicBezTo>
                    <a:pt x="9823" y="8442"/>
                    <a:pt x="9668" y="8561"/>
                    <a:pt x="9668" y="8561"/>
                  </a:cubicBezTo>
                  <a:lnTo>
                    <a:pt x="9621" y="8608"/>
                  </a:lnTo>
                  <a:cubicBezTo>
                    <a:pt x="9525" y="8704"/>
                    <a:pt x="9371" y="8823"/>
                    <a:pt x="9335" y="8846"/>
                  </a:cubicBezTo>
                  <a:lnTo>
                    <a:pt x="5358" y="11835"/>
                  </a:lnTo>
                  <a:lnTo>
                    <a:pt x="5358" y="8775"/>
                  </a:lnTo>
                  <a:lnTo>
                    <a:pt x="1203" y="8775"/>
                  </a:lnTo>
                  <a:cubicBezTo>
                    <a:pt x="810" y="8775"/>
                    <a:pt x="441" y="8525"/>
                    <a:pt x="441" y="8144"/>
                  </a:cubicBezTo>
                  <a:lnTo>
                    <a:pt x="441" y="3977"/>
                  </a:lnTo>
                  <a:cubicBezTo>
                    <a:pt x="441" y="3596"/>
                    <a:pt x="810" y="3274"/>
                    <a:pt x="1203" y="3274"/>
                  </a:cubicBezTo>
                  <a:close/>
                  <a:moveTo>
                    <a:pt x="3525" y="0"/>
                  </a:moveTo>
                  <a:cubicBezTo>
                    <a:pt x="2834" y="0"/>
                    <a:pt x="2227" y="595"/>
                    <a:pt x="2227" y="1286"/>
                  </a:cubicBezTo>
                  <a:lnTo>
                    <a:pt x="2227" y="2679"/>
                  </a:lnTo>
                  <a:lnTo>
                    <a:pt x="1203" y="2679"/>
                  </a:lnTo>
                  <a:cubicBezTo>
                    <a:pt x="500" y="2679"/>
                    <a:pt x="0" y="3274"/>
                    <a:pt x="0" y="3977"/>
                  </a:cubicBezTo>
                  <a:lnTo>
                    <a:pt x="0" y="8144"/>
                  </a:lnTo>
                  <a:cubicBezTo>
                    <a:pt x="0" y="8846"/>
                    <a:pt x="500" y="9370"/>
                    <a:pt x="1203" y="9370"/>
                  </a:cubicBezTo>
                  <a:lnTo>
                    <a:pt x="4906" y="9370"/>
                  </a:lnTo>
                  <a:lnTo>
                    <a:pt x="4906" y="12978"/>
                  </a:lnTo>
                  <a:lnTo>
                    <a:pt x="9680" y="9323"/>
                  </a:lnTo>
                  <a:cubicBezTo>
                    <a:pt x="9799" y="9251"/>
                    <a:pt x="9978" y="9085"/>
                    <a:pt x="10061" y="9001"/>
                  </a:cubicBezTo>
                  <a:cubicBezTo>
                    <a:pt x="10144" y="8918"/>
                    <a:pt x="10406" y="8656"/>
                    <a:pt x="10406" y="8144"/>
                  </a:cubicBezTo>
                  <a:lnTo>
                    <a:pt x="10406" y="7834"/>
                  </a:lnTo>
                  <a:lnTo>
                    <a:pt x="11990" y="6608"/>
                  </a:lnTo>
                  <a:cubicBezTo>
                    <a:pt x="12109" y="6537"/>
                    <a:pt x="12252" y="6370"/>
                    <a:pt x="12335" y="6287"/>
                  </a:cubicBezTo>
                  <a:cubicBezTo>
                    <a:pt x="12419" y="6203"/>
                    <a:pt x="12645" y="5953"/>
                    <a:pt x="12645" y="5441"/>
                  </a:cubicBezTo>
                  <a:lnTo>
                    <a:pt x="12645" y="1286"/>
                  </a:lnTo>
                  <a:cubicBezTo>
                    <a:pt x="12645" y="595"/>
                    <a:pt x="12097" y="0"/>
                    <a:pt x="11406"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4007988" y="3689937"/>
              <a:ext cx="1401300" cy="534900"/>
            </a:xfrm>
            <a:prstGeom prst="rect">
              <a:avLst/>
            </a:prstGeom>
            <a:noFill/>
            <a:ln>
              <a:noFill/>
            </a:ln>
          </p:spPr>
          <p:txBody>
            <a:bodyPr spcFirstLastPara="1" wrap="square" lIns="121900" tIns="121900" rIns="121900" bIns="121900" anchor="t" anchorCtr="0">
              <a:noAutofit/>
            </a:bodyPr>
            <a:lstStyle/>
            <a:p>
              <a:pPr algn="r"/>
              <a:r>
                <a:rPr lang="es-EC" sz="1600" dirty="0">
                  <a:latin typeface="Roboto"/>
                  <a:ea typeface="Roboto"/>
                  <a:cs typeface="Roboto"/>
                  <a:sym typeface="Roboto"/>
                </a:rPr>
                <a:t>	Entrega APB 2 </a:t>
              </a:r>
            </a:p>
            <a:p>
              <a:pPr algn="r"/>
              <a:endParaRPr sz="1600" dirty="0">
                <a:latin typeface="Roboto"/>
                <a:ea typeface="Roboto"/>
                <a:cs typeface="Roboto"/>
                <a:sym typeface="Roboto"/>
              </a:endParaRPr>
            </a:p>
          </p:txBody>
        </p:sp>
      </p:grpSp>
      <p:grpSp>
        <p:nvGrpSpPr>
          <p:cNvPr id="156" name="Google Shape;156;p16"/>
          <p:cNvGrpSpPr/>
          <p:nvPr/>
        </p:nvGrpSpPr>
        <p:grpSpPr>
          <a:xfrm>
            <a:off x="8504719" y="3258433"/>
            <a:ext cx="2504216" cy="2374683"/>
            <a:chOff x="6378538" y="2443825"/>
            <a:chExt cx="1878162" cy="1781012"/>
          </a:xfrm>
        </p:grpSpPr>
        <p:sp>
          <p:nvSpPr>
            <p:cNvPr id="157" name="Google Shape;157;p16"/>
            <p:cNvSpPr/>
            <p:nvPr/>
          </p:nvSpPr>
          <p:spPr>
            <a:xfrm>
              <a:off x="7779850" y="2993300"/>
              <a:ext cx="230100" cy="1120100"/>
            </a:xfrm>
            <a:custGeom>
              <a:avLst/>
              <a:gdLst/>
              <a:ahLst/>
              <a:cxnLst/>
              <a:rect l="l" t="t" r="r" b="b"/>
              <a:pathLst>
                <a:path w="9204" h="44804" extrusionOk="0">
                  <a:moveTo>
                    <a:pt x="7096"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rgbClr val="EC3A3B"/>
            </a:solidFill>
            <a:ln>
              <a:noFill/>
            </a:ln>
          </p:spPr>
          <p:txBody>
            <a:bodyPr spcFirstLastPara="1" wrap="square" lIns="121900" tIns="121900" rIns="121900" bIns="121900" anchor="ctr" anchorCtr="0">
              <a:noAutofit/>
            </a:bodyPr>
            <a:lstStyle/>
            <a:p>
              <a:endParaRPr sz="2400"/>
            </a:p>
          </p:txBody>
        </p:sp>
        <p:sp>
          <p:nvSpPr>
            <p:cNvPr id="158" name="Google Shape;158;p16"/>
            <p:cNvSpPr/>
            <p:nvPr/>
          </p:nvSpPr>
          <p:spPr>
            <a:xfrm>
              <a:off x="7016350" y="2443825"/>
              <a:ext cx="1240350" cy="589075"/>
            </a:xfrm>
            <a:custGeom>
              <a:avLst/>
              <a:gdLst/>
              <a:ahLst/>
              <a:cxnLst/>
              <a:rect l="l" t="t" r="r" b="b"/>
              <a:pathLst>
                <a:path w="49614" h="23563" extrusionOk="0">
                  <a:moveTo>
                    <a:pt x="1" y="0"/>
                  </a:moveTo>
                  <a:cubicBezTo>
                    <a:pt x="4620" y="1917"/>
                    <a:pt x="7871" y="6477"/>
                    <a:pt x="7871" y="11788"/>
                  </a:cubicBezTo>
                  <a:cubicBezTo>
                    <a:pt x="7871" y="17098"/>
                    <a:pt x="4620" y="21646"/>
                    <a:pt x="1" y="23563"/>
                  </a:cubicBezTo>
                  <a:lnTo>
                    <a:pt x="37827" y="23563"/>
                  </a:lnTo>
                  <a:cubicBezTo>
                    <a:pt x="44340" y="23563"/>
                    <a:pt x="49614" y="18288"/>
                    <a:pt x="49614" y="11788"/>
                  </a:cubicBezTo>
                  <a:cubicBezTo>
                    <a:pt x="49614" y="5275"/>
                    <a:pt x="44340" y="0"/>
                    <a:pt x="37827" y="0"/>
                  </a:cubicBezTo>
                  <a:close/>
                </a:path>
              </a:pathLst>
            </a:custGeom>
            <a:solidFill>
              <a:srgbClr val="EC3A3B"/>
            </a:solidFill>
            <a:ln>
              <a:noFill/>
            </a:ln>
          </p:spPr>
          <p:txBody>
            <a:bodyPr spcFirstLastPara="1" wrap="square" lIns="121900" tIns="121900" rIns="121900" bIns="121900" anchor="ctr" anchorCtr="0">
              <a:noAutofit/>
            </a:bodyPr>
            <a:lstStyle/>
            <a:p>
              <a:pPr algn="ctr"/>
              <a:r>
                <a:rPr lang="es-MX" sz="2267" dirty="0">
                  <a:latin typeface="Fira Sans Extra Condensed"/>
                  <a:ea typeface="Fira Sans Extra Condensed"/>
                  <a:cs typeface="Fira Sans Extra Condensed"/>
                  <a:sym typeface="Fira Sans Extra Condensed"/>
                </a:rPr>
                <a:t>04-10 de julio 2022</a:t>
              </a:r>
              <a:endParaRPr sz="2267" dirty="0">
                <a:latin typeface="Fira Sans Extra Condensed"/>
                <a:ea typeface="Fira Sans Extra Condensed"/>
                <a:cs typeface="Fira Sans Extra Condensed"/>
                <a:sym typeface="Fira Sans Extra Condensed"/>
              </a:endParaRPr>
            </a:p>
          </p:txBody>
        </p:sp>
        <p:sp>
          <p:nvSpPr>
            <p:cNvPr id="159" name="Google Shape;159;p16"/>
            <p:cNvSpPr/>
            <p:nvPr/>
          </p:nvSpPr>
          <p:spPr>
            <a:xfrm>
              <a:off x="7950700" y="3840425"/>
              <a:ext cx="282800" cy="278925"/>
            </a:xfrm>
            <a:custGeom>
              <a:avLst/>
              <a:gdLst/>
              <a:ahLst/>
              <a:cxnLst/>
              <a:rect l="l" t="t" r="r" b="b"/>
              <a:pathLst>
                <a:path w="11312" h="11157" extrusionOk="0">
                  <a:moveTo>
                    <a:pt x="9918" y="596"/>
                  </a:moveTo>
                  <a:cubicBezTo>
                    <a:pt x="10359" y="596"/>
                    <a:pt x="10716" y="941"/>
                    <a:pt x="10716" y="1381"/>
                  </a:cubicBezTo>
                  <a:lnTo>
                    <a:pt x="10716" y="6501"/>
                  </a:lnTo>
                  <a:cubicBezTo>
                    <a:pt x="10716" y="6930"/>
                    <a:pt x="10359" y="7287"/>
                    <a:pt x="9918" y="7287"/>
                  </a:cubicBezTo>
                  <a:lnTo>
                    <a:pt x="1381" y="7287"/>
                  </a:lnTo>
                  <a:cubicBezTo>
                    <a:pt x="941" y="7287"/>
                    <a:pt x="596" y="6930"/>
                    <a:pt x="596" y="6501"/>
                  </a:cubicBezTo>
                  <a:lnTo>
                    <a:pt x="596" y="1381"/>
                  </a:lnTo>
                  <a:cubicBezTo>
                    <a:pt x="596" y="941"/>
                    <a:pt x="941" y="596"/>
                    <a:pt x="1381" y="596"/>
                  </a:cubicBezTo>
                  <a:close/>
                  <a:moveTo>
                    <a:pt x="6989" y="7739"/>
                  </a:moveTo>
                  <a:lnTo>
                    <a:pt x="6989" y="9073"/>
                  </a:lnTo>
                  <a:lnTo>
                    <a:pt x="4310" y="9073"/>
                  </a:lnTo>
                  <a:lnTo>
                    <a:pt x="4310" y="7739"/>
                  </a:lnTo>
                  <a:close/>
                  <a:moveTo>
                    <a:pt x="9156" y="9668"/>
                  </a:moveTo>
                  <a:cubicBezTo>
                    <a:pt x="9490" y="9668"/>
                    <a:pt x="9823" y="9954"/>
                    <a:pt x="9823" y="10275"/>
                  </a:cubicBezTo>
                  <a:lnTo>
                    <a:pt x="9823" y="10561"/>
                  </a:lnTo>
                  <a:lnTo>
                    <a:pt x="1632" y="10561"/>
                  </a:lnTo>
                  <a:lnTo>
                    <a:pt x="1632" y="10275"/>
                  </a:lnTo>
                  <a:cubicBezTo>
                    <a:pt x="1632" y="9954"/>
                    <a:pt x="1834" y="9668"/>
                    <a:pt x="2155" y="9668"/>
                  </a:cubicBezTo>
                  <a:close/>
                  <a:moveTo>
                    <a:pt x="1393" y="0"/>
                  </a:moveTo>
                  <a:cubicBezTo>
                    <a:pt x="655" y="0"/>
                    <a:pt x="0" y="608"/>
                    <a:pt x="0" y="1358"/>
                  </a:cubicBezTo>
                  <a:lnTo>
                    <a:pt x="0" y="6430"/>
                  </a:lnTo>
                  <a:cubicBezTo>
                    <a:pt x="0" y="7168"/>
                    <a:pt x="655" y="7739"/>
                    <a:pt x="1393" y="7739"/>
                  </a:cubicBezTo>
                  <a:lnTo>
                    <a:pt x="3870" y="7739"/>
                  </a:lnTo>
                  <a:lnTo>
                    <a:pt x="3870" y="9073"/>
                  </a:lnTo>
                  <a:lnTo>
                    <a:pt x="2155" y="9073"/>
                  </a:lnTo>
                  <a:cubicBezTo>
                    <a:pt x="1512" y="9073"/>
                    <a:pt x="1036" y="9632"/>
                    <a:pt x="1036" y="10275"/>
                  </a:cubicBezTo>
                  <a:lnTo>
                    <a:pt x="1036" y="11156"/>
                  </a:lnTo>
                  <a:lnTo>
                    <a:pt x="10264" y="11156"/>
                  </a:lnTo>
                  <a:lnTo>
                    <a:pt x="10264" y="10275"/>
                  </a:lnTo>
                  <a:cubicBezTo>
                    <a:pt x="10264" y="9632"/>
                    <a:pt x="9799" y="9073"/>
                    <a:pt x="9156" y="9073"/>
                  </a:cubicBezTo>
                  <a:lnTo>
                    <a:pt x="7585" y="9073"/>
                  </a:lnTo>
                  <a:lnTo>
                    <a:pt x="7585" y="7739"/>
                  </a:lnTo>
                  <a:lnTo>
                    <a:pt x="9918" y="7739"/>
                  </a:lnTo>
                  <a:cubicBezTo>
                    <a:pt x="10668" y="7739"/>
                    <a:pt x="11311" y="7168"/>
                    <a:pt x="11311" y="6430"/>
                  </a:cubicBezTo>
                  <a:lnTo>
                    <a:pt x="11311" y="1358"/>
                  </a:lnTo>
                  <a:cubicBezTo>
                    <a:pt x="11311" y="608"/>
                    <a:pt x="10668" y="0"/>
                    <a:pt x="9918"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60" name="Google Shape;160;p16"/>
            <p:cNvSpPr/>
            <p:nvPr/>
          </p:nvSpPr>
          <p:spPr>
            <a:xfrm>
              <a:off x="8025100" y="3866325"/>
              <a:ext cx="178625" cy="115500"/>
            </a:xfrm>
            <a:custGeom>
              <a:avLst/>
              <a:gdLst/>
              <a:ahLst/>
              <a:cxnLst/>
              <a:rect l="l" t="t" r="r" b="b"/>
              <a:pathLst>
                <a:path w="7145" h="4620" extrusionOk="0">
                  <a:moveTo>
                    <a:pt x="1" y="0"/>
                  </a:moveTo>
                  <a:lnTo>
                    <a:pt x="1" y="596"/>
                  </a:lnTo>
                  <a:lnTo>
                    <a:pt x="6025" y="596"/>
                  </a:lnTo>
                  <a:cubicBezTo>
                    <a:pt x="6299" y="596"/>
                    <a:pt x="6549" y="857"/>
                    <a:pt x="6549" y="1131"/>
                  </a:cubicBezTo>
                  <a:lnTo>
                    <a:pt x="6549" y="4620"/>
                  </a:lnTo>
                  <a:lnTo>
                    <a:pt x="7145" y="4620"/>
                  </a:lnTo>
                  <a:lnTo>
                    <a:pt x="7145" y="1131"/>
                  </a:lnTo>
                  <a:cubicBezTo>
                    <a:pt x="7145" y="536"/>
                    <a:pt x="6609" y="0"/>
                    <a:pt x="6025"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61" name="Google Shape;161;p16"/>
            <p:cNvSpPr txBox="1"/>
            <p:nvPr/>
          </p:nvSpPr>
          <p:spPr>
            <a:xfrm>
              <a:off x="6378538" y="3689937"/>
              <a:ext cx="1401300" cy="534900"/>
            </a:xfrm>
            <a:prstGeom prst="rect">
              <a:avLst/>
            </a:prstGeom>
            <a:noFill/>
            <a:ln>
              <a:noFill/>
            </a:ln>
          </p:spPr>
          <p:txBody>
            <a:bodyPr spcFirstLastPara="1" wrap="square" lIns="121900" tIns="121900" rIns="121900" bIns="121900" anchor="t" anchorCtr="0">
              <a:noAutofit/>
            </a:bodyPr>
            <a:lstStyle/>
            <a:p>
              <a:pPr algn="r"/>
              <a:r>
                <a:rPr lang="en" sz="1600" dirty="0">
                  <a:latin typeface="Roboto"/>
                  <a:ea typeface="Roboto"/>
                  <a:cs typeface="Roboto"/>
                  <a:sym typeface="Roboto"/>
                </a:rPr>
                <a:t>Correccion 1 y 2 de  perfil de proyecto  </a:t>
              </a:r>
              <a:endParaRPr sz="1600">
                <a:latin typeface="Roboto"/>
                <a:ea typeface="Roboto"/>
                <a:cs typeface="Roboto"/>
                <a:sym typeface="Roboto"/>
              </a:endParaRPr>
            </a:p>
          </p:txBody>
        </p:sp>
      </p:grpSp>
      <p:sp>
        <p:nvSpPr>
          <p:cNvPr id="49" name="Google Shape;161;p16"/>
          <p:cNvSpPr txBox="1"/>
          <p:nvPr/>
        </p:nvSpPr>
        <p:spPr>
          <a:xfrm>
            <a:off x="10502536" y="4758808"/>
            <a:ext cx="1689463" cy="1302358"/>
          </a:xfrm>
          <a:prstGeom prst="rect">
            <a:avLst/>
          </a:prstGeom>
          <a:noFill/>
          <a:ln>
            <a:noFill/>
          </a:ln>
        </p:spPr>
        <p:txBody>
          <a:bodyPr spcFirstLastPara="1" wrap="square" lIns="121900" tIns="121900" rIns="121900" bIns="121900" anchor="t" anchorCtr="0">
            <a:noAutofit/>
          </a:bodyPr>
          <a:lstStyle/>
          <a:p>
            <a:pPr algn="r"/>
            <a:r>
              <a:rPr lang="en" sz="1600" dirty="0">
                <a:latin typeface="Roboto"/>
                <a:ea typeface="Roboto"/>
                <a:cs typeface="Roboto"/>
                <a:sym typeface="Roboto"/>
              </a:rPr>
              <a:t>Caja blanca, negra y reporte de errores</a:t>
            </a:r>
          </a:p>
          <a:p>
            <a:pPr algn="r"/>
            <a:endParaRPr sz="1600" dirty="0">
              <a:latin typeface="Roboto"/>
              <a:ea typeface="Roboto"/>
              <a:cs typeface="Roboto"/>
              <a:sym typeface="Roboto"/>
            </a:endParaRPr>
          </a:p>
        </p:txBody>
      </p:sp>
      <p:sp>
        <p:nvSpPr>
          <p:cNvPr id="50" name="Google Shape;161;p16"/>
          <p:cNvSpPr txBox="1"/>
          <p:nvPr/>
        </p:nvSpPr>
        <p:spPr>
          <a:xfrm>
            <a:off x="9253654" y="2298636"/>
            <a:ext cx="1868400" cy="713200"/>
          </a:xfrm>
          <a:prstGeom prst="rect">
            <a:avLst/>
          </a:prstGeom>
          <a:noFill/>
          <a:ln>
            <a:noFill/>
          </a:ln>
        </p:spPr>
        <p:txBody>
          <a:bodyPr spcFirstLastPara="1" wrap="square" lIns="121900" tIns="121900" rIns="121900" bIns="121900" anchor="t" anchorCtr="0">
            <a:noAutofit/>
          </a:bodyPr>
          <a:lstStyle/>
          <a:p>
            <a:pPr algn="r"/>
            <a:r>
              <a:rPr lang="en" sz="1600" dirty="0">
                <a:latin typeface="Roboto"/>
                <a:ea typeface="Roboto"/>
                <a:cs typeface="Roboto"/>
                <a:sym typeface="Roboto"/>
              </a:rPr>
              <a:t>Backlog. Sprint 1 y 2 </a:t>
            </a:r>
            <a:endParaRPr sz="1600" dirty="0">
              <a:latin typeface="Roboto"/>
              <a:ea typeface="Roboto"/>
              <a:cs typeface="Roboto"/>
              <a:sym typeface="Roboto"/>
            </a:endParaRPr>
          </a:p>
        </p:txBody>
      </p:sp>
    </p:spTree>
    <p:extLst>
      <p:ext uri="{BB962C8B-B14F-4D97-AF65-F5344CB8AC3E}">
        <p14:creationId xmlns:p14="http://schemas.microsoft.com/office/powerpoint/2010/main" val="52544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17;p16">
            <a:extLst>
              <a:ext uri="{FF2B5EF4-FFF2-40B4-BE49-F238E27FC236}">
                <a16:creationId xmlns:a16="http://schemas.microsoft.com/office/drawing/2014/main" id="{DB5FFB7B-7EEF-510E-9FA7-E83800A69069}"/>
              </a:ext>
            </a:extLst>
          </p:cNvPr>
          <p:cNvGrpSpPr/>
          <p:nvPr/>
        </p:nvGrpSpPr>
        <p:grpSpPr>
          <a:xfrm>
            <a:off x="809132" y="1843167"/>
            <a:ext cx="2338501" cy="2200700"/>
            <a:chOff x="606849" y="1382375"/>
            <a:chExt cx="1753876" cy="1650525"/>
          </a:xfrm>
        </p:grpSpPr>
        <p:sp>
          <p:nvSpPr>
            <p:cNvPr id="4" name="Google Shape;118;p16">
              <a:extLst>
                <a:ext uri="{FF2B5EF4-FFF2-40B4-BE49-F238E27FC236}">
                  <a16:creationId xmlns:a16="http://schemas.microsoft.com/office/drawing/2014/main" id="{7EF32496-C98C-07EE-5D35-6DA998934D51}"/>
                </a:ext>
              </a:extLst>
            </p:cNvPr>
            <p:cNvSpPr/>
            <p:nvPr/>
          </p:nvSpPr>
          <p:spPr>
            <a:xfrm>
              <a:off x="1912750" y="1382375"/>
              <a:ext cx="230100" cy="1119800"/>
            </a:xfrm>
            <a:custGeom>
              <a:avLst/>
              <a:gdLst/>
              <a:ahLst/>
              <a:cxnLst/>
              <a:rect l="l" t="t" r="r" b="b"/>
              <a:pathLst>
                <a:path w="9204" h="44792" extrusionOk="0">
                  <a:moveTo>
                    <a:pt x="0" y="1"/>
                  </a:moveTo>
                  <a:lnTo>
                    <a:pt x="0" y="33291"/>
                  </a:lnTo>
                  <a:cubicBezTo>
                    <a:pt x="0" y="38244"/>
                    <a:pt x="2810" y="42649"/>
                    <a:pt x="7096" y="44792"/>
                  </a:cubicBezTo>
                  <a:lnTo>
                    <a:pt x="9204" y="44792"/>
                  </a:lnTo>
                  <a:lnTo>
                    <a:pt x="9204" y="43328"/>
                  </a:lnTo>
                  <a:cubicBezTo>
                    <a:pt x="5025" y="41804"/>
                    <a:pt x="2179" y="37827"/>
                    <a:pt x="2179" y="33291"/>
                  </a:cubicBezTo>
                  <a:lnTo>
                    <a:pt x="2179" y="1"/>
                  </a:ln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5" name="Google Shape;119;p16">
              <a:extLst>
                <a:ext uri="{FF2B5EF4-FFF2-40B4-BE49-F238E27FC236}">
                  <a16:creationId xmlns:a16="http://schemas.microsoft.com/office/drawing/2014/main" id="{7887DE88-D6AB-449B-EEF0-7CEB4EDF5BBF}"/>
                </a:ext>
              </a:extLst>
            </p:cNvPr>
            <p:cNvSpPr/>
            <p:nvPr/>
          </p:nvSpPr>
          <p:spPr>
            <a:xfrm>
              <a:off x="1192125" y="2443825"/>
              <a:ext cx="1134375" cy="589075"/>
            </a:xfrm>
            <a:custGeom>
              <a:avLst/>
              <a:gdLst/>
              <a:ahLst/>
              <a:cxnLst/>
              <a:rect l="l" t="t" r="r" b="b"/>
              <a:pathLst>
                <a:path w="45375" h="23563" extrusionOk="0">
                  <a:moveTo>
                    <a:pt x="0" y="0"/>
                  </a:moveTo>
                  <a:lnTo>
                    <a:pt x="0" y="23563"/>
                  </a:lnTo>
                  <a:lnTo>
                    <a:pt x="33599" y="23563"/>
                  </a:lnTo>
                  <a:cubicBezTo>
                    <a:pt x="40100" y="23563"/>
                    <a:pt x="45375" y="18288"/>
                    <a:pt x="45375" y="11788"/>
                  </a:cubicBezTo>
                  <a:cubicBezTo>
                    <a:pt x="45375" y="5275"/>
                    <a:pt x="40100" y="0"/>
                    <a:pt x="33599" y="0"/>
                  </a:cubicBezTo>
                  <a:close/>
                </a:path>
              </a:pathLst>
            </a:custGeom>
            <a:solidFill>
              <a:srgbClr val="4949E7"/>
            </a:solidFill>
            <a:ln>
              <a:noFill/>
            </a:ln>
          </p:spPr>
          <p:txBody>
            <a:bodyPr spcFirstLastPara="1" wrap="square" lIns="121900" tIns="121900" rIns="121900" bIns="121900" anchor="ctr" anchorCtr="0">
              <a:noAutofit/>
            </a:bodyPr>
            <a:lstStyle/>
            <a:p>
              <a:pPr algn="ctr"/>
              <a:r>
                <a:rPr lang="en" sz="2267" dirty="0">
                  <a:latin typeface="Fira Sans Extra Condensed"/>
                  <a:ea typeface="Fira Sans Extra Condensed"/>
                  <a:cs typeface="Fira Sans Extra Condensed"/>
                  <a:sym typeface="Fira Sans Extra Condensed"/>
                </a:rPr>
                <a:t>11 de julio 2022</a:t>
              </a:r>
              <a:endParaRPr sz="2267" dirty="0">
                <a:latin typeface="Fira Sans Extra Condensed"/>
                <a:ea typeface="Fira Sans Extra Condensed"/>
                <a:cs typeface="Fira Sans Extra Condensed"/>
                <a:sym typeface="Fira Sans Extra Condensed"/>
              </a:endParaRPr>
            </a:p>
          </p:txBody>
        </p:sp>
        <p:sp>
          <p:nvSpPr>
            <p:cNvPr id="6" name="Google Shape;120;p16">
              <a:extLst>
                <a:ext uri="{FF2B5EF4-FFF2-40B4-BE49-F238E27FC236}">
                  <a16:creationId xmlns:a16="http://schemas.microsoft.com/office/drawing/2014/main" id="{C8FB869D-4E58-07D0-DB80-A1005E9A612A}"/>
                </a:ext>
              </a:extLst>
            </p:cNvPr>
            <p:cNvSpPr/>
            <p:nvPr/>
          </p:nvSpPr>
          <p:spPr>
            <a:xfrm>
              <a:off x="2140450" y="1450250"/>
              <a:ext cx="150050" cy="150050"/>
            </a:xfrm>
            <a:custGeom>
              <a:avLst/>
              <a:gdLst/>
              <a:ahLst/>
              <a:cxnLst/>
              <a:rect l="l" t="t" r="r" b="b"/>
              <a:pathLst>
                <a:path w="6002" h="6002" extrusionOk="0">
                  <a:moveTo>
                    <a:pt x="3001" y="536"/>
                  </a:moveTo>
                  <a:cubicBezTo>
                    <a:pt x="4358" y="536"/>
                    <a:pt x="5465" y="1643"/>
                    <a:pt x="5465" y="3001"/>
                  </a:cubicBezTo>
                  <a:cubicBezTo>
                    <a:pt x="5465" y="4370"/>
                    <a:pt x="4358" y="5465"/>
                    <a:pt x="3001" y="5465"/>
                  </a:cubicBezTo>
                  <a:cubicBezTo>
                    <a:pt x="1643" y="5465"/>
                    <a:pt x="536" y="4370"/>
                    <a:pt x="536" y="3001"/>
                  </a:cubicBezTo>
                  <a:cubicBezTo>
                    <a:pt x="536" y="1643"/>
                    <a:pt x="1643" y="536"/>
                    <a:pt x="3001" y="536"/>
                  </a:cubicBezTo>
                  <a:close/>
                  <a:moveTo>
                    <a:pt x="3001" y="0"/>
                  </a:moveTo>
                  <a:cubicBezTo>
                    <a:pt x="1346" y="0"/>
                    <a:pt x="0" y="1346"/>
                    <a:pt x="0" y="3001"/>
                  </a:cubicBezTo>
                  <a:cubicBezTo>
                    <a:pt x="0" y="4656"/>
                    <a:pt x="1346" y="6001"/>
                    <a:pt x="3001" y="6001"/>
                  </a:cubicBezTo>
                  <a:cubicBezTo>
                    <a:pt x="4656" y="6001"/>
                    <a:pt x="6001" y="4656"/>
                    <a:pt x="6001" y="3001"/>
                  </a:cubicBezTo>
                  <a:cubicBezTo>
                    <a:pt x="6001" y="1346"/>
                    <a:pt x="4656" y="0"/>
                    <a:pt x="300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7" name="Google Shape;121;p16">
              <a:extLst>
                <a:ext uri="{FF2B5EF4-FFF2-40B4-BE49-F238E27FC236}">
                  <a16:creationId xmlns:a16="http://schemas.microsoft.com/office/drawing/2014/main" id="{EC64B642-8CD1-025A-04E2-0F668AF8B0FF}"/>
                </a:ext>
              </a:extLst>
            </p:cNvPr>
            <p:cNvSpPr/>
            <p:nvPr/>
          </p:nvSpPr>
          <p:spPr>
            <a:xfrm>
              <a:off x="2070200" y="1382375"/>
              <a:ext cx="290525" cy="286075"/>
            </a:xfrm>
            <a:custGeom>
              <a:avLst/>
              <a:gdLst/>
              <a:ahLst/>
              <a:cxnLst/>
              <a:rect l="l" t="t" r="r" b="b"/>
              <a:pathLst>
                <a:path w="11621" h="11443" extrusionOk="0">
                  <a:moveTo>
                    <a:pt x="7085" y="596"/>
                  </a:moveTo>
                  <a:cubicBezTo>
                    <a:pt x="7335" y="656"/>
                    <a:pt x="7573" y="739"/>
                    <a:pt x="7799" y="834"/>
                  </a:cubicBezTo>
                  <a:lnTo>
                    <a:pt x="7799" y="929"/>
                  </a:lnTo>
                  <a:cubicBezTo>
                    <a:pt x="7751" y="1846"/>
                    <a:pt x="7728" y="2418"/>
                    <a:pt x="8049" y="2644"/>
                  </a:cubicBezTo>
                  <a:cubicBezTo>
                    <a:pt x="8144" y="2715"/>
                    <a:pt x="8263" y="2751"/>
                    <a:pt x="8406" y="2751"/>
                  </a:cubicBezTo>
                  <a:cubicBezTo>
                    <a:pt x="8752" y="2751"/>
                    <a:pt x="9252" y="2549"/>
                    <a:pt x="9776" y="2346"/>
                  </a:cubicBezTo>
                  <a:lnTo>
                    <a:pt x="9847" y="2322"/>
                  </a:lnTo>
                  <a:cubicBezTo>
                    <a:pt x="10014" y="2513"/>
                    <a:pt x="10157" y="2715"/>
                    <a:pt x="10287" y="2930"/>
                  </a:cubicBezTo>
                  <a:lnTo>
                    <a:pt x="10252" y="2977"/>
                  </a:lnTo>
                  <a:cubicBezTo>
                    <a:pt x="9668" y="3692"/>
                    <a:pt x="9311" y="4156"/>
                    <a:pt x="9430" y="4549"/>
                  </a:cubicBezTo>
                  <a:cubicBezTo>
                    <a:pt x="9549" y="4918"/>
                    <a:pt x="10097" y="5073"/>
                    <a:pt x="10978" y="5299"/>
                  </a:cubicBezTo>
                  <a:lnTo>
                    <a:pt x="11073" y="5335"/>
                  </a:lnTo>
                  <a:cubicBezTo>
                    <a:pt x="11085" y="5454"/>
                    <a:pt x="11097" y="5585"/>
                    <a:pt x="11097" y="5716"/>
                  </a:cubicBezTo>
                  <a:cubicBezTo>
                    <a:pt x="11097" y="5859"/>
                    <a:pt x="11085" y="5978"/>
                    <a:pt x="11073" y="6109"/>
                  </a:cubicBezTo>
                  <a:lnTo>
                    <a:pt x="10954" y="6144"/>
                  </a:lnTo>
                  <a:cubicBezTo>
                    <a:pt x="10085" y="6371"/>
                    <a:pt x="9549" y="6525"/>
                    <a:pt x="9430" y="6894"/>
                  </a:cubicBezTo>
                  <a:cubicBezTo>
                    <a:pt x="9311" y="7275"/>
                    <a:pt x="9656" y="7740"/>
                    <a:pt x="10252" y="8466"/>
                  </a:cubicBezTo>
                  <a:lnTo>
                    <a:pt x="10287" y="8514"/>
                  </a:lnTo>
                  <a:cubicBezTo>
                    <a:pt x="10157" y="8716"/>
                    <a:pt x="10014" y="8930"/>
                    <a:pt x="9847" y="9121"/>
                  </a:cubicBezTo>
                  <a:lnTo>
                    <a:pt x="9787" y="9097"/>
                  </a:lnTo>
                  <a:cubicBezTo>
                    <a:pt x="9264" y="8895"/>
                    <a:pt x="8763" y="8692"/>
                    <a:pt x="8406" y="8692"/>
                  </a:cubicBezTo>
                  <a:cubicBezTo>
                    <a:pt x="8263" y="8692"/>
                    <a:pt x="8144" y="8728"/>
                    <a:pt x="8049" y="8799"/>
                  </a:cubicBezTo>
                  <a:cubicBezTo>
                    <a:pt x="7728" y="9026"/>
                    <a:pt x="7751" y="9597"/>
                    <a:pt x="7799" y="10514"/>
                  </a:cubicBezTo>
                  <a:lnTo>
                    <a:pt x="7799" y="10609"/>
                  </a:lnTo>
                  <a:cubicBezTo>
                    <a:pt x="7573" y="10704"/>
                    <a:pt x="7335" y="10776"/>
                    <a:pt x="7085" y="10835"/>
                  </a:cubicBezTo>
                  <a:lnTo>
                    <a:pt x="7073" y="10812"/>
                  </a:lnTo>
                  <a:cubicBezTo>
                    <a:pt x="6561" y="10014"/>
                    <a:pt x="6227" y="9526"/>
                    <a:pt x="5811" y="9526"/>
                  </a:cubicBezTo>
                  <a:cubicBezTo>
                    <a:pt x="5406" y="9526"/>
                    <a:pt x="5073" y="10002"/>
                    <a:pt x="4572" y="10788"/>
                  </a:cubicBezTo>
                  <a:lnTo>
                    <a:pt x="4537" y="10835"/>
                  </a:lnTo>
                  <a:cubicBezTo>
                    <a:pt x="4299" y="10776"/>
                    <a:pt x="4061" y="10704"/>
                    <a:pt x="3822" y="10609"/>
                  </a:cubicBezTo>
                  <a:lnTo>
                    <a:pt x="3822" y="10526"/>
                  </a:lnTo>
                  <a:cubicBezTo>
                    <a:pt x="3882" y="9597"/>
                    <a:pt x="3894" y="9026"/>
                    <a:pt x="3584" y="8799"/>
                  </a:cubicBezTo>
                  <a:cubicBezTo>
                    <a:pt x="3489" y="8728"/>
                    <a:pt x="3370" y="8692"/>
                    <a:pt x="3215" y="8692"/>
                  </a:cubicBezTo>
                  <a:cubicBezTo>
                    <a:pt x="2870" y="8692"/>
                    <a:pt x="2370" y="8883"/>
                    <a:pt x="1846" y="9097"/>
                  </a:cubicBezTo>
                  <a:lnTo>
                    <a:pt x="1786" y="9121"/>
                  </a:lnTo>
                  <a:cubicBezTo>
                    <a:pt x="1620" y="8930"/>
                    <a:pt x="1477" y="8728"/>
                    <a:pt x="1334" y="8514"/>
                  </a:cubicBezTo>
                  <a:lnTo>
                    <a:pt x="1382" y="8454"/>
                  </a:lnTo>
                  <a:cubicBezTo>
                    <a:pt x="1965" y="7740"/>
                    <a:pt x="2322" y="7275"/>
                    <a:pt x="2191" y="6894"/>
                  </a:cubicBezTo>
                  <a:cubicBezTo>
                    <a:pt x="2072" y="6525"/>
                    <a:pt x="1536" y="6371"/>
                    <a:pt x="667" y="6144"/>
                  </a:cubicBezTo>
                  <a:lnTo>
                    <a:pt x="548" y="6109"/>
                  </a:lnTo>
                  <a:cubicBezTo>
                    <a:pt x="536" y="5978"/>
                    <a:pt x="536" y="5847"/>
                    <a:pt x="536" y="5716"/>
                  </a:cubicBezTo>
                  <a:cubicBezTo>
                    <a:pt x="536" y="5585"/>
                    <a:pt x="536" y="5454"/>
                    <a:pt x="548" y="5335"/>
                  </a:cubicBezTo>
                  <a:lnTo>
                    <a:pt x="655" y="5299"/>
                  </a:lnTo>
                  <a:cubicBezTo>
                    <a:pt x="1536" y="5073"/>
                    <a:pt x="2072" y="4918"/>
                    <a:pt x="2203" y="4537"/>
                  </a:cubicBezTo>
                  <a:cubicBezTo>
                    <a:pt x="2322" y="4156"/>
                    <a:pt x="1965" y="3704"/>
                    <a:pt x="1370" y="2977"/>
                  </a:cubicBezTo>
                  <a:lnTo>
                    <a:pt x="1334" y="2930"/>
                  </a:lnTo>
                  <a:cubicBezTo>
                    <a:pt x="1465" y="2715"/>
                    <a:pt x="1620" y="2513"/>
                    <a:pt x="1786" y="2322"/>
                  </a:cubicBezTo>
                  <a:lnTo>
                    <a:pt x="1858" y="2346"/>
                  </a:lnTo>
                  <a:cubicBezTo>
                    <a:pt x="2382" y="2549"/>
                    <a:pt x="2870" y="2751"/>
                    <a:pt x="3215" y="2751"/>
                  </a:cubicBezTo>
                  <a:cubicBezTo>
                    <a:pt x="3370" y="2751"/>
                    <a:pt x="3489" y="2715"/>
                    <a:pt x="3584" y="2644"/>
                  </a:cubicBezTo>
                  <a:cubicBezTo>
                    <a:pt x="3894" y="2418"/>
                    <a:pt x="3882" y="1834"/>
                    <a:pt x="3822" y="918"/>
                  </a:cubicBezTo>
                  <a:lnTo>
                    <a:pt x="3822" y="834"/>
                  </a:lnTo>
                  <a:cubicBezTo>
                    <a:pt x="4049" y="739"/>
                    <a:pt x="4287" y="656"/>
                    <a:pt x="4537" y="596"/>
                  </a:cubicBezTo>
                  <a:lnTo>
                    <a:pt x="4561" y="632"/>
                  </a:lnTo>
                  <a:cubicBezTo>
                    <a:pt x="5073" y="1429"/>
                    <a:pt x="5406" y="1918"/>
                    <a:pt x="5811" y="1918"/>
                  </a:cubicBezTo>
                  <a:cubicBezTo>
                    <a:pt x="6227" y="1918"/>
                    <a:pt x="6561" y="1418"/>
                    <a:pt x="7085" y="608"/>
                  </a:cubicBezTo>
                  <a:lnTo>
                    <a:pt x="7085" y="596"/>
                  </a:lnTo>
                  <a:close/>
                  <a:moveTo>
                    <a:pt x="4787" y="1"/>
                  </a:moveTo>
                  <a:lnTo>
                    <a:pt x="4608" y="36"/>
                  </a:lnTo>
                  <a:cubicBezTo>
                    <a:pt x="4203" y="120"/>
                    <a:pt x="3810" y="251"/>
                    <a:pt x="3441" y="417"/>
                  </a:cubicBezTo>
                  <a:lnTo>
                    <a:pt x="3275" y="501"/>
                  </a:lnTo>
                  <a:lnTo>
                    <a:pt x="3299" y="941"/>
                  </a:lnTo>
                  <a:cubicBezTo>
                    <a:pt x="3322" y="1370"/>
                    <a:pt x="3358" y="2084"/>
                    <a:pt x="3275" y="2203"/>
                  </a:cubicBezTo>
                  <a:cubicBezTo>
                    <a:pt x="3275" y="2203"/>
                    <a:pt x="3263" y="2215"/>
                    <a:pt x="3215" y="2215"/>
                  </a:cubicBezTo>
                  <a:cubicBezTo>
                    <a:pt x="2977" y="2215"/>
                    <a:pt x="2477" y="2025"/>
                    <a:pt x="2048" y="1846"/>
                  </a:cubicBezTo>
                  <a:lnTo>
                    <a:pt x="1632" y="1691"/>
                  </a:lnTo>
                  <a:lnTo>
                    <a:pt x="1501" y="1822"/>
                  </a:lnTo>
                  <a:cubicBezTo>
                    <a:pt x="1227" y="2144"/>
                    <a:pt x="977" y="2477"/>
                    <a:pt x="786" y="2823"/>
                  </a:cubicBezTo>
                  <a:lnTo>
                    <a:pt x="691" y="2977"/>
                  </a:lnTo>
                  <a:lnTo>
                    <a:pt x="965" y="3311"/>
                  </a:lnTo>
                  <a:cubicBezTo>
                    <a:pt x="1239" y="3656"/>
                    <a:pt x="1703" y="4216"/>
                    <a:pt x="1691" y="4370"/>
                  </a:cubicBezTo>
                  <a:cubicBezTo>
                    <a:pt x="1608" y="4501"/>
                    <a:pt x="929" y="4680"/>
                    <a:pt x="524" y="4787"/>
                  </a:cubicBezTo>
                  <a:lnTo>
                    <a:pt x="60" y="4906"/>
                  </a:lnTo>
                  <a:lnTo>
                    <a:pt x="36" y="5097"/>
                  </a:lnTo>
                  <a:cubicBezTo>
                    <a:pt x="12" y="5299"/>
                    <a:pt x="0" y="5513"/>
                    <a:pt x="0" y="5716"/>
                  </a:cubicBezTo>
                  <a:cubicBezTo>
                    <a:pt x="0" y="5930"/>
                    <a:pt x="12" y="6144"/>
                    <a:pt x="36" y="6347"/>
                  </a:cubicBezTo>
                  <a:lnTo>
                    <a:pt x="60" y="6525"/>
                  </a:lnTo>
                  <a:lnTo>
                    <a:pt x="536" y="6656"/>
                  </a:lnTo>
                  <a:cubicBezTo>
                    <a:pt x="929" y="6763"/>
                    <a:pt x="1608" y="6942"/>
                    <a:pt x="1691" y="7049"/>
                  </a:cubicBezTo>
                  <a:cubicBezTo>
                    <a:pt x="1703" y="7216"/>
                    <a:pt x="1239" y="7787"/>
                    <a:pt x="965" y="8121"/>
                  </a:cubicBezTo>
                  <a:lnTo>
                    <a:pt x="691" y="8466"/>
                  </a:lnTo>
                  <a:lnTo>
                    <a:pt x="786" y="8621"/>
                  </a:lnTo>
                  <a:cubicBezTo>
                    <a:pt x="989" y="8978"/>
                    <a:pt x="1239" y="9311"/>
                    <a:pt x="1513" y="9621"/>
                  </a:cubicBezTo>
                  <a:lnTo>
                    <a:pt x="1632" y="9752"/>
                  </a:lnTo>
                  <a:lnTo>
                    <a:pt x="2036" y="9585"/>
                  </a:lnTo>
                  <a:cubicBezTo>
                    <a:pt x="2477" y="9419"/>
                    <a:pt x="2977" y="9228"/>
                    <a:pt x="3215" y="9228"/>
                  </a:cubicBezTo>
                  <a:lnTo>
                    <a:pt x="3263" y="9228"/>
                  </a:lnTo>
                  <a:cubicBezTo>
                    <a:pt x="3358" y="9383"/>
                    <a:pt x="3322" y="10073"/>
                    <a:pt x="3299" y="10490"/>
                  </a:cubicBezTo>
                  <a:lnTo>
                    <a:pt x="3275" y="10943"/>
                  </a:lnTo>
                  <a:lnTo>
                    <a:pt x="3441" y="11026"/>
                  </a:lnTo>
                  <a:cubicBezTo>
                    <a:pt x="3822" y="11193"/>
                    <a:pt x="4215" y="11324"/>
                    <a:pt x="4608" y="11407"/>
                  </a:cubicBezTo>
                  <a:lnTo>
                    <a:pt x="4787" y="11443"/>
                  </a:lnTo>
                  <a:lnTo>
                    <a:pt x="5025" y="11074"/>
                  </a:lnTo>
                  <a:cubicBezTo>
                    <a:pt x="5251" y="10704"/>
                    <a:pt x="5656" y="10097"/>
                    <a:pt x="5811" y="10050"/>
                  </a:cubicBezTo>
                  <a:cubicBezTo>
                    <a:pt x="5977" y="10097"/>
                    <a:pt x="6394" y="10752"/>
                    <a:pt x="6620" y="11109"/>
                  </a:cubicBezTo>
                  <a:lnTo>
                    <a:pt x="6847" y="11443"/>
                  </a:lnTo>
                  <a:lnTo>
                    <a:pt x="7025" y="11407"/>
                  </a:lnTo>
                  <a:cubicBezTo>
                    <a:pt x="7418" y="11324"/>
                    <a:pt x="7811" y="11193"/>
                    <a:pt x="8192" y="11026"/>
                  </a:cubicBezTo>
                  <a:lnTo>
                    <a:pt x="8359" y="10954"/>
                  </a:lnTo>
                  <a:lnTo>
                    <a:pt x="8335" y="10490"/>
                  </a:lnTo>
                  <a:cubicBezTo>
                    <a:pt x="8311" y="10062"/>
                    <a:pt x="8263" y="9359"/>
                    <a:pt x="8359" y="9228"/>
                  </a:cubicBezTo>
                  <a:lnTo>
                    <a:pt x="8406" y="9228"/>
                  </a:lnTo>
                  <a:cubicBezTo>
                    <a:pt x="8656" y="9228"/>
                    <a:pt x="9156" y="9419"/>
                    <a:pt x="9597" y="9597"/>
                  </a:cubicBezTo>
                  <a:lnTo>
                    <a:pt x="10002" y="9752"/>
                  </a:lnTo>
                  <a:lnTo>
                    <a:pt x="10121" y="9621"/>
                  </a:lnTo>
                  <a:cubicBezTo>
                    <a:pt x="10407" y="9300"/>
                    <a:pt x="10645" y="8966"/>
                    <a:pt x="10847" y="8621"/>
                  </a:cubicBezTo>
                  <a:lnTo>
                    <a:pt x="10942" y="8466"/>
                  </a:lnTo>
                  <a:lnTo>
                    <a:pt x="10668" y="8121"/>
                  </a:lnTo>
                  <a:cubicBezTo>
                    <a:pt x="10383" y="7787"/>
                    <a:pt x="9930" y="7216"/>
                    <a:pt x="9930" y="7073"/>
                  </a:cubicBezTo>
                  <a:cubicBezTo>
                    <a:pt x="10026" y="6942"/>
                    <a:pt x="10692" y="6763"/>
                    <a:pt x="11097" y="6656"/>
                  </a:cubicBezTo>
                  <a:lnTo>
                    <a:pt x="11573" y="6525"/>
                  </a:lnTo>
                  <a:lnTo>
                    <a:pt x="11597" y="6347"/>
                  </a:lnTo>
                  <a:cubicBezTo>
                    <a:pt x="11609" y="6144"/>
                    <a:pt x="11621" y="5942"/>
                    <a:pt x="11621" y="5716"/>
                  </a:cubicBezTo>
                  <a:cubicBezTo>
                    <a:pt x="11621" y="5501"/>
                    <a:pt x="11609" y="5299"/>
                    <a:pt x="11597" y="5097"/>
                  </a:cubicBezTo>
                  <a:lnTo>
                    <a:pt x="11573" y="4906"/>
                  </a:lnTo>
                  <a:lnTo>
                    <a:pt x="11109" y="4787"/>
                  </a:lnTo>
                  <a:cubicBezTo>
                    <a:pt x="10704" y="4680"/>
                    <a:pt x="10026" y="4501"/>
                    <a:pt x="9942" y="4394"/>
                  </a:cubicBezTo>
                  <a:cubicBezTo>
                    <a:pt x="9930" y="4216"/>
                    <a:pt x="10395" y="3644"/>
                    <a:pt x="10668" y="3311"/>
                  </a:cubicBezTo>
                  <a:lnTo>
                    <a:pt x="10942" y="2977"/>
                  </a:lnTo>
                  <a:lnTo>
                    <a:pt x="10847" y="2823"/>
                  </a:lnTo>
                  <a:cubicBezTo>
                    <a:pt x="10645" y="2477"/>
                    <a:pt x="10407" y="2144"/>
                    <a:pt x="10121" y="1822"/>
                  </a:cubicBezTo>
                  <a:lnTo>
                    <a:pt x="10002" y="1691"/>
                  </a:lnTo>
                  <a:lnTo>
                    <a:pt x="9585" y="1846"/>
                  </a:lnTo>
                  <a:cubicBezTo>
                    <a:pt x="9144" y="2025"/>
                    <a:pt x="8656" y="2215"/>
                    <a:pt x="8406" y="2215"/>
                  </a:cubicBezTo>
                  <a:lnTo>
                    <a:pt x="8371" y="2215"/>
                  </a:lnTo>
                  <a:cubicBezTo>
                    <a:pt x="8263" y="2061"/>
                    <a:pt x="8311" y="1370"/>
                    <a:pt x="8335" y="953"/>
                  </a:cubicBezTo>
                  <a:lnTo>
                    <a:pt x="8359" y="489"/>
                  </a:lnTo>
                  <a:lnTo>
                    <a:pt x="8192" y="417"/>
                  </a:lnTo>
                  <a:cubicBezTo>
                    <a:pt x="7811" y="251"/>
                    <a:pt x="7418" y="120"/>
                    <a:pt x="7025" y="36"/>
                  </a:cubicBezTo>
                  <a:lnTo>
                    <a:pt x="6847" y="1"/>
                  </a:lnTo>
                  <a:lnTo>
                    <a:pt x="6632" y="322"/>
                  </a:lnTo>
                  <a:cubicBezTo>
                    <a:pt x="6406" y="679"/>
                    <a:pt x="5977" y="1346"/>
                    <a:pt x="5823" y="1382"/>
                  </a:cubicBezTo>
                  <a:cubicBezTo>
                    <a:pt x="5644" y="1346"/>
                    <a:pt x="5251" y="715"/>
                    <a:pt x="5013" y="346"/>
                  </a:cubicBezTo>
                  <a:lnTo>
                    <a:pt x="4787"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8" name="Google Shape;122;p16">
              <a:extLst>
                <a:ext uri="{FF2B5EF4-FFF2-40B4-BE49-F238E27FC236}">
                  <a16:creationId xmlns:a16="http://schemas.microsoft.com/office/drawing/2014/main" id="{5557DEC6-1510-62DC-23AF-A1E2924631B2}"/>
                </a:ext>
              </a:extLst>
            </p:cNvPr>
            <p:cNvSpPr txBox="1"/>
            <p:nvPr/>
          </p:nvSpPr>
          <p:spPr>
            <a:xfrm>
              <a:off x="606849" y="1550190"/>
              <a:ext cx="1305900" cy="534900"/>
            </a:xfrm>
            <a:prstGeom prst="rect">
              <a:avLst/>
            </a:prstGeom>
            <a:noFill/>
            <a:ln>
              <a:noFill/>
            </a:ln>
          </p:spPr>
          <p:txBody>
            <a:bodyPr spcFirstLastPara="1" wrap="square" lIns="121900" tIns="121900" rIns="121900" bIns="121900" anchor="t" anchorCtr="0">
              <a:noAutofit/>
            </a:bodyPr>
            <a:lstStyle/>
            <a:p>
              <a:pPr algn="r"/>
              <a:r>
                <a:rPr lang="es-EC" sz="1600" dirty="0">
                  <a:latin typeface="Roboto"/>
                  <a:ea typeface="Roboto"/>
                  <a:cs typeface="Roboto"/>
                  <a:sym typeface="Roboto"/>
                </a:rPr>
                <a:t>Sprint 3</a:t>
              </a:r>
            </a:p>
            <a:p>
              <a:pPr algn="r"/>
              <a:endParaRPr sz="1600" dirty="0">
                <a:latin typeface="Roboto"/>
                <a:ea typeface="Roboto"/>
                <a:cs typeface="Roboto"/>
                <a:sym typeface="Roboto"/>
              </a:endParaRPr>
            </a:p>
          </p:txBody>
        </p:sp>
      </p:grpSp>
      <p:grpSp>
        <p:nvGrpSpPr>
          <p:cNvPr id="9" name="Google Shape;124;p16">
            <a:extLst>
              <a:ext uri="{FF2B5EF4-FFF2-40B4-BE49-F238E27FC236}">
                <a16:creationId xmlns:a16="http://schemas.microsoft.com/office/drawing/2014/main" id="{5AADD6EA-66E3-0C30-15E2-6DFFD9E4A990}"/>
              </a:ext>
            </a:extLst>
          </p:cNvPr>
          <p:cNvGrpSpPr/>
          <p:nvPr/>
        </p:nvGrpSpPr>
        <p:grpSpPr>
          <a:xfrm>
            <a:off x="3974200" y="1841201"/>
            <a:ext cx="2380201" cy="2202667"/>
            <a:chOff x="2980649" y="1380900"/>
            <a:chExt cx="1785151" cy="1652000"/>
          </a:xfrm>
        </p:grpSpPr>
        <p:sp>
          <p:nvSpPr>
            <p:cNvPr id="10" name="Google Shape;125;p16">
              <a:extLst>
                <a:ext uri="{FF2B5EF4-FFF2-40B4-BE49-F238E27FC236}">
                  <a16:creationId xmlns:a16="http://schemas.microsoft.com/office/drawing/2014/main" id="{3379B080-FA63-24DC-D613-5D782655AB3D}"/>
                </a:ext>
              </a:extLst>
            </p:cNvPr>
            <p:cNvSpPr/>
            <p:nvPr/>
          </p:nvSpPr>
          <p:spPr>
            <a:xfrm>
              <a:off x="4286550" y="1382375"/>
              <a:ext cx="230100" cy="1119800"/>
            </a:xfrm>
            <a:custGeom>
              <a:avLst/>
              <a:gdLst/>
              <a:ahLst/>
              <a:cxnLst/>
              <a:rect l="l" t="t" r="r" b="b"/>
              <a:pathLst>
                <a:path w="9204" h="44792" extrusionOk="0">
                  <a:moveTo>
                    <a:pt x="0" y="1"/>
                  </a:moveTo>
                  <a:lnTo>
                    <a:pt x="0" y="33291"/>
                  </a:lnTo>
                  <a:cubicBezTo>
                    <a:pt x="0" y="38244"/>
                    <a:pt x="2810" y="42649"/>
                    <a:pt x="7097" y="44792"/>
                  </a:cubicBezTo>
                  <a:lnTo>
                    <a:pt x="9204" y="44792"/>
                  </a:lnTo>
                  <a:lnTo>
                    <a:pt x="9204" y="43328"/>
                  </a:lnTo>
                  <a:cubicBezTo>
                    <a:pt x="5025" y="41804"/>
                    <a:pt x="2179" y="37827"/>
                    <a:pt x="2179" y="33291"/>
                  </a:cubicBezTo>
                  <a:lnTo>
                    <a:pt x="2179"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1" name="Google Shape;126;p16">
              <a:extLst>
                <a:ext uri="{FF2B5EF4-FFF2-40B4-BE49-F238E27FC236}">
                  <a16:creationId xmlns:a16="http://schemas.microsoft.com/office/drawing/2014/main" id="{4D4CDFD3-0DD5-2C20-D729-BCDA0E86C6B5}"/>
                </a:ext>
              </a:extLst>
            </p:cNvPr>
            <p:cNvSpPr/>
            <p:nvPr/>
          </p:nvSpPr>
          <p:spPr>
            <a:xfrm>
              <a:off x="3460550" y="2443825"/>
              <a:ext cx="1240050" cy="589075"/>
            </a:xfrm>
            <a:custGeom>
              <a:avLst/>
              <a:gdLst/>
              <a:ahLst/>
              <a:cxnLst/>
              <a:rect l="l" t="t" r="r" b="b"/>
              <a:pathLst>
                <a:path w="49602" h="23563" extrusionOk="0">
                  <a:moveTo>
                    <a:pt x="1" y="0"/>
                  </a:moveTo>
                  <a:cubicBezTo>
                    <a:pt x="4620" y="1917"/>
                    <a:pt x="7871" y="6477"/>
                    <a:pt x="7871" y="11788"/>
                  </a:cubicBezTo>
                  <a:cubicBezTo>
                    <a:pt x="7871" y="17098"/>
                    <a:pt x="4620" y="21646"/>
                    <a:pt x="1" y="23563"/>
                  </a:cubicBezTo>
                  <a:lnTo>
                    <a:pt x="37827" y="23563"/>
                  </a:lnTo>
                  <a:cubicBezTo>
                    <a:pt x="44328" y="23563"/>
                    <a:pt x="49602" y="18288"/>
                    <a:pt x="49602" y="11788"/>
                  </a:cubicBezTo>
                  <a:cubicBezTo>
                    <a:pt x="49602" y="5275"/>
                    <a:pt x="44328" y="0"/>
                    <a:pt x="37827" y="0"/>
                  </a:cubicBezTo>
                  <a:close/>
                </a:path>
              </a:pathLst>
            </a:custGeom>
            <a:solidFill>
              <a:srgbClr val="869FB2"/>
            </a:solidFill>
            <a:ln>
              <a:noFill/>
            </a:ln>
          </p:spPr>
          <p:txBody>
            <a:bodyPr spcFirstLastPara="1" wrap="square" lIns="121900" tIns="121900" rIns="121900" bIns="121900" anchor="ctr" anchorCtr="0">
              <a:noAutofit/>
            </a:bodyPr>
            <a:lstStyle/>
            <a:p>
              <a:pPr algn="ctr"/>
              <a:r>
                <a:rPr lang="en" sz="2267" dirty="0">
                  <a:latin typeface="Fira Sans Extra Condensed"/>
                  <a:ea typeface="Fira Sans Extra Condensed"/>
                  <a:cs typeface="Fira Sans Extra Condensed"/>
                  <a:sym typeface="Fira Sans Extra Condensed"/>
                </a:rPr>
                <a:t>15-29 de julio 2022</a:t>
              </a:r>
              <a:endParaRPr sz="2267" dirty="0">
                <a:latin typeface="Fira Sans Extra Condensed"/>
                <a:ea typeface="Fira Sans Extra Condensed"/>
                <a:cs typeface="Fira Sans Extra Condensed"/>
                <a:sym typeface="Fira Sans Extra Condensed"/>
              </a:endParaRPr>
            </a:p>
          </p:txBody>
        </p:sp>
        <p:sp>
          <p:nvSpPr>
            <p:cNvPr id="12" name="Google Shape;127;p16">
              <a:extLst>
                <a:ext uri="{FF2B5EF4-FFF2-40B4-BE49-F238E27FC236}">
                  <a16:creationId xmlns:a16="http://schemas.microsoft.com/office/drawing/2014/main" id="{C2598B85-3169-C586-2731-57EA69FC39A1}"/>
                </a:ext>
              </a:extLst>
            </p:cNvPr>
            <p:cNvSpPr/>
            <p:nvPr/>
          </p:nvSpPr>
          <p:spPr>
            <a:xfrm>
              <a:off x="4460675" y="1496375"/>
              <a:ext cx="89325" cy="171175"/>
            </a:xfrm>
            <a:custGeom>
              <a:avLst/>
              <a:gdLst/>
              <a:ahLst/>
              <a:cxnLst/>
              <a:rect l="l" t="t" r="r" b="b"/>
              <a:pathLst>
                <a:path w="3573" h="6847" extrusionOk="0">
                  <a:moveTo>
                    <a:pt x="2977" y="739"/>
                  </a:moveTo>
                  <a:lnTo>
                    <a:pt x="2977" y="6252"/>
                  </a:lnTo>
                  <a:lnTo>
                    <a:pt x="596" y="6252"/>
                  </a:lnTo>
                  <a:lnTo>
                    <a:pt x="596" y="739"/>
                  </a:lnTo>
                  <a:close/>
                  <a:moveTo>
                    <a:pt x="1" y="1"/>
                  </a:moveTo>
                  <a:lnTo>
                    <a:pt x="1" y="6847"/>
                  </a:lnTo>
                  <a:lnTo>
                    <a:pt x="3572" y="6847"/>
                  </a:lnTo>
                  <a:lnTo>
                    <a:pt x="3572"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3" name="Google Shape;128;p16">
              <a:extLst>
                <a:ext uri="{FF2B5EF4-FFF2-40B4-BE49-F238E27FC236}">
                  <a16:creationId xmlns:a16="http://schemas.microsoft.com/office/drawing/2014/main" id="{8B7C4068-90AE-6D4E-0349-80D6A41B659C}"/>
                </a:ext>
              </a:extLst>
            </p:cNvPr>
            <p:cNvSpPr/>
            <p:nvPr/>
          </p:nvSpPr>
          <p:spPr>
            <a:xfrm>
              <a:off x="4564850" y="1436850"/>
              <a:ext cx="92900" cy="230700"/>
            </a:xfrm>
            <a:custGeom>
              <a:avLst/>
              <a:gdLst/>
              <a:ahLst/>
              <a:cxnLst/>
              <a:rect l="l" t="t" r="r" b="b"/>
              <a:pathLst>
                <a:path w="3716" h="9228" extrusionOk="0">
                  <a:moveTo>
                    <a:pt x="3120" y="596"/>
                  </a:moveTo>
                  <a:lnTo>
                    <a:pt x="3120" y="8633"/>
                  </a:lnTo>
                  <a:lnTo>
                    <a:pt x="596" y="8633"/>
                  </a:lnTo>
                  <a:lnTo>
                    <a:pt x="596" y="596"/>
                  </a:lnTo>
                  <a:close/>
                  <a:moveTo>
                    <a:pt x="1" y="1"/>
                  </a:moveTo>
                  <a:lnTo>
                    <a:pt x="1" y="9228"/>
                  </a:lnTo>
                  <a:lnTo>
                    <a:pt x="3716" y="9228"/>
                  </a:lnTo>
                  <a:lnTo>
                    <a:pt x="3716"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4" name="Google Shape;129;p16">
              <a:extLst>
                <a:ext uri="{FF2B5EF4-FFF2-40B4-BE49-F238E27FC236}">
                  <a16:creationId xmlns:a16="http://schemas.microsoft.com/office/drawing/2014/main" id="{97751699-4A12-760D-E0E5-9EEDB9521E6B}"/>
                </a:ext>
              </a:extLst>
            </p:cNvPr>
            <p:cNvSpPr/>
            <p:nvPr/>
          </p:nvSpPr>
          <p:spPr>
            <a:xfrm>
              <a:off x="4672600" y="1380900"/>
              <a:ext cx="93200" cy="286650"/>
            </a:xfrm>
            <a:custGeom>
              <a:avLst/>
              <a:gdLst/>
              <a:ahLst/>
              <a:cxnLst/>
              <a:rect l="l" t="t" r="r" b="b"/>
              <a:pathLst>
                <a:path w="3728" h="11466" extrusionOk="0">
                  <a:moveTo>
                    <a:pt x="3132" y="596"/>
                  </a:moveTo>
                  <a:lnTo>
                    <a:pt x="3132" y="10871"/>
                  </a:lnTo>
                  <a:lnTo>
                    <a:pt x="596" y="10871"/>
                  </a:lnTo>
                  <a:lnTo>
                    <a:pt x="596" y="596"/>
                  </a:lnTo>
                  <a:close/>
                  <a:moveTo>
                    <a:pt x="1" y="0"/>
                  </a:moveTo>
                  <a:lnTo>
                    <a:pt x="1" y="11466"/>
                  </a:lnTo>
                  <a:lnTo>
                    <a:pt x="3727" y="11466"/>
                  </a:lnTo>
                  <a:lnTo>
                    <a:pt x="3727" y="0"/>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15" name="Google Shape;130;p16">
              <a:extLst>
                <a:ext uri="{FF2B5EF4-FFF2-40B4-BE49-F238E27FC236}">
                  <a16:creationId xmlns:a16="http://schemas.microsoft.com/office/drawing/2014/main" id="{BF1EA192-111D-BE22-B5A0-ACDE2DEBB9B8}"/>
                </a:ext>
              </a:extLst>
            </p:cNvPr>
            <p:cNvSpPr txBox="1"/>
            <p:nvPr/>
          </p:nvSpPr>
          <p:spPr>
            <a:xfrm>
              <a:off x="2980649" y="1550190"/>
              <a:ext cx="1305900" cy="534900"/>
            </a:xfrm>
            <a:prstGeom prst="rect">
              <a:avLst/>
            </a:prstGeom>
            <a:noFill/>
            <a:ln>
              <a:noFill/>
            </a:ln>
          </p:spPr>
          <p:txBody>
            <a:bodyPr spcFirstLastPara="1" wrap="square" lIns="121900" tIns="121900" rIns="121900" bIns="121900" anchor="t" anchorCtr="0">
              <a:noAutofit/>
            </a:bodyPr>
            <a:lstStyle/>
            <a:p>
              <a:pPr algn="r"/>
              <a:r>
                <a:rPr lang="es-EC" sz="1600" dirty="0">
                  <a:latin typeface="Roboto"/>
                  <a:ea typeface="Roboto"/>
                  <a:cs typeface="Roboto"/>
                  <a:sym typeface="Roboto"/>
                </a:rPr>
                <a:t>Caja Blanca, negra y reporte de errores </a:t>
              </a:r>
              <a:endParaRPr sz="1600" dirty="0">
                <a:latin typeface="Roboto"/>
                <a:ea typeface="Roboto"/>
                <a:cs typeface="Roboto"/>
                <a:sym typeface="Roboto"/>
              </a:endParaRPr>
            </a:p>
          </p:txBody>
        </p:sp>
      </p:grpSp>
      <p:grpSp>
        <p:nvGrpSpPr>
          <p:cNvPr id="22" name="Google Shape;139;p16">
            <a:extLst>
              <a:ext uri="{FF2B5EF4-FFF2-40B4-BE49-F238E27FC236}">
                <a16:creationId xmlns:a16="http://schemas.microsoft.com/office/drawing/2014/main" id="{E8DBC737-726D-D41C-44EC-2121C48C7778}"/>
              </a:ext>
            </a:extLst>
          </p:cNvPr>
          <p:cNvGrpSpPr/>
          <p:nvPr/>
        </p:nvGrpSpPr>
        <p:grpSpPr>
          <a:xfrm>
            <a:off x="2170832" y="3258433"/>
            <a:ext cx="2516301" cy="2226100"/>
            <a:chOff x="1628124" y="2443825"/>
            <a:chExt cx="1887226" cy="1669575"/>
          </a:xfrm>
        </p:grpSpPr>
        <p:sp>
          <p:nvSpPr>
            <p:cNvPr id="23" name="Google Shape;140;p16">
              <a:extLst>
                <a:ext uri="{FF2B5EF4-FFF2-40B4-BE49-F238E27FC236}">
                  <a16:creationId xmlns:a16="http://schemas.microsoft.com/office/drawing/2014/main" id="{22082000-125C-A137-C112-DAB2DCDAFD11}"/>
                </a:ext>
              </a:extLst>
            </p:cNvPr>
            <p:cNvSpPr/>
            <p:nvPr/>
          </p:nvSpPr>
          <p:spPr>
            <a:xfrm>
              <a:off x="3035500" y="2993300"/>
              <a:ext cx="230100" cy="1120100"/>
            </a:xfrm>
            <a:custGeom>
              <a:avLst/>
              <a:gdLst/>
              <a:ahLst/>
              <a:cxnLst/>
              <a:rect l="l" t="t" r="r" b="b"/>
              <a:pathLst>
                <a:path w="9204" h="44804" extrusionOk="0">
                  <a:moveTo>
                    <a:pt x="7097" y="0"/>
                  </a:moveTo>
                  <a:cubicBezTo>
                    <a:pt x="2810" y="2143"/>
                    <a:pt x="0" y="6549"/>
                    <a:pt x="0" y="11514"/>
                  </a:cubicBezTo>
                  <a:lnTo>
                    <a:pt x="0" y="44803"/>
                  </a:lnTo>
                  <a:lnTo>
                    <a:pt x="2179" y="44803"/>
                  </a:lnTo>
                  <a:lnTo>
                    <a:pt x="2179" y="11514"/>
                  </a:lnTo>
                  <a:cubicBezTo>
                    <a:pt x="2179" y="6965"/>
                    <a:pt x="5025" y="2989"/>
                    <a:pt x="9204" y="1477"/>
                  </a:cubicBezTo>
                  <a:lnTo>
                    <a:pt x="9204" y="0"/>
                  </a:lnTo>
                  <a:close/>
                </a:path>
              </a:pathLst>
            </a:custGeom>
            <a:solidFill>
              <a:srgbClr val="5EB2FC"/>
            </a:solidFill>
            <a:ln>
              <a:noFill/>
            </a:ln>
          </p:spPr>
          <p:txBody>
            <a:bodyPr spcFirstLastPara="1" wrap="square" lIns="121900" tIns="121900" rIns="121900" bIns="121900" anchor="ctr" anchorCtr="0">
              <a:noAutofit/>
            </a:bodyPr>
            <a:lstStyle/>
            <a:p>
              <a:endParaRPr sz="2400"/>
            </a:p>
          </p:txBody>
        </p:sp>
        <p:sp>
          <p:nvSpPr>
            <p:cNvPr id="24" name="Google Shape;141;p16">
              <a:extLst>
                <a:ext uri="{FF2B5EF4-FFF2-40B4-BE49-F238E27FC236}">
                  <a16:creationId xmlns:a16="http://schemas.microsoft.com/office/drawing/2014/main" id="{B83D3256-1EEF-C4A8-B05C-29D92CA4E960}"/>
                </a:ext>
              </a:extLst>
            </p:cNvPr>
            <p:cNvSpPr/>
            <p:nvPr/>
          </p:nvSpPr>
          <p:spPr>
            <a:xfrm>
              <a:off x="2275275" y="2443825"/>
              <a:ext cx="1240075" cy="589075"/>
            </a:xfrm>
            <a:custGeom>
              <a:avLst/>
              <a:gdLst/>
              <a:ahLst/>
              <a:cxnLst/>
              <a:rect l="l" t="t" r="r" b="b"/>
              <a:pathLst>
                <a:path w="49603" h="23563" extrusionOk="0">
                  <a:moveTo>
                    <a:pt x="1" y="0"/>
                  </a:moveTo>
                  <a:cubicBezTo>
                    <a:pt x="4621" y="1917"/>
                    <a:pt x="7871" y="6477"/>
                    <a:pt x="7871" y="11788"/>
                  </a:cubicBezTo>
                  <a:cubicBezTo>
                    <a:pt x="7871" y="17098"/>
                    <a:pt x="4621" y="21646"/>
                    <a:pt x="1" y="23563"/>
                  </a:cubicBezTo>
                  <a:lnTo>
                    <a:pt x="37827" y="23563"/>
                  </a:lnTo>
                  <a:cubicBezTo>
                    <a:pt x="44328" y="23563"/>
                    <a:pt x="49602" y="18288"/>
                    <a:pt x="49602" y="11788"/>
                  </a:cubicBezTo>
                  <a:cubicBezTo>
                    <a:pt x="49602" y="5275"/>
                    <a:pt x="44328" y="0"/>
                    <a:pt x="37827" y="0"/>
                  </a:cubicBezTo>
                  <a:close/>
                </a:path>
              </a:pathLst>
            </a:custGeom>
            <a:solidFill>
              <a:srgbClr val="5EB2FC"/>
            </a:solidFill>
            <a:ln>
              <a:noFill/>
            </a:ln>
          </p:spPr>
          <p:txBody>
            <a:bodyPr spcFirstLastPara="1" wrap="square" lIns="121900" tIns="121900" rIns="121900" bIns="121900" anchor="ctr" anchorCtr="0">
              <a:noAutofit/>
            </a:bodyPr>
            <a:lstStyle/>
            <a:p>
              <a:pPr algn="ctr"/>
              <a:r>
                <a:rPr lang="en" sz="2267" dirty="0">
                  <a:latin typeface="Fira Sans Extra Condensed"/>
                  <a:ea typeface="Fira Sans Extra Condensed"/>
                  <a:cs typeface="Fira Sans Extra Condensed"/>
                  <a:sym typeface="Fira Sans Extra Condensed"/>
                </a:rPr>
                <a:t>12 de Julio 2022</a:t>
              </a:r>
              <a:endParaRPr sz="2267" dirty="0">
                <a:latin typeface="Fira Sans Extra Condensed"/>
                <a:ea typeface="Fira Sans Extra Condensed"/>
                <a:cs typeface="Fira Sans Extra Condensed"/>
                <a:sym typeface="Fira Sans Extra Condensed"/>
              </a:endParaRPr>
            </a:p>
          </p:txBody>
        </p:sp>
        <p:sp>
          <p:nvSpPr>
            <p:cNvPr id="25" name="Google Shape;142;p16">
              <a:extLst>
                <a:ext uri="{FF2B5EF4-FFF2-40B4-BE49-F238E27FC236}">
                  <a16:creationId xmlns:a16="http://schemas.microsoft.com/office/drawing/2014/main" id="{C530FED1-35D5-346E-D7E4-350B76D52710}"/>
                </a:ext>
              </a:extLst>
            </p:cNvPr>
            <p:cNvSpPr/>
            <p:nvPr/>
          </p:nvSpPr>
          <p:spPr>
            <a:xfrm>
              <a:off x="3219450" y="3823750"/>
              <a:ext cx="289350" cy="289650"/>
            </a:xfrm>
            <a:custGeom>
              <a:avLst/>
              <a:gdLst/>
              <a:ahLst/>
              <a:cxnLst/>
              <a:rect l="l" t="t" r="r" b="b"/>
              <a:pathLst>
                <a:path w="11574" h="11586" extrusionOk="0">
                  <a:moveTo>
                    <a:pt x="5787" y="620"/>
                  </a:moveTo>
                  <a:cubicBezTo>
                    <a:pt x="8633" y="620"/>
                    <a:pt x="10954" y="2941"/>
                    <a:pt x="10954" y="5799"/>
                  </a:cubicBezTo>
                  <a:cubicBezTo>
                    <a:pt x="10954" y="8645"/>
                    <a:pt x="8633" y="10966"/>
                    <a:pt x="5787" y="10966"/>
                  </a:cubicBezTo>
                  <a:cubicBezTo>
                    <a:pt x="2929" y="10966"/>
                    <a:pt x="608" y="8645"/>
                    <a:pt x="608" y="5799"/>
                  </a:cubicBezTo>
                  <a:cubicBezTo>
                    <a:pt x="608" y="2941"/>
                    <a:pt x="2929" y="620"/>
                    <a:pt x="5787" y="620"/>
                  </a:cubicBezTo>
                  <a:close/>
                  <a:moveTo>
                    <a:pt x="5787" y="1"/>
                  </a:moveTo>
                  <a:cubicBezTo>
                    <a:pt x="2596" y="1"/>
                    <a:pt x="1" y="2596"/>
                    <a:pt x="1" y="5799"/>
                  </a:cubicBezTo>
                  <a:cubicBezTo>
                    <a:pt x="1" y="8990"/>
                    <a:pt x="2596" y="11585"/>
                    <a:pt x="5787" y="11585"/>
                  </a:cubicBezTo>
                  <a:cubicBezTo>
                    <a:pt x="8978" y="11585"/>
                    <a:pt x="11573" y="8990"/>
                    <a:pt x="11573" y="5799"/>
                  </a:cubicBezTo>
                  <a:cubicBezTo>
                    <a:pt x="11573" y="2596"/>
                    <a:pt x="8978" y="1"/>
                    <a:pt x="5787" y="1"/>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26" name="Google Shape;143;p16">
              <a:extLst>
                <a:ext uri="{FF2B5EF4-FFF2-40B4-BE49-F238E27FC236}">
                  <a16:creationId xmlns:a16="http://schemas.microsoft.com/office/drawing/2014/main" id="{6B0ED680-F264-C62E-E03A-EB3ED3529C10}"/>
                </a:ext>
              </a:extLst>
            </p:cNvPr>
            <p:cNvSpPr/>
            <p:nvPr/>
          </p:nvSpPr>
          <p:spPr>
            <a:xfrm>
              <a:off x="3298025" y="3870175"/>
              <a:ext cx="130700" cy="208400"/>
            </a:xfrm>
            <a:custGeom>
              <a:avLst/>
              <a:gdLst/>
              <a:ahLst/>
              <a:cxnLst/>
              <a:rect l="l" t="t" r="r" b="b"/>
              <a:pathLst>
                <a:path w="5228" h="8336" extrusionOk="0">
                  <a:moveTo>
                    <a:pt x="2299" y="1227"/>
                  </a:moveTo>
                  <a:lnTo>
                    <a:pt x="2299" y="3668"/>
                  </a:lnTo>
                  <a:cubicBezTo>
                    <a:pt x="2156" y="3632"/>
                    <a:pt x="2096" y="3609"/>
                    <a:pt x="2001" y="3573"/>
                  </a:cubicBezTo>
                  <a:cubicBezTo>
                    <a:pt x="1751" y="3501"/>
                    <a:pt x="1560" y="3418"/>
                    <a:pt x="1406" y="3323"/>
                  </a:cubicBezTo>
                  <a:cubicBezTo>
                    <a:pt x="1263" y="3228"/>
                    <a:pt x="1144" y="3120"/>
                    <a:pt x="1072" y="2989"/>
                  </a:cubicBezTo>
                  <a:cubicBezTo>
                    <a:pt x="1001" y="2847"/>
                    <a:pt x="965" y="2680"/>
                    <a:pt x="965" y="2477"/>
                  </a:cubicBezTo>
                  <a:cubicBezTo>
                    <a:pt x="965" y="2085"/>
                    <a:pt x="1084" y="1775"/>
                    <a:pt x="1358" y="1549"/>
                  </a:cubicBezTo>
                  <a:cubicBezTo>
                    <a:pt x="1584" y="1370"/>
                    <a:pt x="1846" y="1263"/>
                    <a:pt x="2299" y="1227"/>
                  </a:cubicBezTo>
                  <a:close/>
                  <a:moveTo>
                    <a:pt x="2894" y="4478"/>
                  </a:moveTo>
                  <a:cubicBezTo>
                    <a:pt x="3049" y="4513"/>
                    <a:pt x="3204" y="4549"/>
                    <a:pt x="3335" y="4585"/>
                  </a:cubicBezTo>
                  <a:cubicBezTo>
                    <a:pt x="3585" y="4668"/>
                    <a:pt x="3811" y="4752"/>
                    <a:pt x="3989" y="4859"/>
                  </a:cubicBezTo>
                  <a:cubicBezTo>
                    <a:pt x="4168" y="4966"/>
                    <a:pt x="4299" y="5097"/>
                    <a:pt x="4382" y="5240"/>
                  </a:cubicBezTo>
                  <a:cubicBezTo>
                    <a:pt x="4478" y="5383"/>
                    <a:pt x="4501" y="5561"/>
                    <a:pt x="4501" y="5775"/>
                  </a:cubicBezTo>
                  <a:cubicBezTo>
                    <a:pt x="4501" y="6168"/>
                    <a:pt x="4347" y="6466"/>
                    <a:pt x="4037" y="6668"/>
                  </a:cubicBezTo>
                  <a:cubicBezTo>
                    <a:pt x="3763" y="6835"/>
                    <a:pt x="3489" y="6942"/>
                    <a:pt x="2894" y="6954"/>
                  </a:cubicBezTo>
                  <a:lnTo>
                    <a:pt x="2894" y="4478"/>
                  </a:lnTo>
                  <a:close/>
                  <a:moveTo>
                    <a:pt x="2299" y="1"/>
                  </a:moveTo>
                  <a:lnTo>
                    <a:pt x="2299" y="632"/>
                  </a:lnTo>
                  <a:cubicBezTo>
                    <a:pt x="2144" y="644"/>
                    <a:pt x="1894" y="680"/>
                    <a:pt x="1715" y="739"/>
                  </a:cubicBezTo>
                  <a:cubicBezTo>
                    <a:pt x="1418" y="823"/>
                    <a:pt x="1168" y="953"/>
                    <a:pt x="953" y="1108"/>
                  </a:cubicBezTo>
                  <a:cubicBezTo>
                    <a:pt x="727" y="1275"/>
                    <a:pt x="572" y="1489"/>
                    <a:pt x="453" y="1727"/>
                  </a:cubicBezTo>
                  <a:cubicBezTo>
                    <a:pt x="334" y="1977"/>
                    <a:pt x="275" y="2263"/>
                    <a:pt x="275" y="2573"/>
                  </a:cubicBezTo>
                  <a:cubicBezTo>
                    <a:pt x="275" y="2847"/>
                    <a:pt x="322" y="3085"/>
                    <a:pt x="417" y="3275"/>
                  </a:cubicBezTo>
                  <a:cubicBezTo>
                    <a:pt x="501" y="3466"/>
                    <a:pt x="644" y="3620"/>
                    <a:pt x="834" y="3763"/>
                  </a:cubicBezTo>
                  <a:cubicBezTo>
                    <a:pt x="1013" y="3894"/>
                    <a:pt x="1227" y="4001"/>
                    <a:pt x="1501" y="4097"/>
                  </a:cubicBezTo>
                  <a:cubicBezTo>
                    <a:pt x="1739" y="4180"/>
                    <a:pt x="2001" y="4252"/>
                    <a:pt x="2299" y="4323"/>
                  </a:cubicBezTo>
                  <a:lnTo>
                    <a:pt x="2299" y="6930"/>
                  </a:lnTo>
                  <a:cubicBezTo>
                    <a:pt x="2299" y="6918"/>
                    <a:pt x="2120" y="6907"/>
                    <a:pt x="2025" y="6883"/>
                  </a:cubicBezTo>
                  <a:cubicBezTo>
                    <a:pt x="1787" y="6835"/>
                    <a:pt x="1572" y="6776"/>
                    <a:pt x="1358" y="6680"/>
                  </a:cubicBezTo>
                  <a:cubicBezTo>
                    <a:pt x="1156" y="6597"/>
                    <a:pt x="965" y="6490"/>
                    <a:pt x="798" y="6383"/>
                  </a:cubicBezTo>
                  <a:cubicBezTo>
                    <a:pt x="620" y="6264"/>
                    <a:pt x="477" y="6145"/>
                    <a:pt x="358" y="6014"/>
                  </a:cubicBezTo>
                  <a:lnTo>
                    <a:pt x="1" y="6561"/>
                  </a:lnTo>
                  <a:cubicBezTo>
                    <a:pt x="668" y="7133"/>
                    <a:pt x="1406" y="7454"/>
                    <a:pt x="2299" y="7538"/>
                  </a:cubicBezTo>
                  <a:lnTo>
                    <a:pt x="2299" y="8335"/>
                  </a:lnTo>
                  <a:lnTo>
                    <a:pt x="2894" y="8335"/>
                  </a:lnTo>
                  <a:lnTo>
                    <a:pt x="2894" y="7550"/>
                  </a:lnTo>
                  <a:cubicBezTo>
                    <a:pt x="3192" y="7538"/>
                    <a:pt x="3489" y="7502"/>
                    <a:pt x="3739" y="7442"/>
                  </a:cubicBezTo>
                  <a:cubicBezTo>
                    <a:pt x="4037" y="7371"/>
                    <a:pt x="4311" y="7252"/>
                    <a:pt x="4525" y="7097"/>
                  </a:cubicBezTo>
                  <a:cubicBezTo>
                    <a:pt x="4751" y="6942"/>
                    <a:pt x="4930" y="6752"/>
                    <a:pt x="5049" y="6526"/>
                  </a:cubicBezTo>
                  <a:cubicBezTo>
                    <a:pt x="5168" y="6287"/>
                    <a:pt x="5228" y="6026"/>
                    <a:pt x="5228" y="5704"/>
                  </a:cubicBezTo>
                  <a:cubicBezTo>
                    <a:pt x="5228" y="5395"/>
                    <a:pt x="5180" y="5144"/>
                    <a:pt x="5073" y="4930"/>
                  </a:cubicBezTo>
                  <a:cubicBezTo>
                    <a:pt x="4966" y="4728"/>
                    <a:pt x="4811" y="4549"/>
                    <a:pt x="4597" y="4406"/>
                  </a:cubicBezTo>
                  <a:cubicBezTo>
                    <a:pt x="4394" y="4263"/>
                    <a:pt x="4120" y="4144"/>
                    <a:pt x="3823" y="4049"/>
                  </a:cubicBezTo>
                  <a:cubicBezTo>
                    <a:pt x="3561" y="3954"/>
                    <a:pt x="3335" y="3882"/>
                    <a:pt x="2894" y="3811"/>
                  </a:cubicBezTo>
                  <a:lnTo>
                    <a:pt x="2894" y="1215"/>
                  </a:lnTo>
                  <a:cubicBezTo>
                    <a:pt x="3192" y="1239"/>
                    <a:pt x="3513" y="1299"/>
                    <a:pt x="3775" y="1406"/>
                  </a:cubicBezTo>
                  <a:cubicBezTo>
                    <a:pt x="4097" y="1549"/>
                    <a:pt x="4370" y="1715"/>
                    <a:pt x="4561" y="1942"/>
                  </a:cubicBezTo>
                  <a:lnTo>
                    <a:pt x="4894" y="1394"/>
                  </a:lnTo>
                  <a:cubicBezTo>
                    <a:pt x="4608" y="1144"/>
                    <a:pt x="4263" y="953"/>
                    <a:pt x="3906" y="811"/>
                  </a:cubicBezTo>
                  <a:cubicBezTo>
                    <a:pt x="3608" y="703"/>
                    <a:pt x="3335" y="632"/>
                    <a:pt x="2894" y="620"/>
                  </a:cubicBezTo>
                  <a:lnTo>
                    <a:pt x="2894" y="1"/>
                  </a:ln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27" name="Google Shape;144;p16">
              <a:extLst>
                <a:ext uri="{FF2B5EF4-FFF2-40B4-BE49-F238E27FC236}">
                  <a16:creationId xmlns:a16="http://schemas.microsoft.com/office/drawing/2014/main" id="{F1EFE3B2-E64F-789C-F260-F02904AE0ED7}"/>
                </a:ext>
              </a:extLst>
            </p:cNvPr>
            <p:cNvSpPr txBox="1"/>
            <p:nvPr/>
          </p:nvSpPr>
          <p:spPr>
            <a:xfrm>
              <a:off x="1628124" y="3391634"/>
              <a:ext cx="1401300" cy="534900"/>
            </a:xfrm>
            <a:prstGeom prst="rect">
              <a:avLst/>
            </a:prstGeom>
            <a:noFill/>
            <a:ln>
              <a:noFill/>
            </a:ln>
          </p:spPr>
          <p:txBody>
            <a:bodyPr spcFirstLastPara="1" wrap="square" lIns="121900" tIns="121900" rIns="121900" bIns="121900" anchor="t" anchorCtr="0">
              <a:noAutofit/>
            </a:bodyPr>
            <a:lstStyle/>
            <a:p>
              <a:pPr algn="r"/>
              <a:r>
                <a:rPr lang="es-EC" sz="1600" dirty="0">
                  <a:latin typeface="Roboto"/>
                  <a:ea typeface="Roboto"/>
                  <a:cs typeface="Roboto"/>
                  <a:sym typeface="Roboto"/>
                </a:rPr>
                <a:t>Backlog sprint 3</a:t>
              </a:r>
            </a:p>
          </p:txBody>
        </p:sp>
      </p:grpSp>
      <p:grpSp>
        <p:nvGrpSpPr>
          <p:cNvPr id="28" name="Google Shape;146;p16">
            <a:extLst>
              <a:ext uri="{FF2B5EF4-FFF2-40B4-BE49-F238E27FC236}">
                <a16:creationId xmlns:a16="http://schemas.microsoft.com/office/drawing/2014/main" id="{F8E34A54-ACFB-DD42-EE5B-96B07BDE9BDC}"/>
              </a:ext>
            </a:extLst>
          </p:cNvPr>
          <p:cNvGrpSpPr/>
          <p:nvPr/>
        </p:nvGrpSpPr>
        <p:grpSpPr>
          <a:xfrm>
            <a:off x="5343985" y="3258433"/>
            <a:ext cx="2562983" cy="2374683"/>
            <a:chOff x="4007988" y="2443825"/>
            <a:chExt cx="1922237" cy="1781012"/>
          </a:xfrm>
        </p:grpSpPr>
        <p:sp>
          <p:nvSpPr>
            <p:cNvPr id="29" name="Google Shape;147;p16">
              <a:extLst>
                <a:ext uri="{FF2B5EF4-FFF2-40B4-BE49-F238E27FC236}">
                  <a16:creationId xmlns:a16="http://schemas.microsoft.com/office/drawing/2014/main" id="{1FF0021C-7D5C-C355-96F2-803ECBF19CFC}"/>
                </a:ext>
              </a:extLst>
            </p:cNvPr>
            <p:cNvSpPr/>
            <p:nvPr/>
          </p:nvSpPr>
          <p:spPr>
            <a:xfrm>
              <a:off x="5409300" y="2993300"/>
              <a:ext cx="230125" cy="1120100"/>
            </a:xfrm>
            <a:custGeom>
              <a:avLst/>
              <a:gdLst/>
              <a:ahLst/>
              <a:cxnLst/>
              <a:rect l="l" t="t" r="r" b="b"/>
              <a:pathLst>
                <a:path w="9205" h="44804" extrusionOk="0">
                  <a:moveTo>
                    <a:pt x="7097" y="0"/>
                  </a:moveTo>
                  <a:cubicBezTo>
                    <a:pt x="2811" y="2143"/>
                    <a:pt x="1" y="6549"/>
                    <a:pt x="1" y="11514"/>
                  </a:cubicBezTo>
                  <a:lnTo>
                    <a:pt x="1" y="44803"/>
                  </a:lnTo>
                  <a:lnTo>
                    <a:pt x="2180" y="44803"/>
                  </a:lnTo>
                  <a:lnTo>
                    <a:pt x="2180" y="11514"/>
                  </a:lnTo>
                  <a:cubicBezTo>
                    <a:pt x="2180" y="6965"/>
                    <a:pt x="5025" y="2989"/>
                    <a:pt x="9204" y="1477"/>
                  </a:cubicBezTo>
                  <a:lnTo>
                    <a:pt x="9204" y="0"/>
                  </a:ln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30" name="Google Shape;148;p16">
              <a:extLst>
                <a:ext uri="{FF2B5EF4-FFF2-40B4-BE49-F238E27FC236}">
                  <a16:creationId xmlns:a16="http://schemas.microsoft.com/office/drawing/2014/main" id="{C36CD20E-64B4-B607-EDF3-2F142400A9A8}"/>
                </a:ext>
              </a:extLst>
            </p:cNvPr>
            <p:cNvSpPr/>
            <p:nvPr/>
          </p:nvSpPr>
          <p:spPr>
            <a:xfrm>
              <a:off x="4645825" y="2443825"/>
              <a:ext cx="1240350" cy="589075"/>
            </a:xfrm>
            <a:custGeom>
              <a:avLst/>
              <a:gdLst/>
              <a:ahLst/>
              <a:cxnLst/>
              <a:rect l="l" t="t" r="r" b="b"/>
              <a:pathLst>
                <a:path w="49614" h="23563" extrusionOk="0">
                  <a:moveTo>
                    <a:pt x="0" y="0"/>
                  </a:moveTo>
                  <a:cubicBezTo>
                    <a:pt x="4620" y="1917"/>
                    <a:pt x="7870" y="6477"/>
                    <a:pt x="7870" y="11788"/>
                  </a:cubicBezTo>
                  <a:cubicBezTo>
                    <a:pt x="7870" y="17098"/>
                    <a:pt x="4620" y="21646"/>
                    <a:pt x="0" y="23563"/>
                  </a:cubicBezTo>
                  <a:lnTo>
                    <a:pt x="37826" y="23563"/>
                  </a:lnTo>
                  <a:cubicBezTo>
                    <a:pt x="44339" y="23563"/>
                    <a:pt x="49614" y="18288"/>
                    <a:pt x="49614" y="11788"/>
                  </a:cubicBezTo>
                  <a:cubicBezTo>
                    <a:pt x="49614" y="5275"/>
                    <a:pt x="44339" y="0"/>
                    <a:pt x="37826" y="0"/>
                  </a:cubicBezTo>
                  <a:close/>
                </a:path>
              </a:pathLst>
            </a:custGeom>
            <a:solidFill>
              <a:srgbClr val="69E781"/>
            </a:solidFill>
            <a:ln>
              <a:noFill/>
            </a:ln>
          </p:spPr>
          <p:txBody>
            <a:bodyPr spcFirstLastPara="1" wrap="square" lIns="121900" tIns="121900" rIns="121900" bIns="121900" anchor="ctr" anchorCtr="0">
              <a:noAutofit/>
            </a:bodyPr>
            <a:lstStyle/>
            <a:p>
              <a:pPr algn="ctr"/>
              <a:r>
                <a:rPr lang="en" sz="2267" dirty="0">
                  <a:latin typeface="Fira Sans Extra Condensed"/>
                  <a:ea typeface="Fira Sans Extra Condensed"/>
                  <a:cs typeface="Fira Sans Extra Condensed"/>
                  <a:sym typeface="Fira Sans Extra Condensed"/>
                </a:rPr>
                <a:t>26 de agosto 2022</a:t>
              </a:r>
              <a:endParaRPr sz="2267" dirty="0">
                <a:latin typeface="Fira Sans Extra Condensed"/>
                <a:ea typeface="Fira Sans Extra Condensed"/>
                <a:cs typeface="Fira Sans Extra Condensed"/>
                <a:sym typeface="Fira Sans Extra Condensed"/>
              </a:endParaRPr>
            </a:p>
          </p:txBody>
        </p:sp>
        <p:sp>
          <p:nvSpPr>
            <p:cNvPr id="31" name="Google Shape;149;p16">
              <a:extLst>
                <a:ext uri="{FF2B5EF4-FFF2-40B4-BE49-F238E27FC236}">
                  <a16:creationId xmlns:a16="http://schemas.microsoft.com/office/drawing/2014/main" id="{A356937B-AE1C-23A0-E74E-49774DA6A8E3}"/>
                </a:ext>
              </a:extLst>
            </p:cNvPr>
            <p:cNvSpPr/>
            <p:nvPr/>
          </p:nvSpPr>
          <p:spPr>
            <a:xfrm>
              <a:off x="5668275" y="3945200"/>
              <a:ext cx="22050" cy="22050"/>
            </a:xfrm>
            <a:custGeom>
              <a:avLst/>
              <a:gdLst/>
              <a:ahLst/>
              <a:cxnLst/>
              <a:rect l="l" t="t" r="r" b="b"/>
              <a:pathLst>
                <a:path w="882" h="882" extrusionOk="0">
                  <a:moveTo>
                    <a:pt x="441" y="0"/>
                  </a:moveTo>
                  <a:cubicBezTo>
                    <a:pt x="203" y="0"/>
                    <a:pt x="0" y="203"/>
                    <a:pt x="0" y="441"/>
                  </a:cubicBezTo>
                  <a:cubicBezTo>
                    <a:pt x="0" y="691"/>
                    <a:pt x="203" y="881"/>
                    <a:pt x="441" y="881"/>
                  </a:cubicBezTo>
                  <a:cubicBezTo>
                    <a:pt x="691" y="881"/>
                    <a:pt x="881" y="691"/>
                    <a:pt x="881" y="441"/>
                  </a:cubicBezTo>
                  <a:cubicBezTo>
                    <a:pt x="881" y="203"/>
                    <a:pt x="691"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32" name="Google Shape;150;p16">
              <a:extLst>
                <a:ext uri="{FF2B5EF4-FFF2-40B4-BE49-F238E27FC236}">
                  <a16:creationId xmlns:a16="http://schemas.microsoft.com/office/drawing/2014/main" id="{78F1C13E-3D88-B81B-C60E-7E49196742E0}"/>
                </a:ext>
              </a:extLst>
            </p:cNvPr>
            <p:cNvSpPr/>
            <p:nvPr/>
          </p:nvSpPr>
          <p:spPr>
            <a:xfrm>
              <a:off x="5712325" y="3945200"/>
              <a:ext cx="22350" cy="22050"/>
            </a:xfrm>
            <a:custGeom>
              <a:avLst/>
              <a:gdLst/>
              <a:ahLst/>
              <a:cxnLst/>
              <a:rect l="l" t="t" r="r" b="b"/>
              <a:pathLst>
                <a:path w="894" h="882" extrusionOk="0">
                  <a:moveTo>
                    <a:pt x="441" y="0"/>
                  </a:moveTo>
                  <a:cubicBezTo>
                    <a:pt x="203" y="0"/>
                    <a:pt x="0" y="203"/>
                    <a:pt x="0" y="441"/>
                  </a:cubicBezTo>
                  <a:cubicBezTo>
                    <a:pt x="0" y="691"/>
                    <a:pt x="203" y="881"/>
                    <a:pt x="441" y="881"/>
                  </a:cubicBezTo>
                  <a:cubicBezTo>
                    <a:pt x="691" y="881"/>
                    <a:pt x="893" y="691"/>
                    <a:pt x="893" y="441"/>
                  </a:cubicBezTo>
                  <a:cubicBezTo>
                    <a:pt x="893" y="203"/>
                    <a:pt x="691"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33" name="Google Shape;151;p16">
              <a:extLst>
                <a:ext uri="{FF2B5EF4-FFF2-40B4-BE49-F238E27FC236}">
                  <a16:creationId xmlns:a16="http://schemas.microsoft.com/office/drawing/2014/main" id="{9DC16904-5A8C-A8CB-A738-868C5B5A48C5}"/>
                </a:ext>
              </a:extLst>
            </p:cNvPr>
            <p:cNvSpPr/>
            <p:nvPr/>
          </p:nvSpPr>
          <p:spPr>
            <a:xfrm>
              <a:off x="5756675" y="3945200"/>
              <a:ext cx="22050" cy="22050"/>
            </a:xfrm>
            <a:custGeom>
              <a:avLst/>
              <a:gdLst/>
              <a:ahLst/>
              <a:cxnLst/>
              <a:rect l="l" t="t" r="r" b="b"/>
              <a:pathLst>
                <a:path w="882" h="882" extrusionOk="0">
                  <a:moveTo>
                    <a:pt x="441" y="0"/>
                  </a:moveTo>
                  <a:cubicBezTo>
                    <a:pt x="191" y="0"/>
                    <a:pt x="0" y="203"/>
                    <a:pt x="0" y="441"/>
                  </a:cubicBezTo>
                  <a:cubicBezTo>
                    <a:pt x="0" y="691"/>
                    <a:pt x="191" y="881"/>
                    <a:pt x="441" y="881"/>
                  </a:cubicBezTo>
                  <a:cubicBezTo>
                    <a:pt x="679" y="881"/>
                    <a:pt x="881" y="691"/>
                    <a:pt x="881" y="441"/>
                  </a:cubicBezTo>
                  <a:cubicBezTo>
                    <a:pt x="881" y="203"/>
                    <a:pt x="679"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34" name="Google Shape;152;p16">
              <a:extLst>
                <a:ext uri="{FF2B5EF4-FFF2-40B4-BE49-F238E27FC236}">
                  <a16:creationId xmlns:a16="http://schemas.microsoft.com/office/drawing/2014/main" id="{5AF51B27-285D-07FC-FA06-A06F0DBE978F}"/>
                </a:ext>
              </a:extLst>
            </p:cNvPr>
            <p:cNvSpPr/>
            <p:nvPr/>
          </p:nvSpPr>
          <p:spPr>
            <a:xfrm>
              <a:off x="5800725" y="3945200"/>
              <a:ext cx="22050" cy="22050"/>
            </a:xfrm>
            <a:custGeom>
              <a:avLst/>
              <a:gdLst/>
              <a:ahLst/>
              <a:cxnLst/>
              <a:rect l="l" t="t" r="r" b="b"/>
              <a:pathLst>
                <a:path w="882" h="882" extrusionOk="0">
                  <a:moveTo>
                    <a:pt x="441" y="0"/>
                  </a:moveTo>
                  <a:cubicBezTo>
                    <a:pt x="191" y="0"/>
                    <a:pt x="1" y="203"/>
                    <a:pt x="1" y="441"/>
                  </a:cubicBezTo>
                  <a:cubicBezTo>
                    <a:pt x="1" y="691"/>
                    <a:pt x="191" y="881"/>
                    <a:pt x="441" y="881"/>
                  </a:cubicBezTo>
                  <a:cubicBezTo>
                    <a:pt x="679" y="881"/>
                    <a:pt x="882" y="691"/>
                    <a:pt x="882" y="441"/>
                  </a:cubicBezTo>
                  <a:cubicBezTo>
                    <a:pt x="882" y="203"/>
                    <a:pt x="679" y="0"/>
                    <a:pt x="441"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35" name="Google Shape;153;p16">
              <a:extLst>
                <a:ext uri="{FF2B5EF4-FFF2-40B4-BE49-F238E27FC236}">
                  <a16:creationId xmlns:a16="http://schemas.microsoft.com/office/drawing/2014/main" id="{D01A3279-83A3-DD04-5B24-2E987342A54F}"/>
                </a:ext>
              </a:extLst>
            </p:cNvPr>
            <p:cNvSpPr/>
            <p:nvPr/>
          </p:nvSpPr>
          <p:spPr>
            <a:xfrm>
              <a:off x="5614100" y="3803225"/>
              <a:ext cx="316125" cy="324450"/>
            </a:xfrm>
            <a:custGeom>
              <a:avLst/>
              <a:gdLst/>
              <a:ahLst/>
              <a:cxnLst/>
              <a:rect l="l" t="t" r="r" b="b"/>
              <a:pathLst>
                <a:path w="12645" h="12978" extrusionOk="0">
                  <a:moveTo>
                    <a:pt x="11406" y="583"/>
                  </a:moveTo>
                  <a:cubicBezTo>
                    <a:pt x="11799" y="583"/>
                    <a:pt x="12192" y="881"/>
                    <a:pt x="12192" y="1286"/>
                  </a:cubicBezTo>
                  <a:lnTo>
                    <a:pt x="12192" y="5441"/>
                  </a:lnTo>
                  <a:lnTo>
                    <a:pt x="12204" y="5441"/>
                  </a:lnTo>
                  <a:cubicBezTo>
                    <a:pt x="12204" y="5763"/>
                    <a:pt x="12026" y="5882"/>
                    <a:pt x="12026" y="5882"/>
                  </a:cubicBezTo>
                  <a:lnTo>
                    <a:pt x="11966" y="5917"/>
                  </a:lnTo>
                  <a:cubicBezTo>
                    <a:pt x="11871" y="6025"/>
                    <a:pt x="11776" y="6132"/>
                    <a:pt x="11728" y="6156"/>
                  </a:cubicBezTo>
                  <a:lnTo>
                    <a:pt x="10418" y="7180"/>
                  </a:lnTo>
                  <a:lnTo>
                    <a:pt x="10418" y="3977"/>
                  </a:lnTo>
                  <a:cubicBezTo>
                    <a:pt x="10418" y="3274"/>
                    <a:pt x="9787" y="2667"/>
                    <a:pt x="9085" y="2667"/>
                  </a:cubicBezTo>
                  <a:lnTo>
                    <a:pt x="2822" y="2667"/>
                  </a:lnTo>
                  <a:lnTo>
                    <a:pt x="2822" y="1286"/>
                  </a:lnTo>
                  <a:cubicBezTo>
                    <a:pt x="2822" y="881"/>
                    <a:pt x="3120" y="583"/>
                    <a:pt x="3525" y="583"/>
                  </a:cubicBezTo>
                  <a:close/>
                  <a:moveTo>
                    <a:pt x="9085" y="3274"/>
                  </a:moveTo>
                  <a:cubicBezTo>
                    <a:pt x="9466" y="3274"/>
                    <a:pt x="9823" y="3596"/>
                    <a:pt x="9823" y="3977"/>
                  </a:cubicBezTo>
                  <a:lnTo>
                    <a:pt x="9823" y="8144"/>
                  </a:lnTo>
                  <a:cubicBezTo>
                    <a:pt x="9823" y="8442"/>
                    <a:pt x="9668" y="8561"/>
                    <a:pt x="9668" y="8561"/>
                  </a:cubicBezTo>
                  <a:lnTo>
                    <a:pt x="9621" y="8608"/>
                  </a:lnTo>
                  <a:cubicBezTo>
                    <a:pt x="9525" y="8704"/>
                    <a:pt x="9371" y="8823"/>
                    <a:pt x="9335" y="8846"/>
                  </a:cubicBezTo>
                  <a:lnTo>
                    <a:pt x="5358" y="11835"/>
                  </a:lnTo>
                  <a:lnTo>
                    <a:pt x="5358" y="8775"/>
                  </a:lnTo>
                  <a:lnTo>
                    <a:pt x="1203" y="8775"/>
                  </a:lnTo>
                  <a:cubicBezTo>
                    <a:pt x="810" y="8775"/>
                    <a:pt x="441" y="8525"/>
                    <a:pt x="441" y="8144"/>
                  </a:cubicBezTo>
                  <a:lnTo>
                    <a:pt x="441" y="3977"/>
                  </a:lnTo>
                  <a:cubicBezTo>
                    <a:pt x="441" y="3596"/>
                    <a:pt x="810" y="3274"/>
                    <a:pt x="1203" y="3274"/>
                  </a:cubicBezTo>
                  <a:close/>
                  <a:moveTo>
                    <a:pt x="3525" y="0"/>
                  </a:moveTo>
                  <a:cubicBezTo>
                    <a:pt x="2834" y="0"/>
                    <a:pt x="2227" y="595"/>
                    <a:pt x="2227" y="1286"/>
                  </a:cubicBezTo>
                  <a:lnTo>
                    <a:pt x="2227" y="2679"/>
                  </a:lnTo>
                  <a:lnTo>
                    <a:pt x="1203" y="2679"/>
                  </a:lnTo>
                  <a:cubicBezTo>
                    <a:pt x="500" y="2679"/>
                    <a:pt x="0" y="3274"/>
                    <a:pt x="0" y="3977"/>
                  </a:cubicBezTo>
                  <a:lnTo>
                    <a:pt x="0" y="8144"/>
                  </a:lnTo>
                  <a:cubicBezTo>
                    <a:pt x="0" y="8846"/>
                    <a:pt x="500" y="9370"/>
                    <a:pt x="1203" y="9370"/>
                  </a:cubicBezTo>
                  <a:lnTo>
                    <a:pt x="4906" y="9370"/>
                  </a:lnTo>
                  <a:lnTo>
                    <a:pt x="4906" y="12978"/>
                  </a:lnTo>
                  <a:lnTo>
                    <a:pt x="9680" y="9323"/>
                  </a:lnTo>
                  <a:cubicBezTo>
                    <a:pt x="9799" y="9251"/>
                    <a:pt x="9978" y="9085"/>
                    <a:pt x="10061" y="9001"/>
                  </a:cubicBezTo>
                  <a:cubicBezTo>
                    <a:pt x="10144" y="8918"/>
                    <a:pt x="10406" y="8656"/>
                    <a:pt x="10406" y="8144"/>
                  </a:cubicBezTo>
                  <a:lnTo>
                    <a:pt x="10406" y="7834"/>
                  </a:lnTo>
                  <a:lnTo>
                    <a:pt x="11990" y="6608"/>
                  </a:lnTo>
                  <a:cubicBezTo>
                    <a:pt x="12109" y="6537"/>
                    <a:pt x="12252" y="6370"/>
                    <a:pt x="12335" y="6287"/>
                  </a:cubicBezTo>
                  <a:cubicBezTo>
                    <a:pt x="12419" y="6203"/>
                    <a:pt x="12645" y="5953"/>
                    <a:pt x="12645" y="5441"/>
                  </a:cubicBezTo>
                  <a:lnTo>
                    <a:pt x="12645" y="1286"/>
                  </a:lnTo>
                  <a:cubicBezTo>
                    <a:pt x="12645" y="595"/>
                    <a:pt x="12097" y="0"/>
                    <a:pt x="11406" y="0"/>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36" name="Google Shape;154;p16">
              <a:extLst>
                <a:ext uri="{FF2B5EF4-FFF2-40B4-BE49-F238E27FC236}">
                  <a16:creationId xmlns:a16="http://schemas.microsoft.com/office/drawing/2014/main" id="{EE737D62-7110-8A7E-701D-AE8B2A6DEE72}"/>
                </a:ext>
              </a:extLst>
            </p:cNvPr>
            <p:cNvSpPr txBox="1"/>
            <p:nvPr/>
          </p:nvSpPr>
          <p:spPr>
            <a:xfrm>
              <a:off x="4007988" y="3689937"/>
              <a:ext cx="1401300" cy="534900"/>
            </a:xfrm>
            <a:prstGeom prst="rect">
              <a:avLst/>
            </a:prstGeom>
            <a:noFill/>
            <a:ln>
              <a:noFill/>
            </a:ln>
          </p:spPr>
          <p:txBody>
            <a:bodyPr spcFirstLastPara="1" wrap="square" lIns="121900" tIns="121900" rIns="121900" bIns="121900" anchor="t" anchorCtr="0">
              <a:noAutofit/>
            </a:bodyPr>
            <a:lstStyle/>
            <a:p>
              <a:pPr algn="r"/>
              <a:r>
                <a:rPr lang="es-EC" sz="1600" dirty="0">
                  <a:latin typeface="Roboto"/>
                  <a:ea typeface="Roboto"/>
                  <a:cs typeface="Roboto"/>
                  <a:sym typeface="Roboto"/>
                </a:rPr>
                <a:t>	Entrega del proyecto </a:t>
              </a:r>
            </a:p>
            <a:p>
              <a:pPr algn="r"/>
              <a:endParaRPr sz="1600" dirty="0">
                <a:latin typeface="Roboto"/>
                <a:ea typeface="Roboto"/>
                <a:cs typeface="Roboto"/>
                <a:sym typeface="Roboto"/>
              </a:endParaRPr>
            </a:p>
          </p:txBody>
        </p:sp>
      </p:grpSp>
    </p:spTree>
    <p:extLst>
      <p:ext uri="{BB962C8B-B14F-4D97-AF65-F5344CB8AC3E}">
        <p14:creationId xmlns:p14="http://schemas.microsoft.com/office/powerpoint/2010/main" val="388151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69FD9A6-C79A-54C8-A357-92C54C033CF7}"/>
              </a:ext>
            </a:extLst>
          </p:cNvPr>
          <p:cNvSpPr txBox="1"/>
          <p:nvPr/>
        </p:nvSpPr>
        <p:spPr>
          <a:xfrm>
            <a:off x="1042504" y="648989"/>
            <a:ext cx="4320991" cy="584775"/>
          </a:xfrm>
          <a:prstGeom prst="rect">
            <a:avLst/>
          </a:prstGeom>
          <a:noFill/>
        </p:spPr>
        <p:txBody>
          <a:bodyPr wrap="none" rtlCol="0">
            <a:spAutoFit/>
          </a:bodyPr>
          <a:lstStyle/>
          <a:p>
            <a:pPr marL="457200" indent="-457200">
              <a:buFont typeface="Arial" panose="020B0604020202020204" pitchFamily="34" charset="0"/>
              <a:buChar char="•"/>
            </a:pPr>
            <a:r>
              <a:rPr lang="es-MX" sz="3200" b="1" dirty="0">
                <a:latin typeface="Times New Roman" panose="02020603050405020304" pitchFamily="18" charset="0"/>
                <a:cs typeface="Times New Roman" panose="02020603050405020304" pitchFamily="18" charset="0"/>
              </a:rPr>
              <a:t>Acta de reuniones (I)</a:t>
            </a:r>
            <a:endParaRPr lang="en-US" sz="3200" b="1" dirty="0">
              <a:latin typeface="Times New Roman" panose="02020603050405020304" pitchFamily="18" charset="0"/>
              <a:cs typeface="Times New Roman" panose="02020603050405020304" pitchFamily="18" charset="0"/>
            </a:endParaRPr>
          </a:p>
        </p:txBody>
      </p:sp>
      <p:sp>
        <p:nvSpPr>
          <p:cNvPr id="4" name="Nube 3">
            <a:extLst>
              <a:ext uri="{FF2B5EF4-FFF2-40B4-BE49-F238E27FC236}">
                <a16:creationId xmlns:a16="http://schemas.microsoft.com/office/drawing/2014/main" id="{7448A584-1F11-57F8-45AC-1AD330B75CEE}"/>
              </a:ext>
            </a:extLst>
          </p:cNvPr>
          <p:cNvSpPr/>
          <p:nvPr/>
        </p:nvSpPr>
        <p:spPr>
          <a:xfrm>
            <a:off x="1444616" y="1524000"/>
            <a:ext cx="2981363" cy="2026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Times New Roman" panose="02020603050405020304" pitchFamily="18" charset="0"/>
                <a:cs typeface="Times New Roman" panose="02020603050405020304" pitchFamily="18" charset="0"/>
              </a:rPr>
              <a:t>Primera acta de reunión:</a:t>
            </a:r>
          </a:p>
          <a:p>
            <a:pPr algn="ctr"/>
            <a:r>
              <a:rPr lang="es-MX" sz="1600" dirty="0">
                <a:latin typeface="Times New Roman" panose="02020603050405020304" pitchFamily="18" charset="0"/>
                <a:cs typeface="Times New Roman" panose="02020603050405020304" pitchFamily="18" charset="0"/>
              </a:rPr>
              <a:t>Elaboración primer borrador del ABP.</a:t>
            </a:r>
            <a:endParaRPr lang="en-US" sz="1600" dirty="0">
              <a:latin typeface="Times New Roman" panose="02020603050405020304" pitchFamily="18" charset="0"/>
              <a:cs typeface="Times New Roman" panose="02020603050405020304" pitchFamily="18" charset="0"/>
            </a:endParaRPr>
          </a:p>
        </p:txBody>
      </p:sp>
      <p:sp>
        <p:nvSpPr>
          <p:cNvPr id="8" name="Nube 7">
            <a:extLst>
              <a:ext uri="{FF2B5EF4-FFF2-40B4-BE49-F238E27FC236}">
                <a16:creationId xmlns:a16="http://schemas.microsoft.com/office/drawing/2014/main" id="{793E0518-E079-638B-4C47-D25FCD705339}"/>
              </a:ext>
            </a:extLst>
          </p:cNvPr>
          <p:cNvSpPr/>
          <p:nvPr/>
        </p:nvSpPr>
        <p:spPr>
          <a:xfrm>
            <a:off x="6115869" y="1524000"/>
            <a:ext cx="2981363" cy="2026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Times New Roman" panose="02020603050405020304" pitchFamily="18" charset="0"/>
                <a:cs typeface="Times New Roman" panose="02020603050405020304" pitchFamily="18" charset="0"/>
              </a:rPr>
              <a:t>Segunda acta de reunión:</a:t>
            </a:r>
          </a:p>
          <a:p>
            <a:pPr algn="ctr"/>
            <a:r>
              <a:rPr lang="es-MX" sz="1600" dirty="0">
                <a:latin typeface="Times New Roman" panose="02020603050405020304" pitchFamily="18" charset="0"/>
                <a:cs typeface="Times New Roman" panose="02020603050405020304" pitchFamily="18" charset="0"/>
              </a:rPr>
              <a:t>Análisis de Requerimientos.</a:t>
            </a:r>
            <a:endParaRPr lang="en-US" sz="1600" dirty="0">
              <a:latin typeface="Times New Roman" panose="02020603050405020304" pitchFamily="18" charset="0"/>
              <a:cs typeface="Times New Roman" panose="02020603050405020304" pitchFamily="18" charset="0"/>
            </a:endParaRPr>
          </a:p>
        </p:txBody>
      </p:sp>
      <p:sp>
        <p:nvSpPr>
          <p:cNvPr id="9" name="Nube 8">
            <a:extLst>
              <a:ext uri="{FF2B5EF4-FFF2-40B4-BE49-F238E27FC236}">
                <a16:creationId xmlns:a16="http://schemas.microsoft.com/office/drawing/2014/main" id="{65E34652-DD0C-4A84-68BD-D44A7F8F6D80}"/>
              </a:ext>
            </a:extLst>
          </p:cNvPr>
          <p:cNvSpPr/>
          <p:nvPr/>
        </p:nvSpPr>
        <p:spPr>
          <a:xfrm>
            <a:off x="1444615" y="4034117"/>
            <a:ext cx="2981363" cy="2026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Times New Roman" panose="02020603050405020304" pitchFamily="18" charset="0"/>
                <a:cs typeface="Times New Roman" panose="02020603050405020304" pitchFamily="18" charset="0"/>
              </a:rPr>
              <a:t>Tercera acta de reunión: </a:t>
            </a:r>
          </a:p>
          <a:p>
            <a:pPr algn="ctr"/>
            <a:r>
              <a:rPr lang="es-MX" sz="1600" dirty="0">
                <a:latin typeface="Times New Roman" panose="02020603050405020304" pitchFamily="18" charset="0"/>
                <a:cs typeface="Times New Roman" panose="02020603050405020304" pitchFamily="18" charset="0"/>
              </a:rPr>
              <a:t>Realización matriz de requerimientos </a:t>
            </a:r>
            <a:endParaRPr lang="en-US" sz="1600" dirty="0">
              <a:latin typeface="Times New Roman" panose="02020603050405020304" pitchFamily="18" charset="0"/>
              <a:cs typeface="Times New Roman" panose="02020603050405020304" pitchFamily="18" charset="0"/>
            </a:endParaRPr>
          </a:p>
        </p:txBody>
      </p:sp>
      <p:sp>
        <p:nvSpPr>
          <p:cNvPr id="10" name="Nube 9">
            <a:extLst>
              <a:ext uri="{FF2B5EF4-FFF2-40B4-BE49-F238E27FC236}">
                <a16:creationId xmlns:a16="http://schemas.microsoft.com/office/drawing/2014/main" id="{91C76491-C47F-22E4-3E13-5523F0E00289}"/>
              </a:ext>
            </a:extLst>
          </p:cNvPr>
          <p:cNvSpPr/>
          <p:nvPr/>
        </p:nvSpPr>
        <p:spPr>
          <a:xfrm>
            <a:off x="6115869" y="4034116"/>
            <a:ext cx="2981363" cy="20260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latin typeface="Times New Roman" panose="02020603050405020304" pitchFamily="18" charset="0"/>
                <a:cs typeface="Times New Roman" panose="02020603050405020304" pitchFamily="18" charset="0"/>
              </a:rPr>
              <a:t>Cuarta acta de reunión:</a:t>
            </a:r>
          </a:p>
          <a:p>
            <a:pPr algn="ctr"/>
            <a:r>
              <a:rPr lang="es-MX" sz="1600" dirty="0">
                <a:latin typeface="Times New Roman" panose="02020603050405020304" pitchFamily="18" charset="0"/>
                <a:cs typeface="Times New Roman" panose="02020603050405020304" pitchFamily="18" charset="0"/>
              </a:rPr>
              <a:t>Primer Backlog</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11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147</TotalTime>
  <Words>849</Words>
  <Application>Microsoft Office PowerPoint</Application>
  <PresentationFormat>Panorámica</PresentationFormat>
  <Paragraphs>104</Paragraphs>
  <Slides>19</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Arial</vt:lpstr>
      <vt:lpstr>Calibri</vt:lpstr>
      <vt:lpstr>Century Gothic</vt:lpstr>
      <vt:lpstr>Fira Sans Extra Condensed</vt:lpstr>
      <vt:lpstr>Roboto</vt:lpstr>
      <vt:lpstr>Times New Roman</vt:lpstr>
      <vt:lpstr>Wingdings</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Timeline Infographics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TUPAC</dc:creator>
  <cp:lastModifiedBy>FREDDY LEONEL PACHACAMA QUISHPE</cp:lastModifiedBy>
  <cp:revision>5</cp:revision>
  <dcterms:created xsi:type="dcterms:W3CDTF">2022-08-03T14:20:34Z</dcterms:created>
  <dcterms:modified xsi:type="dcterms:W3CDTF">2022-08-26T18:15:20Z</dcterms:modified>
</cp:coreProperties>
</file>