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75" r:id="rId5"/>
    <p:sldId id="276" r:id="rId6"/>
    <p:sldId id="277" r:id="rId7"/>
    <p:sldId id="266" r:id="rId8"/>
    <p:sldId id="278" r:id="rId9"/>
    <p:sldId id="279" r:id="rId10"/>
    <p:sldId id="284" r:id="rId11"/>
    <p:sldId id="280" r:id="rId12"/>
    <p:sldId id="281" r:id="rId13"/>
    <p:sldId id="282" r:id="rId14"/>
    <p:sldId id="283" r:id="rId15"/>
    <p:sldId id="285" r:id="rId16"/>
    <p:sldId id="286" r:id="rId17"/>
    <p:sldId id="288" r:id="rId18"/>
    <p:sldId id="287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3" r:id="rId28"/>
    <p:sldId id="298" r:id="rId29"/>
    <p:sldId id="300" r:id="rId30"/>
    <p:sldId id="299" r:id="rId31"/>
    <p:sldId id="301" r:id="rId32"/>
    <p:sldId id="302" r:id="rId33"/>
    <p:sldId id="303" r:id="rId34"/>
    <p:sldId id="270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CBFC-75CF-4195-BC42-43B8E85212BD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EA03-6C9D-4502-8BFE-D84D837E02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18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78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52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75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63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46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13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08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5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0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22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752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559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256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7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71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3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4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1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1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0F98D6-4050-4563-907F-FD2BF242AD16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ángulo 10"/>
          <p:cNvSpPr/>
          <p:nvPr userDrawn="1"/>
        </p:nvSpPr>
        <p:spPr>
          <a:xfrm>
            <a:off x="8530" y="1113338"/>
            <a:ext cx="104985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38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freemarker.org/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heroku.com/dc" TargetMode="External"/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toolbelt.heroku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parede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Relationship Id="rId5" Type="http://schemas.openxmlformats.org/officeDocument/2006/relationships/hyperlink" Target="mailto:franciscoluis.paredes@gmail.com" TargetMode="External"/><Relationship Id="rId4" Type="http://schemas.openxmlformats.org/officeDocument/2006/relationships/hyperlink" Target="https://franl2p.wordpres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java.com/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MVC Java con </a:t>
            </a:r>
            <a:r>
              <a:rPr lang="es-ES" dirty="0" err="1" smtClean="0"/>
              <a:t>Spark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Arquitectura </a:t>
            </a:r>
            <a:r>
              <a:rPr lang="es-ES" dirty="0"/>
              <a:t>de desarrollo de </a:t>
            </a:r>
            <a:r>
              <a:rPr lang="es-ES" dirty="0" smtClean="0"/>
              <a:t>aplicaciones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9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Recoger parámetros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Parámetros</a:t>
            </a:r>
            <a:r>
              <a:rPr lang="en-US" dirty="0"/>
              <a:t> de la </a:t>
            </a:r>
            <a:r>
              <a:rPr lang="en-US" b="1" dirty="0" err="1"/>
              <a:t>ruta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ES" i="1" dirty="0" smtClean="0"/>
              <a:t>/</a:t>
            </a:r>
            <a:r>
              <a:rPr lang="es-ES" i="1" dirty="0"/>
              <a:t>hola/:</a:t>
            </a:r>
            <a:r>
              <a:rPr lang="es-ES" i="1" dirty="0" smtClean="0"/>
              <a:t>nombre</a:t>
            </a:r>
          </a:p>
          <a:p>
            <a:pPr marL="0" indent="0">
              <a:buNone/>
            </a:pPr>
            <a:r>
              <a:rPr lang="es-ES" dirty="0" err="1" smtClean="0"/>
              <a:t>req.params</a:t>
            </a:r>
            <a:r>
              <a:rPr lang="es-ES" dirty="0"/>
              <a:t>(":nombre</a:t>
            </a:r>
            <a:r>
              <a:rPr lang="es-ES" dirty="0" smtClean="0"/>
              <a:t>")</a:t>
            </a:r>
            <a:endParaRPr lang="es-E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Parámetros</a:t>
            </a:r>
            <a:r>
              <a:rPr lang="en-US" dirty="0"/>
              <a:t> de la </a:t>
            </a:r>
            <a:r>
              <a:rPr lang="en-US" b="1" dirty="0" err="1"/>
              <a:t>petición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/</a:t>
            </a:r>
            <a:r>
              <a:rPr lang="en-US" i="1" dirty="0" err="1" smtClean="0"/>
              <a:t>hola?nombre</a:t>
            </a:r>
            <a:r>
              <a:rPr lang="en-US" i="1" dirty="0" smtClean="0"/>
              <a:t>=Fran</a:t>
            </a:r>
          </a:p>
          <a:p>
            <a:pPr marL="0" indent="0">
              <a:buNone/>
            </a:pPr>
            <a:r>
              <a:rPr lang="es-ES" dirty="0" err="1"/>
              <a:t>req.queryParams</a:t>
            </a:r>
            <a:r>
              <a:rPr lang="es-ES" dirty="0"/>
              <a:t>("nombre")</a:t>
            </a:r>
            <a:endParaRPr lang="en-US" i="1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57" y="1914100"/>
            <a:ext cx="5772150" cy="32289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742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2"/>
            <a:ext cx="10904145" cy="15429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Spark</a:t>
            </a:r>
            <a:r>
              <a:rPr lang="es-ES" b="1" dirty="0" smtClean="0"/>
              <a:t> Java</a:t>
            </a:r>
            <a:r>
              <a:rPr lang="es-ES" dirty="0" smtClean="0"/>
              <a:t> permite usar vistas y plantillas para mostrar la salida en lugar de texto plano. </a:t>
            </a:r>
          </a:p>
          <a:p>
            <a:pPr marL="0" indent="0" algn="just">
              <a:buNone/>
            </a:pPr>
            <a:r>
              <a:rPr lang="es-ES" dirty="0" smtClean="0"/>
              <a:t>Con los motores de plantillas conseguimos crear componentes genéricos y reutilizables. </a:t>
            </a:r>
            <a:r>
              <a:rPr lang="es-ES" dirty="0" err="1" smtClean="0"/>
              <a:t>Spark</a:t>
            </a:r>
            <a:r>
              <a:rPr lang="es-ES" dirty="0" smtClean="0"/>
              <a:t> es compatible con los siguientes motores de plantillas:</a:t>
            </a:r>
            <a:endParaRPr lang="en-U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39023" y="2970268"/>
            <a:ext cx="10904145" cy="139351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Velocity</a:t>
            </a:r>
          </a:p>
          <a:p>
            <a:r>
              <a:rPr lang="en-US" b="1" dirty="0" err="1"/>
              <a:t>Freemarker</a:t>
            </a:r>
            <a:endParaRPr lang="en-US" b="1" dirty="0"/>
          </a:p>
          <a:p>
            <a:r>
              <a:rPr lang="en-US" dirty="0"/>
              <a:t>Mustache</a:t>
            </a:r>
          </a:p>
          <a:p>
            <a:r>
              <a:rPr lang="en-US" dirty="0"/>
              <a:t>Handlebars</a:t>
            </a:r>
          </a:p>
          <a:p>
            <a:r>
              <a:rPr lang="en-US" dirty="0"/>
              <a:t>Jade</a:t>
            </a:r>
          </a:p>
          <a:p>
            <a:r>
              <a:rPr lang="en-US" dirty="0" err="1"/>
              <a:t>Thymeleaf</a:t>
            </a:r>
            <a:endParaRPr lang="en-US" dirty="0"/>
          </a:p>
          <a:p>
            <a:r>
              <a:rPr lang="en-US" dirty="0" err="1"/>
              <a:t>Jetbrick</a:t>
            </a:r>
            <a:endParaRPr lang="en-US" dirty="0"/>
          </a:p>
          <a:p>
            <a:r>
              <a:rPr lang="en-US" dirty="0"/>
              <a:t>Pebble</a:t>
            </a:r>
          </a:p>
          <a:p>
            <a:r>
              <a:rPr lang="en-US" dirty="0"/>
              <a:t>Water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46571" y="4703112"/>
            <a:ext cx="10904145" cy="154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ES" b="1" dirty="0" smtClean="0"/>
              <a:t>Apache </a:t>
            </a:r>
            <a:r>
              <a:rPr lang="es-ES" b="1" dirty="0" err="1" smtClean="0"/>
              <a:t>Freemarker</a:t>
            </a:r>
            <a:r>
              <a:rPr lang="es-ES" dirty="0" smtClean="0"/>
              <a:t> es un motor de plantillas Java que permite generar salidas de tipo texto, como páginas HTML, código fuente, correos electrónicos, ficheros de configuración, etc.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http://freemarker.org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2" t="-6013" r="-1944" b="-8108"/>
          <a:stretch/>
        </p:blipFill>
        <p:spPr>
          <a:xfrm>
            <a:off x="2933323" y="1919335"/>
            <a:ext cx="6636190" cy="299669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73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1</a:t>
            </a:r>
            <a:r>
              <a:rPr lang="es-ES" dirty="0" smtClean="0"/>
              <a:t>: Incluir dependencias en el fichero </a:t>
            </a:r>
            <a:r>
              <a:rPr lang="es-ES" b="1" dirty="0" smtClean="0"/>
              <a:t>pom.xml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82" y="2488382"/>
            <a:ext cx="6829425" cy="38671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945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2</a:t>
            </a:r>
            <a:r>
              <a:rPr lang="es-ES" dirty="0" smtClean="0"/>
              <a:t>: </a:t>
            </a:r>
            <a:r>
              <a:rPr lang="es-ES" dirty="0"/>
              <a:t>Crear </a:t>
            </a:r>
            <a:r>
              <a:rPr lang="es-ES" dirty="0" smtClean="0"/>
              <a:t>las plantillas. Por defecto deben ir en la carpeta:</a:t>
            </a:r>
          </a:p>
          <a:p>
            <a:pPr marL="0" indent="0" algn="ctr">
              <a:spcBef>
                <a:spcPts val="0"/>
              </a:spcBef>
              <a:buNone/>
            </a:pPr>
            <a:endParaRPr lang="es-ES" sz="1000" dirty="0" smtClean="0"/>
          </a:p>
          <a:p>
            <a:pPr marL="0" indent="0" algn="ctr">
              <a:buNone/>
            </a:pPr>
            <a:r>
              <a:rPr lang="es-ES" b="1" dirty="0" err="1" smtClean="0"/>
              <a:t>src</a:t>
            </a:r>
            <a:r>
              <a:rPr lang="es-ES" b="1" dirty="0" smtClean="0"/>
              <a:t>/</a:t>
            </a:r>
            <a:r>
              <a:rPr lang="es-ES" b="1" dirty="0" err="1" smtClean="0"/>
              <a:t>main</a:t>
            </a:r>
            <a:r>
              <a:rPr lang="es-ES" b="1" dirty="0" smtClean="0"/>
              <a:t>/</a:t>
            </a:r>
            <a:r>
              <a:rPr lang="es-ES" b="1" dirty="0" err="1" smtClean="0"/>
              <a:t>resources</a:t>
            </a:r>
            <a:r>
              <a:rPr lang="es-ES" b="1" dirty="0" smtClean="0"/>
              <a:t>/</a:t>
            </a:r>
            <a:r>
              <a:rPr lang="es-ES" b="1" dirty="0" err="1" smtClean="0"/>
              <a:t>spark</a:t>
            </a:r>
            <a:r>
              <a:rPr lang="es-ES" b="1" dirty="0" smtClean="0"/>
              <a:t>/</a:t>
            </a:r>
            <a:r>
              <a:rPr lang="es-ES" b="1" dirty="0" err="1" smtClean="0"/>
              <a:t>template</a:t>
            </a:r>
            <a:r>
              <a:rPr lang="es-ES" b="1" dirty="0" smtClean="0"/>
              <a:t>/</a:t>
            </a:r>
            <a:r>
              <a:rPr lang="es-ES" b="1" dirty="0" err="1" smtClean="0"/>
              <a:t>freemarker</a:t>
            </a:r>
            <a:endParaRPr lang="es-ES" b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32" y="3339113"/>
            <a:ext cx="5953125" cy="21240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301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sz="1800" b="1" dirty="0" smtClean="0"/>
              <a:t>Paso 3</a:t>
            </a:r>
            <a:r>
              <a:rPr lang="es-ES" sz="1800" dirty="0" smtClean="0"/>
              <a:t>: </a:t>
            </a:r>
            <a:r>
              <a:rPr lang="es-ES" sz="1800" dirty="0"/>
              <a:t>Configurar </a:t>
            </a:r>
            <a:r>
              <a:rPr lang="es-ES" sz="1800" dirty="0" smtClean="0"/>
              <a:t>para cada ruta: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smtClean="0"/>
              <a:t>Mapa de parámetros</a:t>
            </a:r>
            <a:r>
              <a:rPr lang="es-ES" dirty="0" smtClean="0"/>
              <a:t>: Mapa con los parámetros de la página.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smtClean="0"/>
              <a:t>Plantilla a usar</a:t>
            </a:r>
            <a:r>
              <a:rPr lang="es-ES" dirty="0" smtClean="0"/>
              <a:t>: Plantilla con la estructura de la página.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err="1" smtClean="0"/>
              <a:t>Renderizado</a:t>
            </a:r>
            <a:r>
              <a:rPr lang="es-ES" b="1" dirty="0" smtClean="0"/>
              <a:t> de la salida</a:t>
            </a:r>
            <a:r>
              <a:rPr lang="es-ES" dirty="0" smtClean="0"/>
              <a:t>: Motor de plantillas para el </a:t>
            </a:r>
            <a:r>
              <a:rPr lang="es-ES" dirty="0" err="1" smtClean="0"/>
              <a:t>renderizado</a:t>
            </a:r>
            <a:r>
              <a:rPr lang="es-ES" dirty="0" smtClean="0"/>
              <a:t> de la salida.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490409"/>
            <a:ext cx="7562850" cy="30765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40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4</a:t>
            </a:r>
            <a:r>
              <a:rPr lang="es-ES" dirty="0" smtClean="0"/>
              <a:t>: Arrancar la aplicación.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730793"/>
            <a:ext cx="7743825" cy="31527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43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Layouts</a:t>
            </a:r>
            <a:r>
              <a:rPr lang="es-ES" dirty="0" smtClean="0"/>
              <a:t>: Los </a:t>
            </a:r>
            <a:r>
              <a:rPr lang="es-ES" dirty="0" err="1" smtClean="0"/>
              <a:t>layouts</a:t>
            </a:r>
            <a:r>
              <a:rPr lang="es-ES" dirty="0" smtClean="0"/>
              <a:t> se usan para definir el estilo general de la aplicación. Con </a:t>
            </a:r>
            <a:r>
              <a:rPr lang="es-ES" dirty="0" err="1" smtClean="0"/>
              <a:t>Freemarker</a:t>
            </a:r>
            <a:r>
              <a:rPr lang="es-ES" dirty="0" smtClean="0"/>
              <a:t> se puede generar y usar </a:t>
            </a:r>
            <a:r>
              <a:rPr lang="es-ES" dirty="0" err="1" smtClean="0"/>
              <a:t>layouts</a:t>
            </a:r>
            <a:r>
              <a:rPr lang="es-ES" dirty="0" smtClean="0"/>
              <a:t> de manera muy sencilla. </a:t>
            </a:r>
          </a:p>
          <a:p>
            <a:pPr algn="just"/>
            <a:r>
              <a:rPr lang="es-ES" b="1" dirty="0" smtClean="0"/>
              <a:t>#macro</a:t>
            </a:r>
            <a:r>
              <a:rPr lang="es-ES" dirty="0" smtClean="0"/>
              <a:t>: Con #macro definimos el nombre de la macro y el contenido del </a:t>
            </a:r>
            <a:r>
              <a:rPr lang="es-ES" dirty="0" err="1" smtClean="0"/>
              <a:t>layout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/>
              <a:t>&lt;#macro </a:t>
            </a:r>
            <a:r>
              <a:rPr lang="es-ES" dirty="0" err="1"/>
              <a:t>myLayout</a:t>
            </a:r>
            <a:r>
              <a:rPr lang="es-ES" dirty="0" smtClean="0"/>
              <a:t>&gt;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include</a:t>
            </a:r>
            <a:r>
              <a:rPr lang="es-ES" dirty="0" smtClean="0"/>
              <a:t>: Permite incluir otras plantillas, de manera que se puedan separar cada una de las secciones.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include</a:t>
            </a:r>
            <a:r>
              <a:rPr lang="es-ES" dirty="0"/>
              <a:t> "</a:t>
            </a:r>
            <a:r>
              <a:rPr lang="es-ES" dirty="0" err="1"/>
              <a:t>header.ftl</a:t>
            </a:r>
            <a:r>
              <a:rPr lang="es-ES" dirty="0" smtClean="0"/>
              <a:t>"/&gt;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nested</a:t>
            </a:r>
            <a:r>
              <a:rPr lang="es-ES" dirty="0" smtClean="0"/>
              <a:t>: Con #</a:t>
            </a:r>
            <a:r>
              <a:rPr lang="es-ES" dirty="0" err="1" smtClean="0"/>
              <a:t>nested</a:t>
            </a:r>
            <a:r>
              <a:rPr lang="es-ES" dirty="0" smtClean="0"/>
              <a:t> se indica en qué lugar de la plantilla se incluirá el contenido de la página.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nested</a:t>
            </a:r>
            <a:r>
              <a:rPr lang="es-ES" dirty="0"/>
              <a:t>/&gt;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4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Ejemplo de </a:t>
            </a:r>
            <a:r>
              <a:rPr lang="es-ES" b="1" dirty="0" err="1" smtClean="0"/>
              <a:t>layout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33" y="1400233"/>
            <a:ext cx="7542809" cy="524204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609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Usar un </a:t>
            </a:r>
            <a:r>
              <a:rPr lang="es-ES" b="1" dirty="0" err="1" smtClean="0"/>
              <a:t>layout</a:t>
            </a:r>
            <a:r>
              <a:rPr lang="es-ES" dirty="0" smtClean="0"/>
              <a:t>: Una vez definido el </a:t>
            </a:r>
            <a:r>
              <a:rPr lang="es-ES" dirty="0" err="1" smtClean="0"/>
              <a:t>layout</a:t>
            </a:r>
            <a:r>
              <a:rPr lang="es-ES" dirty="0" smtClean="0"/>
              <a:t> hay que especificar en cada plantilla qué </a:t>
            </a:r>
            <a:r>
              <a:rPr lang="es-ES" dirty="0" err="1" smtClean="0"/>
              <a:t>layout</a:t>
            </a:r>
            <a:r>
              <a:rPr lang="es-ES" dirty="0" smtClean="0"/>
              <a:t> se va a utilizar: </a:t>
            </a:r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import</a:t>
            </a:r>
            <a:r>
              <a:rPr lang="es-ES" dirty="0" smtClean="0"/>
              <a:t>: Con #</a:t>
            </a:r>
            <a:r>
              <a:rPr lang="es-ES" dirty="0" err="1" smtClean="0"/>
              <a:t>import</a:t>
            </a:r>
            <a:r>
              <a:rPr lang="es-ES" dirty="0" smtClean="0"/>
              <a:t> se indica qué plantilla de </a:t>
            </a:r>
            <a:r>
              <a:rPr lang="es-ES" dirty="0" err="1" smtClean="0"/>
              <a:t>layout</a:t>
            </a:r>
            <a:r>
              <a:rPr lang="es-ES" dirty="0" smtClean="0"/>
              <a:t> se va a utilizar para decorar la plantilla y el nombre que se usará para referirnos a ella dentro de la plantilla.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import</a:t>
            </a:r>
            <a:r>
              <a:rPr lang="es-ES" dirty="0"/>
              <a:t> "</a:t>
            </a:r>
            <a:r>
              <a:rPr lang="es-ES" dirty="0" err="1"/>
              <a:t>layout</a:t>
            </a:r>
            <a:r>
              <a:rPr lang="es-ES" dirty="0"/>
              <a:t>/</a:t>
            </a:r>
            <a:r>
              <a:rPr lang="es-ES" dirty="0" err="1"/>
              <a:t>layout.ftl</a:t>
            </a:r>
            <a:r>
              <a:rPr lang="es-ES" dirty="0"/>
              <a:t>" as </a:t>
            </a:r>
            <a:r>
              <a:rPr lang="es-ES" dirty="0" err="1"/>
              <a:t>layout</a:t>
            </a:r>
            <a:r>
              <a:rPr lang="es-ES" dirty="0"/>
              <a:t>&gt;</a:t>
            </a: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@</a:t>
            </a:r>
            <a:r>
              <a:rPr lang="es-ES" b="1" dirty="0" err="1" smtClean="0"/>
              <a:t>layout</a:t>
            </a:r>
            <a:r>
              <a:rPr lang="es-ES" b="1" dirty="0" smtClean="0"/>
              <a:t>.&lt;</a:t>
            </a:r>
            <a:r>
              <a:rPr lang="es-ES" b="1" dirty="0" err="1" smtClean="0"/>
              <a:t>nombreLayout</a:t>
            </a:r>
            <a:r>
              <a:rPr lang="es-ES" b="1" dirty="0" smtClean="0"/>
              <a:t>&gt;</a:t>
            </a:r>
            <a:r>
              <a:rPr lang="es-ES" dirty="0" smtClean="0"/>
              <a:t>: Con </a:t>
            </a:r>
            <a:r>
              <a:rPr lang="es-ES" dirty="0" err="1" smtClean="0"/>
              <a:t>nombreLayout</a:t>
            </a:r>
            <a:r>
              <a:rPr lang="es-ES" dirty="0" smtClean="0"/>
              <a:t> se define el nombre del bloque de </a:t>
            </a:r>
            <a:r>
              <a:rPr lang="es-ES" dirty="0" err="1" smtClean="0"/>
              <a:t>layout</a:t>
            </a:r>
            <a:r>
              <a:rPr lang="es-ES" dirty="0" smtClean="0"/>
              <a:t> que se va a usar, y dentro de este bloque se indica el contenido de la página que se va a incluir dentro del #</a:t>
            </a:r>
            <a:r>
              <a:rPr lang="es-ES" dirty="0" err="1" smtClean="0"/>
              <a:t>nested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/>
              <a:t>&lt;@</a:t>
            </a:r>
            <a:r>
              <a:rPr lang="es-ES" dirty="0" err="1"/>
              <a:t>layout.myLayout</a:t>
            </a:r>
            <a:r>
              <a:rPr lang="es-ES" dirty="0" smtClean="0"/>
              <a:t>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Ejemplo de uso de </a:t>
            </a:r>
            <a:r>
              <a:rPr lang="es-ES" b="1" dirty="0" err="1" smtClean="0"/>
              <a:t>layout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20" y="2248338"/>
            <a:ext cx="6153150" cy="32861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150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670312" cy="4195481"/>
          </a:xfrm>
        </p:spPr>
        <p:txBody>
          <a:bodyPr/>
          <a:lstStyle/>
          <a:p>
            <a:r>
              <a:rPr lang="es-ES" dirty="0" smtClean="0"/>
              <a:t>¿Qué es MVC?</a:t>
            </a:r>
          </a:p>
          <a:p>
            <a:r>
              <a:rPr lang="es-ES" dirty="0" err="1" smtClean="0"/>
              <a:t>Frameworks</a:t>
            </a:r>
            <a:r>
              <a:rPr lang="es-ES" dirty="0" smtClean="0"/>
              <a:t> Java MVC</a:t>
            </a:r>
          </a:p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r>
              <a:rPr lang="es-ES" dirty="0" smtClean="0"/>
              <a:t> Java</a:t>
            </a:r>
          </a:p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 smtClean="0"/>
          </a:p>
          <a:p>
            <a:r>
              <a:rPr lang="es-ES" dirty="0" smtClean="0"/>
              <a:t>Capa de persistencia</a:t>
            </a:r>
          </a:p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1" y="365125"/>
            <a:ext cx="10515600" cy="757505"/>
          </a:xfrm>
        </p:spPr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4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err="1" smtClean="0"/>
              <a:t>Spark</a:t>
            </a:r>
            <a:r>
              <a:rPr lang="es-ES" dirty="0" smtClean="0"/>
              <a:t> Java no es un Framework MVC al uso, por lo que no obliga a utilizar controladores. Sin embargo en aplicaciones de tamaño medio o grande es recomendable implementarlos.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Una posible implementación de los controladores sería la siguiente:</a:t>
            </a:r>
          </a:p>
          <a:p>
            <a:pPr algn="just"/>
            <a:r>
              <a:rPr lang="es-ES" dirty="0" smtClean="0"/>
              <a:t>Crear un paquete </a:t>
            </a:r>
            <a:r>
              <a:rPr lang="es-ES" dirty="0" err="1" smtClean="0"/>
              <a:t>controller</a:t>
            </a:r>
            <a:r>
              <a:rPr lang="es-ES" dirty="0" smtClean="0"/>
              <a:t> que contenga las clases de los controladores.</a:t>
            </a:r>
          </a:p>
          <a:p>
            <a:pPr algn="just"/>
            <a:r>
              <a:rPr lang="es-ES" dirty="0" smtClean="0"/>
              <a:t>Crear un controlador por funcionalidad o ruta. Esta clase Java contendrá los </a:t>
            </a:r>
            <a:r>
              <a:rPr lang="es-ES" dirty="0" err="1" smtClean="0"/>
              <a:t>get</a:t>
            </a:r>
            <a:r>
              <a:rPr lang="es-ES" dirty="0" smtClean="0"/>
              <a:t>, post, </a:t>
            </a:r>
            <a:r>
              <a:rPr lang="es-ES" dirty="0" err="1" smtClean="0"/>
              <a:t>put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r>
              <a:rPr lang="es-ES" dirty="0"/>
              <a:t> </a:t>
            </a:r>
            <a:r>
              <a:rPr lang="es-ES" dirty="0" smtClean="0"/>
              <a:t>y demás métodos asociados a la funcionalidad/ruta.</a:t>
            </a:r>
          </a:p>
          <a:p>
            <a:pPr algn="just"/>
            <a:r>
              <a:rPr lang="es-ES" dirty="0" smtClean="0"/>
              <a:t>Instanciar en la clase principal de la aplicación un objeto por cada controlador desarrollado.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Controladores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50" y="1209988"/>
            <a:ext cx="7562850" cy="42005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71" y="3469457"/>
            <a:ext cx="5000625" cy="28860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00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La capa de persistencia permite almacenar los datos de la aplicación en un sistema permanente, como una Base de Datos local o remota.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Para implementar la capa de persistencia podemos usar:</a:t>
            </a:r>
          </a:p>
          <a:p>
            <a:pPr algn="just"/>
            <a:r>
              <a:rPr lang="es-ES" b="1" dirty="0" smtClean="0"/>
              <a:t>Uso directo</a:t>
            </a:r>
            <a:r>
              <a:rPr lang="es-ES" dirty="0" smtClean="0"/>
              <a:t>: Atacar directamente al origen de datos (Base de Datos, sistema de ficheros…).</a:t>
            </a:r>
          </a:p>
          <a:p>
            <a:pPr algn="just"/>
            <a:r>
              <a:rPr lang="es-ES" b="1" dirty="0" smtClean="0"/>
              <a:t>ORM/ODM</a:t>
            </a:r>
            <a:r>
              <a:rPr lang="es-ES" dirty="0" smtClean="0"/>
              <a:t>: Mediante </a:t>
            </a:r>
            <a:r>
              <a:rPr lang="es-ES" dirty="0" err="1" smtClean="0"/>
              <a:t>Famework</a:t>
            </a:r>
            <a:r>
              <a:rPr lang="es-ES" dirty="0" smtClean="0"/>
              <a:t> como </a:t>
            </a:r>
            <a:r>
              <a:rPr lang="es-ES" dirty="0" err="1" smtClean="0"/>
              <a:t>Hibernate</a:t>
            </a:r>
            <a:r>
              <a:rPr lang="es-ES" dirty="0" smtClean="0"/>
              <a:t> o </a:t>
            </a:r>
            <a:r>
              <a:rPr lang="es-ES" dirty="0" err="1" smtClean="0"/>
              <a:t>Morphia</a:t>
            </a:r>
            <a:r>
              <a:rPr lang="es-ES" dirty="0" smtClean="0"/>
              <a:t> se consigue gestionar las operaciones sobre Base de Datos. Con esto conseguimos </a:t>
            </a:r>
            <a:r>
              <a:rPr lang="es-ES" dirty="0"/>
              <a:t>flexibilidad, mantenimiento y código más </a:t>
            </a:r>
            <a:r>
              <a:rPr lang="es-ES" dirty="0" smtClean="0"/>
              <a:t>simple.</a:t>
            </a:r>
          </a:p>
          <a:p>
            <a:pPr algn="just"/>
            <a:r>
              <a:rPr lang="es-ES" b="1" dirty="0" smtClean="0"/>
              <a:t>Otros</a:t>
            </a:r>
            <a:r>
              <a:rPr lang="es-ES" dirty="0" smtClean="0"/>
              <a:t>: Servicios web, integración con aplicaciones externar, etc.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62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Hibernate</a:t>
            </a:r>
            <a:r>
              <a:rPr lang="es-ES" dirty="0" smtClean="0"/>
              <a:t> es uno de los ORM más populares para bases de datos relacionales (</a:t>
            </a:r>
            <a:r>
              <a:rPr lang="es-ES" dirty="0" err="1" smtClean="0"/>
              <a:t>MySQL</a:t>
            </a:r>
            <a:r>
              <a:rPr lang="es-ES" dirty="0" smtClean="0"/>
              <a:t>, Oracle, </a:t>
            </a:r>
            <a:r>
              <a:rPr lang="es-ES" dirty="0" err="1" smtClean="0"/>
              <a:t>PostgreSQL</a:t>
            </a:r>
            <a:r>
              <a:rPr lang="es-ES" dirty="0" smtClean="0"/>
              <a:t> …).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Para utilizar </a:t>
            </a:r>
            <a:r>
              <a:rPr lang="es-ES" dirty="0" err="1" smtClean="0"/>
              <a:t>Hibernate</a:t>
            </a:r>
            <a:r>
              <a:rPr lang="es-ES" dirty="0" smtClean="0"/>
              <a:t> debemos:</a:t>
            </a:r>
          </a:p>
          <a:p>
            <a:pPr algn="just"/>
            <a:r>
              <a:rPr lang="es-ES" dirty="0" smtClean="0"/>
              <a:t>Configurar </a:t>
            </a:r>
            <a:r>
              <a:rPr lang="es-ES" dirty="0" err="1" smtClean="0"/>
              <a:t>Dependecias</a:t>
            </a:r>
            <a:r>
              <a:rPr lang="es-ES" dirty="0"/>
              <a:t> </a:t>
            </a:r>
            <a:r>
              <a:rPr lang="es-ES" dirty="0" smtClean="0"/>
              <a:t>– pom.xml</a:t>
            </a:r>
          </a:p>
          <a:p>
            <a:pPr algn="just"/>
            <a:r>
              <a:rPr lang="es-ES" dirty="0" smtClean="0"/>
              <a:t>Configurar conexión </a:t>
            </a:r>
            <a:r>
              <a:rPr lang="es-ES" dirty="0"/>
              <a:t>a BD – </a:t>
            </a:r>
            <a:r>
              <a:rPr lang="es-ES" dirty="0" smtClean="0"/>
              <a:t>hibernate.cfg.xml</a:t>
            </a:r>
          </a:p>
          <a:p>
            <a:pPr algn="just"/>
            <a:r>
              <a:rPr lang="es-ES" dirty="0" smtClean="0"/>
              <a:t>Crear los modelos.</a:t>
            </a:r>
          </a:p>
          <a:p>
            <a:pPr algn="just"/>
            <a:r>
              <a:rPr lang="es-ES" dirty="0" smtClean="0"/>
              <a:t>Crear los </a:t>
            </a:r>
            <a:r>
              <a:rPr lang="es-ES" dirty="0" err="1" smtClean="0"/>
              <a:t>DAOs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Pom.xml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70" y="2253101"/>
            <a:ext cx="6038850" cy="32766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809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Hibernate.cfg.xml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45" y="1983557"/>
            <a:ext cx="10248900" cy="43719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69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Modelo – Car.java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06" y="1649876"/>
            <a:ext cx="7277100" cy="48291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631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DAO – CarDao.java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9982200" cy="758825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1403122"/>
            <a:ext cx="7048500" cy="53149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2503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Heroku</a:t>
            </a:r>
            <a:r>
              <a:rPr lang="es-ES" dirty="0" smtClean="0"/>
              <a:t> es una plataforma de aplicaciones en la nube (</a:t>
            </a:r>
            <a:r>
              <a:rPr lang="es-ES" dirty="0" err="1"/>
              <a:t>PaaS</a:t>
            </a:r>
            <a:r>
              <a:rPr lang="es-ES" dirty="0" smtClean="0"/>
              <a:t>) que gestiona todo lo </a:t>
            </a:r>
            <a:r>
              <a:rPr lang="es-ES" dirty="0" err="1" smtClean="0"/>
              <a:t>refente</a:t>
            </a:r>
            <a:r>
              <a:rPr lang="es-ES" dirty="0" smtClean="0"/>
              <a:t> al </a:t>
            </a:r>
            <a:r>
              <a:rPr lang="es-ES" dirty="0" err="1" smtClean="0"/>
              <a:t>despligue</a:t>
            </a:r>
            <a:r>
              <a:rPr lang="es-ES" dirty="0" smtClean="0"/>
              <a:t>, gestión de servidores, recursos, etc.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www.heroku.com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Pre-requisitos</a:t>
            </a:r>
            <a:r>
              <a:rPr lang="en-US" dirty="0"/>
              <a:t>:</a:t>
            </a:r>
          </a:p>
          <a:p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cuenta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signup.heroku.com/dc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 smtClean="0"/>
              <a:t>Instalar</a:t>
            </a:r>
            <a:r>
              <a:rPr lang="en-US" b="1" dirty="0" smtClean="0"/>
              <a:t> </a:t>
            </a:r>
            <a:r>
              <a:rPr lang="en-US" b="1" dirty="0" err="1" smtClean="0"/>
              <a:t>Heroku</a:t>
            </a:r>
            <a:r>
              <a:rPr lang="en-US" b="1" dirty="0" smtClean="0"/>
              <a:t> </a:t>
            </a:r>
            <a:r>
              <a:rPr lang="en-US" b="1" dirty="0" err="1"/>
              <a:t>t</a:t>
            </a:r>
            <a:r>
              <a:rPr lang="en-US" b="1" dirty="0" err="1" smtClean="0"/>
              <a:t>oolbelt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https://toolbelt.heroku.com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proyecto con </a:t>
            </a:r>
            <a:r>
              <a:rPr lang="es-ES" b="1" dirty="0" err="1" smtClean="0"/>
              <a:t>Maven</a:t>
            </a:r>
            <a:r>
              <a:rPr lang="es-ES" b="1" dirty="0" smtClean="0"/>
              <a:t> – Generar </a:t>
            </a:r>
            <a:r>
              <a:rPr lang="es-ES" b="1" dirty="0" err="1" smtClean="0"/>
              <a:t>jar</a:t>
            </a:r>
            <a:r>
              <a:rPr lang="es-ES" b="1" dirty="0" smtClean="0"/>
              <a:t> ejecutable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940106"/>
            <a:ext cx="8639175" cy="44672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97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proyecto con </a:t>
            </a:r>
            <a:r>
              <a:rPr lang="es-ES" b="1" dirty="0" err="1" smtClean="0"/>
              <a:t>Maven</a:t>
            </a:r>
            <a:r>
              <a:rPr lang="es-ES" b="1" dirty="0" smtClean="0"/>
              <a:t> – </a:t>
            </a:r>
            <a:r>
              <a:rPr lang="es-ES" b="1" dirty="0" err="1" smtClean="0"/>
              <a:t>Deplegar</a:t>
            </a:r>
            <a:r>
              <a:rPr lang="es-ES" b="1" dirty="0" smtClean="0"/>
              <a:t> y arrancar aplicación en </a:t>
            </a:r>
            <a:r>
              <a:rPr lang="es-ES" b="1" dirty="0" err="1" smtClean="0"/>
              <a:t>Heroku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603369"/>
            <a:ext cx="8886825" cy="28956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5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47364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dirty="0"/>
              <a:t>MVC</a:t>
            </a:r>
            <a:r>
              <a:rPr lang="es-ES" dirty="0"/>
              <a:t> </a:t>
            </a:r>
            <a:r>
              <a:rPr lang="es-ES" dirty="0" smtClean="0"/>
              <a:t>(Modelo-Vista-Controlador) es </a:t>
            </a:r>
            <a:r>
              <a:rPr lang="es-ES" dirty="0"/>
              <a:t>un patrón de arquitectura de Software que </a:t>
            </a:r>
            <a:r>
              <a:rPr lang="es-ES" dirty="0" smtClean="0"/>
              <a:t>separa datos </a:t>
            </a:r>
            <a:r>
              <a:rPr lang="es-ES" dirty="0"/>
              <a:t>y </a:t>
            </a:r>
            <a:r>
              <a:rPr lang="es-ES" dirty="0" smtClean="0"/>
              <a:t>lógica </a:t>
            </a:r>
            <a:r>
              <a:rPr lang="es-ES" dirty="0"/>
              <a:t>de negocio de </a:t>
            </a:r>
            <a:r>
              <a:rPr lang="es-ES" dirty="0" smtClean="0"/>
              <a:t>la </a:t>
            </a:r>
            <a:r>
              <a:rPr lang="es-ES" dirty="0"/>
              <a:t>interfaz de usuario. </a:t>
            </a:r>
            <a:r>
              <a:rPr lang="es-ES" dirty="0" smtClean="0"/>
              <a:t>Para ello se divide </a:t>
            </a:r>
            <a:r>
              <a:rPr lang="es-ES" dirty="0"/>
              <a:t>el código </a:t>
            </a:r>
            <a:r>
              <a:rPr lang="es-ES" dirty="0" smtClean="0"/>
              <a:t>en </a:t>
            </a:r>
            <a:r>
              <a:rPr lang="es-ES" dirty="0"/>
              <a:t>3 capas o </a:t>
            </a:r>
            <a:r>
              <a:rPr lang="es-ES" dirty="0" smtClean="0"/>
              <a:t>componentes:</a:t>
            </a:r>
          </a:p>
          <a:p>
            <a:pPr marL="0" indent="0" algn="just">
              <a:buNone/>
            </a:pPr>
            <a:endParaRPr lang="es-ES" dirty="0"/>
          </a:p>
          <a:p>
            <a:pPr lvl="0" algn="just"/>
            <a:r>
              <a:rPr lang="es-ES" b="1" dirty="0"/>
              <a:t>Modelo</a:t>
            </a:r>
            <a:r>
              <a:rPr lang="es-ES" dirty="0"/>
              <a:t>: </a:t>
            </a:r>
            <a:r>
              <a:rPr lang="es-ES" dirty="0" smtClean="0"/>
              <a:t>Componente </a:t>
            </a:r>
            <a:r>
              <a:rPr lang="es-ES" dirty="0"/>
              <a:t>central de la </a:t>
            </a:r>
            <a:r>
              <a:rPr lang="es-ES" dirty="0" smtClean="0"/>
              <a:t>arquitectura, gestiona los </a:t>
            </a:r>
            <a:r>
              <a:rPr lang="es-ES" dirty="0"/>
              <a:t>datos y la lógica de la </a:t>
            </a:r>
            <a:r>
              <a:rPr lang="es-ES" dirty="0" smtClean="0"/>
              <a:t>aplicación.</a:t>
            </a:r>
            <a:endParaRPr lang="es-ES" dirty="0"/>
          </a:p>
          <a:p>
            <a:pPr lvl="0" algn="just"/>
            <a:r>
              <a:rPr lang="es-ES" b="1" dirty="0"/>
              <a:t>Vista</a:t>
            </a:r>
            <a:r>
              <a:rPr lang="es-ES" dirty="0"/>
              <a:t>: </a:t>
            </a:r>
            <a:r>
              <a:rPr lang="es-ES" dirty="0" smtClean="0"/>
              <a:t>Interfaz </a:t>
            </a:r>
            <a:r>
              <a:rPr lang="es-ES" dirty="0"/>
              <a:t>de usuario, </a:t>
            </a:r>
            <a:r>
              <a:rPr lang="es-ES" dirty="0" smtClean="0"/>
              <a:t>muestra </a:t>
            </a:r>
            <a:r>
              <a:rPr lang="es-ES" dirty="0"/>
              <a:t>la información de la aplicación y los elementos con lo </a:t>
            </a:r>
            <a:r>
              <a:rPr lang="es-ES" dirty="0" smtClean="0"/>
              <a:t>que se </a:t>
            </a:r>
            <a:r>
              <a:rPr lang="es-ES" dirty="0"/>
              <a:t>puede interactuar.</a:t>
            </a:r>
          </a:p>
          <a:p>
            <a:pPr lvl="0" algn="just"/>
            <a:r>
              <a:rPr lang="es-ES" b="1" dirty="0"/>
              <a:t>Controlador</a:t>
            </a:r>
            <a:r>
              <a:rPr lang="es-ES" dirty="0"/>
              <a:t>: </a:t>
            </a:r>
            <a:r>
              <a:rPr lang="es-ES" dirty="0" smtClean="0"/>
              <a:t>Hace </a:t>
            </a:r>
            <a:r>
              <a:rPr lang="es-ES" dirty="0"/>
              <a:t>de intermediario </a:t>
            </a:r>
            <a:r>
              <a:rPr lang="es-ES" dirty="0" smtClean="0"/>
              <a:t>entre Modelo </a:t>
            </a:r>
            <a:r>
              <a:rPr lang="es-ES" dirty="0"/>
              <a:t>y </a:t>
            </a:r>
            <a:r>
              <a:rPr lang="es-ES" dirty="0" smtClean="0"/>
              <a:t>Vista. Respondiendo </a:t>
            </a:r>
            <a:r>
              <a:rPr lang="es-ES" dirty="0"/>
              <a:t>a los eventos lanzados en la aplicación por el usuario</a:t>
            </a:r>
            <a:r>
              <a:rPr lang="es-ES" dirty="0" smtClean="0"/>
              <a:t>.</a:t>
            </a:r>
          </a:p>
          <a:p>
            <a:pPr marL="0" lv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MVC </a:t>
            </a:r>
            <a:r>
              <a:rPr lang="es-ES" dirty="0"/>
              <a:t>facilita la reutilización de código y la separación de conceptos en los distintos componentes, haciendo más sencillo el desarrollo de las aplicaciones y su mantenimiento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56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Crear aplicación en </a:t>
            </a:r>
            <a:r>
              <a:rPr lang="es-ES" dirty="0" err="1" smtClean="0"/>
              <a:t>Heroku</a:t>
            </a:r>
            <a:r>
              <a:rPr lang="es-ES" dirty="0" smtClean="0"/>
              <a:t> con </a:t>
            </a:r>
            <a:r>
              <a:rPr lang="es-ES" dirty="0" err="1" smtClean="0"/>
              <a:t>Heroku</a:t>
            </a:r>
            <a:r>
              <a:rPr lang="es-ES" dirty="0" smtClean="0"/>
              <a:t> </a:t>
            </a:r>
            <a:r>
              <a:rPr lang="es-ES" dirty="0" err="1" smtClean="0"/>
              <a:t>toolbelt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eroku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&lt;nombre-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3372094"/>
            <a:ext cx="7496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puerto asignado por </a:t>
            </a:r>
            <a:r>
              <a:rPr lang="es-ES" dirty="0" err="1" smtClean="0"/>
              <a:t>Heroku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436584"/>
            <a:ext cx="7096125" cy="32480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15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Desplegar ya arrancar la </a:t>
            </a:r>
            <a:r>
              <a:rPr lang="es-ES" dirty="0"/>
              <a:t>aplicación.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heroku:deploy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44" y="1847654"/>
            <a:ext cx="7393843" cy="476950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5938887" y="5081047"/>
            <a:ext cx="4223208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6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Probar la </a:t>
            </a:r>
            <a:r>
              <a:rPr lang="es-ES" dirty="0" smtClean="0"/>
              <a:t>aplicación en cualquier navegador.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taller-spark.herokuapp.com/</a:t>
            </a:r>
          </a:p>
          <a:p>
            <a:pPr marL="0" indent="0" algn="just">
              <a:buNone/>
            </a:pPr>
            <a:endParaRPr lang="es-E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1533" b="59691"/>
          <a:stretch/>
        </p:blipFill>
        <p:spPr>
          <a:xfrm>
            <a:off x="3637448" y="2950756"/>
            <a:ext cx="4907293" cy="294099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249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54" y="1524000"/>
            <a:ext cx="4425122" cy="331884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A practicar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30174" y="4765480"/>
            <a:ext cx="9931652" cy="1780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ES" sz="1800" b="1" dirty="0" smtClean="0"/>
              <a:t>Contacto:</a:t>
            </a:r>
          </a:p>
          <a:p>
            <a:pPr marL="0" indent="0" algn="ctr">
              <a:buNone/>
            </a:pPr>
            <a:r>
              <a:rPr lang="es-ES" sz="1800" b="1" dirty="0" err="1" smtClean="0"/>
              <a:t>GitHub</a:t>
            </a:r>
            <a:r>
              <a:rPr lang="es-ES" sz="1800" b="1" dirty="0" smtClean="0"/>
              <a:t>: </a:t>
            </a:r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github.com/flparedes</a:t>
            </a:r>
            <a:endParaRPr lang="es-ES" sz="1800" dirty="0" smtClean="0"/>
          </a:p>
          <a:p>
            <a:pPr marL="0" indent="0" algn="ctr">
              <a:buNone/>
            </a:pPr>
            <a:r>
              <a:rPr lang="es-ES" sz="1800" b="1" dirty="0" smtClean="0"/>
              <a:t>Blog</a:t>
            </a:r>
            <a:r>
              <a:rPr lang="es-ES" sz="1800" dirty="0"/>
              <a:t>: </a:t>
            </a:r>
            <a:r>
              <a:rPr lang="es-ES" sz="1800" dirty="0">
                <a:hlinkClick r:id="rId4"/>
              </a:rPr>
              <a:t>https://</a:t>
            </a:r>
            <a:r>
              <a:rPr lang="es-ES" sz="1800" dirty="0" smtClean="0">
                <a:hlinkClick r:id="rId4"/>
              </a:rPr>
              <a:t>franl2p.wordpress.com</a:t>
            </a:r>
            <a:r>
              <a:rPr lang="es-ES" sz="1800" dirty="0"/>
              <a:t> </a:t>
            </a:r>
            <a:endParaRPr lang="es-ES" sz="1800" dirty="0" smtClean="0"/>
          </a:p>
          <a:p>
            <a:pPr marL="0" indent="0" algn="ctr">
              <a:buNone/>
            </a:pPr>
            <a:r>
              <a:rPr lang="es-ES" sz="1800" b="1" dirty="0" smtClean="0"/>
              <a:t>Email</a:t>
            </a:r>
            <a:r>
              <a:rPr lang="es-ES" sz="1800" dirty="0" smtClean="0"/>
              <a:t>: </a:t>
            </a:r>
            <a:r>
              <a:rPr lang="es-ES" sz="1800" dirty="0" smtClean="0">
                <a:hlinkClick r:id="rId5"/>
              </a:rPr>
              <a:t>franciscoluis.paredes@gmail.com</a:t>
            </a:r>
            <a:r>
              <a:rPr lang="es-ES" sz="1800" dirty="0" smtClean="0"/>
              <a:t> </a:t>
            </a:r>
            <a:endParaRPr lang="es-ES" sz="1800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23498" y="1788529"/>
            <a:ext cx="4195160" cy="2773532"/>
          </a:xfrm>
          <a:ln>
            <a:noFill/>
          </a:ln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s-ES" sz="3600" b="1" dirty="0" smtClean="0"/>
              <a:t>Ahora os toma crear y practicar.</a:t>
            </a:r>
          </a:p>
          <a:p>
            <a:pPr marL="0" indent="0" algn="ctr">
              <a:buNone/>
            </a:pPr>
            <a:endParaRPr lang="es-ES" sz="3600" b="1" dirty="0"/>
          </a:p>
          <a:p>
            <a:pPr marL="0" indent="0" algn="ctr">
              <a:buNone/>
            </a:pPr>
            <a:r>
              <a:rPr lang="es-ES" sz="3600" b="1" dirty="0" smtClean="0"/>
              <a:t>¡¡Manos a la obra!!</a:t>
            </a:r>
            <a:endParaRPr lang="es-E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2011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506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400" b="1" dirty="0" smtClean="0"/>
              <a:t>Programación por Capas:</a:t>
            </a:r>
          </a:p>
          <a:p>
            <a:pPr marL="0" indent="0" algn="just">
              <a:buNone/>
            </a:pPr>
            <a:r>
              <a:rPr lang="es-ES" sz="1400" dirty="0" smtClean="0"/>
              <a:t>Arquitectura </a:t>
            </a:r>
            <a:r>
              <a:rPr lang="es-ES" sz="1400" dirty="0"/>
              <a:t>cliente-servidor </a:t>
            </a:r>
            <a:r>
              <a:rPr lang="es-ES" sz="1400" dirty="0" smtClean="0"/>
              <a:t>que separa </a:t>
            </a:r>
            <a:r>
              <a:rPr lang="es-ES" sz="1400" dirty="0"/>
              <a:t>la lógica de la </a:t>
            </a:r>
            <a:r>
              <a:rPr lang="es-ES" sz="1400" dirty="0" smtClean="0"/>
              <a:t>aplicación </a:t>
            </a:r>
            <a:r>
              <a:rPr lang="es-ES" sz="1400" dirty="0"/>
              <a:t>en niveles o capas, </a:t>
            </a:r>
            <a:r>
              <a:rPr lang="es-ES" sz="1400" dirty="0" smtClean="0"/>
              <a:t>con </a:t>
            </a:r>
            <a:r>
              <a:rPr lang="es-ES" sz="1400" dirty="0"/>
              <a:t>la suficiente abstracción entre si para permitir cambiar </a:t>
            </a:r>
            <a:r>
              <a:rPr lang="es-ES" sz="1400" dirty="0" smtClean="0"/>
              <a:t>una </a:t>
            </a:r>
            <a:r>
              <a:rPr lang="es-ES" sz="1400" dirty="0"/>
              <a:t>capa sin necesidad de modificar </a:t>
            </a:r>
            <a:r>
              <a:rPr lang="es-ES" sz="1400" dirty="0" smtClean="0"/>
              <a:t>el </a:t>
            </a:r>
            <a:r>
              <a:rPr lang="es-ES" sz="1400" dirty="0"/>
              <a:t>resto</a:t>
            </a:r>
            <a:r>
              <a:rPr lang="es-ES" sz="1400" dirty="0" smtClean="0"/>
              <a:t>.</a:t>
            </a:r>
            <a:endParaRPr lang="es-ES" sz="1400" dirty="0"/>
          </a:p>
          <a:p>
            <a:pPr lvl="0" algn="just"/>
            <a:r>
              <a:rPr lang="es-ES" sz="1400" b="1" dirty="0"/>
              <a:t>Capa de presentación</a:t>
            </a:r>
            <a:r>
              <a:rPr lang="es-ES" sz="1400" dirty="0"/>
              <a:t>: T</a:t>
            </a:r>
            <a:r>
              <a:rPr lang="es-ES" sz="1400" dirty="0" smtClean="0"/>
              <a:t>ambién denominada </a:t>
            </a:r>
            <a:r>
              <a:rPr lang="es-ES" sz="1400" dirty="0"/>
              <a:t>"capa de usuario</a:t>
            </a:r>
            <a:r>
              <a:rPr lang="es-ES" sz="1400" dirty="0" smtClean="0"/>
              <a:t>", </a:t>
            </a:r>
            <a:r>
              <a:rPr lang="es-ES" sz="1400" dirty="0"/>
              <a:t>presenta </a:t>
            </a:r>
            <a:r>
              <a:rPr lang="es-ES" sz="1400" dirty="0" smtClean="0"/>
              <a:t>los datos del sistema </a:t>
            </a:r>
            <a:r>
              <a:rPr lang="es-ES" sz="1400" dirty="0"/>
              <a:t>al usuario</a:t>
            </a:r>
            <a:r>
              <a:rPr lang="es-ES" sz="1400" dirty="0" smtClean="0"/>
              <a:t>, y captura </a:t>
            </a:r>
            <a:r>
              <a:rPr lang="es-ES" sz="1400" dirty="0"/>
              <a:t>la información </a:t>
            </a:r>
            <a:r>
              <a:rPr lang="es-ES" sz="1400" dirty="0" smtClean="0"/>
              <a:t>del mismo. Se </a:t>
            </a:r>
            <a:r>
              <a:rPr lang="es-ES" sz="1400" dirty="0"/>
              <a:t>comunica únicamente con la capa de negocio.</a:t>
            </a:r>
          </a:p>
          <a:p>
            <a:pPr lvl="0" algn="just"/>
            <a:r>
              <a:rPr lang="es-ES" sz="1400" b="1" dirty="0"/>
              <a:t>Capa de negocio</a:t>
            </a:r>
            <a:r>
              <a:rPr lang="es-ES" sz="1400" dirty="0"/>
              <a:t>: </a:t>
            </a:r>
            <a:r>
              <a:rPr lang="es-ES" sz="1400" dirty="0" smtClean="0"/>
              <a:t>Recibe </a:t>
            </a:r>
            <a:r>
              <a:rPr lang="es-ES" sz="1400" dirty="0"/>
              <a:t>las peticiones del usuario y </a:t>
            </a:r>
            <a:r>
              <a:rPr lang="es-ES" sz="1400" dirty="0" smtClean="0"/>
              <a:t>envía </a:t>
            </a:r>
            <a:r>
              <a:rPr lang="es-ES" sz="1400" dirty="0"/>
              <a:t>las respuestas tras </a:t>
            </a:r>
            <a:r>
              <a:rPr lang="es-ES" sz="1400" dirty="0" smtClean="0"/>
              <a:t>procesarlas. También  denominada lógica </a:t>
            </a:r>
            <a:r>
              <a:rPr lang="es-ES" sz="1400" dirty="0"/>
              <a:t>del </a:t>
            </a:r>
            <a:r>
              <a:rPr lang="es-ES" sz="1400" dirty="0" smtClean="0"/>
              <a:t>negocio </a:t>
            </a:r>
            <a:r>
              <a:rPr lang="es-ES" sz="1400" dirty="0"/>
              <a:t>porque </a:t>
            </a:r>
            <a:r>
              <a:rPr lang="es-ES" sz="1400" dirty="0" smtClean="0"/>
              <a:t>implementa </a:t>
            </a:r>
            <a:r>
              <a:rPr lang="es-ES" sz="1400" dirty="0"/>
              <a:t>las reglas </a:t>
            </a:r>
            <a:r>
              <a:rPr lang="es-ES" sz="1400" dirty="0" smtClean="0"/>
              <a:t>de negocio del sistema. Se </a:t>
            </a:r>
            <a:r>
              <a:rPr lang="es-ES" sz="1400" dirty="0"/>
              <a:t>comunica con la capa de </a:t>
            </a:r>
            <a:r>
              <a:rPr lang="es-ES" sz="1400" dirty="0" smtClean="0"/>
              <a:t>presentación (recibir solicitudes </a:t>
            </a:r>
            <a:r>
              <a:rPr lang="es-ES" sz="1400" dirty="0"/>
              <a:t>y presentar </a:t>
            </a:r>
            <a:r>
              <a:rPr lang="es-ES" sz="1400" dirty="0" smtClean="0"/>
              <a:t>resultados</a:t>
            </a:r>
            <a:r>
              <a:rPr lang="es-ES" sz="1400" dirty="0"/>
              <a:t>)</a:t>
            </a:r>
            <a:r>
              <a:rPr lang="es-ES" sz="1400" dirty="0" smtClean="0"/>
              <a:t> </a:t>
            </a:r>
            <a:r>
              <a:rPr lang="es-ES" sz="1400" dirty="0"/>
              <a:t>y con la capa de </a:t>
            </a:r>
            <a:r>
              <a:rPr lang="es-ES" sz="1400" dirty="0" smtClean="0"/>
              <a:t>datos (solicitar la lectura y/o escritura de datos).</a:t>
            </a:r>
            <a:endParaRPr lang="es-ES" sz="1400" dirty="0"/>
          </a:p>
          <a:p>
            <a:pPr lvl="0" algn="just"/>
            <a:r>
              <a:rPr lang="es-ES" sz="1400" b="1" dirty="0"/>
              <a:t>Capa de datos</a:t>
            </a:r>
            <a:r>
              <a:rPr lang="es-ES" sz="1400" dirty="0"/>
              <a:t>: </a:t>
            </a:r>
            <a:r>
              <a:rPr lang="es-ES" sz="1400" dirty="0" smtClean="0"/>
              <a:t>Es </a:t>
            </a:r>
            <a:r>
              <a:rPr lang="es-ES" sz="1400" dirty="0"/>
              <a:t>donde residen los </a:t>
            </a:r>
            <a:r>
              <a:rPr lang="es-ES" sz="1400" dirty="0" smtClean="0"/>
              <a:t>datos de la aplicación </a:t>
            </a:r>
            <a:r>
              <a:rPr lang="es-ES" sz="1400" dirty="0"/>
              <a:t>y </a:t>
            </a:r>
            <a:r>
              <a:rPr lang="es-ES" sz="1400" dirty="0" smtClean="0"/>
              <a:t>permite el acceso </a:t>
            </a:r>
            <a:r>
              <a:rPr lang="es-ES" sz="1400" dirty="0"/>
              <a:t>a los </a:t>
            </a:r>
            <a:r>
              <a:rPr lang="es-ES" sz="1400" dirty="0" smtClean="0"/>
              <a:t>mismos</a:t>
            </a:r>
            <a:r>
              <a:rPr lang="es-ES" sz="1400" dirty="0"/>
              <a:t>. </a:t>
            </a:r>
            <a:r>
              <a:rPr lang="es-ES" sz="1400" dirty="0" smtClean="0"/>
              <a:t>Formada </a:t>
            </a:r>
            <a:r>
              <a:rPr lang="es-ES" sz="1400" dirty="0"/>
              <a:t>por uno o más gestores de bases de datos </a:t>
            </a:r>
            <a:r>
              <a:rPr lang="es-ES" sz="1400" dirty="0" smtClean="0"/>
              <a:t>que reciben </a:t>
            </a:r>
            <a:r>
              <a:rPr lang="es-ES" sz="1400" dirty="0"/>
              <a:t>solicitudes de almacenamiento </a:t>
            </a:r>
            <a:r>
              <a:rPr lang="es-ES" sz="1400" dirty="0" smtClean="0"/>
              <a:t>y/o </a:t>
            </a:r>
            <a:r>
              <a:rPr lang="es-ES" sz="1400" dirty="0"/>
              <a:t>recuperación de información desde la capa de negocio.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b="1" dirty="0" smtClean="0"/>
              <a:t>Aplicado </a:t>
            </a:r>
            <a:r>
              <a:rPr lang="es-ES" sz="1400" b="1" dirty="0"/>
              <a:t>a una arquitectura MVC</a:t>
            </a:r>
            <a:r>
              <a:rPr lang="es-ES" sz="1400" dirty="0"/>
              <a:t> tendremos </a:t>
            </a:r>
            <a:r>
              <a:rPr lang="es-ES" sz="1400" dirty="0" smtClean="0"/>
              <a:t>que:</a:t>
            </a:r>
          </a:p>
          <a:p>
            <a:pPr algn="just"/>
            <a:r>
              <a:rPr lang="es-ES" sz="1400" dirty="0" smtClean="0"/>
              <a:t>El </a:t>
            </a:r>
            <a:r>
              <a:rPr lang="es-ES" sz="1400" b="1" dirty="0"/>
              <a:t>modelo</a:t>
            </a:r>
            <a:r>
              <a:rPr lang="es-ES" sz="1400" dirty="0"/>
              <a:t> se compone de la capa de </a:t>
            </a:r>
            <a:r>
              <a:rPr lang="es-ES" sz="1400" b="1" dirty="0"/>
              <a:t>negocio</a:t>
            </a:r>
            <a:r>
              <a:rPr lang="es-ES" sz="1400" dirty="0"/>
              <a:t> y la capa de </a:t>
            </a:r>
            <a:r>
              <a:rPr lang="es-ES" sz="1400" b="1" dirty="0" smtClean="0"/>
              <a:t>datos</a:t>
            </a:r>
            <a:r>
              <a:rPr lang="es-ES" sz="1400" dirty="0" smtClean="0"/>
              <a:t>.</a:t>
            </a:r>
          </a:p>
          <a:p>
            <a:pPr algn="just"/>
            <a:r>
              <a:rPr lang="es-ES" sz="1400" dirty="0" smtClean="0"/>
              <a:t>La </a:t>
            </a:r>
            <a:r>
              <a:rPr lang="es-ES" sz="1400" b="1" dirty="0"/>
              <a:t>vista</a:t>
            </a:r>
            <a:r>
              <a:rPr lang="es-ES" sz="1400" dirty="0"/>
              <a:t> se compone únicamente de la capa de </a:t>
            </a:r>
            <a:r>
              <a:rPr lang="es-ES" sz="1400" b="1" dirty="0"/>
              <a:t>presentación</a:t>
            </a:r>
            <a:r>
              <a:rPr lang="es-ES" sz="1400" dirty="0"/>
              <a:t> (sólo de la presentación de datos</a:t>
            </a:r>
            <a:r>
              <a:rPr lang="es-ES" sz="1400" dirty="0" smtClean="0"/>
              <a:t>).</a:t>
            </a:r>
          </a:p>
          <a:p>
            <a:pPr algn="just"/>
            <a:r>
              <a:rPr lang="es-ES" sz="1400" dirty="0" smtClean="0"/>
              <a:t>El </a:t>
            </a:r>
            <a:r>
              <a:rPr lang="es-ES" sz="1400" b="1" dirty="0"/>
              <a:t>controlador</a:t>
            </a:r>
            <a:r>
              <a:rPr lang="es-ES" sz="1400" dirty="0"/>
              <a:t> sería una fusión de parte de la capa de </a:t>
            </a:r>
            <a:r>
              <a:rPr lang="es-ES" sz="1400" b="1" dirty="0"/>
              <a:t>presentación</a:t>
            </a:r>
            <a:r>
              <a:rPr lang="es-ES" sz="1400" dirty="0"/>
              <a:t> y de parte de la capa de </a:t>
            </a:r>
            <a:r>
              <a:rPr lang="es-ES" sz="1400" b="1" dirty="0"/>
              <a:t>negocio</a:t>
            </a:r>
            <a:r>
              <a:rPr lang="es-ES" sz="1400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5949338" cy="47364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Flujo de trabajo MVC:</a:t>
            </a:r>
          </a:p>
          <a:p>
            <a:pPr lvl="0" algn="just"/>
            <a:r>
              <a:rPr lang="es-ES" dirty="0"/>
              <a:t>El usuario </a:t>
            </a:r>
            <a:r>
              <a:rPr lang="es-ES" b="1" dirty="0"/>
              <a:t>realiza una solicitud</a:t>
            </a:r>
            <a:r>
              <a:rPr lang="es-ES" dirty="0"/>
              <a:t> a nuestro sitio web</a:t>
            </a:r>
            <a:r>
              <a:rPr lang="es-ES" dirty="0" smtClean="0"/>
              <a:t>. Esta </a:t>
            </a:r>
            <a:r>
              <a:rPr lang="es-ES" dirty="0"/>
              <a:t>solicitud le llega al controlador.</a:t>
            </a:r>
          </a:p>
          <a:p>
            <a:pPr lvl="0" algn="just"/>
            <a:r>
              <a:rPr lang="es-ES" dirty="0"/>
              <a:t>El </a:t>
            </a:r>
            <a:r>
              <a:rPr lang="es-ES" b="1" dirty="0" smtClean="0"/>
              <a:t>controlador se </a:t>
            </a:r>
            <a:r>
              <a:rPr lang="es-ES" b="1" dirty="0"/>
              <a:t>comunica </a:t>
            </a:r>
            <a:r>
              <a:rPr lang="es-ES" b="1" dirty="0" smtClean="0"/>
              <a:t>con el modelo y con la vista.</a:t>
            </a:r>
            <a:endParaRPr lang="es-ES" dirty="0"/>
          </a:p>
          <a:p>
            <a:pPr lvl="0" algn="just"/>
            <a:r>
              <a:rPr lang="es-ES" dirty="0" smtClean="0"/>
              <a:t>Para </a:t>
            </a:r>
            <a:r>
              <a:rPr lang="es-ES" dirty="0"/>
              <a:t>producir la salida, en ocasiones las </a:t>
            </a:r>
            <a:r>
              <a:rPr lang="es-ES" b="1" dirty="0"/>
              <a:t>vistas pueden solicitar más información a los modelos.</a:t>
            </a:r>
            <a:r>
              <a:rPr lang="es-ES" dirty="0"/>
              <a:t> En </a:t>
            </a:r>
            <a:r>
              <a:rPr lang="es-ES" dirty="0" smtClean="0"/>
              <a:t>ocasiones </a:t>
            </a:r>
            <a:r>
              <a:rPr lang="es-ES" dirty="0"/>
              <a:t>el controlador </a:t>
            </a:r>
            <a:r>
              <a:rPr lang="es-ES" dirty="0" smtClean="0"/>
              <a:t>es </a:t>
            </a:r>
            <a:r>
              <a:rPr lang="es-ES" dirty="0"/>
              <a:t>el responsable de solicitar todos los datos </a:t>
            </a:r>
            <a:r>
              <a:rPr lang="es-ES" dirty="0" smtClean="0"/>
              <a:t>al modelo </a:t>
            </a:r>
            <a:r>
              <a:rPr lang="es-ES" dirty="0"/>
              <a:t>y de enviarlos a las </a:t>
            </a:r>
            <a:r>
              <a:rPr lang="es-ES" dirty="0" smtClean="0"/>
              <a:t>vistas.</a:t>
            </a:r>
            <a:endParaRPr lang="es-ES" dirty="0"/>
          </a:p>
          <a:p>
            <a:pPr algn="just"/>
            <a:r>
              <a:rPr lang="es-ES" b="1" dirty="0" smtClean="0"/>
              <a:t>La vista envía </a:t>
            </a:r>
            <a:r>
              <a:rPr lang="es-ES" b="1" dirty="0"/>
              <a:t>al usuario la salida.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/>
              <a:t>ocasiones l</a:t>
            </a:r>
            <a:r>
              <a:rPr lang="es-ES" dirty="0" smtClean="0"/>
              <a:t>a va </a:t>
            </a:r>
            <a:r>
              <a:rPr lang="es-ES" dirty="0"/>
              <a:t>de vuelta al </a:t>
            </a:r>
            <a:r>
              <a:rPr lang="es-ES" dirty="0" smtClean="0"/>
              <a:t>controlador.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771177"/>
            <a:ext cx="3631950" cy="39724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762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473647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s-ES" b="1" dirty="0" smtClean="0"/>
              <a:t>Apache </a:t>
            </a:r>
            <a:r>
              <a:rPr lang="es-ES" b="1" dirty="0" err="1"/>
              <a:t>Struts</a:t>
            </a:r>
            <a:r>
              <a:rPr lang="es-ES" b="1" dirty="0"/>
              <a:t>/</a:t>
            </a:r>
            <a:r>
              <a:rPr lang="es-ES" b="1" dirty="0" err="1"/>
              <a:t>Struts</a:t>
            </a:r>
            <a:r>
              <a:rPr lang="es-ES" b="1" dirty="0"/>
              <a:t> 2</a:t>
            </a:r>
            <a:r>
              <a:rPr lang="es-ES" dirty="0"/>
              <a:t>: Es uno de los </a:t>
            </a:r>
            <a:r>
              <a:rPr lang="es-ES" dirty="0" err="1"/>
              <a:t>Frameworks</a:t>
            </a:r>
            <a:r>
              <a:rPr lang="es-ES" dirty="0"/>
              <a:t> Java más utilizados para desarrollar aplicaciones web profesionales. Su diseño permite integrarlo fácilmente con otras tecnologías, como Spring, </a:t>
            </a:r>
            <a:r>
              <a:rPr lang="es-ES" dirty="0" err="1"/>
              <a:t>hibernate</a:t>
            </a:r>
            <a:r>
              <a:rPr lang="es-ES" dirty="0"/>
              <a:t>, etc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/>
              <a:t>JSF (Java Server Faces)</a:t>
            </a:r>
            <a:r>
              <a:rPr lang="es-ES" dirty="0"/>
              <a:t>: JSF es un estándar Java que define cómo construir interfaces de usuario del lado del servidor. Las principales implementaciones son </a:t>
            </a:r>
            <a:r>
              <a:rPr lang="es-ES" b="1" dirty="0"/>
              <a:t>Mojarra</a:t>
            </a:r>
            <a:r>
              <a:rPr lang="es-ES" dirty="0"/>
              <a:t>, de Oracle, y </a:t>
            </a:r>
            <a:r>
              <a:rPr lang="es-ES" b="1" dirty="0" err="1"/>
              <a:t>MyFaces</a:t>
            </a:r>
            <a:r>
              <a:rPr lang="es-ES" dirty="0"/>
              <a:t>, de Apache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/>
              <a:t>Spring MVC</a:t>
            </a:r>
            <a:r>
              <a:rPr lang="es-ES" dirty="0"/>
              <a:t>: Es el Framework de desarrollo de Spring cuyas principales características son: inyección de dependencias, programación orientada a aspectos, etc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 err="1"/>
              <a:t>Grails</a:t>
            </a:r>
            <a:r>
              <a:rPr lang="es-ES" dirty="0"/>
              <a:t>: Es una potente Framework de desarrollo web para la plataforma Java que pretende potenciar la productividad de los desarrolladores gracias al uso de </a:t>
            </a:r>
            <a:r>
              <a:rPr lang="es-ES" dirty="0" err="1"/>
              <a:t>Convention-over-Configuration</a:t>
            </a:r>
            <a:r>
              <a:rPr lang="es-ES" dirty="0"/>
              <a:t>, un ORM integrado (basado en </a:t>
            </a:r>
            <a:r>
              <a:rPr lang="es-ES" dirty="0" err="1"/>
              <a:t>hibernate</a:t>
            </a:r>
            <a:r>
              <a:rPr lang="es-ES" dirty="0"/>
              <a:t>), </a:t>
            </a:r>
            <a:r>
              <a:rPr lang="es-ES" dirty="0" err="1"/>
              <a:t>Inversion</a:t>
            </a:r>
            <a:r>
              <a:rPr lang="es-ES" dirty="0"/>
              <a:t> of Control (gracias a su integración con Spring), etc</a:t>
            </a:r>
            <a:r>
              <a:rPr lang="es-ES" dirty="0" smtClean="0"/>
              <a:t>.</a:t>
            </a:r>
            <a:endParaRPr lang="es-ES" dirty="0"/>
          </a:p>
          <a:p>
            <a:pPr algn="just"/>
            <a:r>
              <a:rPr lang="es-ES" b="1" dirty="0" err="1"/>
              <a:t>Vaadin</a:t>
            </a:r>
            <a:r>
              <a:rPr lang="es-ES" dirty="0"/>
              <a:t>: En un Framework que permite desarrollar aplicaciones web a partir de componentes del lado del servidor ya construidos y probados. En su parte cliente </a:t>
            </a:r>
            <a:r>
              <a:rPr lang="es-ES" dirty="0" err="1"/>
              <a:t>Vaadin</a:t>
            </a:r>
            <a:r>
              <a:rPr lang="es-ES" dirty="0"/>
              <a:t> se apoya en GWT (Google Web </a:t>
            </a:r>
            <a:r>
              <a:rPr lang="es-ES" dirty="0" err="1"/>
              <a:t>Toolkit</a:t>
            </a:r>
            <a:r>
              <a:rPr lang="es-ES" dirty="0"/>
              <a:t>).</a:t>
            </a:r>
            <a:endParaRPr lang="es-ES" b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err="1" smtClean="0"/>
              <a:t>Frameworks</a:t>
            </a:r>
            <a:r>
              <a:rPr lang="es-ES" dirty="0" smtClean="0"/>
              <a:t> Java MVC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7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846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Spark</a:t>
            </a:r>
            <a:r>
              <a:rPr lang="es-ES" b="1" dirty="0" smtClean="0"/>
              <a:t> Java</a:t>
            </a:r>
            <a:r>
              <a:rPr lang="es-ES" dirty="0" smtClean="0"/>
              <a:t> es un </a:t>
            </a:r>
            <a:r>
              <a:rPr lang="es-ES" dirty="0" err="1" smtClean="0"/>
              <a:t>microframework</a:t>
            </a:r>
            <a:r>
              <a:rPr lang="es-ES" dirty="0" smtClean="0"/>
              <a:t> de aplicaciones Java 8 basado en Sinatra para el desarrollo de aplicaciones web ligeras con el mínimo esfuerzo.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http://sparkjava.com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Pre-requisitos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Apache </a:t>
            </a:r>
            <a:r>
              <a:rPr lang="en-US" b="1" dirty="0" smtClean="0"/>
              <a:t>Maven</a:t>
            </a:r>
            <a:r>
              <a:rPr lang="en-US" dirty="0" smtClean="0"/>
              <a:t> </a:t>
            </a:r>
            <a:r>
              <a:rPr lang="en-US" dirty="0"/>
              <a:t>- https://maven.apache.org/download.cgi</a:t>
            </a:r>
          </a:p>
          <a:p>
            <a:r>
              <a:rPr lang="en-US" b="1" dirty="0" smtClean="0"/>
              <a:t>JDK 8</a:t>
            </a:r>
            <a:r>
              <a:rPr lang="en-US" dirty="0" smtClean="0"/>
              <a:t> </a:t>
            </a:r>
            <a:r>
              <a:rPr lang="en-US" dirty="0"/>
              <a:t>- http://www.oracle.com/technetwork/java/javase/downloads/index.html</a:t>
            </a:r>
            <a:endParaRPr lang="en-US" dirty="0" smtClean="0"/>
          </a:p>
          <a:p>
            <a:r>
              <a:rPr lang="en-US" b="1" dirty="0" smtClean="0"/>
              <a:t>IDE Java</a:t>
            </a:r>
            <a:r>
              <a:rPr lang="en-US" dirty="0" smtClean="0"/>
              <a:t> (Eclipse, </a:t>
            </a:r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IntelliJ</a:t>
            </a:r>
            <a:r>
              <a:rPr lang="en-US" dirty="0" smtClean="0"/>
              <a:t> IDEA …)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5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1940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Crear el proyecto </a:t>
            </a:r>
            <a:r>
              <a:rPr lang="es-ES" b="1" dirty="0" err="1" smtClean="0"/>
              <a:t>maven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archetype:generate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paquete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DarchetypeArtifactId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=maven-archetype-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473" y="1447800"/>
            <a:ext cx="2333625" cy="3962400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94" y="1897129"/>
            <a:ext cx="6829425" cy="4162425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28" y="4097016"/>
            <a:ext cx="4905375" cy="1724025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20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Arrancar la aplicación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Dexec.mainClass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=es.franl2p.App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12" y="2937509"/>
            <a:ext cx="9525000" cy="36861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94516"/>
            <a:ext cx="4800600" cy="33051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967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1695</Words>
  <Application>Microsoft Office PowerPoint</Application>
  <PresentationFormat>Panorámica</PresentationFormat>
  <Paragraphs>186</Paragraphs>
  <Slides>34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Wingdings 3</vt:lpstr>
      <vt:lpstr>Ion</vt:lpstr>
      <vt:lpstr>MVC Java con Spark</vt:lpstr>
      <vt:lpstr>Contenido</vt:lpstr>
      <vt:lpstr>¿Qué es MVC?</vt:lpstr>
      <vt:lpstr>¿Qué es MVC?</vt:lpstr>
      <vt:lpstr>¿Qué es MVC?</vt:lpstr>
      <vt:lpstr>Frameworks Java MVC</vt:lpstr>
      <vt:lpstr>Hola mundo en Spark</vt:lpstr>
      <vt:lpstr>Hola mundo en Spark</vt:lpstr>
      <vt:lpstr>Hola mundo en Spark</vt:lpstr>
      <vt:lpstr>Hola mundo en Spark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Controladores</vt:lpstr>
      <vt:lpstr>Capa de persistencia</vt:lpstr>
      <vt:lpstr>Capa de persistencia</vt:lpstr>
      <vt:lpstr>Capa de persistencia</vt:lpstr>
      <vt:lpstr>Capa de persistencia</vt:lpstr>
      <vt:lpstr>Capa de persistencia</vt:lpstr>
      <vt:lpstr>Capa de persistencia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A practicar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Java</dc:title>
  <dc:creator>Fran Paredes</dc:creator>
  <cp:lastModifiedBy>Fran Paredes</cp:lastModifiedBy>
  <cp:revision>106</cp:revision>
  <dcterms:created xsi:type="dcterms:W3CDTF">2015-12-28T08:37:33Z</dcterms:created>
  <dcterms:modified xsi:type="dcterms:W3CDTF">2016-05-04T14:43:40Z</dcterms:modified>
</cp:coreProperties>
</file>