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71" r:id="rId14"/>
    <p:sldId id="272" r:id="rId15"/>
    <p:sldId id="273" r:id="rId16"/>
    <p:sldId id="274" r:id="rId17"/>
    <p:sldId id="275" r:id="rId18"/>
    <p:sldId id="276" r:id="rId19"/>
  </p:sldIdLst>
  <p:sldSz cx="9144000" cy="5143500" type="screen16x9"/>
  <p:notesSz cx="6934200" cy="92202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148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576" y="114"/>
      </p:cViewPr>
      <p:guideLst>
        <p:guide orient="horz" pos="214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46AB3B-087E-4EC8-B835-62C529BDBF44}" type="doc">
      <dgm:prSet loTypeId="urn:microsoft.com/office/officeart/2008/layout/LinedList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E01B97E-6309-452C-81AD-35FDCA32BBD3}">
      <dgm:prSet/>
      <dgm:spPr/>
      <dgm:t>
        <a:bodyPr/>
        <a:lstStyle/>
        <a:p>
          <a:r>
            <a:rPr lang="pt-BR" b="1" dirty="0"/>
            <a:t>S — Single </a:t>
          </a:r>
          <a:r>
            <a:rPr lang="pt-BR" b="1" dirty="0" err="1"/>
            <a:t>Responsiblity</a:t>
          </a:r>
          <a:r>
            <a:rPr lang="pt-BR" b="1" dirty="0"/>
            <a:t> </a:t>
          </a:r>
          <a:r>
            <a:rPr lang="pt-BR" b="1" dirty="0" err="1"/>
            <a:t>Principle</a:t>
          </a:r>
          <a:r>
            <a:rPr lang="pt-BR" b="1" dirty="0"/>
            <a:t> </a:t>
          </a:r>
          <a:endParaRPr lang="en-US" dirty="0"/>
        </a:p>
      </dgm:t>
    </dgm:pt>
    <dgm:pt modelId="{4758A2A6-0734-4EAE-84D6-E342603629DF}" type="parTrans" cxnId="{AB966277-B55C-4C77-BC95-94F7AEA2124A}">
      <dgm:prSet/>
      <dgm:spPr/>
      <dgm:t>
        <a:bodyPr/>
        <a:lstStyle/>
        <a:p>
          <a:endParaRPr lang="en-US"/>
        </a:p>
      </dgm:t>
    </dgm:pt>
    <dgm:pt modelId="{EBB8F7CD-E6DD-44E9-93F2-8AE8BC9AC0C4}" type="sibTrans" cxnId="{AB966277-B55C-4C77-BC95-94F7AEA2124A}">
      <dgm:prSet/>
      <dgm:spPr/>
      <dgm:t>
        <a:bodyPr/>
        <a:lstStyle/>
        <a:p>
          <a:endParaRPr lang="en-US"/>
        </a:p>
      </dgm:t>
    </dgm:pt>
    <dgm:pt modelId="{572DD9AF-49C2-44DF-896B-1B92DDC79F3B}">
      <dgm:prSet/>
      <dgm:spPr/>
      <dgm:t>
        <a:bodyPr/>
        <a:lstStyle/>
        <a:p>
          <a:r>
            <a:rPr lang="pt-BR" b="1" dirty="0"/>
            <a:t>O — Open-</a:t>
          </a:r>
          <a:r>
            <a:rPr lang="pt-BR" b="1" dirty="0" err="1"/>
            <a:t>Closed</a:t>
          </a:r>
          <a:r>
            <a:rPr lang="pt-BR" b="1" dirty="0"/>
            <a:t> </a:t>
          </a:r>
          <a:r>
            <a:rPr lang="pt-BR" b="1" dirty="0" err="1"/>
            <a:t>Principle</a:t>
          </a:r>
          <a:r>
            <a:rPr lang="pt-BR" b="1" dirty="0"/>
            <a:t> </a:t>
          </a:r>
          <a:endParaRPr lang="en-US" dirty="0"/>
        </a:p>
      </dgm:t>
    </dgm:pt>
    <dgm:pt modelId="{8186FF25-A2A4-4271-9AED-7CD12796A46D}" type="parTrans" cxnId="{19E5290C-F9C5-4506-BB07-C60BE0A72593}">
      <dgm:prSet/>
      <dgm:spPr/>
      <dgm:t>
        <a:bodyPr/>
        <a:lstStyle/>
        <a:p>
          <a:endParaRPr lang="en-US"/>
        </a:p>
      </dgm:t>
    </dgm:pt>
    <dgm:pt modelId="{1E4E7C24-A008-43A1-9F1D-F1A4EE428331}" type="sibTrans" cxnId="{19E5290C-F9C5-4506-BB07-C60BE0A72593}">
      <dgm:prSet/>
      <dgm:spPr/>
      <dgm:t>
        <a:bodyPr/>
        <a:lstStyle/>
        <a:p>
          <a:endParaRPr lang="en-US"/>
        </a:p>
      </dgm:t>
    </dgm:pt>
    <dgm:pt modelId="{E4F87AE9-801B-4C7B-A992-BA95F3AC86AD}">
      <dgm:prSet/>
      <dgm:spPr/>
      <dgm:t>
        <a:bodyPr/>
        <a:lstStyle/>
        <a:p>
          <a:r>
            <a:rPr lang="pt-BR" b="1" dirty="0"/>
            <a:t>L — </a:t>
          </a:r>
          <a:r>
            <a:rPr lang="pt-BR" b="1" dirty="0" err="1"/>
            <a:t>Liskov</a:t>
          </a:r>
          <a:r>
            <a:rPr lang="pt-BR" b="1" dirty="0"/>
            <a:t> </a:t>
          </a:r>
          <a:r>
            <a:rPr lang="pt-BR" b="1" dirty="0" err="1"/>
            <a:t>Substitution</a:t>
          </a:r>
          <a:r>
            <a:rPr lang="pt-BR" b="1" dirty="0"/>
            <a:t> </a:t>
          </a:r>
          <a:r>
            <a:rPr lang="pt-BR" b="1" dirty="0" err="1"/>
            <a:t>Principle</a:t>
          </a:r>
          <a:r>
            <a:rPr lang="pt-BR" b="1" dirty="0"/>
            <a:t> </a:t>
          </a:r>
          <a:endParaRPr lang="en-US" dirty="0"/>
        </a:p>
      </dgm:t>
    </dgm:pt>
    <dgm:pt modelId="{A44BC195-F15A-459A-96FD-541C9634821C}" type="parTrans" cxnId="{962FEF2E-50A1-49CA-8554-28CCBFB4DE59}">
      <dgm:prSet/>
      <dgm:spPr/>
      <dgm:t>
        <a:bodyPr/>
        <a:lstStyle/>
        <a:p>
          <a:endParaRPr lang="en-US"/>
        </a:p>
      </dgm:t>
    </dgm:pt>
    <dgm:pt modelId="{C835A6C7-F6C7-41C8-BEA9-BCF0FCC69302}" type="sibTrans" cxnId="{962FEF2E-50A1-49CA-8554-28CCBFB4DE59}">
      <dgm:prSet/>
      <dgm:spPr/>
      <dgm:t>
        <a:bodyPr/>
        <a:lstStyle/>
        <a:p>
          <a:endParaRPr lang="en-US"/>
        </a:p>
      </dgm:t>
    </dgm:pt>
    <dgm:pt modelId="{18292AF9-7698-44D6-9999-426A7997C077}">
      <dgm:prSet/>
      <dgm:spPr/>
      <dgm:t>
        <a:bodyPr/>
        <a:lstStyle/>
        <a:p>
          <a:r>
            <a:rPr lang="pt-BR" b="1" dirty="0"/>
            <a:t>I — Interface </a:t>
          </a:r>
          <a:r>
            <a:rPr lang="pt-BR" b="1" dirty="0" err="1"/>
            <a:t>Segregation</a:t>
          </a:r>
          <a:r>
            <a:rPr lang="pt-BR" b="1" dirty="0"/>
            <a:t> </a:t>
          </a:r>
          <a:r>
            <a:rPr lang="pt-BR" b="1" dirty="0" err="1"/>
            <a:t>Principle</a:t>
          </a:r>
          <a:r>
            <a:rPr lang="pt-BR" b="1" dirty="0"/>
            <a:t> </a:t>
          </a:r>
          <a:endParaRPr lang="en-US" dirty="0"/>
        </a:p>
      </dgm:t>
    </dgm:pt>
    <dgm:pt modelId="{493EB3FC-1926-477F-80B6-D99C631E34E9}" type="parTrans" cxnId="{12D91DED-CC01-4897-98E6-64B4695F5924}">
      <dgm:prSet/>
      <dgm:spPr/>
      <dgm:t>
        <a:bodyPr/>
        <a:lstStyle/>
        <a:p>
          <a:endParaRPr lang="en-US"/>
        </a:p>
      </dgm:t>
    </dgm:pt>
    <dgm:pt modelId="{9F9180C3-4077-4B88-A6E9-F6647D2C7E82}" type="sibTrans" cxnId="{12D91DED-CC01-4897-98E6-64B4695F5924}">
      <dgm:prSet/>
      <dgm:spPr/>
      <dgm:t>
        <a:bodyPr/>
        <a:lstStyle/>
        <a:p>
          <a:endParaRPr lang="en-US"/>
        </a:p>
      </dgm:t>
    </dgm:pt>
    <dgm:pt modelId="{2EE09783-F72E-4C5A-9FFA-16A908F8997A}">
      <dgm:prSet/>
      <dgm:spPr/>
      <dgm:t>
        <a:bodyPr/>
        <a:lstStyle/>
        <a:p>
          <a:r>
            <a:rPr lang="pt-BR" b="1" dirty="0"/>
            <a:t>D — </a:t>
          </a:r>
          <a:r>
            <a:rPr lang="pt-BR" b="1" dirty="0" err="1"/>
            <a:t>Dependency</a:t>
          </a:r>
          <a:r>
            <a:rPr lang="pt-BR" b="1" dirty="0"/>
            <a:t> </a:t>
          </a:r>
          <a:r>
            <a:rPr lang="pt-BR" b="1" dirty="0" err="1"/>
            <a:t>Inversion</a:t>
          </a:r>
          <a:r>
            <a:rPr lang="pt-BR" b="1" dirty="0"/>
            <a:t> </a:t>
          </a:r>
          <a:r>
            <a:rPr lang="pt-BR" b="1" dirty="0" err="1"/>
            <a:t>Principle</a:t>
          </a:r>
          <a:endParaRPr lang="en-US" dirty="0"/>
        </a:p>
      </dgm:t>
    </dgm:pt>
    <dgm:pt modelId="{DB5DA657-5162-483B-99B5-1AE1E2D20986}" type="parTrans" cxnId="{3A571C0B-89CE-41EB-A6DF-54204927F818}">
      <dgm:prSet/>
      <dgm:spPr/>
      <dgm:t>
        <a:bodyPr/>
        <a:lstStyle/>
        <a:p>
          <a:endParaRPr lang="en-US"/>
        </a:p>
      </dgm:t>
    </dgm:pt>
    <dgm:pt modelId="{5C0FEB99-69AB-4529-AB30-7EDAE1499B3D}" type="sibTrans" cxnId="{3A571C0B-89CE-41EB-A6DF-54204927F818}">
      <dgm:prSet/>
      <dgm:spPr/>
      <dgm:t>
        <a:bodyPr/>
        <a:lstStyle/>
        <a:p>
          <a:endParaRPr lang="en-US"/>
        </a:p>
      </dgm:t>
    </dgm:pt>
    <dgm:pt modelId="{855D71A2-6BBC-4F68-B36C-ECFD406002D1}" type="pres">
      <dgm:prSet presAssocID="{E246AB3B-087E-4EC8-B835-62C529BDBF44}" presName="vert0" presStyleCnt="0">
        <dgm:presLayoutVars>
          <dgm:dir/>
          <dgm:animOne val="branch"/>
          <dgm:animLvl val="lvl"/>
        </dgm:presLayoutVars>
      </dgm:prSet>
      <dgm:spPr/>
    </dgm:pt>
    <dgm:pt modelId="{F9012409-0045-4D90-9D5E-19B2144C73B6}" type="pres">
      <dgm:prSet presAssocID="{7E01B97E-6309-452C-81AD-35FDCA32BBD3}" presName="thickLine" presStyleLbl="alignNode1" presStyleIdx="0" presStyleCnt="5"/>
      <dgm:spPr/>
    </dgm:pt>
    <dgm:pt modelId="{703C3410-52E3-42E6-9F31-C9F8E0790B20}" type="pres">
      <dgm:prSet presAssocID="{7E01B97E-6309-452C-81AD-35FDCA32BBD3}" presName="horz1" presStyleCnt="0"/>
      <dgm:spPr/>
    </dgm:pt>
    <dgm:pt modelId="{A11B702A-B998-466A-8316-0B9A8CE2ABE9}" type="pres">
      <dgm:prSet presAssocID="{7E01B97E-6309-452C-81AD-35FDCA32BBD3}" presName="tx1" presStyleLbl="revTx" presStyleIdx="0" presStyleCnt="5"/>
      <dgm:spPr/>
    </dgm:pt>
    <dgm:pt modelId="{1D5C7E28-894C-4D10-9F9D-6EB3FC867D45}" type="pres">
      <dgm:prSet presAssocID="{7E01B97E-6309-452C-81AD-35FDCA32BBD3}" presName="vert1" presStyleCnt="0"/>
      <dgm:spPr/>
    </dgm:pt>
    <dgm:pt modelId="{D12720BB-168E-4E38-A3E6-8381EE58D6C0}" type="pres">
      <dgm:prSet presAssocID="{572DD9AF-49C2-44DF-896B-1B92DDC79F3B}" presName="thickLine" presStyleLbl="alignNode1" presStyleIdx="1" presStyleCnt="5"/>
      <dgm:spPr/>
    </dgm:pt>
    <dgm:pt modelId="{59682118-28F6-4A9B-998C-19F1840EFAC2}" type="pres">
      <dgm:prSet presAssocID="{572DD9AF-49C2-44DF-896B-1B92DDC79F3B}" presName="horz1" presStyleCnt="0"/>
      <dgm:spPr/>
    </dgm:pt>
    <dgm:pt modelId="{9C636B05-2978-4C57-B86F-86860E97ABEB}" type="pres">
      <dgm:prSet presAssocID="{572DD9AF-49C2-44DF-896B-1B92DDC79F3B}" presName="tx1" presStyleLbl="revTx" presStyleIdx="1" presStyleCnt="5"/>
      <dgm:spPr/>
    </dgm:pt>
    <dgm:pt modelId="{815DE970-9CFC-4C5E-A90D-5498105FF8B6}" type="pres">
      <dgm:prSet presAssocID="{572DD9AF-49C2-44DF-896B-1B92DDC79F3B}" presName="vert1" presStyleCnt="0"/>
      <dgm:spPr/>
    </dgm:pt>
    <dgm:pt modelId="{9B4C0F2B-AC12-4D44-A0D5-C445BC1DD92B}" type="pres">
      <dgm:prSet presAssocID="{E4F87AE9-801B-4C7B-A992-BA95F3AC86AD}" presName="thickLine" presStyleLbl="alignNode1" presStyleIdx="2" presStyleCnt="5"/>
      <dgm:spPr/>
    </dgm:pt>
    <dgm:pt modelId="{9499D270-BFBC-4531-BD6B-398F2F54188D}" type="pres">
      <dgm:prSet presAssocID="{E4F87AE9-801B-4C7B-A992-BA95F3AC86AD}" presName="horz1" presStyleCnt="0"/>
      <dgm:spPr/>
    </dgm:pt>
    <dgm:pt modelId="{7BAE85F1-9B0C-496E-BDE2-546103DD29BE}" type="pres">
      <dgm:prSet presAssocID="{E4F87AE9-801B-4C7B-A992-BA95F3AC86AD}" presName="tx1" presStyleLbl="revTx" presStyleIdx="2" presStyleCnt="5"/>
      <dgm:spPr/>
    </dgm:pt>
    <dgm:pt modelId="{B5285719-636E-4E51-9305-CE21240BF419}" type="pres">
      <dgm:prSet presAssocID="{E4F87AE9-801B-4C7B-A992-BA95F3AC86AD}" presName="vert1" presStyleCnt="0"/>
      <dgm:spPr/>
    </dgm:pt>
    <dgm:pt modelId="{0D2DDDA6-1C94-4D89-86CE-046C04DC8E28}" type="pres">
      <dgm:prSet presAssocID="{18292AF9-7698-44D6-9999-426A7997C077}" presName="thickLine" presStyleLbl="alignNode1" presStyleIdx="3" presStyleCnt="5"/>
      <dgm:spPr/>
    </dgm:pt>
    <dgm:pt modelId="{40041771-5702-4BE0-BD4C-4EBEBB235CDB}" type="pres">
      <dgm:prSet presAssocID="{18292AF9-7698-44D6-9999-426A7997C077}" presName="horz1" presStyleCnt="0"/>
      <dgm:spPr/>
    </dgm:pt>
    <dgm:pt modelId="{F0E61545-9C4A-4B98-833C-B846C57D7F57}" type="pres">
      <dgm:prSet presAssocID="{18292AF9-7698-44D6-9999-426A7997C077}" presName="tx1" presStyleLbl="revTx" presStyleIdx="3" presStyleCnt="5"/>
      <dgm:spPr/>
    </dgm:pt>
    <dgm:pt modelId="{860A9F96-4AD8-48F0-B851-74C031A810A7}" type="pres">
      <dgm:prSet presAssocID="{18292AF9-7698-44D6-9999-426A7997C077}" presName="vert1" presStyleCnt="0"/>
      <dgm:spPr/>
    </dgm:pt>
    <dgm:pt modelId="{EAD722C6-2524-4D92-A92E-5938932BE035}" type="pres">
      <dgm:prSet presAssocID="{2EE09783-F72E-4C5A-9FFA-16A908F8997A}" presName="thickLine" presStyleLbl="alignNode1" presStyleIdx="4" presStyleCnt="5"/>
      <dgm:spPr/>
    </dgm:pt>
    <dgm:pt modelId="{E60F0272-4A55-487C-8223-B9E4DC86099A}" type="pres">
      <dgm:prSet presAssocID="{2EE09783-F72E-4C5A-9FFA-16A908F8997A}" presName="horz1" presStyleCnt="0"/>
      <dgm:spPr/>
    </dgm:pt>
    <dgm:pt modelId="{291C1D12-716D-4045-93E8-03E55B572484}" type="pres">
      <dgm:prSet presAssocID="{2EE09783-F72E-4C5A-9FFA-16A908F8997A}" presName="tx1" presStyleLbl="revTx" presStyleIdx="4" presStyleCnt="5"/>
      <dgm:spPr/>
    </dgm:pt>
    <dgm:pt modelId="{881A6084-5449-477B-A5D9-22B744A05714}" type="pres">
      <dgm:prSet presAssocID="{2EE09783-F72E-4C5A-9FFA-16A908F8997A}" presName="vert1" presStyleCnt="0"/>
      <dgm:spPr/>
    </dgm:pt>
  </dgm:ptLst>
  <dgm:cxnLst>
    <dgm:cxn modelId="{3A571C0B-89CE-41EB-A6DF-54204927F818}" srcId="{E246AB3B-087E-4EC8-B835-62C529BDBF44}" destId="{2EE09783-F72E-4C5A-9FFA-16A908F8997A}" srcOrd="4" destOrd="0" parTransId="{DB5DA657-5162-483B-99B5-1AE1E2D20986}" sibTransId="{5C0FEB99-69AB-4529-AB30-7EDAE1499B3D}"/>
    <dgm:cxn modelId="{19E5290C-F9C5-4506-BB07-C60BE0A72593}" srcId="{E246AB3B-087E-4EC8-B835-62C529BDBF44}" destId="{572DD9AF-49C2-44DF-896B-1B92DDC79F3B}" srcOrd="1" destOrd="0" parTransId="{8186FF25-A2A4-4271-9AED-7CD12796A46D}" sibTransId="{1E4E7C24-A008-43A1-9F1D-F1A4EE428331}"/>
    <dgm:cxn modelId="{44D7DA28-A2C0-408A-9589-3AC685F9244B}" type="presOf" srcId="{E4F87AE9-801B-4C7B-A992-BA95F3AC86AD}" destId="{7BAE85F1-9B0C-496E-BDE2-546103DD29BE}" srcOrd="0" destOrd="0" presId="urn:microsoft.com/office/officeart/2008/layout/LinedList"/>
    <dgm:cxn modelId="{962FEF2E-50A1-49CA-8554-28CCBFB4DE59}" srcId="{E246AB3B-087E-4EC8-B835-62C529BDBF44}" destId="{E4F87AE9-801B-4C7B-A992-BA95F3AC86AD}" srcOrd="2" destOrd="0" parTransId="{A44BC195-F15A-459A-96FD-541C9634821C}" sibTransId="{C835A6C7-F6C7-41C8-BEA9-BCF0FCC69302}"/>
    <dgm:cxn modelId="{AB966277-B55C-4C77-BC95-94F7AEA2124A}" srcId="{E246AB3B-087E-4EC8-B835-62C529BDBF44}" destId="{7E01B97E-6309-452C-81AD-35FDCA32BBD3}" srcOrd="0" destOrd="0" parTransId="{4758A2A6-0734-4EAE-84D6-E342603629DF}" sibTransId="{EBB8F7CD-E6DD-44E9-93F2-8AE8BC9AC0C4}"/>
    <dgm:cxn modelId="{F72128A9-9B71-4B6C-BD05-08DDD90D7CF1}" type="presOf" srcId="{2EE09783-F72E-4C5A-9FFA-16A908F8997A}" destId="{291C1D12-716D-4045-93E8-03E55B572484}" srcOrd="0" destOrd="0" presId="urn:microsoft.com/office/officeart/2008/layout/LinedList"/>
    <dgm:cxn modelId="{3DC649AC-56B6-4823-987C-8B114DC39C0E}" type="presOf" srcId="{572DD9AF-49C2-44DF-896B-1B92DDC79F3B}" destId="{9C636B05-2978-4C57-B86F-86860E97ABEB}" srcOrd="0" destOrd="0" presId="urn:microsoft.com/office/officeart/2008/layout/LinedList"/>
    <dgm:cxn modelId="{DD5430BE-4F46-45E4-958D-A1805F3308EB}" type="presOf" srcId="{18292AF9-7698-44D6-9999-426A7997C077}" destId="{F0E61545-9C4A-4B98-833C-B846C57D7F57}" srcOrd="0" destOrd="0" presId="urn:microsoft.com/office/officeart/2008/layout/LinedList"/>
    <dgm:cxn modelId="{2E1B35DF-03FE-4FDE-8A33-6F4B288B1D31}" type="presOf" srcId="{7E01B97E-6309-452C-81AD-35FDCA32BBD3}" destId="{A11B702A-B998-466A-8316-0B9A8CE2ABE9}" srcOrd="0" destOrd="0" presId="urn:microsoft.com/office/officeart/2008/layout/LinedList"/>
    <dgm:cxn modelId="{12D91DED-CC01-4897-98E6-64B4695F5924}" srcId="{E246AB3B-087E-4EC8-B835-62C529BDBF44}" destId="{18292AF9-7698-44D6-9999-426A7997C077}" srcOrd="3" destOrd="0" parTransId="{493EB3FC-1926-477F-80B6-D99C631E34E9}" sibTransId="{9F9180C3-4077-4B88-A6E9-F6647D2C7E82}"/>
    <dgm:cxn modelId="{4CDDBDFD-2C97-4D91-86D2-0C3CE8C80526}" type="presOf" srcId="{E246AB3B-087E-4EC8-B835-62C529BDBF44}" destId="{855D71A2-6BBC-4F68-B36C-ECFD406002D1}" srcOrd="0" destOrd="0" presId="urn:microsoft.com/office/officeart/2008/layout/LinedList"/>
    <dgm:cxn modelId="{2BE53F74-7421-45B9-BF7F-49D7ED394EFC}" type="presParOf" srcId="{855D71A2-6BBC-4F68-B36C-ECFD406002D1}" destId="{F9012409-0045-4D90-9D5E-19B2144C73B6}" srcOrd="0" destOrd="0" presId="urn:microsoft.com/office/officeart/2008/layout/LinedList"/>
    <dgm:cxn modelId="{E892C5A5-168A-4286-A2F0-F072436D76DA}" type="presParOf" srcId="{855D71A2-6BBC-4F68-B36C-ECFD406002D1}" destId="{703C3410-52E3-42E6-9F31-C9F8E0790B20}" srcOrd="1" destOrd="0" presId="urn:microsoft.com/office/officeart/2008/layout/LinedList"/>
    <dgm:cxn modelId="{1A8FCCA1-FA36-422B-B62A-3E6EAD83B50B}" type="presParOf" srcId="{703C3410-52E3-42E6-9F31-C9F8E0790B20}" destId="{A11B702A-B998-466A-8316-0B9A8CE2ABE9}" srcOrd="0" destOrd="0" presId="urn:microsoft.com/office/officeart/2008/layout/LinedList"/>
    <dgm:cxn modelId="{60A5EE44-12AA-4244-B5AC-265EC56E88F3}" type="presParOf" srcId="{703C3410-52E3-42E6-9F31-C9F8E0790B20}" destId="{1D5C7E28-894C-4D10-9F9D-6EB3FC867D45}" srcOrd="1" destOrd="0" presId="urn:microsoft.com/office/officeart/2008/layout/LinedList"/>
    <dgm:cxn modelId="{B1CF3016-2F15-4607-BAFC-4DB125775354}" type="presParOf" srcId="{855D71A2-6BBC-4F68-B36C-ECFD406002D1}" destId="{D12720BB-168E-4E38-A3E6-8381EE58D6C0}" srcOrd="2" destOrd="0" presId="urn:microsoft.com/office/officeart/2008/layout/LinedList"/>
    <dgm:cxn modelId="{D0318A41-A10C-49E2-A812-5CCB695FD8FA}" type="presParOf" srcId="{855D71A2-6BBC-4F68-B36C-ECFD406002D1}" destId="{59682118-28F6-4A9B-998C-19F1840EFAC2}" srcOrd="3" destOrd="0" presId="urn:microsoft.com/office/officeart/2008/layout/LinedList"/>
    <dgm:cxn modelId="{8E71870C-5DB8-4F23-83F3-727CFB1FA929}" type="presParOf" srcId="{59682118-28F6-4A9B-998C-19F1840EFAC2}" destId="{9C636B05-2978-4C57-B86F-86860E97ABEB}" srcOrd="0" destOrd="0" presId="urn:microsoft.com/office/officeart/2008/layout/LinedList"/>
    <dgm:cxn modelId="{EF729CA0-9333-4D1B-8564-B1FF00A9CCFB}" type="presParOf" srcId="{59682118-28F6-4A9B-998C-19F1840EFAC2}" destId="{815DE970-9CFC-4C5E-A90D-5498105FF8B6}" srcOrd="1" destOrd="0" presId="urn:microsoft.com/office/officeart/2008/layout/LinedList"/>
    <dgm:cxn modelId="{4946D109-CF94-4458-B58F-B555B28938D5}" type="presParOf" srcId="{855D71A2-6BBC-4F68-B36C-ECFD406002D1}" destId="{9B4C0F2B-AC12-4D44-A0D5-C445BC1DD92B}" srcOrd="4" destOrd="0" presId="urn:microsoft.com/office/officeart/2008/layout/LinedList"/>
    <dgm:cxn modelId="{6B7AB518-367F-4E5F-A2CD-5D88B1A99C5B}" type="presParOf" srcId="{855D71A2-6BBC-4F68-B36C-ECFD406002D1}" destId="{9499D270-BFBC-4531-BD6B-398F2F54188D}" srcOrd="5" destOrd="0" presId="urn:microsoft.com/office/officeart/2008/layout/LinedList"/>
    <dgm:cxn modelId="{3813DAE2-DCFE-4150-AA18-AABE752F7DD0}" type="presParOf" srcId="{9499D270-BFBC-4531-BD6B-398F2F54188D}" destId="{7BAE85F1-9B0C-496E-BDE2-546103DD29BE}" srcOrd="0" destOrd="0" presId="urn:microsoft.com/office/officeart/2008/layout/LinedList"/>
    <dgm:cxn modelId="{8B645054-9943-422B-8567-9B9793E74B91}" type="presParOf" srcId="{9499D270-BFBC-4531-BD6B-398F2F54188D}" destId="{B5285719-636E-4E51-9305-CE21240BF419}" srcOrd="1" destOrd="0" presId="urn:microsoft.com/office/officeart/2008/layout/LinedList"/>
    <dgm:cxn modelId="{85DEF5FE-8726-4758-BEFE-C469ACAD28EC}" type="presParOf" srcId="{855D71A2-6BBC-4F68-B36C-ECFD406002D1}" destId="{0D2DDDA6-1C94-4D89-86CE-046C04DC8E28}" srcOrd="6" destOrd="0" presId="urn:microsoft.com/office/officeart/2008/layout/LinedList"/>
    <dgm:cxn modelId="{9497562A-346C-4825-9421-E114772F7C9A}" type="presParOf" srcId="{855D71A2-6BBC-4F68-B36C-ECFD406002D1}" destId="{40041771-5702-4BE0-BD4C-4EBEBB235CDB}" srcOrd="7" destOrd="0" presId="urn:microsoft.com/office/officeart/2008/layout/LinedList"/>
    <dgm:cxn modelId="{D9673394-730F-4F5B-8080-56B20E41991A}" type="presParOf" srcId="{40041771-5702-4BE0-BD4C-4EBEBB235CDB}" destId="{F0E61545-9C4A-4B98-833C-B846C57D7F57}" srcOrd="0" destOrd="0" presId="urn:microsoft.com/office/officeart/2008/layout/LinedList"/>
    <dgm:cxn modelId="{FD638041-1474-4175-8049-00E91D8A3AB5}" type="presParOf" srcId="{40041771-5702-4BE0-BD4C-4EBEBB235CDB}" destId="{860A9F96-4AD8-48F0-B851-74C031A810A7}" srcOrd="1" destOrd="0" presId="urn:microsoft.com/office/officeart/2008/layout/LinedList"/>
    <dgm:cxn modelId="{8E0E2DF8-FEDC-4D35-AAA7-7C39D898A497}" type="presParOf" srcId="{855D71A2-6BBC-4F68-B36C-ECFD406002D1}" destId="{EAD722C6-2524-4D92-A92E-5938932BE035}" srcOrd="8" destOrd="0" presId="urn:microsoft.com/office/officeart/2008/layout/LinedList"/>
    <dgm:cxn modelId="{6257C376-9AE6-4218-807B-1E53E3567CD4}" type="presParOf" srcId="{855D71A2-6BBC-4F68-B36C-ECFD406002D1}" destId="{E60F0272-4A55-487C-8223-B9E4DC86099A}" srcOrd="9" destOrd="0" presId="urn:microsoft.com/office/officeart/2008/layout/LinedList"/>
    <dgm:cxn modelId="{DE7D5ADC-9DB6-490F-9198-4FAAC8DB6FE2}" type="presParOf" srcId="{E60F0272-4A55-487C-8223-B9E4DC86099A}" destId="{291C1D12-716D-4045-93E8-03E55B572484}" srcOrd="0" destOrd="0" presId="urn:microsoft.com/office/officeart/2008/layout/LinedList"/>
    <dgm:cxn modelId="{E7C0D9A3-13AC-44A2-A14E-E94EFF7A73CF}" type="presParOf" srcId="{E60F0272-4A55-487C-8223-B9E4DC86099A}" destId="{881A6084-5449-477B-A5D9-22B744A0571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12409-0045-4D90-9D5E-19B2144C73B6}">
      <dsp:nvSpPr>
        <dsp:cNvPr id="0" name=""/>
        <dsp:cNvSpPr/>
      </dsp:nvSpPr>
      <dsp:spPr>
        <a:xfrm>
          <a:off x="0" y="404"/>
          <a:ext cx="85725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11B702A-B998-466A-8316-0B9A8CE2ABE9}">
      <dsp:nvSpPr>
        <dsp:cNvPr id="0" name=""/>
        <dsp:cNvSpPr/>
      </dsp:nvSpPr>
      <dsp:spPr>
        <a:xfrm>
          <a:off x="0" y="404"/>
          <a:ext cx="8572500" cy="6627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b="1" kern="1200" dirty="0"/>
            <a:t>S — Single </a:t>
          </a:r>
          <a:r>
            <a:rPr lang="pt-BR" sz="3100" b="1" kern="1200" dirty="0" err="1"/>
            <a:t>Responsiblity</a:t>
          </a:r>
          <a:r>
            <a:rPr lang="pt-BR" sz="3100" b="1" kern="1200" dirty="0"/>
            <a:t> </a:t>
          </a:r>
          <a:r>
            <a:rPr lang="pt-BR" sz="3100" b="1" kern="1200" dirty="0" err="1"/>
            <a:t>Principle</a:t>
          </a:r>
          <a:r>
            <a:rPr lang="pt-BR" sz="3100" b="1" kern="1200" dirty="0"/>
            <a:t> </a:t>
          </a:r>
          <a:endParaRPr lang="en-US" sz="3100" kern="1200" dirty="0"/>
        </a:p>
      </dsp:txBody>
      <dsp:txXfrm>
        <a:off x="0" y="404"/>
        <a:ext cx="8572500" cy="662778"/>
      </dsp:txXfrm>
    </dsp:sp>
    <dsp:sp modelId="{D12720BB-168E-4E38-A3E6-8381EE58D6C0}">
      <dsp:nvSpPr>
        <dsp:cNvPr id="0" name=""/>
        <dsp:cNvSpPr/>
      </dsp:nvSpPr>
      <dsp:spPr>
        <a:xfrm>
          <a:off x="0" y="663182"/>
          <a:ext cx="85725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C636B05-2978-4C57-B86F-86860E97ABEB}">
      <dsp:nvSpPr>
        <dsp:cNvPr id="0" name=""/>
        <dsp:cNvSpPr/>
      </dsp:nvSpPr>
      <dsp:spPr>
        <a:xfrm>
          <a:off x="0" y="663182"/>
          <a:ext cx="8572500" cy="6627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b="1" kern="1200" dirty="0"/>
            <a:t>O — Open-</a:t>
          </a:r>
          <a:r>
            <a:rPr lang="pt-BR" sz="3100" b="1" kern="1200" dirty="0" err="1"/>
            <a:t>Closed</a:t>
          </a:r>
          <a:r>
            <a:rPr lang="pt-BR" sz="3100" b="1" kern="1200" dirty="0"/>
            <a:t> </a:t>
          </a:r>
          <a:r>
            <a:rPr lang="pt-BR" sz="3100" b="1" kern="1200" dirty="0" err="1"/>
            <a:t>Principle</a:t>
          </a:r>
          <a:r>
            <a:rPr lang="pt-BR" sz="3100" b="1" kern="1200" dirty="0"/>
            <a:t> </a:t>
          </a:r>
          <a:endParaRPr lang="en-US" sz="3100" kern="1200" dirty="0"/>
        </a:p>
      </dsp:txBody>
      <dsp:txXfrm>
        <a:off x="0" y="663182"/>
        <a:ext cx="8572500" cy="662778"/>
      </dsp:txXfrm>
    </dsp:sp>
    <dsp:sp modelId="{9B4C0F2B-AC12-4D44-A0D5-C445BC1DD92B}">
      <dsp:nvSpPr>
        <dsp:cNvPr id="0" name=""/>
        <dsp:cNvSpPr/>
      </dsp:nvSpPr>
      <dsp:spPr>
        <a:xfrm>
          <a:off x="0" y="1325960"/>
          <a:ext cx="85725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BAE85F1-9B0C-496E-BDE2-546103DD29BE}">
      <dsp:nvSpPr>
        <dsp:cNvPr id="0" name=""/>
        <dsp:cNvSpPr/>
      </dsp:nvSpPr>
      <dsp:spPr>
        <a:xfrm>
          <a:off x="0" y="1325960"/>
          <a:ext cx="8572500" cy="6627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b="1" kern="1200" dirty="0"/>
            <a:t>L — </a:t>
          </a:r>
          <a:r>
            <a:rPr lang="pt-BR" sz="3100" b="1" kern="1200" dirty="0" err="1"/>
            <a:t>Liskov</a:t>
          </a:r>
          <a:r>
            <a:rPr lang="pt-BR" sz="3100" b="1" kern="1200" dirty="0"/>
            <a:t> </a:t>
          </a:r>
          <a:r>
            <a:rPr lang="pt-BR" sz="3100" b="1" kern="1200" dirty="0" err="1"/>
            <a:t>Substitution</a:t>
          </a:r>
          <a:r>
            <a:rPr lang="pt-BR" sz="3100" b="1" kern="1200" dirty="0"/>
            <a:t> </a:t>
          </a:r>
          <a:r>
            <a:rPr lang="pt-BR" sz="3100" b="1" kern="1200" dirty="0" err="1"/>
            <a:t>Principle</a:t>
          </a:r>
          <a:r>
            <a:rPr lang="pt-BR" sz="3100" b="1" kern="1200" dirty="0"/>
            <a:t> </a:t>
          </a:r>
          <a:endParaRPr lang="en-US" sz="3100" kern="1200" dirty="0"/>
        </a:p>
      </dsp:txBody>
      <dsp:txXfrm>
        <a:off x="0" y="1325960"/>
        <a:ext cx="8572500" cy="662778"/>
      </dsp:txXfrm>
    </dsp:sp>
    <dsp:sp modelId="{0D2DDDA6-1C94-4D89-86CE-046C04DC8E28}">
      <dsp:nvSpPr>
        <dsp:cNvPr id="0" name=""/>
        <dsp:cNvSpPr/>
      </dsp:nvSpPr>
      <dsp:spPr>
        <a:xfrm>
          <a:off x="0" y="1988739"/>
          <a:ext cx="85725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0E61545-9C4A-4B98-833C-B846C57D7F57}">
      <dsp:nvSpPr>
        <dsp:cNvPr id="0" name=""/>
        <dsp:cNvSpPr/>
      </dsp:nvSpPr>
      <dsp:spPr>
        <a:xfrm>
          <a:off x="0" y="1988739"/>
          <a:ext cx="8572500" cy="6627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b="1" kern="1200" dirty="0"/>
            <a:t>I — Interface </a:t>
          </a:r>
          <a:r>
            <a:rPr lang="pt-BR" sz="3100" b="1" kern="1200" dirty="0" err="1"/>
            <a:t>Segregation</a:t>
          </a:r>
          <a:r>
            <a:rPr lang="pt-BR" sz="3100" b="1" kern="1200" dirty="0"/>
            <a:t> </a:t>
          </a:r>
          <a:r>
            <a:rPr lang="pt-BR" sz="3100" b="1" kern="1200" dirty="0" err="1"/>
            <a:t>Principle</a:t>
          </a:r>
          <a:r>
            <a:rPr lang="pt-BR" sz="3100" b="1" kern="1200" dirty="0"/>
            <a:t> </a:t>
          </a:r>
          <a:endParaRPr lang="en-US" sz="3100" kern="1200" dirty="0"/>
        </a:p>
      </dsp:txBody>
      <dsp:txXfrm>
        <a:off x="0" y="1988739"/>
        <a:ext cx="8572500" cy="662778"/>
      </dsp:txXfrm>
    </dsp:sp>
    <dsp:sp modelId="{EAD722C6-2524-4D92-A92E-5938932BE035}">
      <dsp:nvSpPr>
        <dsp:cNvPr id="0" name=""/>
        <dsp:cNvSpPr/>
      </dsp:nvSpPr>
      <dsp:spPr>
        <a:xfrm>
          <a:off x="0" y="2651517"/>
          <a:ext cx="85725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91C1D12-716D-4045-93E8-03E55B572484}">
      <dsp:nvSpPr>
        <dsp:cNvPr id="0" name=""/>
        <dsp:cNvSpPr/>
      </dsp:nvSpPr>
      <dsp:spPr>
        <a:xfrm>
          <a:off x="0" y="2651517"/>
          <a:ext cx="8572500" cy="6627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b="1" kern="1200" dirty="0"/>
            <a:t>D — </a:t>
          </a:r>
          <a:r>
            <a:rPr lang="pt-BR" sz="3100" b="1" kern="1200" dirty="0" err="1"/>
            <a:t>Dependency</a:t>
          </a:r>
          <a:r>
            <a:rPr lang="pt-BR" sz="3100" b="1" kern="1200" dirty="0"/>
            <a:t> </a:t>
          </a:r>
          <a:r>
            <a:rPr lang="pt-BR" sz="3100" b="1" kern="1200" dirty="0" err="1"/>
            <a:t>Inversion</a:t>
          </a:r>
          <a:r>
            <a:rPr lang="pt-BR" sz="3100" b="1" kern="1200" dirty="0"/>
            <a:t> </a:t>
          </a:r>
          <a:r>
            <a:rPr lang="pt-BR" sz="3100" b="1" kern="1200" dirty="0" err="1"/>
            <a:t>Principle</a:t>
          </a:r>
          <a:endParaRPr lang="en-US" sz="3100" kern="1200" dirty="0"/>
        </a:p>
      </dsp:txBody>
      <dsp:txXfrm>
        <a:off x="0" y="2651517"/>
        <a:ext cx="8572500" cy="662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">
    <p:bg>
      <p:bgPr>
        <a:gradFill>
          <a:gsLst>
            <a:gs pos="0">
              <a:schemeClr val="accent6"/>
            </a:gs>
            <a:gs pos="26000">
              <a:schemeClr val="bg1"/>
            </a:gs>
            <a:gs pos="100000">
              <a:schemeClr val="accent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A49A41B-9CF1-4CD6-B1E3-F736C6383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08751" y="4373774"/>
            <a:ext cx="2706624" cy="35186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0344EF7-FB04-41A4-900F-48EC95C6F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750" y="414337"/>
            <a:ext cx="8572500" cy="149579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54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67014B0-AEAB-4CC8-BCED-661FF1CA2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750" y="2057400"/>
            <a:ext cx="8572500" cy="124182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4326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bg>
      <p:bgPr>
        <a:gradFill>
          <a:gsLst>
            <a:gs pos="0">
              <a:schemeClr val="accent6"/>
            </a:gs>
            <a:gs pos="26000">
              <a:schemeClr val="bg1"/>
            </a:gs>
            <a:gs pos="100000">
              <a:schemeClr val="accent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5750" y="1823853"/>
            <a:ext cx="7886700" cy="1495794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5400">
                <a:solidFill>
                  <a:schemeClr val="tx2"/>
                </a:solidFill>
                <a:effectLst/>
                <a:latin typeface="Arial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2312" y="4838808"/>
            <a:ext cx="1078986" cy="14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4494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 blue gradient bkgd">
    <p:bg>
      <p:bgPr>
        <a:gradFill>
          <a:gsLst>
            <a:gs pos="0">
              <a:schemeClr val="accent6"/>
            </a:gs>
            <a:gs pos="26000">
              <a:schemeClr val="bg1"/>
            </a:gs>
            <a:gs pos="100000">
              <a:schemeClr val="accent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28600"/>
            <a:ext cx="85725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2312" y="4838808"/>
            <a:ext cx="1078986" cy="14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654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logo slide">
    <p:bg>
      <p:bgPr>
        <a:gradFill>
          <a:gsLst>
            <a:gs pos="0">
              <a:schemeClr val="accent6"/>
            </a:gs>
            <a:gs pos="26000">
              <a:schemeClr val="bg1"/>
            </a:gs>
            <a:gs pos="100000">
              <a:schemeClr val="accent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ED6EC7-6D3E-4027-A733-9B78EBA48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6378" y="2254304"/>
            <a:ext cx="5093208" cy="6602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40B410-C7E4-4036-89E5-3C58E91B2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342900"/>
            <a:ext cx="7886700" cy="296862"/>
          </a:xfrm>
          <a:prstGeom prst="rect">
            <a:avLst/>
          </a:prstGeom>
        </p:spPr>
        <p:txBody>
          <a:bodyPr/>
          <a:lstStyle>
            <a:lvl1pPr algn="ctr">
              <a:defRPr sz="1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650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28600"/>
            <a:ext cx="85725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0228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28600"/>
            <a:ext cx="85725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" y="641806"/>
            <a:ext cx="85725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4975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28600"/>
            <a:ext cx="85725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200150"/>
            <a:ext cx="8572500" cy="33147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1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5143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800100" indent="-11430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1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200150" indent="-171450">
              <a:lnSpc>
                <a:spcPct val="100000"/>
              </a:lnSpc>
              <a:spcBef>
                <a:spcPts val="3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900"/>
            </a:lvl4pPr>
            <a:lvl5pPr marL="1543050" indent="-171450">
              <a:lnSpc>
                <a:spcPct val="100000"/>
              </a:lnSpc>
              <a:spcBef>
                <a:spcPts val="3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9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</p:txBody>
      </p:sp>
    </p:spTree>
    <p:extLst>
      <p:ext uri="{BB962C8B-B14F-4D97-AF65-F5344CB8AC3E}">
        <p14:creationId xmlns:p14="http://schemas.microsoft.com/office/powerpoint/2010/main" val="6490277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28600"/>
            <a:ext cx="85725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" y="641806"/>
            <a:ext cx="85725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285750" y="1200150"/>
            <a:ext cx="8572500" cy="33147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1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5143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800100" indent="-11430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1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200150" indent="-171450">
              <a:lnSpc>
                <a:spcPct val="100000"/>
              </a:lnSpc>
              <a:spcBef>
                <a:spcPts val="3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900"/>
            </a:lvl4pPr>
            <a:lvl5pPr marL="1543050" indent="-171450">
              <a:lnSpc>
                <a:spcPct val="100000"/>
              </a:lnSpc>
              <a:spcBef>
                <a:spcPts val="3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9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</p:txBody>
      </p:sp>
    </p:spTree>
    <p:extLst>
      <p:ext uri="{BB962C8B-B14F-4D97-AF65-F5344CB8AC3E}">
        <p14:creationId xmlns:p14="http://schemas.microsoft.com/office/powerpoint/2010/main" val="14939436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986" y="228600"/>
            <a:ext cx="8577263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2800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285750" y="1200150"/>
            <a:ext cx="4057650" cy="33147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defRPr sz="1800">
                <a:solidFill>
                  <a:schemeClr val="bg2"/>
                </a:solidFill>
              </a:defRPr>
            </a:lvl1pPr>
            <a:lvl2pPr marL="5143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2pPr>
            <a:lvl3pPr marL="8572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100">
                <a:solidFill>
                  <a:schemeClr val="bg2"/>
                </a:solidFill>
              </a:defRPr>
            </a:lvl3pPr>
            <a:lvl4pPr marL="1200150" indent="-171450"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4pPr>
            <a:lvl5pPr marL="1543050" indent="-171450"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4800600" y="1200150"/>
            <a:ext cx="4057650" cy="33147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defRPr sz="1800">
                <a:solidFill>
                  <a:schemeClr val="bg2"/>
                </a:solidFill>
              </a:defRPr>
            </a:lvl1pPr>
            <a:lvl2pPr marL="5143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2pPr>
            <a:lvl3pPr marL="8572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100">
                <a:solidFill>
                  <a:schemeClr val="bg2"/>
                </a:solidFill>
              </a:defRPr>
            </a:lvl3pPr>
            <a:lvl4pPr marL="1200150" indent="-171450"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4pPr>
            <a:lvl5pPr marL="1543050" indent="-171450"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</p:txBody>
      </p:sp>
    </p:spTree>
    <p:extLst>
      <p:ext uri="{BB962C8B-B14F-4D97-AF65-F5344CB8AC3E}">
        <p14:creationId xmlns:p14="http://schemas.microsoft.com/office/powerpoint/2010/main" val="37893673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w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986" y="228600"/>
            <a:ext cx="8577263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2800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1CEAD-C06E-4DD6-958D-A69C28387D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5750" y="971550"/>
            <a:ext cx="4057650" cy="3943350"/>
          </a:xfrm>
          <a:prstGeom prst="rect">
            <a:avLst/>
          </a:prstGeom>
        </p:spPr>
        <p:txBody>
          <a:bodyPr lIns="0" tIns="0" rIns="0" bIns="91440"/>
          <a:lstStyle>
            <a:lvl1pPr marL="0" indent="0">
              <a:lnSpc>
                <a:spcPct val="100000"/>
              </a:lnSpc>
              <a:spcBef>
                <a:spcPts val="1800"/>
              </a:spcBef>
              <a:buNone/>
              <a:defRPr sz="2000" baseline="0">
                <a:solidFill>
                  <a:schemeClr val="bg1"/>
                </a:solidFill>
              </a:defRPr>
            </a:lvl1pPr>
            <a:lvl2pPr marL="173038" indent="-173038"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defRPr>
                <a:solidFill>
                  <a:schemeClr val="bg2"/>
                </a:solidFill>
              </a:defRPr>
            </a:lvl2pPr>
            <a:lvl3pPr marL="514350" indent="-173038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3pPr>
            <a:lvl4pPr marL="855663" indent="-168275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100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0C49344-5A94-4BB8-B1F8-EC9EB43874D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800600" y="971550"/>
            <a:ext cx="4057650" cy="3943350"/>
          </a:xfrm>
          <a:prstGeom prst="rect">
            <a:avLst/>
          </a:prstGeom>
        </p:spPr>
        <p:txBody>
          <a:bodyPr lIns="0" tIns="0" rIns="0" bIns="91440"/>
          <a:lstStyle>
            <a:lvl1pPr marL="0" indent="0">
              <a:lnSpc>
                <a:spcPct val="100000"/>
              </a:lnSpc>
              <a:spcBef>
                <a:spcPts val="1800"/>
              </a:spcBef>
              <a:buNone/>
              <a:defRPr sz="2000" baseline="0">
                <a:solidFill>
                  <a:schemeClr val="bg1"/>
                </a:solidFill>
              </a:defRPr>
            </a:lvl1pPr>
            <a:lvl2pPr marL="173038" indent="-173038"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defRPr>
                <a:solidFill>
                  <a:schemeClr val="bg2"/>
                </a:solidFill>
              </a:defRPr>
            </a:lvl2pPr>
            <a:lvl3pPr marL="514350" indent="-173038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3pPr>
            <a:lvl4pPr marL="855663" indent="-168275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100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</p:txBody>
      </p:sp>
    </p:spTree>
    <p:extLst>
      <p:ext uri="{BB962C8B-B14F-4D97-AF65-F5344CB8AC3E}">
        <p14:creationId xmlns:p14="http://schemas.microsoft.com/office/powerpoint/2010/main" val="1459803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s w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986" y="228600"/>
            <a:ext cx="8577263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2800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/>
          </p:nvPr>
        </p:nvSpPr>
        <p:spPr>
          <a:xfrm>
            <a:off x="285750" y="971550"/>
            <a:ext cx="2686050" cy="35433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buNone/>
              <a:defRPr sz="1800">
                <a:solidFill>
                  <a:schemeClr val="bg1"/>
                </a:solidFill>
              </a:defRPr>
            </a:lvl1pPr>
            <a:lvl2pPr marL="171450" indent="-171450"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</a:defRPr>
            </a:lvl2pPr>
            <a:lvl3pPr marL="5143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200">
                <a:solidFill>
                  <a:schemeClr val="bg2"/>
                </a:solidFill>
              </a:defRPr>
            </a:lvl3pPr>
            <a:lvl4pPr marL="1200150" indent="-171450"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4pPr>
            <a:lvl5pPr marL="1543050" indent="-171450"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3228975" y="971550"/>
            <a:ext cx="2686050" cy="35433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buNone/>
              <a:defRPr sz="1800">
                <a:solidFill>
                  <a:schemeClr val="bg1"/>
                </a:solidFill>
              </a:defRPr>
            </a:lvl1pPr>
            <a:lvl2pPr marL="171450" indent="-171450"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</a:defRPr>
            </a:lvl2pPr>
            <a:lvl3pPr marL="5143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200">
                <a:solidFill>
                  <a:schemeClr val="bg2"/>
                </a:solidFill>
              </a:defRPr>
            </a:lvl3pPr>
            <a:lvl4pPr marL="1200150" indent="-171450"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4pPr>
            <a:lvl5pPr marL="1543050" indent="-171450"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4"/>
          </p:nvPr>
        </p:nvSpPr>
        <p:spPr>
          <a:xfrm>
            <a:off x="6172200" y="971550"/>
            <a:ext cx="2686050" cy="35433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buNone/>
              <a:defRPr sz="1800">
                <a:solidFill>
                  <a:schemeClr val="bg1"/>
                </a:solidFill>
              </a:defRPr>
            </a:lvl1pPr>
            <a:lvl2pPr marL="171450" indent="-171450"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</a:defRPr>
            </a:lvl2pPr>
            <a:lvl3pPr marL="5143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200">
                <a:solidFill>
                  <a:schemeClr val="bg2"/>
                </a:solidFill>
              </a:defRPr>
            </a:lvl3pPr>
            <a:lvl4pPr marL="1200150" indent="-171450"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4pPr>
            <a:lvl5pPr marL="1543050" indent="-171450"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</p:txBody>
      </p:sp>
    </p:spTree>
    <p:extLst>
      <p:ext uri="{BB962C8B-B14F-4D97-AF65-F5344CB8AC3E}">
        <p14:creationId xmlns:p14="http://schemas.microsoft.com/office/powerpoint/2010/main" val="34682187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7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1CDB-95CE-458B-A911-027A05894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342900"/>
            <a:ext cx="7886700" cy="296862"/>
          </a:xfrm>
          <a:prstGeom prst="rect">
            <a:avLst/>
          </a:prstGeom>
        </p:spPr>
        <p:txBody>
          <a:bodyPr/>
          <a:lstStyle>
            <a:lvl1pPr algn="ctr">
              <a:defRPr sz="18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39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2309" y="4838808"/>
            <a:ext cx="1078992" cy="140268"/>
          </a:xfrm>
          <a:prstGeom prst="rect">
            <a:avLst/>
          </a:prstGeom>
        </p:spPr>
      </p:pic>
      <p:sp>
        <p:nvSpPr>
          <p:cNvPr id="7" name="fl" descr="                              Dell - Internal Use - Confidential&#10;"/>
          <p:cNvSpPr txBox="1"/>
          <p:nvPr/>
        </p:nvSpPr>
        <p:spPr>
          <a:xfrm>
            <a:off x="4200103" y="5022289"/>
            <a:ext cx="743793" cy="6925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500" b="0" i="0" u="none" baseline="0" dirty="0">
                <a:solidFill>
                  <a:srgbClr val="808080"/>
                </a:solidFill>
                <a:latin typeface="Arial" panose="020B0604020202020204" pitchFamily="34" charset="0"/>
              </a:rPr>
              <a:t>© Copyright 2021 Dell Inc.</a:t>
            </a:r>
          </a:p>
        </p:txBody>
      </p:sp>
      <p:sp>
        <p:nvSpPr>
          <p:cNvPr id="6" name="TextBox 19"/>
          <p:cNvSpPr txBox="1"/>
          <p:nvPr/>
        </p:nvSpPr>
        <p:spPr>
          <a:xfrm>
            <a:off x="3857667" y="5023059"/>
            <a:ext cx="76944" cy="69250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500" b="0" kern="1200" smtClean="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+mn-cs"/>
              </a:rPr>
              <a:pPr algn="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‹nº›</a:t>
            </a:fld>
            <a:endParaRPr lang="en-US" sz="500" b="0" kern="1200" dirty="0" err="1">
              <a:solidFill>
                <a:srgbClr val="80808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TextBox 16"/>
          <p:cNvSpPr txBox="1"/>
          <p:nvPr/>
        </p:nvSpPr>
        <p:spPr>
          <a:xfrm>
            <a:off x="3957049" y="5023059"/>
            <a:ext cx="113814" cy="69250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500" kern="1200" dirty="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+mn-cs"/>
              </a:rPr>
              <a:t>of Y</a:t>
            </a:r>
          </a:p>
        </p:txBody>
      </p:sp>
      <p:sp>
        <p:nvSpPr>
          <p:cNvPr id="4" name="MSIPCMContentMarking" descr="{&quot;HashCode&quot;:-1912962988,&quot;Placement&quot;:&quot;Footer&quot;}">
            <a:extLst>
              <a:ext uri="{FF2B5EF4-FFF2-40B4-BE49-F238E27FC236}">
                <a16:creationId xmlns:a16="http://schemas.microsoft.com/office/drawing/2014/main" id="{AAD52492-B32C-4F5C-93C4-B867BDF3FDDD}"/>
              </a:ext>
            </a:extLst>
          </p:cNvPr>
          <p:cNvSpPr txBox="1"/>
          <p:nvPr/>
        </p:nvSpPr>
        <p:spPr>
          <a:xfrm>
            <a:off x="0" y="4932427"/>
            <a:ext cx="1185008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7F7F7F"/>
                </a:solidFill>
                <a:latin typeface="Calibri" panose="020F0502020204030204" pitchFamily="34" charset="0"/>
              </a:rPr>
              <a:t>Internal Use - Confidential</a:t>
            </a:r>
            <a:endParaRPr lang="en-US" sz="700" dirty="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717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662" r:id="rId2"/>
    <p:sldLayoutId id="2147483673" r:id="rId3"/>
    <p:sldLayoutId id="2147483672" r:id="rId4"/>
    <p:sldLayoutId id="2147483713" r:id="rId5"/>
    <p:sldLayoutId id="2147483724" r:id="rId6"/>
    <p:sldLayoutId id="2147483725" r:id="rId7"/>
    <p:sldLayoutId id="2147483726" r:id="rId8"/>
    <p:sldLayoutId id="2147483667" r:id="rId9"/>
    <p:sldLayoutId id="2147483689" r:id="rId10"/>
    <p:sldLayoutId id="2147483715" r:id="rId11"/>
    <p:sldLayoutId id="2147483729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180">
          <p15:clr>
            <a:srgbClr val="F26B43"/>
          </p15:clr>
        </p15:guide>
        <p15:guide id="4" pos="55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iq.com/design-patterns/repository-pattern" TargetMode="External"/><Relationship Id="rId2" Type="http://schemas.openxmlformats.org/officeDocument/2006/relationships/hyperlink" Target="https://docs.microsoft.com/en-us/aspnet/mvc/overview/older-versions/getting-started-with-ef-5-using-mvc-4/implementing-the-repository-and-unit-of-work-patterns-in-an-asp-net-mvc-application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martinfowler.com/eaaCatalog/unitOfWork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flpinheiro/TemplateApi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backticks-tildes/the-s-o-l-i-d-principles-in-pictures-b34ce2f1e898" TargetMode="External"/><Relationship Id="rId2" Type="http://schemas.openxmlformats.org/officeDocument/2006/relationships/hyperlink" Target="https://www.digitalocean.com/community/conceptual_articles/s-o-l-i-d-the-first-five-principles-of-object-oriented-design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baeldung.com/solid-principle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A2B50-0A30-1762-373E-83C893285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750" y="1162234"/>
            <a:ext cx="8572500" cy="747897"/>
          </a:xfrm>
        </p:spPr>
        <p:txBody>
          <a:bodyPr/>
          <a:lstStyle/>
          <a:p>
            <a:r>
              <a:rPr lang="pt-BR" dirty="0" err="1"/>
              <a:t>Api</a:t>
            </a:r>
            <a:r>
              <a:rPr lang="pt-BR" dirty="0"/>
              <a:t> </a:t>
            </a:r>
            <a:r>
              <a:rPr lang="pt-BR" dirty="0" err="1"/>
              <a:t>Template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A7DA71-A5CD-08FA-752F-69E2D59706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Sandman </a:t>
            </a:r>
            <a:r>
              <a:rPr lang="pt-BR" dirty="0" err="1"/>
              <a:t>Template</a:t>
            </a:r>
            <a:r>
              <a:rPr lang="pt-BR" dirty="0"/>
              <a:t> </a:t>
            </a:r>
            <a:r>
              <a:rPr lang="pt-BR" dirty="0" err="1"/>
              <a:t>Architecture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8728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EC1D05-ADA0-C122-D9DD-4986A6781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750" y="414337"/>
            <a:ext cx="8572500" cy="1495794"/>
          </a:xfrm>
        </p:spPr>
        <p:txBody>
          <a:bodyPr wrap="square" anchor="b">
            <a:normAutofit/>
          </a:bodyPr>
          <a:lstStyle/>
          <a:p>
            <a:r>
              <a:rPr lang="pt-BR" dirty="0" err="1"/>
              <a:t>Advatages</a:t>
            </a:r>
            <a:r>
              <a:rPr lang="pt-BR" dirty="0"/>
              <a:t> 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7E1BFC83-743B-94ED-6B4D-B7B9AC201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750" y="2057400"/>
            <a:ext cx="8572500" cy="12418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/>
              <a:t>The repository and unit of work patterns are intended to create an abstraction layer between the data access layer and the business logic layer of an application.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/>
              <a:t>Implementing these patterns can help insulate your application from changes in the data store and can facilitate automated unit testing or test-driven development (TDD).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/>
              <a:t>A Unit of Work keeps track of everything you do during a business transaction that can affect the database.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pt-BR" sz="1400"/>
          </a:p>
        </p:txBody>
      </p:sp>
    </p:spTree>
    <p:extLst>
      <p:ext uri="{BB962C8B-B14F-4D97-AF65-F5344CB8AC3E}">
        <p14:creationId xmlns:p14="http://schemas.microsoft.com/office/powerpoint/2010/main" val="616526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68BB05-E7CB-AB7A-9DF0-359156F4C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1A25700-3A54-A8C6-66E8-CFC2823B2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629" y="0"/>
            <a:ext cx="531674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4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3CF772-692A-DC9D-A124-240C14763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750" y="414337"/>
            <a:ext cx="8572500" cy="1495794"/>
          </a:xfrm>
        </p:spPr>
        <p:txBody>
          <a:bodyPr wrap="square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References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3E7C77-67A3-0BDA-2647-C6BB2DE49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750" y="2057400"/>
            <a:ext cx="8572500" cy="1241822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https://docs.microsoft.com/en-us/aspnet/mvc/overview/older-versions/getting-started-with-ef-5-using-mvc-4/implementing-the-repository-and-unit-of-work-patterns-in-an-asp-net-mvc-application</a:t>
            </a:r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https://deviq.com/design-patterns/repository-pattern</a:t>
            </a:r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https://martinfowler.com/eaaCatalog/unitOfWork.html</a:t>
            </a:r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891964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3CF772-692A-DC9D-A124-240C14763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750" y="414337"/>
            <a:ext cx="8572500" cy="1495794"/>
          </a:xfrm>
        </p:spPr>
        <p:txBody>
          <a:bodyPr wrap="square" anchor="b">
            <a:normAutofit/>
          </a:bodyPr>
          <a:lstStyle/>
          <a:p>
            <a:r>
              <a:rPr lang="pt-BR" dirty="0" err="1"/>
              <a:t>Template</a:t>
            </a:r>
            <a:r>
              <a:rPr lang="pt-BR" dirty="0"/>
              <a:t> </a:t>
            </a:r>
            <a:r>
              <a:rPr lang="pt-BR" dirty="0" err="1"/>
              <a:t>Specification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3E7C77-67A3-0BDA-2647-C6BB2DE49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750" y="2057399"/>
            <a:ext cx="3927021" cy="2815047"/>
          </a:xfrm>
        </p:spPr>
        <p:txBody>
          <a:bodyPr>
            <a:norm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DTO – Data Transfer Object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DAL – Data Access Layer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Repository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Unit of work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Service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Crossing cutting</a:t>
            </a:r>
            <a:endParaRPr lang="pt-BR" sz="1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323094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A0E699-2EBF-05D7-B380-BEDEE2979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6E28CE4-5C7F-4BC4-7555-579C491F8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694" y="0"/>
            <a:ext cx="682061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612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88995-FBAF-C380-A2A5-0DAC4832C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228600"/>
            <a:ext cx="4291014" cy="387798"/>
          </a:xfrm>
        </p:spPr>
        <p:txBody>
          <a:bodyPr/>
          <a:lstStyle/>
          <a:p>
            <a:pPr algn="ctr"/>
            <a:r>
              <a:rPr lang="pt-BR" dirty="0"/>
              <a:t>DAL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8DF407-3A46-6CEF-3F4D-C33AE61D6C2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base Access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contain Admin e log info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Should represent the data from the data 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do data base mapping info</a:t>
            </a:r>
          </a:p>
          <a:p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DAE5A08-9C8B-CFE8-F7FB-21A40505315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/>
              <a:t>Controller</a:t>
            </a:r>
            <a:r>
              <a:rPr lang="pt-BR" dirty="0"/>
              <a:t> Access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/>
              <a:t>Should</a:t>
            </a:r>
            <a:r>
              <a:rPr lang="pt-BR" dirty="0"/>
              <a:t>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contain</a:t>
            </a:r>
            <a:r>
              <a:rPr lang="pt-BR" dirty="0"/>
              <a:t> Admin e log </a:t>
            </a:r>
            <a:r>
              <a:rPr lang="pt-BR" dirty="0" err="1"/>
              <a:t>info</a:t>
            </a: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/>
              <a:t>Should</a:t>
            </a:r>
            <a:r>
              <a:rPr lang="pt-BR" dirty="0"/>
              <a:t> </a:t>
            </a:r>
            <a:r>
              <a:rPr lang="pt-BR" dirty="0" err="1"/>
              <a:t>deliver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correct</a:t>
            </a:r>
            <a:r>
              <a:rPr lang="pt-BR" dirty="0"/>
              <a:t> </a:t>
            </a:r>
            <a:r>
              <a:rPr lang="pt-BR" dirty="0" err="1"/>
              <a:t>information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user</a:t>
            </a: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/>
              <a:t>Can</a:t>
            </a:r>
            <a:r>
              <a:rPr lang="pt-BR" dirty="0"/>
              <a:t> do </a:t>
            </a:r>
            <a:r>
              <a:rPr lang="pt-BR" dirty="0" err="1"/>
              <a:t>Json</a:t>
            </a:r>
            <a:r>
              <a:rPr lang="pt-BR" dirty="0"/>
              <a:t> mapping </a:t>
            </a:r>
            <a:r>
              <a:rPr lang="pt-BR" dirty="0" err="1"/>
              <a:t>info</a:t>
            </a:r>
            <a:endParaRPr lang="pt-BR" dirty="0"/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8F3A261-48FB-1B97-44FE-DADC9789C1D0}"/>
              </a:ext>
            </a:extLst>
          </p:cNvPr>
          <p:cNvSpPr txBox="1"/>
          <p:nvPr/>
        </p:nvSpPr>
        <p:spPr>
          <a:xfrm>
            <a:off x="5016953" y="207055"/>
            <a:ext cx="362494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rPr>
              <a:t>DTO</a:t>
            </a:r>
          </a:p>
        </p:txBody>
      </p:sp>
    </p:spTree>
    <p:extLst>
      <p:ext uri="{BB962C8B-B14F-4D97-AF65-F5344CB8AC3E}">
        <p14:creationId xmlns:p14="http://schemas.microsoft.com/office/powerpoint/2010/main" val="2284041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88995-FBAF-C380-A2A5-0DAC4832C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228600"/>
            <a:ext cx="4291014" cy="387798"/>
          </a:xfrm>
        </p:spPr>
        <p:txBody>
          <a:bodyPr/>
          <a:lstStyle/>
          <a:p>
            <a:pPr algn="ctr"/>
            <a:r>
              <a:rPr lang="pt-BR" dirty="0" err="1"/>
              <a:t>Repository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8DF407-3A46-6CEF-3F4D-C33AE61D6C2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Access </a:t>
            </a:r>
            <a:r>
              <a:rPr lang="pt-BR" dirty="0" err="1"/>
              <a:t>info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data 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Never </a:t>
            </a:r>
            <a:r>
              <a:rPr lang="pt-BR" dirty="0" err="1"/>
              <a:t>Contains</a:t>
            </a:r>
            <a:r>
              <a:rPr lang="pt-BR" dirty="0"/>
              <a:t> Business </a:t>
            </a:r>
            <a:r>
              <a:rPr lang="pt-BR" dirty="0" err="1"/>
              <a:t>Logic</a:t>
            </a: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Do data base </a:t>
            </a:r>
            <a:r>
              <a:rPr lang="pt-BR" dirty="0" err="1"/>
              <a:t>logic</a:t>
            </a:r>
            <a:r>
              <a:rPr lang="pt-BR" dirty="0"/>
              <a:t> </a:t>
            </a:r>
            <a:r>
              <a:rPr lang="pt-BR" dirty="0" err="1"/>
              <a:t>validation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DAE5A08-9C8B-CFE8-F7FB-21A40505315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/>
              <a:t>Process</a:t>
            </a:r>
            <a:r>
              <a:rPr lang="pt-BR" dirty="0"/>
              <a:t> </a:t>
            </a:r>
            <a:r>
              <a:rPr lang="pt-BR" dirty="0" err="1"/>
              <a:t>info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repository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controller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vice-versa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/>
              <a:t>Contains</a:t>
            </a:r>
            <a:r>
              <a:rPr lang="pt-BR" dirty="0"/>
              <a:t> Business </a:t>
            </a:r>
            <a:r>
              <a:rPr lang="pt-BR" dirty="0" err="1"/>
              <a:t>Logic</a:t>
            </a: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Do business </a:t>
            </a:r>
            <a:r>
              <a:rPr lang="pt-BR" dirty="0" err="1"/>
              <a:t>logic</a:t>
            </a:r>
            <a:r>
              <a:rPr lang="pt-BR" dirty="0"/>
              <a:t> </a:t>
            </a:r>
            <a:r>
              <a:rPr lang="pt-BR" dirty="0" err="1"/>
              <a:t>validation</a:t>
            </a:r>
            <a:endParaRPr lang="pt-BR" dirty="0"/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8F3A261-48FB-1B97-44FE-DADC9789C1D0}"/>
              </a:ext>
            </a:extLst>
          </p:cNvPr>
          <p:cNvSpPr txBox="1"/>
          <p:nvPr/>
        </p:nvSpPr>
        <p:spPr>
          <a:xfrm>
            <a:off x="5016953" y="207055"/>
            <a:ext cx="362494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rPr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335765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E6756C-0366-3751-B3B7-70F61D44E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228600"/>
            <a:ext cx="4286250" cy="387798"/>
          </a:xfrm>
        </p:spPr>
        <p:txBody>
          <a:bodyPr/>
          <a:lstStyle/>
          <a:p>
            <a:r>
              <a:rPr lang="pt-BR" dirty="0"/>
              <a:t>Unit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Work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59EE50-5762-726A-7BD9-6E9770D3E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200150"/>
            <a:ext cx="4286250" cy="33147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pt-BR" dirty="0" err="1">
                <a:solidFill>
                  <a:schemeClr val="bg1"/>
                </a:solidFill>
                <a:ea typeface="+mj-ea"/>
                <a:cs typeface="+mj-cs"/>
              </a:rPr>
              <a:t>Encapsulate</a:t>
            </a:r>
            <a:r>
              <a:rPr lang="pt-BR" dirty="0">
                <a:solidFill>
                  <a:schemeClr val="bg1"/>
                </a:solidFill>
                <a:ea typeface="+mj-ea"/>
                <a:cs typeface="+mj-cs"/>
              </a:rPr>
              <a:t> </a:t>
            </a:r>
            <a:r>
              <a:rPr lang="pt-BR" dirty="0" err="1">
                <a:solidFill>
                  <a:schemeClr val="bg1"/>
                </a:solidFill>
                <a:ea typeface="+mj-ea"/>
                <a:cs typeface="+mj-cs"/>
              </a:rPr>
              <a:t>all</a:t>
            </a:r>
            <a:r>
              <a:rPr lang="pt-BR" dirty="0">
                <a:solidFill>
                  <a:schemeClr val="bg1"/>
                </a:solidFill>
                <a:ea typeface="+mj-ea"/>
                <a:cs typeface="+mj-cs"/>
              </a:rPr>
              <a:t> </a:t>
            </a:r>
            <a:r>
              <a:rPr lang="pt-BR" dirty="0" err="1">
                <a:solidFill>
                  <a:schemeClr val="bg1"/>
                </a:solidFill>
                <a:ea typeface="+mj-ea"/>
                <a:cs typeface="+mj-cs"/>
              </a:rPr>
              <a:t>repository</a:t>
            </a:r>
            <a:r>
              <a:rPr lang="pt-BR" dirty="0">
                <a:solidFill>
                  <a:schemeClr val="bg1"/>
                </a:solidFill>
                <a:ea typeface="+mj-ea"/>
                <a:cs typeface="+mj-cs"/>
              </a:rPr>
              <a:t>  </a:t>
            </a:r>
            <a:r>
              <a:rPr lang="pt-BR" dirty="0" err="1">
                <a:solidFill>
                  <a:schemeClr val="bg1"/>
                </a:solidFill>
                <a:ea typeface="+mj-ea"/>
                <a:cs typeface="+mj-cs"/>
              </a:rPr>
              <a:t>logic</a:t>
            </a:r>
            <a:r>
              <a:rPr lang="pt-BR" dirty="0">
                <a:solidFill>
                  <a:schemeClr val="bg1"/>
                </a:solidFill>
                <a:ea typeface="+mj-ea"/>
                <a:cs typeface="+mj-cs"/>
              </a:rPr>
              <a:t> </a:t>
            </a:r>
            <a:r>
              <a:rPr lang="pt-BR" dirty="0" err="1">
                <a:solidFill>
                  <a:schemeClr val="bg1"/>
                </a:solidFill>
                <a:ea typeface="+mj-ea"/>
                <a:cs typeface="+mj-cs"/>
              </a:rPr>
              <a:t>needed</a:t>
            </a:r>
            <a:r>
              <a:rPr lang="pt-BR" dirty="0">
                <a:solidFill>
                  <a:schemeClr val="bg1"/>
                </a:solidFill>
                <a:ea typeface="+mj-ea"/>
                <a:cs typeface="+mj-cs"/>
              </a:rPr>
              <a:t> </a:t>
            </a:r>
            <a:r>
              <a:rPr lang="pt-BR" dirty="0" err="1">
                <a:solidFill>
                  <a:schemeClr val="bg1"/>
                </a:solidFill>
                <a:ea typeface="+mj-ea"/>
                <a:cs typeface="+mj-cs"/>
              </a:rPr>
              <a:t>by</a:t>
            </a:r>
            <a:r>
              <a:rPr lang="pt-BR" dirty="0">
                <a:solidFill>
                  <a:schemeClr val="bg1"/>
                </a:solidFill>
                <a:ea typeface="+mj-ea"/>
                <a:cs typeface="+mj-cs"/>
              </a:rPr>
              <a:t> </a:t>
            </a:r>
            <a:r>
              <a:rPr lang="pt-BR" dirty="0" err="1">
                <a:solidFill>
                  <a:schemeClr val="bg1"/>
                </a:solidFill>
                <a:ea typeface="+mj-ea"/>
                <a:cs typeface="+mj-cs"/>
              </a:rPr>
              <a:t>the</a:t>
            </a:r>
            <a:r>
              <a:rPr lang="pt-BR" dirty="0">
                <a:solidFill>
                  <a:schemeClr val="bg1"/>
                </a:solidFill>
                <a:ea typeface="+mj-ea"/>
                <a:cs typeface="+mj-cs"/>
              </a:rPr>
              <a:t> servisse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pt-BR" dirty="0">
                <a:solidFill>
                  <a:schemeClr val="bg1"/>
                </a:solidFill>
                <a:ea typeface="+mj-ea"/>
                <a:cs typeface="+mj-cs"/>
              </a:rPr>
              <a:t>Do </a:t>
            </a:r>
            <a:r>
              <a:rPr lang="pt-BR" dirty="0" err="1">
                <a:solidFill>
                  <a:schemeClr val="bg1"/>
                </a:solidFill>
                <a:ea typeface="+mj-ea"/>
                <a:cs typeface="+mj-cs"/>
              </a:rPr>
              <a:t>transactions</a:t>
            </a:r>
            <a:r>
              <a:rPr lang="pt-BR" dirty="0">
                <a:solidFill>
                  <a:schemeClr val="bg1"/>
                </a:solidFill>
                <a:ea typeface="+mj-ea"/>
                <a:cs typeface="+mj-cs"/>
              </a:rPr>
              <a:t>, </a:t>
            </a:r>
            <a:r>
              <a:rPr lang="pt-BR" dirty="0" err="1">
                <a:solidFill>
                  <a:schemeClr val="bg1"/>
                </a:solidFill>
                <a:ea typeface="+mj-ea"/>
                <a:cs typeface="+mj-cs"/>
              </a:rPr>
              <a:t>Roll</a:t>
            </a:r>
            <a:r>
              <a:rPr lang="pt-BR" dirty="0">
                <a:solidFill>
                  <a:schemeClr val="bg1"/>
                </a:solidFill>
                <a:ea typeface="+mj-ea"/>
                <a:cs typeface="+mj-cs"/>
              </a:rPr>
              <a:t> </a:t>
            </a:r>
            <a:r>
              <a:rPr lang="pt-BR" dirty="0" err="1">
                <a:solidFill>
                  <a:schemeClr val="bg1"/>
                </a:solidFill>
                <a:ea typeface="+mj-ea"/>
                <a:cs typeface="+mj-cs"/>
              </a:rPr>
              <a:t>back</a:t>
            </a:r>
            <a:r>
              <a:rPr lang="pt-BR" dirty="0">
                <a:solidFill>
                  <a:schemeClr val="bg1"/>
                </a:solidFill>
                <a:ea typeface="+mj-ea"/>
                <a:cs typeface="+mj-cs"/>
              </a:rPr>
              <a:t> </a:t>
            </a:r>
            <a:r>
              <a:rPr lang="pt-BR" dirty="0" err="1">
                <a:solidFill>
                  <a:schemeClr val="bg1"/>
                </a:solidFill>
                <a:ea typeface="+mj-ea"/>
                <a:cs typeface="+mj-cs"/>
              </a:rPr>
              <a:t>and</a:t>
            </a:r>
            <a:r>
              <a:rPr lang="pt-BR" dirty="0">
                <a:solidFill>
                  <a:schemeClr val="bg1"/>
                </a:solidFill>
                <a:ea typeface="+mj-ea"/>
                <a:cs typeface="+mj-cs"/>
              </a:rPr>
              <a:t> </a:t>
            </a:r>
            <a:r>
              <a:rPr lang="pt-BR" dirty="0" err="1">
                <a:solidFill>
                  <a:schemeClr val="bg1"/>
                </a:solidFill>
                <a:ea typeface="+mj-ea"/>
                <a:cs typeface="+mj-cs"/>
              </a:rPr>
              <a:t>commits</a:t>
            </a:r>
            <a:r>
              <a:rPr lang="pt-BR" dirty="0">
                <a:solidFill>
                  <a:schemeClr val="bg1"/>
                </a:solidFill>
                <a:ea typeface="+mj-ea"/>
                <a:cs typeface="+mj-cs"/>
              </a:rPr>
              <a:t> </a:t>
            </a:r>
            <a:r>
              <a:rPr lang="pt-BR" dirty="0" err="1">
                <a:solidFill>
                  <a:schemeClr val="bg1"/>
                </a:solidFill>
                <a:ea typeface="+mj-ea"/>
                <a:cs typeface="+mj-cs"/>
              </a:rPr>
              <a:t>call</a:t>
            </a:r>
            <a:endParaRPr lang="pt-BR" dirty="0">
              <a:solidFill>
                <a:schemeClr val="bg1"/>
              </a:solidFill>
              <a:ea typeface="+mj-ea"/>
              <a:cs typeface="+mj-cs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pt-BR" dirty="0" err="1">
                <a:solidFill>
                  <a:schemeClr val="bg1"/>
                </a:solidFill>
                <a:ea typeface="+mj-ea"/>
                <a:cs typeface="+mj-cs"/>
              </a:rPr>
              <a:t>Facilitate</a:t>
            </a:r>
            <a:r>
              <a:rPr lang="pt-BR" dirty="0">
                <a:solidFill>
                  <a:schemeClr val="bg1"/>
                </a:solidFill>
                <a:ea typeface="+mj-ea"/>
                <a:cs typeface="+mj-cs"/>
              </a:rPr>
              <a:t> </a:t>
            </a:r>
            <a:r>
              <a:rPr lang="pt-BR" dirty="0" err="1">
                <a:solidFill>
                  <a:schemeClr val="bg1"/>
                </a:solidFill>
                <a:ea typeface="+mj-ea"/>
                <a:cs typeface="+mj-cs"/>
              </a:rPr>
              <a:t>the</a:t>
            </a:r>
            <a:r>
              <a:rPr lang="pt-BR" dirty="0">
                <a:solidFill>
                  <a:schemeClr val="bg1"/>
                </a:solidFill>
                <a:ea typeface="+mj-ea"/>
                <a:cs typeface="+mj-cs"/>
              </a:rPr>
              <a:t> </a:t>
            </a:r>
            <a:r>
              <a:rPr lang="pt-BR" dirty="0" err="1">
                <a:solidFill>
                  <a:schemeClr val="bg1"/>
                </a:solidFill>
                <a:ea typeface="+mj-ea"/>
                <a:cs typeface="+mj-cs"/>
              </a:rPr>
              <a:t>services</a:t>
            </a:r>
            <a:r>
              <a:rPr lang="pt-BR" dirty="0">
                <a:solidFill>
                  <a:schemeClr val="bg1"/>
                </a:solidFill>
                <a:ea typeface="+mj-ea"/>
                <a:cs typeface="+mj-cs"/>
              </a:rPr>
              <a:t> </a:t>
            </a:r>
            <a:r>
              <a:rPr lang="pt-BR" dirty="0" err="1">
                <a:solidFill>
                  <a:schemeClr val="bg1"/>
                </a:solidFill>
                <a:ea typeface="+mj-ea"/>
                <a:cs typeface="+mj-cs"/>
              </a:rPr>
              <a:t>contructor</a:t>
            </a:r>
            <a:r>
              <a:rPr lang="pt-BR" dirty="0">
                <a:solidFill>
                  <a:schemeClr val="bg1"/>
                </a:solidFill>
                <a:ea typeface="+mj-ea"/>
                <a:cs typeface="+mj-cs"/>
              </a:rPr>
              <a:t> </a:t>
            </a:r>
            <a:r>
              <a:rPr lang="pt-BR" dirty="0" err="1">
                <a:solidFill>
                  <a:schemeClr val="bg1"/>
                </a:solidFill>
                <a:ea typeface="+mj-ea"/>
                <a:cs typeface="+mj-cs"/>
              </a:rPr>
              <a:t>and</a:t>
            </a:r>
            <a:r>
              <a:rPr lang="pt-BR" dirty="0">
                <a:solidFill>
                  <a:schemeClr val="bg1"/>
                </a:solidFill>
                <a:ea typeface="+mj-ea"/>
                <a:cs typeface="+mj-cs"/>
              </a:rPr>
              <a:t> </a:t>
            </a:r>
            <a:r>
              <a:rPr lang="pt-BR" dirty="0" err="1">
                <a:solidFill>
                  <a:schemeClr val="bg1"/>
                </a:solidFill>
                <a:ea typeface="+mj-ea"/>
                <a:cs typeface="+mj-cs"/>
              </a:rPr>
              <a:t>service</a:t>
            </a:r>
            <a:r>
              <a:rPr lang="pt-BR" dirty="0">
                <a:solidFill>
                  <a:schemeClr val="bg1"/>
                </a:solidFill>
                <a:ea typeface="+mj-ea"/>
                <a:cs typeface="+mj-cs"/>
              </a:rPr>
              <a:t> </a:t>
            </a:r>
            <a:r>
              <a:rPr lang="pt-BR" dirty="0" err="1">
                <a:solidFill>
                  <a:schemeClr val="bg1"/>
                </a:solidFill>
                <a:ea typeface="+mj-ea"/>
                <a:cs typeface="+mj-cs"/>
              </a:rPr>
              <a:t>functionalite</a:t>
            </a:r>
            <a:endParaRPr lang="pt-BR" dirty="0">
              <a:solidFill>
                <a:schemeClr val="bg1"/>
              </a:solidFill>
              <a:ea typeface="+mj-ea"/>
              <a:cs typeface="+mj-cs"/>
            </a:endParaRP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56D36C6-786B-AE6A-CE03-A2818F0D7C79}"/>
              </a:ext>
            </a:extLst>
          </p:cNvPr>
          <p:cNvSpPr txBox="1"/>
          <p:nvPr/>
        </p:nvSpPr>
        <p:spPr>
          <a:xfrm>
            <a:off x="4572000" y="279206"/>
            <a:ext cx="428624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rPr>
              <a:t>Cross</a:t>
            </a:r>
            <a:r>
              <a:rPr lang="pt-BR" sz="1800" dirty="0"/>
              <a:t> </a:t>
            </a:r>
            <a:r>
              <a:rPr lang="pt-BR" sz="2800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rPr>
              <a:t>Cutting</a:t>
            </a:r>
            <a:endParaRPr lang="pt-BR" sz="28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D54E04D-2752-9FE7-BD91-F971D56734C2}"/>
              </a:ext>
            </a:extLst>
          </p:cNvPr>
          <p:cNvSpPr txBox="1"/>
          <p:nvPr/>
        </p:nvSpPr>
        <p:spPr>
          <a:xfrm>
            <a:off x="4571999" y="1129937"/>
            <a:ext cx="4286250" cy="36881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lnSpc>
                <a:spcPct val="150000"/>
              </a:lnSpc>
              <a:spcBef>
                <a:spcPct val="0"/>
              </a:spcBef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rPr>
              <a:t>Optional Project part</a:t>
            </a: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rPr>
              <a:t>Should contains static part which are independent of the Project logic and data, as data validator, exceptions, error message, useful function.</a:t>
            </a: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rPr>
              <a:t>Should be visible for all parts (projects) of the solution</a:t>
            </a: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rPr>
              <a:t>Should be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rPr>
              <a:t>indepent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rPr>
              <a:t> of Project classes and interfaces</a:t>
            </a:r>
            <a:endParaRPr lang="pt-BR" sz="18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21262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7BD6A6-84F1-582C-A246-40183A71F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6994" y="414337"/>
            <a:ext cx="6781256" cy="1495794"/>
          </a:xfrm>
        </p:spPr>
        <p:txBody>
          <a:bodyPr wrap="square" anchor="b">
            <a:normAutofit/>
          </a:bodyPr>
          <a:lstStyle/>
          <a:p>
            <a:r>
              <a:rPr lang="pt-BR" dirty="0" err="1"/>
              <a:t>Example</a:t>
            </a:r>
            <a:r>
              <a:rPr lang="pt-BR" dirty="0"/>
              <a:t> Project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5EBABA-B22B-6106-ABAF-17A5B74B4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6994" y="2057400"/>
            <a:ext cx="6781256" cy="124182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https://github.com/flpinheiro/TemplateApi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Aft>
                <a:spcPts val="600"/>
              </a:spcAft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026BA4C-2513-3DE9-E18E-D139BAD74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19" y="0"/>
            <a:ext cx="1801639" cy="503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209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1040ED-4283-00B6-69C4-EB925E60C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228600"/>
            <a:ext cx="8572500" cy="387798"/>
          </a:xfrm>
        </p:spPr>
        <p:txBody>
          <a:bodyPr wrap="square">
            <a:normAutofit/>
          </a:bodyPr>
          <a:lstStyle/>
          <a:p>
            <a:r>
              <a:rPr lang="pt-BR" dirty="0"/>
              <a:t>S.O.L.I.D.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D3EEA015-7694-168C-116D-65214AC320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5991443"/>
              </p:ext>
            </p:extLst>
          </p:nvPr>
        </p:nvGraphicFramePr>
        <p:xfrm>
          <a:off x="285750" y="1200150"/>
          <a:ext cx="8572500" cy="3314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5065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99F28-19CF-7167-3DC0-E3E85491E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750" y="414337"/>
            <a:ext cx="8572500" cy="1495794"/>
          </a:xfrm>
        </p:spPr>
        <p:txBody>
          <a:bodyPr wrap="square" anchor="b">
            <a:normAutofit/>
          </a:bodyPr>
          <a:lstStyle/>
          <a:p>
            <a:r>
              <a:rPr lang="pt-BR" dirty="0"/>
              <a:t>Single </a:t>
            </a:r>
            <a:r>
              <a:rPr lang="pt-BR" dirty="0" err="1"/>
              <a:t>Responsiblity</a:t>
            </a:r>
            <a:r>
              <a:rPr lang="pt-BR" dirty="0"/>
              <a:t> </a:t>
            </a:r>
            <a:r>
              <a:rPr lang="pt-BR" dirty="0" err="1"/>
              <a:t>Principle</a:t>
            </a:r>
            <a:r>
              <a:rPr lang="pt-BR" dirty="0"/>
              <a:t> 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E759DF34-8AED-7A36-CAD3-9F1DF407C6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750" y="2057400"/>
            <a:ext cx="8572500" cy="12418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/>
              <a:t>A class should have one and only one reason to change, meaning that a class should have only one job.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/>
              <a:t>If a Class has many responsibilities, it increases the possibility of bugs because making changes to one of its responsibilities, could affect the other ones without you knowing.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pt-BR" sz="1700"/>
          </a:p>
        </p:txBody>
      </p:sp>
    </p:spTree>
    <p:extLst>
      <p:ext uri="{BB962C8B-B14F-4D97-AF65-F5344CB8AC3E}">
        <p14:creationId xmlns:p14="http://schemas.microsoft.com/office/powerpoint/2010/main" val="3730704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B6FAB3-2EE5-1632-860D-1DCF79029B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750" y="414337"/>
            <a:ext cx="8572500" cy="1495794"/>
          </a:xfrm>
        </p:spPr>
        <p:txBody>
          <a:bodyPr wrap="square" anchor="b">
            <a:normAutofit/>
          </a:bodyPr>
          <a:lstStyle/>
          <a:p>
            <a:r>
              <a:rPr lang="pt-BR" dirty="0"/>
              <a:t>Open-</a:t>
            </a:r>
            <a:r>
              <a:rPr lang="pt-BR" dirty="0" err="1"/>
              <a:t>Closed</a:t>
            </a:r>
            <a:r>
              <a:rPr lang="pt-BR" dirty="0"/>
              <a:t> </a:t>
            </a:r>
            <a:r>
              <a:rPr lang="pt-BR" dirty="0" err="1"/>
              <a:t>Principle</a:t>
            </a:r>
            <a:r>
              <a:rPr lang="pt-BR" dirty="0"/>
              <a:t> 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FFBED8-DF9F-2C4E-85D7-BEB3BE2FB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750" y="2057400"/>
            <a:ext cx="8572500" cy="124182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Objects or entities should be open for extension but closed for modification. </a:t>
            </a:r>
          </a:p>
          <a:p>
            <a:pPr>
              <a:spcAft>
                <a:spcPts val="600"/>
              </a:spcAft>
            </a:pPr>
            <a:r>
              <a:rPr lang="en-US" dirty="0"/>
              <a:t>Changing the current </a:t>
            </a:r>
            <a:r>
              <a:rPr lang="en-US" dirty="0" err="1"/>
              <a:t>behaviour</a:t>
            </a:r>
            <a:r>
              <a:rPr lang="en-US" dirty="0"/>
              <a:t> of a Class will affect all the systems using that Class.</a:t>
            </a:r>
          </a:p>
          <a:p>
            <a:pPr>
              <a:spcAft>
                <a:spcPts val="600"/>
              </a:spcAf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5392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574C9-0E2E-7B54-C007-19E2B740F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750" y="414337"/>
            <a:ext cx="8572500" cy="1495794"/>
          </a:xfrm>
        </p:spPr>
        <p:txBody>
          <a:bodyPr wrap="square" anchor="b">
            <a:normAutofit/>
          </a:bodyPr>
          <a:lstStyle/>
          <a:p>
            <a:r>
              <a:rPr lang="pt-BR" dirty="0" err="1"/>
              <a:t>Liskov</a:t>
            </a:r>
            <a:r>
              <a:rPr lang="pt-BR" dirty="0"/>
              <a:t> </a:t>
            </a:r>
            <a:r>
              <a:rPr lang="pt-BR" dirty="0" err="1"/>
              <a:t>Substitution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974C0C-61B5-F953-A445-F594A29A1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750" y="2057400"/>
            <a:ext cx="8572500" cy="124182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Aft>
                <a:spcPts val="600"/>
              </a:spcAft>
              <a:buNone/>
            </a:pPr>
            <a:r>
              <a:rPr lang="en-US" sz="1700"/>
              <a:t>If S is a subtype of T, then objects of type T in a program may be replaced with objects of type S without altering any of the desirable properties of that program.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/>
              <a:t>This means that every subclass or derived class should be substitutable for their base or parent class.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pt-BR" sz="1700"/>
          </a:p>
        </p:txBody>
      </p:sp>
    </p:spTree>
    <p:extLst>
      <p:ext uri="{BB962C8B-B14F-4D97-AF65-F5344CB8AC3E}">
        <p14:creationId xmlns:p14="http://schemas.microsoft.com/office/powerpoint/2010/main" val="195164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C6783C-15F6-D425-018B-03CC7F6AA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750" y="414337"/>
            <a:ext cx="8572500" cy="1495794"/>
          </a:xfrm>
        </p:spPr>
        <p:txBody>
          <a:bodyPr wrap="square" anchor="b">
            <a:normAutofit/>
          </a:bodyPr>
          <a:lstStyle/>
          <a:p>
            <a:r>
              <a:rPr lang="pt-BR" dirty="0"/>
              <a:t>Interface </a:t>
            </a:r>
            <a:r>
              <a:rPr lang="pt-BR" dirty="0" err="1"/>
              <a:t>Segregation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C63291-0696-8F78-09EB-DC8E4E74E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750" y="2057400"/>
            <a:ext cx="8572500" cy="1241822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1900"/>
              <a:t>A client should never be forced to implement an interface that it doesn’t use, or clients shouldn’t be forced to depend on methods they do not use.</a:t>
            </a:r>
          </a:p>
          <a:p>
            <a:pPr>
              <a:spcAft>
                <a:spcPts val="600"/>
              </a:spcAft>
            </a:pPr>
            <a:r>
              <a:rPr lang="en-US" sz="1900"/>
              <a:t>Many client-specific interfaces are better than one general-purpose interface.</a:t>
            </a:r>
          </a:p>
          <a:p>
            <a:pPr>
              <a:spcAft>
                <a:spcPts val="600"/>
              </a:spcAft>
            </a:pPr>
            <a:endParaRPr lang="pt-BR" sz="1900"/>
          </a:p>
        </p:txBody>
      </p:sp>
    </p:spTree>
    <p:extLst>
      <p:ext uri="{BB962C8B-B14F-4D97-AF65-F5344CB8AC3E}">
        <p14:creationId xmlns:p14="http://schemas.microsoft.com/office/powerpoint/2010/main" val="3103306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C6783C-15F6-D425-018B-03CC7F6AA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750" y="414337"/>
            <a:ext cx="8572500" cy="1495794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Dependency Inversion Principle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C63291-0696-8F78-09EB-DC8E4E74E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750" y="2057399"/>
            <a:ext cx="8572500" cy="1887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Entities must depend on abstractions, not on concretions. It states that the high-level module must not depend on the low-level module, but they should depend on abstractions.</a:t>
            </a:r>
            <a:r>
              <a:rPr lang="en-US" sz="1600" b="1" dirty="0"/>
              <a:t> 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High-level Module(or Class)</a:t>
            </a:r>
            <a:r>
              <a:rPr lang="en-US" sz="1600" dirty="0"/>
              <a:t>: </a:t>
            </a:r>
            <a:r>
              <a:rPr lang="en-US" sz="1600" i="1" dirty="0"/>
              <a:t>Class</a:t>
            </a:r>
            <a:r>
              <a:rPr lang="en-US" sz="1600" dirty="0"/>
              <a:t> that executes an action with a tool.</a:t>
            </a:r>
          </a:p>
          <a:p>
            <a:pPr marL="0" indent="0">
              <a:buNone/>
            </a:pPr>
            <a:r>
              <a:rPr lang="en-US" sz="1600" b="1" dirty="0"/>
              <a:t>Low-level Module (or Class)</a:t>
            </a:r>
            <a:r>
              <a:rPr lang="en-US" sz="1600" dirty="0"/>
              <a:t>: The </a:t>
            </a:r>
            <a:r>
              <a:rPr lang="en-US" sz="1600" i="1" dirty="0"/>
              <a:t>tool</a:t>
            </a:r>
            <a:r>
              <a:rPr lang="en-US" sz="1600" dirty="0"/>
              <a:t> that is needed to execute the action</a:t>
            </a:r>
          </a:p>
          <a:p>
            <a:pPr marL="0" indent="0">
              <a:buNone/>
            </a:pPr>
            <a:r>
              <a:rPr lang="en-US" sz="1600" b="1" dirty="0"/>
              <a:t>Abstraction</a:t>
            </a:r>
            <a:r>
              <a:rPr lang="en-US" sz="1600" dirty="0"/>
              <a:t>: Represents an </a:t>
            </a:r>
            <a:r>
              <a:rPr lang="en-US" sz="1600" i="1" dirty="0"/>
              <a:t>interface</a:t>
            </a:r>
            <a:r>
              <a:rPr lang="en-US" sz="1600" dirty="0"/>
              <a:t> that connects the two Classes.</a:t>
            </a:r>
          </a:p>
          <a:p>
            <a:pPr marL="0" indent="0">
              <a:buNone/>
            </a:pPr>
            <a:r>
              <a:rPr lang="en-US" sz="1600" b="1" dirty="0"/>
              <a:t>Details</a:t>
            </a:r>
            <a:r>
              <a:rPr lang="en-US" sz="1600" dirty="0"/>
              <a:t>: How the </a:t>
            </a:r>
            <a:r>
              <a:rPr lang="en-US" sz="1600" i="1" dirty="0"/>
              <a:t>tool</a:t>
            </a:r>
            <a:r>
              <a:rPr lang="en-US" sz="1600" dirty="0"/>
              <a:t> works</a:t>
            </a:r>
          </a:p>
          <a:p>
            <a:pPr>
              <a:spcAft>
                <a:spcPts val="600"/>
              </a:spcAft>
            </a:pPr>
            <a:endParaRPr lang="pt-BR" sz="1900" dirty="0"/>
          </a:p>
        </p:txBody>
      </p:sp>
    </p:spTree>
    <p:extLst>
      <p:ext uri="{BB962C8B-B14F-4D97-AF65-F5344CB8AC3E}">
        <p14:creationId xmlns:p14="http://schemas.microsoft.com/office/powerpoint/2010/main" val="2033070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2ABE6D-0646-4712-53E9-DB8C1A766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750" y="414337"/>
            <a:ext cx="8572500" cy="1495794"/>
          </a:xfrm>
        </p:spPr>
        <p:txBody>
          <a:bodyPr wrap="square" anchor="b">
            <a:normAutofit/>
          </a:bodyPr>
          <a:lstStyle/>
          <a:p>
            <a:r>
              <a:rPr lang="pt-BR" dirty="0" err="1"/>
              <a:t>References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E19F93-B054-5D27-C0DB-4CA918C1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750" y="2057400"/>
            <a:ext cx="8572500" cy="124182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Aft>
                <a:spcPts val="600"/>
              </a:spcAft>
              <a:buNone/>
            </a:pPr>
            <a:r>
              <a:rPr lang="pt-BR" sz="1700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https://www.digitalocean.com/community/conceptual_articles/s-o-l-i-d-the-first-five-principles-of-object-oriented-design</a:t>
            </a:r>
            <a:endParaRPr lang="pt-BR" sz="17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90000"/>
              </a:lnSpc>
              <a:spcAft>
                <a:spcPts val="600"/>
              </a:spcAft>
              <a:buNone/>
            </a:pPr>
            <a:r>
              <a:rPr lang="pt-BR" sz="1700" dirty="0">
                <a:solidFill>
                  <a:schemeClr val="tx2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https://medium.com/backticks-tildes/the-s-o-l-i-d-principles-in-pictures-b34ce2f1e898</a:t>
            </a:r>
            <a:endParaRPr lang="pt-BR" sz="17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90000"/>
              </a:lnSpc>
              <a:spcAft>
                <a:spcPts val="600"/>
              </a:spcAft>
              <a:buNone/>
            </a:pPr>
            <a:r>
              <a:rPr lang="pt-BR" sz="1700" dirty="0">
                <a:solidFill>
                  <a:schemeClr val="tx2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https://www.baeldung.com/solid-principles</a:t>
            </a:r>
            <a:endParaRPr lang="pt-BR" sz="17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1425716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A9A02-F4FF-000F-F128-A06DF1647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Repository and Unit of Work Patterns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8586574"/>
      </p:ext>
    </p:extLst>
  </p:cSld>
  <p:clrMapOvr>
    <a:masterClrMapping/>
  </p:clrMapOvr>
</p:sld>
</file>

<file path=ppt/theme/theme1.xml><?xml version="1.0" encoding="utf-8"?>
<a:theme xmlns:a="http://schemas.openxmlformats.org/drawingml/2006/main" name="Dell tec Theme">
  <a:themeElements>
    <a:clrScheme name="Dell New VID">
      <a:dk1>
        <a:srgbClr val="444444"/>
      </a:dk1>
      <a:lt1>
        <a:srgbClr val="0076CE"/>
      </a:lt1>
      <a:dk2>
        <a:srgbClr val="FFFFFF"/>
      </a:dk2>
      <a:lt2>
        <a:srgbClr val="000000"/>
      </a:lt2>
      <a:accent1>
        <a:srgbClr val="00447C"/>
      </a:accent1>
      <a:accent2>
        <a:srgbClr val="6EA204"/>
      </a:accent2>
      <a:accent3>
        <a:srgbClr val="F2AF00"/>
      </a:accent3>
      <a:accent4>
        <a:srgbClr val="EE6411"/>
      </a:accent4>
      <a:accent5>
        <a:srgbClr val="CE1126"/>
      </a:accent5>
      <a:accent6>
        <a:srgbClr val="41B6E6"/>
      </a:accent6>
      <a:hlink>
        <a:srgbClr val="0076CE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2"/>
          </a:solidFill>
        </a:ln>
      </a:spPr>
      <a:bodyPr rtlCol="0" anchor="ctr"/>
      <a:lstStyle>
        <a:defPPr algn="ctr">
          <a:defRPr sz="1200" dirty="0" smtClean="0">
            <a:solidFill>
              <a:schemeClr val="bg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ctr">
          <a:defRPr sz="1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Dell tec Theme" id="{F2865912-3A44-4224-A4FF-C1442609EF72}" vid="{0BB0CBAF-60E8-4A32-B0DF-BB1F0E960B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Dell tec Theme</Template>
  <TotalTime>57</TotalTime>
  <Words>648</Words>
  <Application>Microsoft Office PowerPoint</Application>
  <PresentationFormat>Apresentação na tela (16:9)</PresentationFormat>
  <Paragraphs>76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Dell tec Theme</vt:lpstr>
      <vt:lpstr>Api Template</vt:lpstr>
      <vt:lpstr>S.O.L.I.D.</vt:lpstr>
      <vt:lpstr>Single Responsiblity Principle </vt:lpstr>
      <vt:lpstr>Open-Closed Principle </vt:lpstr>
      <vt:lpstr>Liskov Substitution Principle</vt:lpstr>
      <vt:lpstr>Interface Segregation Principle</vt:lpstr>
      <vt:lpstr>Dependency Inversion Principle</vt:lpstr>
      <vt:lpstr>References</vt:lpstr>
      <vt:lpstr>The Repository and Unit of Work Patterns</vt:lpstr>
      <vt:lpstr>Advatages </vt:lpstr>
      <vt:lpstr>Apresentação do PowerPoint</vt:lpstr>
      <vt:lpstr>References</vt:lpstr>
      <vt:lpstr>Template Specification</vt:lpstr>
      <vt:lpstr>Apresentação do PowerPoint</vt:lpstr>
      <vt:lpstr>DAL </vt:lpstr>
      <vt:lpstr>Repository </vt:lpstr>
      <vt:lpstr>Unit of Work</vt:lpstr>
      <vt:lpstr>Example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Template</dc:title>
  <dc:creator>Felipe Luís Pinheiro</dc:creator>
  <cp:lastModifiedBy>Felipe Luís Pinheiro</cp:lastModifiedBy>
  <cp:revision>1</cp:revision>
  <dcterms:created xsi:type="dcterms:W3CDTF">2022-05-31T12:09:40Z</dcterms:created>
  <dcterms:modified xsi:type="dcterms:W3CDTF">2022-05-31T13:06:52Z</dcterms:modified>
</cp:coreProperties>
</file>