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4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12" y="91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AB3B-087E-4EC8-B835-62C529BDBF4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01B97E-6309-452C-81AD-35FDCA32BBD3}">
      <dgm:prSet/>
      <dgm:spPr/>
      <dgm:t>
        <a:bodyPr/>
        <a:lstStyle/>
        <a:p>
          <a:r>
            <a:rPr lang="pt-BR" b="1" dirty="0"/>
            <a:t>S — Single </a:t>
          </a:r>
          <a:r>
            <a:rPr lang="pt-BR" b="1" dirty="0" err="1"/>
            <a:t>Responsiblity</a:t>
          </a:r>
          <a:r>
            <a:rPr lang="pt-BR" b="1" dirty="0"/>
            <a:t> </a:t>
          </a:r>
          <a:r>
            <a:rPr lang="pt-BR" b="1" dirty="0" err="1"/>
            <a:t>Principle</a:t>
          </a:r>
          <a:r>
            <a:rPr lang="pt-BR" b="1" dirty="0"/>
            <a:t> </a:t>
          </a:r>
          <a:endParaRPr lang="en-US" dirty="0"/>
        </a:p>
      </dgm:t>
    </dgm:pt>
    <dgm:pt modelId="{4758A2A6-0734-4EAE-84D6-E342603629DF}" type="parTrans" cxnId="{AB966277-B55C-4C77-BC95-94F7AEA2124A}">
      <dgm:prSet/>
      <dgm:spPr/>
      <dgm:t>
        <a:bodyPr/>
        <a:lstStyle/>
        <a:p>
          <a:endParaRPr lang="en-US"/>
        </a:p>
      </dgm:t>
    </dgm:pt>
    <dgm:pt modelId="{EBB8F7CD-E6DD-44E9-93F2-8AE8BC9AC0C4}" type="sibTrans" cxnId="{AB966277-B55C-4C77-BC95-94F7AEA2124A}">
      <dgm:prSet/>
      <dgm:spPr/>
      <dgm:t>
        <a:bodyPr/>
        <a:lstStyle/>
        <a:p>
          <a:endParaRPr lang="en-US"/>
        </a:p>
      </dgm:t>
    </dgm:pt>
    <dgm:pt modelId="{572DD9AF-49C2-44DF-896B-1B92DDC79F3B}">
      <dgm:prSet/>
      <dgm:spPr/>
      <dgm:t>
        <a:bodyPr/>
        <a:lstStyle/>
        <a:p>
          <a:r>
            <a:rPr lang="pt-BR" b="1" dirty="0"/>
            <a:t>O — Open-</a:t>
          </a:r>
          <a:r>
            <a:rPr lang="pt-BR" b="1" dirty="0" err="1"/>
            <a:t>Closed</a:t>
          </a:r>
          <a:r>
            <a:rPr lang="pt-BR" b="1" dirty="0"/>
            <a:t> </a:t>
          </a:r>
          <a:r>
            <a:rPr lang="pt-BR" b="1" dirty="0" err="1"/>
            <a:t>Principle</a:t>
          </a:r>
          <a:r>
            <a:rPr lang="pt-BR" b="1" dirty="0"/>
            <a:t> </a:t>
          </a:r>
          <a:endParaRPr lang="en-US" dirty="0"/>
        </a:p>
      </dgm:t>
    </dgm:pt>
    <dgm:pt modelId="{8186FF25-A2A4-4271-9AED-7CD12796A46D}" type="parTrans" cxnId="{19E5290C-F9C5-4506-BB07-C60BE0A72593}">
      <dgm:prSet/>
      <dgm:spPr/>
      <dgm:t>
        <a:bodyPr/>
        <a:lstStyle/>
        <a:p>
          <a:endParaRPr lang="en-US"/>
        </a:p>
      </dgm:t>
    </dgm:pt>
    <dgm:pt modelId="{1E4E7C24-A008-43A1-9F1D-F1A4EE428331}" type="sibTrans" cxnId="{19E5290C-F9C5-4506-BB07-C60BE0A72593}">
      <dgm:prSet/>
      <dgm:spPr/>
      <dgm:t>
        <a:bodyPr/>
        <a:lstStyle/>
        <a:p>
          <a:endParaRPr lang="en-US"/>
        </a:p>
      </dgm:t>
    </dgm:pt>
    <dgm:pt modelId="{E4F87AE9-801B-4C7B-A992-BA95F3AC86AD}">
      <dgm:prSet/>
      <dgm:spPr/>
      <dgm:t>
        <a:bodyPr/>
        <a:lstStyle/>
        <a:p>
          <a:r>
            <a:rPr lang="pt-BR" b="1" dirty="0"/>
            <a:t>L — </a:t>
          </a:r>
          <a:r>
            <a:rPr lang="pt-BR" b="1" dirty="0" err="1"/>
            <a:t>Liskov</a:t>
          </a:r>
          <a:r>
            <a:rPr lang="pt-BR" b="1" dirty="0"/>
            <a:t> </a:t>
          </a:r>
          <a:r>
            <a:rPr lang="pt-BR" b="1" dirty="0" err="1"/>
            <a:t>Substitution</a:t>
          </a:r>
          <a:r>
            <a:rPr lang="pt-BR" b="1" dirty="0"/>
            <a:t> </a:t>
          </a:r>
          <a:r>
            <a:rPr lang="pt-BR" b="1" dirty="0" err="1"/>
            <a:t>Principle</a:t>
          </a:r>
          <a:r>
            <a:rPr lang="pt-BR" b="1" dirty="0"/>
            <a:t> </a:t>
          </a:r>
          <a:endParaRPr lang="en-US" dirty="0"/>
        </a:p>
      </dgm:t>
    </dgm:pt>
    <dgm:pt modelId="{A44BC195-F15A-459A-96FD-541C9634821C}" type="parTrans" cxnId="{962FEF2E-50A1-49CA-8554-28CCBFB4DE59}">
      <dgm:prSet/>
      <dgm:spPr/>
      <dgm:t>
        <a:bodyPr/>
        <a:lstStyle/>
        <a:p>
          <a:endParaRPr lang="en-US"/>
        </a:p>
      </dgm:t>
    </dgm:pt>
    <dgm:pt modelId="{C835A6C7-F6C7-41C8-BEA9-BCF0FCC69302}" type="sibTrans" cxnId="{962FEF2E-50A1-49CA-8554-28CCBFB4DE59}">
      <dgm:prSet/>
      <dgm:spPr/>
      <dgm:t>
        <a:bodyPr/>
        <a:lstStyle/>
        <a:p>
          <a:endParaRPr lang="en-US"/>
        </a:p>
      </dgm:t>
    </dgm:pt>
    <dgm:pt modelId="{18292AF9-7698-44D6-9999-426A7997C077}">
      <dgm:prSet/>
      <dgm:spPr/>
      <dgm:t>
        <a:bodyPr/>
        <a:lstStyle/>
        <a:p>
          <a:r>
            <a:rPr lang="pt-BR" b="1" dirty="0"/>
            <a:t>I — Interface </a:t>
          </a:r>
          <a:r>
            <a:rPr lang="pt-BR" b="1" dirty="0" err="1"/>
            <a:t>Segregation</a:t>
          </a:r>
          <a:r>
            <a:rPr lang="pt-BR" b="1" dirty="0"/>
            <a:t> </a:t>
          </a:r>
          <a:r>
            <a:rPr lang="pt-BR" b="1" dirty="0" err="1"/>
            <a:t>Principle</a:t>
          </a:r>
          <a:r>
            <a:rPr lang="pt-BR" b="1" dirty="0"/>
            <a:t> </a:t>
          </a:r>
          <a:endParaRPr lang="en-US" dirty="0"/>
        </a:p>
      </dgm:t>
    </dgm:pt>
    <dgm:pt modelId="{493EB3FC-1926-477F-80B6-D99C631E34E9}" type="parTrans" cxnId="{12D91DED-CC01-4897-98E6-64B4695F5924}">
      <dgm:prSet/>
      <dgm:spPr/>
      <dgm:t>
        <a:bodyPr/>
        <a:lstStyle/>
        <a:p>
          <a:endParaRPr lang="en-US"/>
        </a:p>
      </dgm:t>
    </dgm:pt>
    <dgm:pt modelId="{9F9180C3-4077-4B88-A6E9-F6647D2C7E82}" type="sibTrans" cxnId="{12D91DED-CC01-4897-98E6-64B4695F5924}">
      <dgm:prSet/>
      <dgm:spPr/>
      <dgm:t>
        <a:bodyPr/>
        <a:lstStyle/>
        <a:p>
          <a:endParaRPr lang="en-US"/>
        </a:p>
      </dgm:t>
    </dgm:pt>
    <dgm:pt modelId="{2EE09783-F72E-4C5A-9FFA-16A908F8997A}">
      <dgm:prSet/>
      <dgm:spPr/>
      <dgm:t>
        <a:bodyPr/>
        <a:lstStyle/>
        <a:p>
          <a:r>
            <a:rPr lang="pt-BR" b="1" dirty="0"/>
            <a:t>D — </a:t>
          </a:r>
          <a:r>
            <a:rPr lang="pt-BR" b="1" dirty="0" err="1"/>
            <a:t>Dependency</a:t>
          </a:r>
          <a:r>
            <a:rPr lang="pt-BR" b="1" dirty="0"/>
            <a:t> </a:t>
          </a:r>
          <a:r>
            <a:rPr lang="pt-BR" b="1" dirty="0" err="1"/>
            <a:t>Inversion</a:t>
          </a:r>
          <a:r>
            <a:rPr lang="pt-BR" b="1" dirty="0"/>
            <a:t> </a:t>
          </a:r>
          <a:r>
            <a:rPr lang="pt-BR" b="1" dirty="0" err="1"/>
            <a:t>Principle</a:t>
          </a:r>
          <a:endParaRPr lang="en-US" dirty="0"/>
        </a:p>
      </dgm:t>
    </dgm:pt>
    <dgm:pt modelId="{DB5DA657-5162-483B-99B5-1AE1E2D20986}" type="parTrans" cxnId="{3A571C0B-89CE-41EB-A6DF-54204927F818}">
      <dgm:prSet/>
      <dgm:spPr/>
      <dgm:t>
        <a:bodyPr/>
        <a:lstStyle/>
        <a:p>
          <a:endParaRPr lang="en-US"/>
        </a:p>
      </dgm:t>
    </dgm:pt>
    <dgm:pt modelId="{5C0FEB99-69AB-4529-AB30-7EDAE1499B3D}" type="sibTrans" cxnId="{3A571C0B-89CE-41EB-A6DF-54204927F818}">
      <dgm:prSet/>
      <dgm:spPr/>
      <dgm:t>
        <a:bodyPr/>
        <a:lstStyle/>
        <a:p>
          <a:endParaRPr lang="en-US"/>
        </a:p>
      </dgm:t>
    </dgm:pt>
    <dgm:pt modelId="{855D71A2-6BBC-4F68-B36C-ECFD406002D1}" type="pres">
      <dgm:prSet presAssocID="{E246AB3B-087E-4EC8-B835-62C529BDBF4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012409-0045-4D90-9D5E-19B2144C73B6}" type="pres">
      <dgm:prSet presAssocID="{7E01B97E-6309-452C-81AD-35FDCA32BBD3}" presName="thickLine" presStyleLbl="alignNode1" presStyleIdx="0" presStyleCnt="5"/>
      <dgm:spPr/>
    </dgm:pt>
    <dgm:pt modelId="{703C3410-52E3-42E6-9F31-C9F8E0790B20}" type="pres">
      <dgm:prSet presAssocID="{7E01B97E-6309-452C-81AD-35FDCA32BBD3}" presName="horz1" presStyleCnt="0"/>
      <dgm:spPr/>
    </dgm:pt>
    <dgm:pt modelId="{A11B702A-B998-466A-8316-0B9A8CE2ABE9}" type="pres">
      <dgm:prSet presAssocID="{7E01B97E-6309-452C-81AD-35FDCA32BBD3}" presName="tx1" presStyleLbl="revTx" presStyleIdx="0" presStyleCnt="5"/>
      <dgm:spPr/>
      <dgm:t>
        <a:bodyPr/>
        <a:lstStyle/>
        <a:p>
          <a:endParaRPr lang="en-US"/>
        </a:p>
      </dgm:t>
    </dgm:pt>
    <dgm:pt modelId="{1D5C7E28-894C-4D10-9F9D-6EB3FC867D45}" type="pres">
      <dgm:prSet presAssocID="{7E01B97E-6309-452C-81AD-35FDCA32BBD3}" presName="vert1" presStyleCnt="0"/>
      <dgm:spPr/>
    </dgm:pt>
    <dgm:pt modelId="{D12720BB-168E-4E38-A3E6-8381EE58D6C0}" type="pres">
      <dgm:prSet presAssocID="{572DD9AF-49C2-44DF-896B-1B92DDC79F3B}" presName="thickLine" presStyleLbl="alignNode1" presStyleIdx="1" presStyleCnt="5"/>
      <dgm:spPr/>
    </dgm:pt>
    <dgm:pt modelId="{59682118-28F6-4A9B-998C-19F1840EFAC2}" type="pres">
      <dgm:prSet presAssocID="{572DD9AF-49C2-44DF-896B-1B92DDC79F3B}" presName="horz1" presStyleCnt="0"/>
      <dgm:spPr/>
    </dgm:pt>
    <dgm:pt modelId="{9C636B05-2978-4C57-B86F-86860E97ABEB}" type="pres">
      <dgm:prSet presAssocID="{572DD9AF-49C2-44DF-896B-1B92DDC79F3B}" presName="tx1" presStyleLbl="revTx" presStyleIdx="1" presStyleCnt="5"/>
      <dgm:spPr/>
      <dgm:t>
        <a:bodyPr/>
        <a:lstStyle/>
        <a:p>
          <a:endParaRPr lang="en-US"/>
        </a:p>
      </dgm:t>
    </dgm:pt>
    <dgm:pt modelId="{815DE970-9CFC-4C5E-A90D-5498105FF8B6}" type="pres">
      <dgm:prSet presAssocID="{572DD9AF-49C2-44DF-896B-1B92DDC79F3B}" presName="vert1" presStyleCnt="0"/>
      <dgm:spPr/>
    </dgm:pt>
    <dgm:pt modelId="{9B4C0F2B-AC12-4D44-A0D5-C445BC1DD92B}" type="pres">
      <dgm:prSet presAssocID="{E4F87AE9-801B-4C7B-A992-BA95F3AC86AD}" presName="thickLine" presStyleLbl="alignNode1" presStyleIdx="2" presStyleCnt="5"/>
      <dgm:spPr/>
    </dgm:pt>
    <dgm:pt modelId="{9499D270-BFBC-4531-BD6B-398F2F54188D}" type="pres">
      <dgm:prSet presAssocID="{E4F87AE9-801B-4C7B-A992-BA95F3AC86AD}" presName="horz1" presStyleCnt="0"/>
      <dgm:spPr/>
    </dgm:pt>
    <dgm:pt modelId="{7BAE85F1-9B0C-496E-BDE2-546103DD29BE}" type="pres">
      <dgm:prSet presAssocID="{E4F87AE9-801B-4C7B-A992-BA95F3AC86AD}" presName="tx1" presStyleLbl="revTx" presStyleIdx="2" presStyleCnt="5"/>
      <dgm:spPr/>
      <dgm:t>
        <a:bodyPr/>
        <a:lstStyle/>
        <a:p>
          <a:endParaRPr lang="en-US"/>
        </a:p>
      </dgm:t>
    </dgm:pt>
    <dgm:pt modelId="{B5285719-636E-4E51-9305-CE21240BF419}" type="pres">
      <dgm:prSet presAssocID="{E4F87AE9-801B-4C7B-A992-BA95F3AC86AD}" presName="vert1" presStyleCnt="0"/>
      <dgm:spPr/>
    </dgm:pt>
    <dgm:pt modelId="{0D2DDDA6-1C94-4D89-86CE-046C04DC8E28}" type="pres">
      <dgm:prSet presAssocID="{18292AF9-7698-44D6-9999-426A7997C077}" presName="thickLine" presStyleLbl="alignNode1" presStyleIdx="3" presStyleCnt="5"/>
      <dgm:spPr/>
    </dgm:pt>
    <dgm:pt modelId="{40041771-5702-4BE0-BD4C-4EBEBB235CDB}" type="pres">
      <dgm:prSet presAssocID="{18292AF9-7698-44D6-9999-426A7997C077}" presName="horz1" presStyleCnt="0"/>
      <dgm:spPr/>
    </dgm:pt>
    <dgm:pt modelId="{F0E61545-9C4A-4B98-833C-B846C57D7F57}" type="pres">
      <dgm:prSet presAssocID="{18292AF9-7698-44D6-9999-426A7997C077}" presName="tx1" presStyleLbl="revTx" presStyleIdx="3" presStyleCnt="5"/>
      <dgm:spPr/>
      <dgm:t>
        <a:bodyPr/>
        <a:lstStyle/>
        <a:p>
          <a:endParaRPr lang="en-US"/>
        </a:p>
      </dgm:t>
    </dgm:pt>
    <dgm:pt modelId="{860A9F96-4AD8-48F0-B851-74C031A810A7}" type="pres">
      <dgm:prSet presAssocID="{18292AF9-7698-44D6-9999-426A7997C077}" presName="vert1" presStyleCnt="0"/>
      <dgm:spPr/>
    </dgm:pt>
    <dgm:pt modelId="{EAD722C6-2524-4D92-A92E-5938932BE035}" type="pres">
      <dgm:prSet presAssocID="{2EE09783-F72E-4C5A-9FFA-16A908F8997A}" presName="thickLine" presStyleLbl="alignNode1" presStyleIdx="4" presStyleCnt="5"/>
      <dgm:spPr/>
    </dgm:pt>
    <dgm:pt modelId="{E60F0272-4A55-487C-8223-B9E4DC86099A}" type="pres">
      <dgm:prSet presAssocID="{2EE09783-F72E-4C5A-9FFA-16A908F8997A}" presName="horz1" presStyleCnt="0"/>
      <dgm:spPr/>
    </dgm:pt>
    <dgm:pt modelId="{291C1D12-716D-4045-93E8-03E55B572484}" type="pres">
      <dgm:prSet presAssocID="{2EE09783-F72E-4C5A-9FFA-16A908F8997A}" presName="tx1" presStyleLbl="revTx" presStyleIdx="4" presStyleCnt="5"/>
      <dgm:spPr/>
      <dgm:t>
        <a:bodyPr/>
        <a:lstStyle/>
        <a:p>
          <a:endParaRPr lang="en-US"/>
        </a:p>
      </dgm:t>
    </dgm:pt>
    <dgm:pt modelId="{881A6084-5449-477B-A5D9-22B744A05714}" type="pres">
      <dgm:prSet presAssocID="{2EE09783-F72E-4C5A-9FFA-16A908F8997A}" presName="vert1" presStyleCnt="0"/>
      <dgm:spPr/>
    </dgm:pt>
  </dgm:ptLst>
  <dgm:cxnLst>
    <dgm:cxn modelId="{12D91DED-CC01-4897-98E6-64B4695F5924}" srcId="{E246AB3B-087E-4EC8-B835-62C529BDBF44}" destId="{18292AF9-7698-44D6-9999-426A7997C077}" srcOrd="3" destOrd="0" parTransId="{493EB3FC-1926-477F-80B6-D99C631E34E9}" sibTransId="{9F9180C3-4077-4B88-A6E9-F6647D2C7E82}"/>
    <dgm:cxn modelId="{19E5290C-F9C5-4506-BB07-C60BE0A72593}" srcId="{E246AB3B-087E-4EC8-B835-62C529BDBF44}" destId="{572DD9AF-49C2-44DF-896B-1B92DDC79F3B}" srcOrd="1" destOrd="0" parTransId="{8186FF25-A2A4-4271-9AED-7CD12796A46D}" sibTransId="{1E4E7C24-A008-43A1-9F1D-F1A4EE428331}"/>
    <dgm:cxn modelId="{44D7DA28-A2C0-408A-9589-3AC685F9244B}" type="presOf" srcId="{E4F87AE9-801B-4C7B-A992-BA95F3AC86AD}" destId="{7BAE85F1-9B0C-496E-BDE2-546103DD29BE}" srcOrd="0" destOrd="0" presId="urn:microsoft.com/office/officeart/2008/layout/LinedList"/>
    <dgm:cxn modelId="{F72128A9-9B71-4B6C-BD05-08DDD90D7CF1}" type="presOf" srcId="{2EE09783-F72E-4C5A-9FFA-16A908F8997A}" destId="{291C1D12-716D-4045-93E8-03E55B572484}" srcOrd="0" destOrd="0" presId="urn:microsoft.com/office/officeart/2008/layout/LinedList"/>
    <dgm:cxn modelId="{3A571C0B-89CE-41EB-A6DF-54204927F818}" srcId="{E246AB3B-087E-4EC8-B835-62C529BDBF44}" destId="{2EE09783-F72E-4C5A-9FFA-16A908F8997A}" srcOrd="4" destOrd="0" parTransId="{DB5DA657-5162-483B-99B5-1AE1E2D20986}" sibTransId="{5C0FEB99-69AB-4529-AB30-7EDAE1499B3D}"/>
    <dgm:cxn modelId="{AB966277-B55C-4C77-BC95-94F7AEA2124A}" srcId="{E246AB3B-087E-4EC8-B835-62C529BDBF44}" destId="{7E01B97E-6309-452C-81AD-35FDCA32BBD3}" srcOrd="0" destOrd="0" parTransId="{4758A2A6-0734-4EAE-84D6-E342603629DF}" sibTransId="{EBB8F7CD-E6DD-44E9-93F2-8AE8BC9AC0C4}"/>
    <dgm:cxn modelId="{962FEF2E-50A1-49CA-8554-28CCBFB4DE59}" srcId="{E246AB3B-087E-4EC8-B835-62C529BDBF44}" destId="{E4F87AE9-801B-4C7B-A992-BA95F3AC86AD}" srcOrd="2" destOrd="0" parTransId="{A44BC195-F15A-459A-96FD-541C9634821C}" sibTransId="{C835A6C7-F6C7-41C8-BEA9-BCF0FCC69302}"/>
    <dgm:cxn modelId="{4CDDBDFD-2C97-4D91-86D2-0C3CE8C80526}" type="presOf" srcId="{E246AB3B-087E-4EC8-B835-62C529BDBF44}" destId="{855D71A2-6BBC-4F68-B36C-ECFD406002D1}" srcOrd="0" destOrd="0" presId="urn:microsoft.com/office/officeart/2008/layout/LinedList"/>
    <dgm:cxn modelId="{3DC649AC-56B6-4823-987C-8B114DC39C0E}" type="presOf" srcId="{572DD9AF-49C2-44DF-896B-1B92DDC79F3B}" destId="{9C636B05-2978-4C57-B86F-86860E97ABEB}" srcOrd="0" destOrd="0" presId="urn:microsoft.com/office/officeart/2008/layout/LinedList"/>
    <dgm:cxn modelId="{2E1B35DF-03FE-4FDE-8A33-6F4B288B1D31}" type="presOf" srcId="{7E01B97E-6309-452C-81AD-35FDCA32BBD3}" destId="{A11B702A-B998-466A-8316-0B9A8CE2ABE9}" srcOrd="0" destOrd="0" presId="urn:microsoft.com/office/officeart/2008/layout/LinedList"/>
    <dgm:cxn modelId="{DD5430BE-4F46-45E4-958D-A1805F3308EB}" type="presOf" srcId="{18292AF9-7698-44D6-9999-426A7997C077}" destId="{F0E61545-9C4A-4B98-833C-B846C57D7F57}" srcOrd="0" destOrd="0" presId="urn:microsoft.com/office/officeart/2008/layout/LinedList"/>
    <dgm:cxn modelId="{2BE53F74-7421-45B9-BF7F-49D7ED394EFC}" type="presParOf" srcId="{855D71A2-6BBC-4F68-B36C-ECFD406002D1}" destId="{F9012409-0045-4D90-9D5E-19B2144C73B6}" srcOrd="0" destOrd="0" presId="urn:microsoft.com/office/officeart/2008/layout/LinedList"/>
    <dgm:cxn modelId="{E892C5A5-168A-4286-A2F0-F072436D76DA}" type="presParOf" srcId="{855D71A2-6BBC-4F68-B36C-ECFD406002D1}" destId="{703C3410-52E3-42E6-9F31-C9F8E0790B20}" srcOrd="1" destOrd="0" presId="urn:microsoft.com/office/officeart/2008/layout/LinedList"/>
    <dgm:cxn modelId="{1A8FCCA1-FA36-422B-B62A-3E6EAD83B50B}" type="presParOf" srcId="{703C3410-52E3-42E6-9F31-C9F8E0790B20}" destId="{A11B702A-B998-466A-8316-0B9A8CE2ABE9}" srcOrd="0" destOrd="0" presId="urn:microsoft.com/office/officeart/2008/layout/LinedList"/>
    <dgm:cxn modelId="{60A5EE44-12AA-4244-B5AC-265EC56E88F3}" type="presParOf" srcId="{703C3410-52E3-42E6-9F31-C9F8E0790B20}" destId="{1D5C7E28-894C-4D10-9F9D-6EB3FC867D45}" srcOrd="1" destOrd="0" presId="urn:microsoft.com/office/officeart/2008/layout/LinedList"/>
    <dgm:cxn modelId="{B1CF3016-2F15-4607-BAFC-4DB125775354}" type="presParOf" srcId="{855D71A2-6BBC-4F68-B36C-ECFD406002D1}" destId="{D12720BB-168E-4E38-A3E6-8381EE58D6C0}" srcOrd="2" destOrd="0" presId="urn:microsoft.com/office/officeart/2008/layout/LinedList"/>
    <dgm:cxn modelId="{D0318A41-A10C-49E2-A812-5CCB695FD8FA}" type="presParOf" srcId="{855D71A2-6BBC-4F68-B36C-ECFD406002D1}" destId="{59682118-28F6-4A9B-998C-19F1840EFAC2}" srcOrd="3" destOrd="0" presId="urn:microsoft.com/office/officeart/2008/layout/LinedList"/>
    <dgm:cxn modelId="{8E71870C-5DB8-4F23-83F3-727CFB1FA929}" type="presParOf" srcId="{59682118-28F6-4A9B-998C-19F1840EFAC2}" destId="{9C636B05-2978-4C57-B86F-86860E97ABEB}" srcOrd="0" destOrd="0" presId="urn:microsoft.com/office/officeart/2008/layout/LinedList"/>
    <dgm:cxn modelId="{EF729CA0-9333-4D1B-8564-B1FF00A9CCFB}" type="presParOf" srcId="{59682118-28F6-4A9B-998C-19F1840EFAC2}" destId="{815DE970-9CFC-4C5E-A90D-5498105FF8B6}" srcOrd="1" destOrd="0" presId="urn:microsoft.com/office/officeart/2008/layout/LinedList"/>
    <dgm:cxn modelId="{4946D109-CF94-4458-B58F-B555B28938D5}" type="presParOf" srcId="{855D71A2-6BBC-4F68-B36C-ECFD406002D1}" destId="{9B4C0F2B-AC12-4D44-A0D5-C445BC1DD92B}" srcOrd="4" destOrd="0" presId="urn:microsoft.com/office/officeart/2008/layout/LinedList"/>
    <dgm:cxn modelId="{6B7AB518-367F-4E5F-A2CD-5D88B1A99C5B}" type="presParOf" srcId="{855D71A2-6BBC-4F68-B36C-ECFD406002D1}" destId="{9499D270-BFBC-4531-BD6B-398F2F54188D}" srcOrd="5" destOrd="0" presId="urn:microsoft.com/office/officeart/2008/layout/LinedList"/>
    <dgm:cxn modelId="{3813DAE2-DCFE-4150-AA18-AABE752F7DD0}" type="presParOf" srcId="{9499D270-BFBC-4531-BD6B-398F2F54188D}" destId="{7BAE85F1-9B0C-496E-BDE2-546103DD29BE}" srcOrd="0" destOrd="0" presId="urn:microsoft.com/office/officeart/2008/layout/LinedList"/>
    <dgm:cxn modelId="{8B645054-9943-422B-8567-9B9793E74B91}" type="presParOf" srcId="{9499D270-BFBC-4531-BD6B-398F2F54188D}" destId="{B5285719-636E-4E51-9305-CE21240BF419}" srcOrd="1" destOrd="0" presId="urn:microsoft.com/office/officeart/2008/layout/LinedList"/>
    <dgm:cxn modelId="{85DEF5FE-8726-4758-BEFE-C469ACAD28EC}" type="presParOf" srcId="{855D71A2-6BBC-4F68-B36C-ECFD406002D1}" destId="{0D2DDDA6-1C94-4D89-86CE-046C04DC8E28}" srcOrd="6" destOrd="0" presId="urn:microsoft.com/office/officeart/2008/layout/LinedList"/>
    <dgm:cxn modelId="{9497562A-346C-4825-9421-E114772F7C9A}" type="presParOf" srcId="{855D71A2-6BBC-4F68-B36C-ECFD406002D1}" destId="{40041771-5702-4BE0-BD4C-4EBEBB235CDB}" srcOrd="7" destOrd="0" presId="urn:microsoft.com/office/officeart/2008/layout/LinedList"/>
    <dgm:cxn modelId="{D9673394-730F-4F5B-8080-56B20E41991A}" type="presParOf" srcId="{40041771-5702-4BE0-BD4C-4EBEBB235CDB}" destId="{F0E61545-9C4A-4B98-833C-B846C57D7F57}" srcOrd="0" destOrd="0" presId="urn:microsoft.com/office/officeart/2008/layout/LinedList"/>
    <dgm:cxn modelId="{FD638041-1474-4175-8049-00E91D8A3AB5}" type="presParOf" srcId="{40041771-5702-4BE0-BD4C-4EBEBB235CDB}" destId="{860A9F96-4AD8-48F0-B851-74C031A810A7}" srcOrd="1" destOrd="0" presId="urn:microsoft.com/office/officeart/2008/layout/LinedList"/>
    <dgm:cxn modelId="{8E0E2DF8-FEDC-4D35-AAA7-7C39D898A497}" type="presParOf" srcId="{855D71A2-6BBC-4F68-B36C-ECFD406002D1}" destId="{EAD722C6-2524-4D92-A92E-5938932BE035}" srcOrd="8" destOrd="0" presId="urn:microsoft.com/office/officeart/2008/layout/LinedList"/>
    <dgm:cxn modelId="{6257C376-9AE6-4218-807B-1E53E3567CD4}" type="presParOf" srcId="{855D71A2-6BBC-4F68-B36C-ECFD406002D1}" destId="{E60F0272-4A55-487C-8223-B9E4DC86099A}" srcOrd="9" destOrd="0" presId="urn:microsoft.com/office/officeart/2008/layout/LinedList"/>
    <dgm:cxn modelId="{DE7D5ADC-9DB6-490F-9198-4FAAC8DB6FE2}" type="presParOf" srcId="{E60F0272-4A55-487C-8223-B9E4DC86099A}" destId="{291C1D12-716D-4045-93E8-03E55B572484}" srcOrd="0" destOrd="0" presId="urn:microsoft.com/office/officeart/2008/layout/LinedList"/>
    <dgm:cxn modelId="{E7C0D9A3-13AC-44A2-A14E-E94EFF7A73CF}" type="presParOf" srcId="{E60F0272-4A55-487C-8223-B9E4DC86099A}" destId="{881A6084-5449-477B-A5D9-22B744A057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2409-0045-4D90-9D5E-19B2144C73B6}">
      <dsp:nvSpPr>
        <dsp:cNvPr id="0" name=""/>
        <dsp:cNvSpPr/>
      </dsp:nvSpPr>
      <dsp:spPr>
        <a:xfrm>
          <a:off x="0" y="404"/>
          <a:ext cx="8572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1B702A-B998-466A-8316-0B9A8CE2ABE9}">
      <dsp:nvSpPr>
        <dsp:cNvPr id="0" name=""/>
        <dsp:cNvSpPr/>
      </dsp:nvSpPr>
      <dsp:spPr>
        <a:xfrm>
          <a:off x="0" y="404"/>
          <a:ext cx="8572500" cy="66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b="1" kern="1200" dirty="0"/>
            <a:t>S — Single </a:t>
          </a:r>
          <a:r>
            <a:rPr lang="pt-BR" sz="3100" b="1" kern="1200" dirty="0" err="1"/>
            <a:t>Responsiblity</a:t>
          </a:r>
          <a:r>
            <a:rPr lang="pt-BR" sz="3100" b="1" kern="1200" dirty="0"/>
            <a:t> </a:t>
          </a:r>
          <a:r>
            <a:rPr lang="pt-BR" sz="3100" b="1" kern="1200" dirty="0" err="1"/>
            <a:t>Principle</a:t>
          </a:r>
          <a:r>
            <a:rPr lang="pt-BR" sz="3100" b="1" kern="1200" dirty="0"/>
            <a:t> </a:t>
          </a:r>
          <a:endParaRPr lang="en-US" sz="3100" kern="1200" dirty="0"/>
        </a:p>
      </dsp:txBody>
      <dsp:txXfrm>
        <a:off x="0" y="404"/>
        <a:ext cx="8572500" cy="662778"/>
      </dsp:txXfrm>
    </dsp:sp>
    <dsp:sp modelId="{D12720BB-168E-4E38-A3E6-8381EE58D6C0}">
      <dsp:nvSpPr>
        <dsp:cNvPr id="0" name=""/>
        <dsp:cNvSpPr/>
      </dsp:nvSpPr>
      <dsp:spPr>
        <a:xfrm>
          <a:off x="0" y="663182"/>
          <a:ext cx="8572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636B05-2978-4C57-B86F-86860E97ABEB}">
      <dsp:nvSpPr>
        <dsp:cNvPr id="0" name=""/>
        <dsp:cNvSpPr/>
      </dsp:nvSpPr>
      <dsp:spPr>
        <a:xfrm>
          <a:off x="0" y="663182"/>
          <a:ext cx="8572500" cy="66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b="1" kern="1200" dirty="0"/>
            <a:t>O — Open-</a:t>
          </a:r>
          <a:r>
            <a:rPr lang="pt-BR" sz="3100" b="1" kern="1200" dirty="0" err="1"/>
            <a:t>Closed</a:t>
          </a:r>
          <a:r>
            <a:rPr lang="pt-BR" sz="3100" b="1" kern="1200" dirty="0"/>
            <a:t> </a:t>
          </a:r>
          <a:r>
            <a:rPr lang="pt-BR" sz="3100" b="1" kern="1200" dirty="0" err="1"/>
            <a:t>Principle</a:t>
          </a:r>
          <a:r>
            <a:rPr lang="pt-BR" sz="3100" b="1" kern="1200" dirty="0"/>
            <a:t> </a:t>
          </a:r>
          <a:endParaRPr lang="en-US" sz="3100" kern="1200" dirty="0"/>
        </a:p>
      </dsp:txBody>
      <dsp:txXfrm>
        <a:off x="0" y="663182"/>
        <a:ext cx="8572500" cy="662778"/>
      </dsp:txXfrm>
    </dsp:sp>
    <dsp:sp modelId="{9B4C0F2B-AC12-4D44-A0D5-C445BC1DD92B}">
      <dsp:nvSpPr>
        <dsp:cNvPr id="0" name=""/>
        <dsp:cNvSpPr/>
      </dsp:nvSpPr>
      <dsp:spPr>
        <a:xfrm>
          <a:off x="0" y="1325960"/>
          <a:ext cx="8572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AE85F1-9B0C-496E-BDE2-546103DD29BE}">
      <dsp:nvSpPr>
        <dsp:cNvPr id="0" name=""/>
        <dsp:cNvSpPr/>
      </dsp:nvSpPr>
      <dsp:spPr>
        <a:xfrm>
          <a:off x="0" y="1325960"/>
          <a:ext cx="8572500" cy="66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b="1" kern="1200" dirty="0"/>
            <a:t>L — </a:t>
          </a:r>
          <a:r>
            <a:rPr lang="pt-BR" sz="3100" b="1" kern="1200" dirty="0" err="1"/>
            <a:t>Liskov</a:t>
          </a:r>
          <a:r>
            <a:rPr lang="pt-BR" sz="3100" b="1" kern="1200" dirty="0"/>
            <a:t> </a:t>
          </a:r>
          <a:r>
            <a:rPr lang="pt-BR" sz="3100" b="1" kern="1200" dirty="0" err="1"/>
            <a:t>Substitution</a:t>
          </a:r>
          <a:r>
            <a:rPr lang="pt-BR" sz="3100" b="1" kern="1200" dirty="0"/>
            <a:t> </a:t>
          </a:r>
          <a:r>
            <a:rPr lang="pt-BR" sz="3100" b="1" kern="1200" dirty="0" err="1"/>
            <a:t>Principle</a:t>
          </a:r>
          <a:r>
            <a:rPr lang="pt-BR" sz="3100" b="1" kern="1200" dirty="0"/>
            <a:t> </a:t>
          </a:r>
          <a:endParaRPr lang="en-US" sz="3100" kern="1200" dirty="0"/>
        </a:p>
      </dsp:txBody>
      <dsp:txXfrm>
        <a:off x="0" y="1325960"/>
        <a:ext cx="8572500" cy="662778"/>
      </dsp:txXfrm>
    </dsp:sp>
    <dsp:sp modelId="{0D2DDDA6-1C94-4D89-86CE-046C04DC8E28}">
      <dsp:nvSpPr>
        <dsp:cNvPr id="0" name=""/>
        <dsp:cNvSpPr/>
      </dsp:nvSpPr>
      <dsp:spPr>
        <a:xfrm>
          <a:off x="0" y="1988739"/>
          <a:ext cx="8572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E61545-9C4A-4B98-833C-B846C57D7F57}">
      <dsp:nvSpPr>
        <dsp:cNvPr id="0" name=""/>
        <dsp:cNvSpPr/>
      </dsp:nvSpPr>
      <dsp:spPr>
        <a:xfrm>
          <a:off x="0" y="1988739"/>
          <a:ext cx="8572500" cy="66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b="1" kern="1200" dirty="0"/>
            <a:t>I — Interface </a:t>
          </a:r>
          <a:r>
            <a:rPr lang="pt-BR" sz="3100" b="1" kern="1200" dirty="0" err="1"/>
            <a:t>Segregation</a:t>
          </a:r>
          <a:r>
            <a:rPr lang="pt-BR" sz="3100" b="1" kern="1200" dirty="0"/>
            <a:t> </a:t>
          </a:r>
          <a:r>
            <a:rPr lang="pt-BR" sz="3100" b="1" kern="1200" dirty="0" err="1"/>
            <a:t>Principle</a:t>
          </a:r>
          <a:r>
            <a:rPr lang="pt-BR" sz="3100" b="1" kern="1200" dirty="0"/>
            <a:t> </a:t>
          </a:r>
          <a:endParaRPr lang="en-US" sz="3100" kern="1200" dirty="0"/>
        </a:p>
      </dsp:txBody>
      <dsp:txXfrm>
        <a:off x="0" y="1988739"/>
        <a:ext cx="8572500" cy="662778"/>
      </dsp:txXfrm>
    </dsp:sp>
    <dsp:sp modelId="{EAD722C6-2524-4D92-A92E-5938932BE035}">
      <dsp:nvSpPr>
        <dsp:cNvPr id="0" name=""/>
        <dsp:cNvSpPr/>
      </dsp:nvSpPr>
      <dsp:spPr>
        <a:xfrm>
          <a:off x="0" y="2651517"/>
          <a:ext cx="8572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1C1D12-716D-4045-93E8-03E55B572484}">
      <dsp:nvSpPr>
        <dsp:cNvPr id="0" name=""/>
        <dsp:cNvSpPr/>
      </dsp:nvSpPr>
      <dsp:spPr>
        <a:xfrm>
          <a:off x="0" y="2651517"/>
          <a:ext cx="8572500" cy="66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b="1" kern="1200" dirty="0"/>
            <a:t>D — </a:t>
          </a:r>
          <a:r>
            <a:rPr lang="pt-BR" sz="3100" b="1" kern="1200" dirty="0" err="1"/>
            <a:t>Dependency</a:t>
          </a:r>
          <a:r>
            <a:rPr lang="pt-BR" sz="3100" b="1" kern="1200" dirty="0"/>
            <a:t> </a:t>
          </a:r>
          <a:r>
            <a:rPr lang="pt-BR" sz="3100" b="1" kern="1200" dirty="0" err="1"/>
            <a:t>Inversion</a:t>
          </a:r>
          <a:r>
            <a:rPr lang="pt-BR" sz="3100" b="1" kern="1200" dirty="0"/>
            <a:t> </a:t>
          </a:r>
          <a:r>
            <a:rPr lang="pt-BR" sz="3100" b="1" kern="1200" dirty="0" err="1"/>
            <a:t>Principle</a:t>
          </a:r>
          <a:endParaRPr lang="en-US" sz="3100" kern="1200" dirty="0"/>
        </a:p>
      </dsp:txBody>
      <dsp:txXfrm>
        <a:off x="0" y="2651517"/>
        <a:ext cx="8572500" cy="662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32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0B410-C7E4-4036-89E5-3C58E91B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2900"/>
            <a:ext cx="7886700" cy="296862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50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41806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649027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41806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1493943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8575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80060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789367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971550"/>
            <a:ext cx="4057650" cy="394335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514350" indent="-173038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855663" indent="-168275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00600" y="971550"/>
            <a:ext cx="4057650" cy="394335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514350" indent="-173038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855663" indent="-168275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</p:spTree>
    <p:extLst>
      <p:ext uri="{BB962C8B-B14F-4D97-AF65-F5344CB8AC3E}">
        <p14:creationId xmlns:p14="http://schemas.microsoft.com/office/powerpoint/2010/main" val="1459803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285750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228975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172200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4682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1CDB-95CE-458B-A911-027A0589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2900"/>
            <a:ext cx="7886700" cy="296862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09" y="4838808"/>
            <a:ext cx="1078992" cy="140268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/>
        </p:nvSpPr>
        <p:spPr>
          <a:xfrm>
            <a:off x="4200103" y="5022289"/>
            <a:ext cx="743793" cy="692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5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2021 Dell Inc.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3857667" y="5023059"/>
            <a:ext cx="7694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5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5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3957049" y="5023059"/>
            <a:ext cx="11381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5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4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AAD52492-B32C-4F5C-93C4-B867BDF3FDDD}"/>
              </a:ext>
            </a:extLst>
          </p:cNvPr>
          <p:cNvSpPr txBox="1"/>
          <p:nvPr/>
        </p:nvSpPr>
        <p:spPr>
          <a:xfrm>
            <a:off x="0" y="49324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662" r:id="rId2"/>
    <p:sldLayoutId id="2147483673" r:id="rId3"/>
    <p:sldLayoutId id="2147483672" r:id="rId4"/>
    <p:sldLayoutId id="2147483713" r:id="rId5"/>
    <p:sldLayoutId id="2147483724" r:id="rId6"/>
    <p:sldLayoutId id="2147483725" r:id="rId7"/>
    <p:sldLayoutId id="2147483726" r:id="rId8"/>
    <p:sldLayoutId id="2147483667" r:id="rId9"/>
    <p:sldLayoutId id="2147483689" r:id="rId10"/>
    <p:sldLayoutId id="2147483715" r:id="rId11"/>
    <p:sldLayoutId id="214748372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iq.com/design-patterns/repository-pattern" TargetMode="External"/><Relationship Id="rId2" Type="http://schemas.openxmlformats.org/officeDocument/2006/relationships/hyperlink" Target="https://docs.microsoft.com/en-us/aspnet/mvc/overview/older-versions/getting-started-with-ef-5-using-mvc-4/implementing-the-repository-and-unit-of-work-patterns-in-an-asp-net-mvc-appl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rtinfowler.com/eaaCatalog/unitOfWork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lpinheiro/TemplateAp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ackticks-tildes/the-s-o-l-i-d-principles-in-pictures-b34ce2f1e898" TargetMode="External"/><Relationship Id="rId2" Type="http://schemas.openxmlformats.org/officeDocument/2006/relationships/hyperlink" Target="https://www.digitalocean.com/community/conceptual_articles/s-o-l-i-d-the-first-five-principles-of-object-oriented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aeldung.com/solid-principl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A2B50-0A30-1762-373E-83C893285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1162234"/>
            <a:ext cx="8572500" cy="747897"/>
          </a:xfrm>
        </p:spPr>
        <p:txBody>
          <a:bodyPr/>
          <a:lstStyle/>
          <a:p>
            <a:r>
              <a:rPr lang="pt-BR" dirty="0" err="1"/>
              <a:t>Api</a:t>
            </a:r>
            <a:r>
              <a:rPr lang="pt-BR" dirty="0"/>
              <a:t> </a:t>
            </a:r>
            <a:r>
              <a:rPr lang="pt-BR" dirty="0" err="1"/>
              <a:t>Template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A7DA71-A5CD-08FA-752F-69E2D5970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Sandman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72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C1D05-ADA0-C122-D9DD-4986A6781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 err="1"/>
              <a:t>Advatages</a:t>
            </a:r>
            <a:r>
              <a:rPr lang="pt-BR" dirty="0"/>
              <a:t> 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E1BFC83-743B-94ED-6B4D-B7B9AC20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The repository and unit of work patterns are intended to create an abstraction layer between the data access layer and the business logic layer of an application.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Implementing these patterns can help insulate your application from changes in the data store and can facilitate automated unit testing or test-driven development (TDD).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A Unit of Work keeps track of everything you do during a business transaction that can affect the database.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61652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8BB05-E7CB-AB7A-9DF0-359156F4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A25700-3A54-A8C6-66E8-CFC2823B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29" y="0"/>
            <a:ext cx="53167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CF772-692A-DC9D-A124-240C14763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3E7C77-67A3-0BDA-2647-C6BB2DE4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https://docs.microsoft.com/en-us/aspnet/mvc/overview/older-versions/getting-started-with-ef-5-using-mvc-4/implementing-the-repository-and-unit-of-work-patterns-in-an-asp-net-mvc-application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https://deviq.com/design-patterns/repository-pattern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https://martinfowler.com/eaaCatalog/unitOfWork.html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9196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CF772-692A-DC9D-A124-240C14763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Specification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3E7C77-67A3-0BDA-2647-C6BB2DE4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399"/>
            <a:ext cx="3927021" cy="281504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DTO – Data Transfer Object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DAL – Data Access Layer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Repository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Unit of work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Service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Crossing cutting</a:t>
            </a:r>
            <a:endParaRPr lang="pt-BR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2309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0E699-2EBF-05D7-B380-BEDEE297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E28CE4-5C7F-4BC4-7555-579C491F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94" y="0"/>
            <a:ext cx="68206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1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88995-FBAF-C380-A2A5-0DAC4832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28600"/>
            <a:ext cx="4291014" cy="387798"/>
          </a:xfrm>
        </p:spPr>
        <p:txBody>
          <a:bodyPr/>
          <a:lstStyle/>
          <a:p>
            <a:pPr algn="ctr"/>
            <a:r>
              <a:rPr lang="pt-BR" dirty="0"/>
              <a:t>DAL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DF407-3A46-6CEF-3F4D-C33AE61D6C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base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contain Admin e log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represent the data from the data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do data base mapping info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E5A08-9C8B-CFE8-F7FB-21A4050531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Controller</a:t>
            </a:r>
            <a:r>
              <a:rPr lang="pt-BR" dirty="0"/>
              <a:t>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contain</a:t>
            </a:r>
            <a:r>
              <a:rPr lang="pt-BR" dirty="0"/>
              <a:t> Admin e log </a:t>
            </a:r>
            <a:r>
              <a:rPr lang="pt-BR" dirty="0" err="1"/>
              <a:t>info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deliver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correct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Can</a:t>
            </a:r>
            <a:r>
              <a:rPr lang="pt-BR" dirty="0"/>
              <a:t> do </a:t>
            </a:r>
            <a:r>
              <a:rPr lang="pt-BR" dirty="0" err="1"/>
              <a:t>Json</a:t>
            </a:r>
            <a:r>
              <a:rPr lang="pt-BR" dirty="0"/>
              <a:t> mapping </a:t>
            </a:r>
            <a:r>
              <a:rPr lang="pt-BR" dirty="0" err="1"/>
              <a:t>info</a:t>
            </a:r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F3A261-48FB-1B97-44FE-DADC9789C1D0}"/>
              </a:ext>
            </a:extLst>
          </p:cNvPr>
          <p:cNvSpPr txBox="1"/>
          <p:nvPr/>
        </p:nvSpPr>
        <p:spPr>
          <a:xfrm>
            <a:off x="5016953" y="207055"/>
            <a:ext cx="36249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DTO</a:t>
            </a:r>
          </a:p>
        </p:txBody>
      </p:sp>
    </p:spTree>
    <p:extLst>
      <p:ext uri="{BB962C8B-B14F-4D97-AF65-F5344CB8AC3E}">
        <p14:creationId xmlns:p14="http://schemas.microsoft.com/office/powerpoint/2010/main" val="228404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88995-FBAF-C380-A2A5-0DAC4832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28600"/>
            <a:ext cx="4291014" cy="387798"/>
          </a:xfrm>
        </p:spPr>
        <p:txBody>
          <a:bodyPr/>
          <a:lstStyle/>
          <a:p>
            <a:pPr algn="ctr"/>
            <a:r>
              <a:rPr lang="pt-BR" dirty="0" err="1"/>
              <a:t>Repository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DF407-3A46-6CEF-3F4D-C33AE61D6C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Access </a:t>
            </a:r>
            <a:r>
              <a:rPr lang="pt-BR" dirty="0" err="1"/>
              <a:t>info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data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Never </a:t>
            </a:r>
            <a:r>
              <a:rPr lang="pt-BR" dirty="0" err="1"/>
              <a:t>Contains</a:t>
            </a:r>
            <a:r>
              <a:rPr lang="pt-BR" dirty="0"/>
              <a:t> Business </a:t>
            </a:r>
            <a:r>
              <a:rPr lang="pt-BR" dirty="0" err="1"/>
              <a:t>Logic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Do data base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E5A08-9C8B-CFE8-F7FB-21A4050531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vice-versa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Contains</a:t>
            </a:r>
            <a:r>
              <a:rPr lang="pt-BR" dirty="0"/>
              <a:t> Business </a:t>
            </a:r>
            <a:r>
              <a:rPr lang="pt-BR" dirty="0" err="1"/>
              <a:t>Logic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Do business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F3A261-48FB-1B97-44FE-DADC9789C1D0}"/>
              </a:ext>
            </a:extLst>
          </p:cNvPr>
          <p:cNvSpPr txBox="1"/>
          <p:nvPr/>
        </p:nvSpPr>
        <p:spPr>
          <a:xfrm>
            <a:off x="5016953" y="207055"/>
            <a:ext cx="36249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3576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756C-0366-3751-B3B7-70F61D44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28600"/>
            <a:ext cx="4286250" cy="387798"/>
          </a:xfrm>
        </p:spPr>
        <p:txBody>
          <a:bodyPr/>
          <a:lstStyle/>
          <a:p>
            <a:r>
              <a:rPr lang="pt-BR" dirty="0"/>
              <a:t>Unit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59EE50-5762-726A-7BD9-6E9770D3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00150"/>
            <a:ext cx="4286250" cy="33147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Encapsulate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all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repository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logic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needed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by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the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servisse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Do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transactions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,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Roll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back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and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commits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call</a:t>
            </a:r>
            <a:endParaRPr lang="pt-BR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Facilitate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the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services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contructor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and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service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functionalite</a:t>
            </a:r>
            <a:endParaRPr lang="pt-BR" dirty="0">
              <a:solidFill>
                <a:schemeClr val="bg1"/>
              </a:solidFill>
              <a:ea typeface="+mj-ea"/>
              <a:cs typeface="+mj-cs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6D36C6-786B-AE6A-CE03-A2818F0D7C79}"/>
              </a:ext>
            </a:extLst>
          </p:cNvPr>
          <p:cNvSpPr txBox="1"/>
          <p:nvPr/>
        </p:nvSpPr>
        <p:spPr>
          <a:xfrm>
            <a:off x="4572000" y="279206"/>
            <a:ext cx="42862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Cross</a:t>
            </a:r>
            <a:r>
              <a:rPr lang="pt-BR" sz="1800" dirty="0"/>
              <a:t> </a:t>
            </a:r>
            <a:r>
              <a:rPr lang="pt-BR" sz="28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Cutting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4E04D-2752-9FE7-BD91-F971D56734C2}"/>
              </a:ext>
            </a:extLst>
          </p:cNvPr>
          <p:cNvSpPr txBox="1"/>
          <p:nvPr/>
        </p:nvSpPr>
        <p:spPr>
          <a:xfrm>
            <a:off x="4571999" y="1129937"/>
            <a:ext cx="4286250" cy="36881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Optional Project part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Should contains static part which are independent of the Project logic and data, as data validator, exceptions, error message, useful function.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Should be visible for all parts (projects) of the solution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Should be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indepent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of Project classes and interfaces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126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D6A6-84F1-582C-A246-40183A71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994" y="414337"/>
            <a:ext cx="6781256" cy="1495794"/>
          </a:xfrm>
        </p:spPr>
        <p:txBody>
          <a:bodyPr wrap="square" anchor="b">
            <a:normAutofit/>
          </a:bodyPr>
          <a:lstStyle/>
          <a:p>
            <a:r>
              <a:rPr lang="pt-BR" dirty="0" err="1"/>
              <a:t>Example</a:t>
            </a:r>
            <a:r>
              <a:rPr lang="pt-BR" dirty="0"/>
              <a:t> Project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EBABA-B22B-6106-ABAF-17A5B74B4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994" y="2057400"/>
            <a:ext cx="6781256" cy="12418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https://github.com/flpinheiro/TemplateApi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26BA4C-2513-3DE9-E18E-D139BAD7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9" y="0"/>
            <a:ext cx="1801639" cy="50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040ED-4283-00B6-69C4-EB925E60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</p:spPr>
        <p:txBody>
          <a:bodyPr wrap="square">
            <a:normAutofit/>
          </a:bodyPr>
          <a:lstStyle/>
          <a:p>
            <a:r>
              <a:rPr lang="pt-BR" dirty="0"/>
              <a:t>S.O.L.I.D.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3EEA015-7694-168C-116D-65214AC32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991443"/>
              </p:ext>
            </p:extLst>
          </p:nvPr>
        </p:nvGraphicFramePr>
        <p:xfrm>
          <a:off x="285750" y="1200150"/>
          <a:ext cx="8572500" cy="33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506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99F28-19CF-7167-3DC0-E3E85491E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Single </a:t>
            </a:r>
            <a:r>
              <a:rPr lang="pt-BR" dirty="0" err="1"/>
              <a:t>Responsiblity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 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759DF34-8AED-7A36-CAD3-9F1DF407C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A class should have one and only one reason to change, meaning that a class should have only one job.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If a Class has many responsibilities, it increases the possibility of bugs because making changes to one of its responsibilities, could affect the other ones without you knowing.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37307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6FAB3-2EE5-1632-860D-1DCF79029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Open-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FBED8-DF9F-2C4E-85D7-BEB3BE2FB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Objects or entities should be open for extension but closed for modification. </a:t>
            </a:r>
          </a:p>
          <a:p>
            <a:pPr>
              <a:spcAft>
                <a:spcPts val="600"/>
              </a:spcAft>
            </a:pPr>
            <a:r>
              <a:rPr lang="en-US" dirty="0"/>
              <a:t>Changing the current </a:t>
            </a:r>
            <a:r>
              <a:rPr lang="en-US" dirty="0" err="1"/>
              <a:t>behaviour</a:t>
            </a:r>
            <a:r>
              <a:rPr lang="en-US" dirty="0"/>
              <a:t> of a Class will affect all the systems using that Class.</a:t>
            </a:r>
          </a:p>
          <a:p>
            <a:pPr>
              <a:spcAft>
                <a:spcPts val="6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39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74C9-0E2E-7B54-C007-19E2B740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74C0C-61B5-F953-A445-F594A29A1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700"/>
              <a:t>If S is a subtype of T, then objects of type T in a program may be replaced with objects of type S without altering any of the desirable properties of that program.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This means that every subclass or derived class should be substitutable for their base or parent class.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19516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783C-15F6-D425-018B-03CC7F6A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63291-0696-8F78-09EB-DC8E4E74E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900"/>
              <a:t>A client should never be forced to implement an interface that it doesn’t use, or clients shouldn’t be forced to depend on methods they do not use.</a:t>
            </a:r>
          </a:p>
          <a:p>
            <a:pPr>
              <a:spcAft>
                <a:spcPts val="600"/>
              </a:spcAft>
            </a:pPr>
            <a:r>
              <a:rPr lang="en-US" sz="1900"/>
              <a:t>Many client-specific interfaces are better than one general-purpose interface.</a:t>
            </a:r>
          </a:p>
          <a:p>
            <a:pPr>
              <a:spcAft>
                <a:spcPts val="600"/>
              </a:spcAft>
            </a:pPr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310330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783C-15F6-D425-018B-03CC7F6A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Dependency Inversion 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63291-0696-8F78-09EB-DC8E4E74E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399"/>
            <a:ext cx="8572500" cy="1887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Entities must depend on abstractions, not on concretions. It states that the high-level module must not depend on the low-level module, but they should depend on abstractions.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High-level Module(or Class)</a:t>
            </a:r>
            <a:r>
              <a:rPr lang="en-US" sz="1600" dirty="0"/>
              <a:t>: </a:t>
            </a:r>
            <a:r>
              <a:rPr lang="en-US" sz="1600" i="1" dirty="0"/>
              <a:t>Class</a:t>
            </a:r>
            <a:r>
              <a:rPr lang="en-US" sz="1600" dirty="0"/>
              <a:t> that executes an action with a tool.</a:t>
            </a:r>
          </a:p>
          <a:p>
            <a:pPr marL="0" indent="0">
              <a:buNone/>
            </a:pPr>
            <a:r>
              <a:rPr lang="en-US" sz="1600" b="1" dirty="0"/>
              <a:t>Low-level Module (or Class)</a:t>
            </a:r>
            <a:r>
              <a:rPr lang="en-US" sz="1600" dirty="0"/>
              <a:t>: The </a:t>
            </a:r>
            <a:r>
              <a:rPr lang="en-US" sz="1600" i="1" dirty="0"/>
              <a:t>tool</a:t>
            </a:r>
            <a:r>
              <a:rPr lang="en-US" sz="1600" dirty="0"/>
              <a:t> that is needed to execute the action</a:t>
            </a:r>
          </a:p>
          <a:p>
            <a:pPr marL="0" indent="0">
              <a:buNone/>
            </a:pPr>
            <a:r>
              <a:rPr lang="en-US" sz="1600" b="1" dirty="0"/>
              <a:t>Abstraction</a:t>
            </a:r>
            <a:r>
              <a:rPr lang="en-US" sz="1600" dirty="0"/>
              <a:t>: Represents an </a:t>
            </a:r>
            <a:r>
              <a:rPr lang="en-US" sz="1600" i="1" dirty="0"/>
              <a:t>interface</a:t>
            </a:r>
            <a:r>
              <a:rPr lang="en-US" sz="1600" dirty="0"/>
              <a:t> that connects the two Classes.</a:t>
            </a:r>
          </a:p>
          <a:p>
            <a:pPr marL="0" indent="0">
              <a:buNone/>
            </a:pPr>
            <a:r>
              <a:rPr lang="en-US" sz="1600" b="1" dirty="0"/>
              <a:t>Details</a:t>
            </a:r>
            <a:r>
              <a:rPr lang="en-US" sz="1600" dirty="0"/>
              <a:t>: How the </a:t>
            </a:r>
            <a:r>
              <a:rPr lang="en-US" sz="1600" i="1" dirty="0"/>
              <a:t>tool</a:t>
            </a:r>
            <a:r>
              <a:rPr lang="en-US" sz="1600" dirty="0"/>
              <a:t> works</a:t>
            </a:r>
          </a:p>
          <a:p>
            <a:pPr>
              <a:spcAft>
                <a:spcPts val="600"/>
              </a:spcAft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03307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ABE6D-0646-4712-53E9-DB8C1A766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 err="1"/>
              <a:t>References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19F93-B054-5D27-C0DB-4CA918C1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7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https://www.digitalocean.com/community/conceptual_articles/s-o-l-i-d-the-first-five-principles-of-object-oriented-design</a:t>
            </a:r>
            <a:endParaRPr lang="pt-BR" sz="17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7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https://medium.com/backticks-tildes/the-s-o-l-i-d-principles-in-pictures-b34ce2f1e898</a:t>
            </a:r>
            <a:endParaRPr lang="pt-BR" sz="17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7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https://www.baeldung.com/solid-principles</a:t>
            </a:r>
            <a:endParaRPr lang="pt-BR" sz="17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42571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A9A02-F4FF-000F-F128-A06DF164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and Unit of Work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Dell tec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ll tec Theme" id="{F2865912-3A44-4224-A4FF-C1442609EF72}" vid="{0BB0CBAF-60E8-4A32-B0DF-BB1F0E960B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Dell tec Theme</Template>
  <TotalTime>87</TotalTime>
  <Words>582</Words>
  <Application>Microsoft Office PowerPoint</Application>
  <PresentationFormat>On-screen Show (16:9)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Dell tec Theme</vt:lpstr>
      <vt:lpstr>Api Template</vt:lpstr>
      <vt:lpstr>S.O.L.I.D.</vt:lpstr>
      <vt:lpstr>Single Responsiblity Principle </vt:lpstr>
      <vt:lpstr>Open-Closed Principle </vt:lpstr>
      <vt:lpstr>Liskov Substitution Principle</vt:lpstr>
      <vt:lpstr>Interface Segregation Principle</vt:lpstr>
      <vt:lpstr>Dependency Inversion Principle</vt:lpstr>
      <vt:lpstr>References</vt:lpstr>
      <vt:lpstr>The Repository and Unit of Work Patterns</vt:lpstr>
      <vt:lpstr>Advatages </vt:lpstr>
      <vt:lpstr>PowerPoint Presentation</vt:lpstr>
      <vt:lpstr>References</vt:lpstr>
      <vt:lpstr>Template Specification</vt:lpstr>
      <vt:lpstr>PowerPoint Presentation</vt:lpstr>
      <vt:lpstr>DAL </vt:lpstr>
      <vt:lpstr>Repository </vt:lpstr>
      <vt:lpstr>Unit of Work</vt:lpstr>
      <vt:lpstr>Example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Template</dc:title>
  <dc:creator>Felipe Luís Pinheiro</dc:creator>
  <cp:lastModifiedBy>Felipe Luis Pereira Pinheiro</cp:lastModifiedBy>
  <cp:revision>3</cp:revision>
  <dcterms:created xsi:type="dcterms:W3CDTF">2022-05-31T12:09:40Z</dcterms:created>
  <dcterms:modified xsi:type="dcterms:W3CDTF">2022-10-28T18:55:06Z</dcterms:modified>
</cp:coreProperties>
</file>