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75" r:id="rId14"/>
    <p:sldId id="264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5E3A8-3263-4B37-BE7B-2DF7A88F1B6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9034CD-1509-4B09-A9F9-7623D274DB6B}">
      <dgm:prSet/>
      <dgm:spPr/>
      <dgm:t>
        <a:bodyPr/>
        <a:lstStyle/>
        <a:p>
          <a:r>
            <a:rPr lang="pt-BR" b="1"/>
            <a:t>S — Single Responsiblity Principle </a:t>
          </a:r>
          <a:endParaRPr lang="en-US"/>
        </a:p>
      </dgm:t>
    </dgm:pt>
    <dgm:pt modelId="{B8440844-007E-4F17-B4BB-997D0D1E17D9}" type="parTrans" cxnId="{3046E0FE-DCFA-408D-9DE8-93DEAF61C367}">
      <dgm:prSet/>
      <dgm:spPr/>
      <dgm:t>
        <a:bodyPr/>
        <a:lstStyle/>
        <a:p>
          <a:endParaRPr lang="en-US"/>
        </a:p>
      </dgm:t>
    </dgm:pt>
    <dgm:pt modelId="{73A55E4E-1D57-4191-8D99-E6F31924B31F}" type="sibTrans" cxnId="{3046E0FE-DCFA-408D-9DE8-93DEAF61C367}">
      <dgm:prSet/>
      <dgm:spPr/>
      <dgm:t>
        <a:bodyPr/>
        <a:lstStyle/>
        <a:p>
          <a:endParaRPr lang="en-US"/>
        </a:p>
      </dgm:t>
    </dgm:pt>
    <dgm:pt modelId="{F017B277-5DBB-4A46-AB54-275C025CCAA3}">
      <dgm:prSet/>
      <dgm:spPr/>
      <dgm:t>
        <a:bodyPr/>
        <a:lstStyle/>
        <a:p>
          <a:r>
            <a:rPr lang="pt-BR" b="1" dirty="0"/>
            <a:t>O — Open-</a:t>
          </a:r>
          <a:r>
            <a:rPr lang="pt-BR" b="1" dirty="0" err="1"/>
            <a:t>Closed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DE1FBE11-EE68-4F50-9780-E4DCC446B9ED}" type="parTrans" cxnId="{A447E1AF-E678-49A1-A6DC-ACE6C8D7A59D}">
      <dgm:prSet/>
      <dgm:spPr/>
      <dgm:t>
        <a:bodyPr/>
        <a:lstStyle/>
        <a:p>
          <a:endParaRPr lang="en-US"/>
        </a:p>
      </dgm:t>
    </dgm:pt>
    <dgm:pt modelId="{876F2700-B9A7-413E-9120-F7ECC1239C78}" type="sibTrans" cxnId="{A447E1AF-E678-49A1-A6DC-ACE6C8D7A59D}">
      <dgm:prSet/>
      <dgm:spPr/>
      <dgm:t>
        <a:bodyPr/>
        <a:lstStyle/>
        <a:p>
          <a:endParaRPr lang="en-US"/>
        </a:p>
      </dgm:t>
    </dgm:pt>
    <dgm:pt modelId="{31BFC5FE-40C5-41D6-AB41-AC05BCB327B2}">
      <dgm:prSet/>
      <dgm:spPr/>
      <dgm:t>
        <a:bodyPr/>
        <a:lstStyle/>
        <a:p>
          <a:r>
            <a:rPr lang="pt-BR" b="1"/>
            <a:t>L — Liskov Substitution Principle </a:t>
          </a:r>
          <a:endParaRPr lang="en-US"/>
        </a:p>
      </dgm:t>
    </dgm:pt>
    <dgm:pt modelId="{5D1C2E49-8E06-4D67-A2E7-44A205990B54}" type="parTrans" cxnId="{DC56E004-3711-4075-9E68-59CF88B630D1}">
      <dgm:prSet/>
      <dgm:spPr/>
      <dgm:t>
        <a:bodyPr/>
        <a:lstStyle/>
        <a:p>
          <a:endParaRPr lang="en-US"/>
        </a:p>
      </dgm:t>
    </dgm:pt>
    <dgm:pt modelId="{ED8D3F72-81C0-4FCB-9EF5-60D09A5557D7}" type="sibTrans" cxnId="{DC56E004-3711-4075-9E68-59CF88B630D1}">
      <dgm:prSet/>
      <dgm:spPr/>
      <dgm:t>
        <a:bodyPr/>
        <a:lstStyle/>
        <a:p>
          <a:endParaRPr lang="en-US"/>
        </a:p>
      </dgm:t>
    </dgm:pt>
    <dgm:pt modelId="{57300CF1-A5F1-4510-8529-213D8D9C6E30}">
      <dgm:prSet/>
      <dgm:spPr/>
      <dgm:t>
        <a:bodyPr/>
        <a:lstStyle/>
        <a:p>
          <a:r>
            <a:rPr lang="pt-BR" b="1"/>
            <a:t>I — Interface Segregation Principle </a:t>
          </a:r>
          <a:endParaRPr lang="en-US"/>
        </a:p>
      </dgm:t>
    </dgm:pt>
    <dgm:pt modelId="{EF092E79-E9A6-4CCC-BA5D-E4C5735F1B22}" type="parTrans" cxnId="{C1442031-A432-4817-BF98-55312ABAB43C}">
      <dgm:prSet/>
      <dgm:spPr/>
      <dgm:t>
        <a:bodyPr/>
        <a:lstStyle/>
        <a:p>
          <a:endParaRPr lang="en-US"/>
        </a:p>
      </dgm:t>
    </dgm:pt>
    <dgm:pt modelId="{A7A64045-3334-4799-8AFF-DCC50B5DCA88}" type="sibTrans" cxnId="{C1442031-A432-4817-BF98-55312ABAB43C}">
      <dgm:prSet/>
      <dgm:spPr/>
      <dgm:t>
        <a:bodyPr/>
        <a:lstStyle/>
        <a:p>
          <a:endParaRPr lang="en-US"/>
        </a:p>
      </dgm:t>
    </dgm:pt>
    <dgm:pt modelId="{AF77D580-0E6F-43CD-ABAD-D71068BA48AC}">
      <dgm:prSet/>
      <dgm:spPr/>
      <dgm:t>
        <a:bodyPr/>
        <a:lstStyle/>
        <a:p>
          <a:r>
            <a:rPr lang="pt-BR" b="1"/>
            <a:t>D — Dependency Inversion Principle</a:t>
          </a:r>
          <a:endParaRPr lang="en-US"/>
        </a:p>
      </dgm:t>
    </dgm:pt>
    <dgm:pt modelId="{8CDE686B-4229-4EEB-8401-E80D806AD2B0}" type="parTrans" cxnId="{528963DC-B069-4588-963B-586D07BC03F3}">
      <dgm:prSet/>
      <dgm:spPr/>
      <dgm:t>
        <a:bodyPr/>
        <a:lstStyle/>
        <a:p>
          <a:endParaRPr lang="en-US"/>
        </a:p>
      </dgm:t>
    </dgm:pt>
    <dgm:pt modelId="{3F6A3AF7-CD6D-4C59-B83D-2F8BBF28ACDC}" type="sibTrans" cxnId="{528963DC-B069-4588-963B-586D07BC03F3}">
      <dgm:prSet/>
      <dgm:spPr/>
      <dgm:t>
        <a:bodyPr/>
        <a:lstStyle/>
        <a:p>
          <a:endParaRPr lang="en-US"/>
        </a:p>
      </dgm:t>
    </dgm:pt>
    <dgm:pt modelId="{9B2514AF-B61E-476B-BDA2-1A00FEAFBF0C}" type="pres">
      <dgm:prSet presAssocID="{5385E3A8-3263-4B37-BE7B-2DF7A88F1B64}" presName="linear" presStyleCnt="0">
        <dgm:presLayoutVars>
          <dgm:animLvl val="lvl"/>
          <dgm:resizeHandles val="exact"/>
        </dgm:presLayoutVars>
      </dgm:prSet>
      <dgm:spPr/>
    </dgm:pt>
    <dgm:pt modelId="{555579F2-8CA5-45F5-83FB-9F23290FC56C}" type="pres">
      <dgm:prSet presAssocID="{939034CD-1509-4B09-A9F9-7623D274DB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7AA060-0585-4B86-B02C-E42EF7EAB830}" type="pres">
      <dgm:prSet presAssocID="{73A55E4E-1D57-4191-8D99-E6F31924B31F}" presName="spacer" presStyleCnt="0"/>
      <dgm:spPr/>
    </dgm:pt>
    <dgm:pt modelId="{612B91F4-F812-4AEA-B3B2-A63036F52D97}" type="pres">
      <dgm:prSet presAssocID="{F017B277-5DBB-4A46-AB54-275C025CCA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254E5F-6688-4BB6-9DE7-CE0042342EC2}" type="pres">
      <dgm:prSet presAssocID="{876F2700-B9A7-413E-9120-F7ECC1239C78}" presName="spacer" presStyleCnt="0"/>
      <dgm:spPr/>
    </dgm:pt>
    <dgm:pt modelId="{34A2EC66-9B9F-4DB2-9130-BCB38F854E49}" type="pres">
      <dgm:prSet presAssocID="{31BFC5FE-40C5-41D6-AB41-AC05BCB327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9CF11-4D48-4FCE-8EA4-05C56668AE69}" type="pres">
      <dgm:prSet presAssocID="{ED8D3F72-81C0-4FCB-9EF5-60D09A5557D7}" presName="spacer" presStyleCnt="0"/>
      <dgm:spPr/>
    </dgm:pt>
    <dgm:pt modelId="{A7B1750D-7D8A-4F5E-AD2E-C69B0DDD0B59}" type="pres">
      <dgm:prSet presAssocID="{57300CF1-A5F1-4510-8529-213D8D9C6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56C279-9FA1-4C31-8B1A-4475F4179571}" type="pres">
      <dgm:prSet presAssocID="{A7A64045-3334-4799-8AFF-DCC50B5DCA88}" presName="spacer" presStyleCnt="0"/>
      <dgm:spPr/>
    </dgm:pt>
    <dgm:pt modelId="{65E51F87-3B0D-4FBF-8F05-53D8B3393B89}" type="pres">
      <dgm:prSet presAssocID="{AF77D580-0E6F-43CD-ABAD-D71068BA48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56E004-3711-4075-9E68-59CF88B630D1}" srcId="{5385E3A8-3263-4B37-BE7B-2DF7A88F1B64}" destId="{31BFC5FE-40C5-41D6-AB41-AC05BCB327B2}" srcOrd="2" destOrd="0" parTransId="{5D1C2E49-8E06-4D67-A2E7-44A205990B54}" sibTransId="{ED8D3F72-81C0-4FCB-9EF5-60D09A5557D7}"/>
    <dgm:cxn modelId="{A5BE7528-1C5D-4F6A-8148-FFE730BDDD44}" type="presOf" srcId="{AF77D580-0E6F-43CD-ABAD-D71068BA48AC}" destId="{65E51F87-3B0D-4FBF-8F05-53D8B3393B89}" srcOrd="0" destOrd="0" presId="urn:microsoft.com/office/officeart/2005/8/layout/vList2"/>
    <dgm:cxn modelId="{C1442031-A432-4817-BF98-55312ABAB43C}" srcId="{5385E3A8-3263-4B37-BE7B-2DF7A88F1B64}" destId="{57300CF1-A5F1-4510-8529-213D8D9C6E30}" srcOrd="3" destOrd="0" parTransId="{EF092E79-E9A6-4CCC-BA5D-E4C5735F1B22}" sibTransId="{A7A64045-3334-4799-8AFF-DCC50B5DCA88}"/>
    <dgm:cxn modelId="{841EE066-753F-4033-A848-86B93985B80F}" type="presOf" srcId="{F017B277-5DBB-4A46-AB54-275C025CCAA3}" destId="{612B91F4-F812-4AEA-B3B2-A63036F52D97}" srcOrd="0" destOrd="0" presId="urn:microsoft.com/office/officeart/2005/8/layout/vList2"/>
    <dgm:cxn modelId="{A447E1AF-E678-49A1-A6DC-ACE6C8D7A59D}" srcId="{5385E3A8-3263-4B37-BE7B-2DF7A88F1B64}" destId="{F017B277-5DBB-4A46-AB54-275C025CCAA3}" srcOrd="1" destOrd="0" parTransId="{DE1FBE11-EE68-4F50-9780-E4DCC446B9ED}" sibTransId="{876F2700-B9A7-413E-9120-F7ECC1239C78}"/>
    <dgm:cxn modelId="{5CCEB0BF-5BC3-4FA6-B26C-203D4284AD6D}" type="presOf" srcId="{939034CD-1509-4B09-A9F9-7623D274DB6B}" destId="{555579F2-8CA5-45F5-83FB-9F23290FC56C}" srcOrd="0" destOrd="0" presId="urn:microsoft.com/office/officeart/2005/8/layout/vList2"/>
    <dgm:cxn modelId="{528963DC-B069-4588-963B-586D07BC03F3}" srcId="{5385E3A8-3263-4B37-BE7B-2DF7A88F1B64}" destId="{AF77D580-0E6F-43CD-ABAD-D71068BA48AC}" srcOrd="4" destOrd="0" parTransId="{8CDE686B-4229-4EEB-8401-E80D806AD2B0}" sibTransId="{3F6A3AF7-CD6D-4C59-B83D-2F8BBF28ACDC}"/>
    <dgm:cxn modelId="{1C9268DC-861A-4DEB-BF5E-8BD249D91DDF}" type="presOf" srcId="{5385E3A8-3263-4B37-BE7B-2DF7A88F1B64}" destId="{9B2514AF-B61E-476B-BDA2-1A00FEAFBF0C}" srcOrd="0" destOrd="0" presId="urn:microsoft.com/office/officeart/2005/8/layout/vList2"/>
    <dgm:cxn modelId="{C5F68DE8-EE7C-4E70-9EBB-92E5C42240DF}" type="presOf" srcId="{31BFC5FE-40C5-41D6-AB41-AC05BCB327B2}" destId="{34A2EC66-9B9F-4DB2-9130-BCB38F854E49}" srcOrd="0" destOrd="0" presId="urn:microsoft.com/office/officeart/2005/8/layout/vList2"/>
    <dgm:cxn modelId="{4BA9CFF0-0D3E-45BD-8BF9-C6DFC6CD38D5}" type="presOf" srcId="{57300CF1-A5F1-4510-8529-213D8D9C6E30}" destId="{A7B1750D-7D8A-4F5E-AD2E-C69B0DDD0B59}" srcOrd="0" destOrd="0" presId="urn:microsoft.com/office/officeart/2005/8/layout/vList2"/>
    <dgm:cxn modelId="{3046E0FE-DCFA-408D-9DE8-93DEAF61C367}" srcId="{5385E3A8-3263-4B37-BE7B-2DF7A88F1B64}" destId="{939034CD-1509-4B09-A9F9-7623D274DB6B}" srcOrd="0" destOrd="0" parTransId="{B8440844-007E-4F17-B4BB-997D0D1E17D9}" sibTransId="{73A55E4E-1D57-4191-8D99-E6F31924B31F}"/>
    <dgm:cxn modelId="{1D2DB60A-E04E-4D34-9A18-6F63CE60E801}" type="presParOf" srcId="{9B2514AF-B61E-476B-BDA2-1A00FEAFBF0C}" destId="{555579F2-8CA5-45F5-83FB-9F23290FC56C}" srcOrd="0" destOrd="0" presId="urn:microsoft.com/office/officeart/2005/8/layout/vList2"/>
    <dgm:cxn modelId="{D949B608-9800-430F-851E-BDC031851330}" type="presParOf" srcId="{9B2514AF-B61E-476B-BDA2-1A00FEAFBF0C}" destId="{137AA060-0585-4B86-B02C-E42EF7EAB830}" srcOrd="1" destOrd="0" presId="urn:microsoft.com/office/officeart/2005/8/layout/vList2"/>
    <dgm:cxn modelId="{DB2704F5-B9EF-43A8-BF9C-42AD51B87D0C}" type="presParOf" srcId="{9B2514AF-B61E-476B-BDA2-1A00FEAFBF0C}" destId="{612B91F4-F812-4AEA-B3B2-A63036F52D97}" srcOrd="2" destOrd="0" presId="urn:microsoft.com/office/officeart/2005/8/layout/vList2"/>
    <dgm:cxn modelId="{3B487C67-4B99-4077-AFC8-96899C2BB7AA}" type="presParOf" srcId="{9B2514AF-B61E-476B-BDA2-1A00FEAFBF0C}" destId="{E3254E5F-6688-4BB6-9DE7-CE0042342EC2}" srcOrd="3" destOrd="0" presId="urn:microsoft.com/office/officeart/2005/8/layout/vList2"/>
    <dgm:cxn modelId="{41C76D83-1CA2-4BD6-B9B0-C677FF113596}" type="presParOf" srcId="{9B2514AF-B61E-476B-BDA2-1A00FEAFBF0C}" destId="{34A2EC66-9B9F-4DB2-9130-BCB38F854E49}" srcOrd="4" destOrd="0" presId="urn:microsoft.com/office/officeart/2005/8/layout/vList2"/>
    <dgm:cxn modelId="{B3997B3A-8A00-4799-B98E-142C4ED5462A}" type="presParOf" srcId="{9B2514AF-B61E-476B-BDA2-1A00FEAFBF0C}" destId="{71A9CF11-4D48-4FCE-8EA4-05C56668AE69}" srcOrd="5" destOrd="0" presId="urn:microsoft.com/office/officeart/2005/8/layout/vList2"/>
    <dgm:cxn modelId="{B1BD5E52-EA7C-4F0F-A55C-CDEF0ED29AB9}" type="presParOf" srcId="{9B2514AF-B61E-476B-BDA2-1A00FEAFBF0C}" destId="{A7B1750D-7D8A-4F5E-AD2E-C69B0DDD0B59}" srcOrd="6" destOrd="0" presId="urn:microsoft.com/office/officeart/2005/8/layout/vList2"/>
    <dgm:cxn modelId="{7A34BC45-AAD8-4F36-BC96-DE36D2E86DC5}" type="presParOf" srcId="{9B2514AF-B61E-476B-BDA2-1A00FEAFBF0C}" destId="{8856C279-9FA1-4C31-8B1A-4475F4179571}" srcOrd="7" destOrd="0" presId="urn:microsoft.com/office/officeart/2005/8/layout/vList2"/>
    <dgm:cxn modelId="{856CFF05-EE33-42D5-9CBE-53518DDAA8CF}" type="presParOf" srcId="{9B2514AF-B61E-476B-BDA2-1A00FEAFBF0C}" destId="{65E51F87-3B0D-4FBF-8F05-53D8B3393B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79F2-8CA5-45F5-83FB-9F23290FC56C}">
      <dsp:nvSpPr>
        <dsp:cNvPr id="0" name=""/>
        <dsp:cNvSpPr/>
      </dsp:nvSpPr>
      <dsp:spPr>
        <a:xfrm>
          <a:off x="0" y="2372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S — Single Responsiblity Principle </a:t>
          </a:r>
          <a:endParaRPr lang="en-US" sz="2200" kern="1200"/>
        </a:p>
      </dsp:txBody>
      <dsp:txXfrm>
        <a:off x="25130" y="48851"/>
        <a:ext cx="9550936" cy="464540"/>
      </dsp:txXfrm>
    </dsp:sp>
    <dsp:sp modelId="{612B91F4-F812-4AEA-B3B2-A63036F52D97}">
      <dsp:nvSpPr>
        <dsp:cNvPr id="0" name=""/>
        <dsp:cNvSpPr/>
      </dsp:nvSpPr>
      <dsp:spPr>
        <a:xfrm>
          <a:off x="0" y="60188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O — Open-</a:t>
          </a:r>
          <a:r>
            <a:rPr lang="pt-BR" sz="2200" b="1" kern="1200" dirty="0" err="1"/>
            <a:t>Closed</a:t>
          </a:r>
          <a:r>
            <a:rPr lang="pt-BR" sz="2200" b="1" kern="1200" dirty="0"/>
            <a:t> </a:t>
          </a:r>
          <a:r>
            <a:rPr lang="pt-BR" sz="2200" b="1" kern="1200" dirty="0" err="1"/>
            <a:t>Principle</a:t>
          </a:r>
          <a:r>
            <a:rPr lang="pt-BR" sz="2200" b="1" kern="1200" dirty="0"/>
            <a:t> </a:t>
          </a:r>
          <a:endParaRPr lang="en-US" sz="2200" kern="1200" dirty="0"/>
        </a:p>
      </dsp:txBody>
      <dsp:txXfrm>
        <a:off x="25130" y="627011"/>
        <a:ext cx="9550936" cy="464540"/>
      </dsp:txXfrm>
    </dsp:sp>
    <dsp:sp modelId="{34A2EC66-9B9F-4DB2-9130-BCB38F854E49}">
      <dsp:nvSpPr>
        <dsp:cNvPr id="0" name=""/>
        <dsp:cNvSpPr/>
      </dsp:nvSpPr>
      <dsp:spPr>
        <a:xfrm>
          <a:off x="0" y="118004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L — Liskov Substitution Principle </a:t>
          </a:r>
          <a:endParaRPr lang="en-US" sz="2200" kern="1200"/>
        </a:p>
      </dsp:txBody>
      <dsp:txXfrm>
        <a:off x="25130" y="1205171"/>
        <a:ext cx="9550936" cy="464540"/>
      </dsp:txXfrm>
    </dsp:sp>
    <dsp:sp modelId="{A7B1750D-7D8A-4F5E-AD2E-C69B0DDD0B59}">
      <dsp:nvSpPr>
        <dsp:cNvPr id="0" name=""/>
        <dsp:cNvSpPr/>
      </dsp:nvSpPr>
      <dsp:spPr>
        <a:xfrm>
          <a:off x="0" y="175820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I — Interface Segregation Principle </a:t>
          </a:r>
          <a:endParaRPr lang="en-US" sz="2200" kern="1200"/>
        </a:p>
      </dsp:txBody>
      <dsp:txXfrm>
        <a:off x="25130" y="1783331"/>
        <a:ext cx="9550936" cy="464540"/>
      </dsp:txXfrm>
    </dsp:sp>
    <dsp:sp modelId="{65E51F87-3B0D-4FBF-8F05-53D8B3393B89}">
      <dsp:nvSpPr>
        <dsp:cNvPr id="0" name=""/>
        <dsp:cNvSpPr/>
      </dsp:nvSpPr>
      <dsp:spPr>
        <a:xfrm>
          <a:off x="0" y="233636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D — Dependency Inversion Principle</a:t>
          </a:r>
          <a:endParaRPr lang="en-US" sz="2200" kern="1200"/>
        </a:p>
      </dsp:txBody>
      <dsp:txXfrm>
        <a:off x="25130" y="2361491"/>
        <a:ext cx="9550936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artinfowler.com/eaaCatalog/unitOfWork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iq.com/design-patterns/repository-pattern" TargetMode="External"/><Relationship Id="rId5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pinheiro/TemplateApi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conceptual_articles/s-o-l-i-d-the-first-five-principles-of-object-oriented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solid-principles" TargetMode="External"/><Relationship Id="rId4" Type="http://schemas.openxmlformats.org/officeDocument/2006/relationships/hyperlink" Target="https://medium.com/backticks-tildes/the-s-o-l-i-d-principles-in-pictures-b34ce2f1e89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C55EF-BEF9-F912-33D4-03036F10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D19CA-2DF2-66C1-A4AA-4E953D2F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Sandman </a:t>
            </a:r>
            <a:r>
              <a:rPr lang="en-US">
                <a:solidFill>
                  <a:schemeClr val="bg1"/>
                </a:solidFill>
              </a:rPr>
              <a:t>Template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Architecture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E8AD4-263C-E536-C8D3-91D744A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Advatages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F84FD-209B-148A-9581-FB056B8A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i="0" dirty="0"/>
              <a:t>The repository and unit of work patterns are intended to create an abstraction layer between the data access layer and the business logic layer of an application. </a:t>
            </a:r>
          </a:p>
          <a:p>
            <a:r>
              <a:rPr lang="en-US" dirty="0"/>
              <a:t>Implementing these patterns can help insulate your application from changes in the data store and can facilitate automated unit testing or test-driven development (TDD).</a:t>
            </a:r>
          </a:p>
          <a:p>
            <a:r>
              <a:rPr lang="en-US" b="0" i="0" dirty="0"/>
              <a:t>A Unit of Work keeps track of everything you do during a business transaction that can affect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338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79" y="804334"/>
            <a:ext cx="542004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03FDFF-4D44-88B1-B69C-8DFC094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576BF-12AA-2FEE-942E-451B37BB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5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dirty="0"/>
          </a:p>
          <a:p>
            <a:r>
              <a:rPr lang="en-US" dirty="0">
                <a:hlinkClick r:id="rId6"/>
              </a:rPr>
              <a:t>https://deviq.com/design-patterns/repository-pattern</a:t>
            </a:r>
            <a:endParaRPr lang="en-US" dirty="0"/>
          </a:p>
          <a:p>
            <a:r>
              <a:rPr lang="en-US" dirty="0">
                <a:hlinkClick r:id="rId7"/>
              </a:rPr>
              <a:t>https://martinfowler.com/eaaCatalog/unitOfWork.html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EC618-F819-F05B-D4EC-0DBB1A6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Template Specification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">
            <a:extLst>
              <a:ext uri="{FF2B5EF4-FFF2-40B4-BE49-F238E27FC236}">
                <a16:creationId xmlns:a16="http://schemas.microsoft.com/office/drawing/2014/main" id="{419FCDDD-375B-C230-7477-FEE0BBF10C46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DTO – Data Transfer Object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 – Data Access Layer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work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Crossing cutting</a:t>
            </a:r>
          </a:p>
        </p:txBody>
      </p:sp>
    </p:spTree>
    <p:extLst>
      <p:ext uri="{BB962C8B-B14F-4D97-AF65-F5344CB8AC3E}">
        <p14:creationId xmlns:p14="http://schemas.microsoft.com/office/powerpoint/2010/main" val="18581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90" y="1149305"/>
            <a:ext cx="5936308" cy="4615479"/>
          </a:xfrm>
          <a:prstGeom prst="rect">
            <a:avLst/>
          </a:prstGeom>
        </p:spPr>
      </p:pic>
      <p:grpSp>
        <p:nvGrpSpPr>
          <p:cNvPr id="28" name="Group 10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292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CEFD-BD3F-C84E-D53A-5BD61F9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DAL - DTO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70DAB-0A82-DF1E-FA16-254FF0AFC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50363F-8691-CB28-F9F4-8A04AAD4D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Data base Access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base</a:t>
            </a:r>
          </a:p>
          <a:p>
            <a:r>
              <a:rPr lang="pt-BR" dirty="0" err="1"/>
              <a:t>Can</a:t>
            </a:r>
            <a:r>
              <a:rPr lang="pt-BR" dirty="0"/>
              <a:t> do data base mapping </a:t>
            </a:r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A261E4-4131-AD60-2D02-14344CF0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AEAA5B-2B61-6535-A9F2-E9B33106B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Controller</a:t>
            </a:r>
            <a:r>
              <a:rPr lang="pt-BR" dirty="0"/>
              <a:t> Access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Json</a:t>
            </a:r>
            <a:r>
              <a:rPr lang="pt-BR" dirty="0"/>
              <a:t> mapping </a:t>
            </a:r>
            <a:r>
              <a:rPr lang="pt-BR" dirty="0" err="1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8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0689-5E87-7708-C249-471DC61A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r>
              <a:rPr lang="pt-BR" dirty="0"/>
              <a:t> - Service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37E1B-4282-9248-7A9C-58012C7D9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AD9C9-85ED-E475-34AB-232FD3032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Access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data base</a:t>
            </a:r>
          </a:p>
          <a:p>
            <a:r>
              <a:rPr lang="pt-BR" dirty="0"/>
              <a:t>Never </a:t>
            </a: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data base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66135-B6FE-2E4B-2060-7C9CFF184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Service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1E8C9E-8908-AFB8-464F-547C27A83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vice-versa</a:t>
            </a:r>
          </a:p>
          <a:p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22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CA0A-BCB3-D4F3-CB13-12CCFF6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10B18-34C2-E040-3ACC-CC9AAA8E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Encapsulate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needed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servisse</a:t>
            </a:r>
          </a:p>
          <a:p>
            <a:r>
              <a:rPr lang="pt-BR" dirty="0"/>
              <a:t>Do </a:t>
            </a:r>
            <a:r>
              <a:rPr lang="pt-BR" dirty="0" err="1"/>
              <a:t>transactions</a:t>
            </a:r>
            <a:r>
              <a:rPr lang="pt-BR" dirty="0"/>
              <a:t>, </a:t>
            </a:r>
            <a:r>
              <a:rPr lang="pt-BR" dirty="0" err="1"/>
              <a:t>Roll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commits</a:t>
            </a:r>
            <a:r>
              <a:rPr lang="pt-BR" dirty="0"/>
              <a:t> </a:t>
            </a:r>
            <a:r>
              <a:rPr lang="pt-BR" dirty="0" err="1"/>
              <a:t>call</a:t>
            </a:r>
            <a:endParaRPr lang="pt-BR" dirty="0"/>
          </a:p>
          <a:p>
            <a:r>
              <a:rPr lang="pt-BR" dirty="0" err="1"/>
              <a:t>Facilitate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err="1"/>
              <a:t>contructor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functionalite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56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71B9-3AD7-3167-5AF3-3B155B08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Cross Cutting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F5EB-5324-97EC-47CA-DB9D0AE1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Optional</a:t>
            </a:r>
            <a:r>
              <a:rPr lang="pt-BR" dirty="0"/>
              <a:t> Project </a:t>
            </a:r>
            <a:r>
              <a:rPr lang="pt-BR" dirty="0" err="1"/>
              <a:t>part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are independente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Project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data, as data </a:t>
            </a:r>
            <a:r>
              <a:rPr lang="pt-BR" dirty="0" err="1"/>
              <a:t>validator</a:t>
            </a:r>
            <a:r>
              <a:rPr lang="pt-BR" dirty="0"/>
              <a:t>, </a:t>
            </a:r>
            <a:r>
              <a:rPr lang="pt-BR" dirty="0" err="1"/>
              <a:t>exceptions</a:t>
            </a:r>
            <a:r>
              <a:rPr lang="pt-BR" dirty="0"/>
              <a:t>,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visible</a:t>
            </a:r>
            <a:r>
              <a:rPr lang="pt-BR" dirty="0"/>
              <a:t>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parts</a:t>
            </a:r>
            <a:r>
              <a:rPr lang="pt-BR" dirty="0"/>
              <a:t> (</a:t>
            </a:r>
            <a:r>
              <a:rPr lang="pt-BR" dirty="0" err="1"/>
              <a:t>projects</a:t>
            </a:r>
            <a:r>
              <a:rPr lang="pt-BR" dirty="0"/>
              <a:t>)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E3942C-1F1C-2C5C-D32B-8994D54C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Example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B7B6B-E9C9-0C51-1DD4-32665B8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solidFill>
                  <a:schemeClr val="bg1"/>
                </a:solidFill>
                <a:hlinkClick r:id="rId5"/>
              </a:rPr>
              <a:t>https://github.com/flpinheiro/TemplateApi</a:t>
            </a:r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S.O.L.I.D.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B755C-8576-9C47-3D8A-91043BE7F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886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5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E11C5-B05A-FFEB-EF1D-93B8E5D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Single Responsiblity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E219-F927-5D83-E371-1382BC699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0" i="0"/>
              <a:t>A class should have one and only one reason to change, meaning that a class should have only one job.</a:t>
            </a:r>
            <a:r>
              <a:rPr lang="en-US" dirty="0"/>
              <a:t> </a:t>
            </a:r>
            <a:endParaRPr lang="en-US"/>
          </a:p>
          <a:p>
            <a:pPr marL="0" indent="0"/>
            <a:r>
              <a:rPr lang="en-US" dirty="0"/>
              <a:t>If a Class has many responsibilities, it increases the possibility of bugs because making changes to one of its responsibilities, could affect the other ones without you knowing.</a:t>
            </a:r>
            <a:endParaRPr lang="en-US"/>
          </a:p>
          <a:p>
            <a:pPr marL="0" indent="0"/>
            <a:endParaRPr lang="en-US" b="0" i="0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C40AD-C104-4B52-C3DF-B8FF7566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FF"/>
                </a:solidFill>
              </a:rPr>
              <a:t>Open-Closed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40DF3-5264-5BD7-7B54-6B6D9154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dirty="0"/>
              <a:t>Objects or entities should be open for extension but closed for modification.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Changing the current </a:t>
            </a:r>
            <a:r>
              <a:rPr lang="en-US" dirty="0" err="1"/>
              <a:t>behaviour</a:t>
            </a:r>
            <a:r>
              <a:rPr lang="en-US" dirty="0"/>
              <a:t> of a Class will affect all the systems using that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AA2BC7-5824-2549-1208-B59DDD9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Liskov Substitution Principle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A17E51F-D101-86E1-75FD-818BA685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S is a subtype of T, then objects of type T in a program may be replaced with objects of type S without altering any of the desirable properties of that program.</a:t>
            </a:r>
          </a:p>
          <a:p>
            <a:r>
              <a:rPr lang="en-US" dirty="0"/>
              <a:t>This means that every subclass or derived class should be substitutable for their base or parent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4253E-0FD9-C9C5-2672-26CF51FB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 Segregation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185-CF84-A9AF-B9E7-DA4EDF24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client should never be forced to implement an interface that it doesn’t use, or clients shouldn’t be forced to depend on methods they do not use.</a:t>
            </a:r>
          </a:p>
          <a:p>
            <a:r>
              <a:rPr lang="en-US" dirty="0"/>
              <a:t>Many client-specific interfaces are better than one general-purpose interface.</a:t>
            </a:r>
          </a:p>
        </p:txBody>
      </p:sp>
    </p:spTree>
    <p:extLst>
      <p:ext uri="{BB962C8B-B14F-4D97-AF65-F5344CB8AC3E}">
        <p14:creationId xmlns:p14="http://schemas.microsoft.com/office/powerpoint/2010/main" val="7471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B4E14-AA79-00B8-98B3-56A061C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Inversion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575EB-AF0F-4D5C-1308-086CB72D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Entities must depend on abstractions, not on concretions. It states that the high-level module must not depend on the low-level module, but they should depend on abstractions.</a:t>
            </a:r>
            <a:r>
              <a:rPr lang="en-US" b="1"/>
              <a:t> </a:t>
            </a:r>
          </a:p>
          <a:p>
            <a:pPr>
              <a:lnSpc>
                <a:spcPct val="90000"/>
              </a:lnSpc>
            </a:pPr>
            <a:r>
              <a:rPr lang="en-US" b="1"/>
              <a:t>High-level Module(or Class)</a:t>
            </a:r>
            <a:r>
              <a:rPr lang="en-US"/>
              <a:t>: </a:t>
            </a:r>
            <a:r>
              <a:rPr lang="en-US" i="1"/>
              <a:t>Class</a:t>
            </a:r>
            <a:r>
              <a:rPr lang="en-US"/>
              <a:t> that executes an action with a tool.</a:t>
            </a:r>
          </a:p>
          <a:p>
            <a:pPr>
              <a:lnSpc>
                <a:spcPct val="90000"/>
              </a:lnSpc>
            </a:pPr>
            <a:r>
              <a:rPr lang="en-US" b="1"/>
              <a:t>Low-level Module (or Class)</a:t>
            </a:r>
            <a:r>
              <a:rPr lang="en-US"/>
              <a:t>: The </a:t>
            </a:r>
            <a:r>
              <a:rPr lang="en-US" i="1"/>
              <a:t>tool</a:t>
            </a:r>
            <a:r>
              <a:rPr lang="en-US"/>
              <a:t> that is needed to execute the action</a:t>
            </a:r>
          </a:p>
          <a:p>
            <a:pPr>
              <a:lnSpc>
                <a:spcPct val="90000"/>
              </a:lnSpc>
            </a:pPr>
            <a:r>
              <a:rPr lang="en-US" b="1"/>
              <a:t>Abstraction</a:t>
            </a:r>
            <a:r>
              <a:rPr lang="en-US"/>
              <a:t>: Represents an </a:t>
            </a:r>
            <a:r>
              <a:rPr lang="en-US" i="1"/>
              <a:t>interface</a:t>
            </a:r>
            <a:r>
              <a:rPr lang="en-US"/>
              <a:t> that connects the two Classes.</a:t>
            </a:r>
          </a:p>
          <a:p>
            <a:pPr>
              <a:lnSpc>
                <a:spcPct val="90000"/>
              </a:lnSpc>
            </a:pPr>
            <a:r>
              <a:rPr lang="en-US" b="1"/>
              <a:t>Details</a:t>
            </a:r>
            <a:r>
              <a:rPr lang="en-US"/>
              <a:t>: How the </a:t>
            </a:r>
            <a:r>
              <a:rPr lang="en-US" i="1"/>
              <a:t>tool</a:t>
            </a:r>
            <a:r>
              <a:rPr lang="en-US"/>
              <a:t> works</a:t>
            </a:r>
          </a:p>
          <a:p>
            <a:pPr marL="0" indent="0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06365-8C35-9209-6450-B403AF38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27AD2-9158-1DD2-3A76-6C06826D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https://www.digitalocean.com/community/conceptual_articles/s-o-l-i-d-the-first-five-principles-of-object-oriented-design</a:t>
            </a:r>
            <a:endParaRPr lang="pt-BR" dirty="0"/>
          </a:p>
          <a:p>
            <a:r>
              <a:rPr lang="pt-BR" dirty="0">
                <a:hlinkClick r:id="rId4"/>
              </a:rPr>
              <a:t>https://medium.com/backticks-tildes/the-s-o-l-i-d-principles-in-pictures-b34ce2f1e898</a:t>
            </a:r>
            <a:endParaRPr lang="pt-BR" dirty="0"/>
          </a:p>
          <a:p>
            <a:r>
              <a:rPr lang="pt-BR" dirty="0">
                <a:hlinkClick r:id="rId5"/>
              </a:rPr>
              <a:t>https://www.baeldung.com/solid-principles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The Repository and Unit of Work Patterns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370</TotalTime>
  <Words>647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Orgânico</vt:lpstr>
      <vt:lpstr>Template</vt:lpstr>
      <vt:lpstr>S.O.L.I.D.</vt:lpstr>
      <vt:lpstr>Single Responsiblity Principle  </vt:lpstr>
      <vt:lpstr>Open-Closed Principle  </vt:lpstr>
      <vt:lpstr>Liskov Substitution Principle</vt:lpstr>
      <vt:lpstr>Interface Segregation Principle</vt:lpstr>
      <vt:lpstr>Dependency Inversion Principle</vt:lpstr>
      <vt:lpstr>References</vt:lpstr>
      <vt:lpstr>The Repository and Unit of Work Patterns</vt:lpstr>
      <vt:lpstr>Advatages </vt:lpstr>
      <vt:lpstr>Apresentação do PowerPoint</vt:lpstr>
      <vt:lpstr>References </vt:lpstr>
      <vt:lpstr>Template Specification</vt:lpstr>
      <vt:lpstr>Apresentação do PowerPoint</vt:lpstr>
      <vt:lpstr>DAL - DTO</vt:lpstr>
      <vt:lpstr>Repository - Service</vt:lpstr>
      <vt:lpstr>Unit of Work</vt:lpstr>
      <vt:lpstr>Cross Cutting</vt:lpstr>
      <vt:lpstr>Example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Felipe Luís Pinheiro</dc:creator>
  <cp:lastModifiedBy>Felipe Luís Pinheiro</cp:lastModifiedBy>
  <cp:revision>3</cp:revision>
  <dcterms:created xsi:type="dcterms:W3CDTF">2022-05-20T17:33:17Z</dcterms:created>
  <dcterms:modified xsi:type="dcterms:W3CDTF">2022-05-23T15:01:27Z</dcterms:modified>
</cp:coreProperties>
</file>