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72" r:id="rId9"/>
    <p:sldId id="273" r:id="rId10"/>
    <p:sldId id="274" r:id="rId11"/>
    <p:sldId id="275" r:id="rId12"/>
    <p:sldId id="276" r:id="rId13"/>
    <p:sldId id="263" r:id="rId14"/>
    <p:sldId id="264" r:id="rId15"/>
    <p:sldId id="265" r:id="rId16"/>
    <p:sldId id="266" r:id="rId17"/>
    <p:sldId id="267" r:id="rId18"/>
    <p:sldId id="277" r:id="rId19"/>
    <p:sldId id="278" r:id="rId20"/>
    <p:sldId id="279" r:id="rId21"/>
    <p:sldId id="280" r:id="rId22"/>
    <p:sldId id="268" r:id="rId23"/>
    <p:sldId id="281" r:id="rId24"/>
    <p:sldId id="269" r:id="rId25"/>
    <p:sldId id="270" r:id="rId26"/>
    <p:sldId id="271" r:id="rId27"/>
  </p:sldIdLst>
  <p:sldSz cx="9144000" cy="6858000" type="screen4x3"/>
  <p:notesSz cx="6858000" cy="9144000"/>
  <p:embeddedFontLst>
    <p:embeddedFont>
      <p:font typeface="Lucida Sans Unicode" panose="020B0602030504020204" pitchFamily="34" charset="0"/>
      <p:regular r:id="rId29"/>
    </p:embeddedFont>
    <p:embeddedFont>
      <p:font typeface="Calibri" panose="020F050202020403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1" d="100"/>
          <a:sy n="61" d="100"/>
        </p:scale>
        <p:origin x="274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868C0-BAA5-4A7B-AEF3-48ACD5132F35}" type="datetimeFigureOut">
              <a:rPr lang="en-US" smtClean="0"/>
              <a:t>1/9/2015</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7FCF0C-B507-4ACE-9A78-ACC51771986E}" type="slidenum">
              <a:rPr lang="en-US" smtClean="0"/>
              <a:t>‹#›</a:t>
            </a:fld>
            <a:endParaRPr lang="en-US" dirty="0"/>
          </a:p>
        </p:txBody>
      </p:sp>
    </p:spTree>
    <p:extLst>
      <p:ext uri="{BB962C8B-B14F-4D97-AF65-F5344CB8AC3E}">
        <p14:creationId xmlns:p14="http://schemas.microsoft.com/office/powerpoint/2010/main" val="79665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420930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&lt;article&gt;</a:t>
            </a:r>
          </a:p>
          <a:p>
            <a:pPr marL="100330" marR="100330" lvl="0">
              <a:lnSpc>
                <a:spcPct val="115000"/>
              </a:lnSpc>
              <a:spcAft>
                <a:spcPts val="995"/>
              </a:spcAft>
            </a:pPr>
            <a:r>
              <a:rPr lang="en-US" sz="1000" b="1" dirty="0">
                <a:solidFill>
                  <a:prstClr val="black"/>
                </a:solidFill>
                <a:latin typeface="Arial"/>
                <a:ea typeface="Times New Roman"/>
                <a:cs typeface="Times New Roman"/>
              </a:rPr>
              <a:t>  &lt;header&gt;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&lt;h1&gt;Contact Contoso Conferencing&lt;/h1&gt;</a:t>
            </a:r>
          </a:p>
          <a:p>
            <a:pPr marL="100330" marR="100330" lvl="0">
              <a:lnSpc>
                <a:spcPct val="115000"/>
              </a:lnSpc>
              <a:spcAft>
                <a:spcPts val="995"/>
              </a:spcAft>
            </a:pPr>
            <a:r>
              <a:rPr lang="en-US" sz="1000" b="1" dirty="0">
                <a:solidFill>
                  <a:prstClr val="black"/>
                </a:solidFill>
                <a:latin typeface="Arial"/>
                <a:ea typeface="Times New Roman"/>
                <a:cs typeface="Times New Roman"/>
              </a:rPr>
              <a:t>  &lt;/header&gt;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&lt;/article&gt;</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2.      Add </a:t>
            </a:r>
            <a:r>
              <a:rPr lang="en-US" sz="1000" dirty="0">
                <a:solidFill>
                  <a:prstClr val="black"/>
                </a:solidFill>
                <a:latin typeface="Arial"/>
                <a:ea typeface="Times New Roman"/>
                <a:cs typeface="Segoe UI"/>
              </a:rPr>
              <a:t>the following </a:t>
            </a:r>
            <a:r>
              <a:rPr lang="en-US" sz="1000" b="1" dirty="0">
                <a:solidFill>
                  <a:prstClr val="black"/>
                </a:solidFill>
                <a:latin typeface="Arial"/>
                <a:ea typeface="Times New Roman"/>
                <a:cs typeface="Times New Roman"/>
              </a:rPr>
              <a:t>&lt;img&gt;</a:t>
            </a:r>
            <a:r>
              <a:rPr lang="en-US" sz="1000" dirty="0">
                <a:solidFill>
                  <a:prstClr val="black"/>
                </a:solidFill>
                <a:latin typeface="Arial"/>
                <a:ea typeface="Times New Roman"/>
                <a:cs typeface="Segoe UI"/>
              </a:rPr>
              <a:t> element shown in bold to the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above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&lt;header&gt;</a:t>
            </a:r>
          </a:p>
          <a:p>
            <a:pPr marL="100330" marR="100330" lvl="0">
              <a:lnSpc>
                <a:spcPct val="115000"/>
              </a:lnSpc>
              <a:spcAft>
                <a:spcPts val="995"/>
              </a:spcAft>
            </a:pPr>
            <a:r>
              <a:rPr lang="en-US" sz="1000" b="1" dirty="0">
                <a:solidFill>
                  <a:prstClr val="black"/>
                </a:solidFill>
                <a:latin typeface="Arial"/>
                <a:ea typeface="Times New Roman"/>
                <a:cs typeface="Times New Roman"/>
              </a:rPr>
              <a:t>  &lt;img src="images/Contoso.png" alt="Company Logo" /&gt;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&lt;h1&gt;Contact Contoso Conferencing&lt;/h1&gt;</a:t>
            </a:r>
          </a:p>
          <a:p>
            <a:pPr marL="100330" marR="100330" lvl="0">
              <a:lnSpc>
                <a:spcPct val="115000"/>
              </a:lnSpc>
              <a:spcAft>
                <a:spcPts val="995"/>
              </a:spcAft>
            </a:pPr>
            <a:r>
              <a:rPr lang="en-US" sz="1000" dirty="0">
                <a:solidFill>
                  <a:prstClr val="black"/>
                </a:solidFill>
                <a:latin typeface="Arial"/>
                <a:ea typeface="Times New Roman"/>
                <a:cs typeface="Times New Roman"/>
              </a:rPr>
              <a:t>&lt;/header&gt;</a:t>
            </a:r>
          </a:p>
          <a:p>
            <a:pPr marL="228600" lvl="0" indent="-228600">
              <a:lnSpc>
                <a:spcPct val="115000"/>
              </a:lnSpc>
              <a:spcAft>
                <a:spcPts val="995"/>
              </a:spcAft>
              <a:buAutoNum type="arabicPeriod" startAt="3"/>
            </a:pPr>
            <a:r>
              <a:rPr lang="en-US" sz="1000" dirty="0" smtClean="0">
                <a:solidFill>
                  <a:prstClr val="black"/>
                </a:solidFill>
                <a:latin typeface="Arial"/>
                <a:ea typeface="Times New Roman"/>
                <a:cs typeface="Segoe UI"/>
              </a:rPr>
              <a:t> Add </a:t>
            </a:r>
            <a:r>
              <a:rPr lang="en-US" sz="1000" dirty="0">
                <a:solidFill>
                  <a:prstClr val="black"/>
                </a:solidFill>
                <a:latin typeface="Arial"/>
                <a:ea typeface="Times New Roman"/>
                <a:cs typeface="Segoe UI"/>
              </a:rPr>
              <a:t>the following HTML markup shown in bold immediately after the </a:t>
            </a:r>
            <a:r>
              <a:rPr lang="en-US" sz="1000" b="1" dirty="0">
                <a:solidFill>
                  <a:prstClr val="black"/>
                </a:solidFill>
                <a:latin typeface="Arial"/>
                <a:ea typeface="Times New Roman"/>
                <a:cs typeface="Times New Roman"/>
              </a:rPr>
              <a:t>&lt;/article&gt;</a:t>
            </a:r>
            <a:r>
              <a:rPr lang="en-US" sz="1000" dirty="0">
                <a:solidFill>
                  <a:prstClr val="black"/>
                </a:solidFill>
                <a:latin typeface="Arial"/>
                <a:ea typeface="Times New Roman"/>
                <a:cs typeface="Segoe UI"/>
              </a:rPr>
              <a:t> tag near the end of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document.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p>
          <a:p>
            <a:pPr marL="100330" marR="100330" lvl="0">
              <a:lnSpc>
                <a:spcPct val="115000"/>
              </a:lnSpc>
              <a:spcAft>
                <a:spcPts val="995"/>
              </a:spcAft>
            </a:pPr>
            <a:r>
              <a:rPr lang="en-US" sz="1000" b="1" dirty="0">
                <a:solidFill>
                  <a:prstClr val="black"/>
                </a:solidFill>
                <a:latin typeface="Arial"/>
                <a:ea typeface="Times New Roman"/>
                <a:cs typeface="Times New Roman"/>
              </a:rPr>
              <a:t>    &lt;footer&gt;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&lt;p&gt;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&lt;small&gt;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Last updated </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018285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b="1" dirty="0">
                <a:solidFill>
                  <a:prstClr val="black"/>
                </a:solidFill>
                <a:latin typeface="Arial"/>
                <a:ea typeface="Times New Roman"/>
                <a:cs typeface="Times New Roman"/>
              </a:rPr>
              <a:t> &lt;time datetime="2012-08"&gt;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August 2012</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&lt;/time&gt;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&lt;/small&gt;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&lt;/p&gt;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&lt;/footer&gt;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lvl="0">
              <a:lnSpc>
                <a:spcPct val="115000"/>
              </a:lnSpc>
              <a:spcAft>
                <a:spcPts val="995"/>
              </a:spcAft>
            </a:pPr>
            <a:r>
              <a:rPr lang="en-US" sz="1000" dirty="0" smtClean="0">
                <a:solidFill>
                  <a:prstClr val="black"/>
                </a:solidFill>
                <a:latin typeface="Arial"/>
                <a:ea typeface="Times New Roman"/>
                <a:cs typeface="Segoe UI"/>
              </a:rPr>
              <a:t>4.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View the Structure of the Page by Using the F12 Developer 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Segoe UI"/>
              </a:rPr>
              <a:t> appears, </a:t>
            </a:r>
            <a:r>
              <a:rPr lang="en-US" sz="1000" b="1" dirty="0">
                <a:solidFill>
                  <a:prstClr val="black"/>
                </a:solidFill>
                <a:latin typeface="Arial"/>
                <a:ea typeface="Times New Roman"/>
                <a:cs typeface="Times New Roman"/>
              </a:rPr>
              <a:t>click Don’t show this message again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Press F12.</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 click the </a:t>
            </a:r>
            <a:r>
              <a:rPr lang="en-US" sz="1000" b="1" dirty="0">
                <a:solidFill>
                  <a:prstClr val="black"/>
                </a:solidFill>
                <a:latin typeface="Arial"/>
                <a:ea typeface="Times New Roman"/>
                <a:cs typeface="Times New Roman"/>
              </a:rPr>
              <a:t>HTML</a:t>
            </a:r>
            <a:r>
              <a:rPr lang="en-US" sz="1000" dirty="0">
                <a:solidFill>
                  <a:prstClr val="black"/>
                </a:solidFill>
                <a:latin typeface="Arial"/>
                <a:ea typeface="Times New Roman"/>
                <a:cs typeface="Segoe UI"/>
              </a:rPr>
              <a:t> tab.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&lt;html&gt;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&lt;body&gt;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&lt;article&gt;</a:t>
            </a:r>
            <a:r>
              <a:rPr lang="en-US" sz="1000" dirty="0">
                <a:solidFill>
                  <a:prstClr val="black"/>
                </a:solidFill>
                <a:latin typeface="Arial"/>
                <a:ea typeface="Times New Roman"/>
                <a:cs typeface="Segoe UI"/>
              </a:rPr>
              <a:t> element and verify that it contains a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and two </a:t>
            </a:r>
            <a:r>
              <a:rPr lang="en-US" sz="1000" b="1" dirty="0">
                <a:solidFill>
                  <a:prstClr val="black"/>
                </a:solidFill>
                <a:latin typeface="Arial"/>
                <a:ea typeface="Times New Roman"/>
                <a:cs typeface="Times New Roman"/>
              </a:rPr>
              <a:t>&lt;section&gt;</a:t>
            </a:r>
            <a:r>
              <a:rPr lang="en-US" sz="1000" dirty="0">
                <a:solidFill>
                  <a:prstClr val="black"/>
                </a:solidFill>
                <a:latin typeface="Arial"/>
                <a:ea typeface="Times New Roman"/>
                <a:cs typeface="Segoe UI"/>
              </a:rPr>
              <a:t> elements.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&lt;header&gt; </a:t>
            </a:r>
            <a:r>
              <a:rPr lang="en-US" sz="1000" dirty="0">
                <a:solidFill>
                  <a:prstClr val="black"/>
                </a:solidFill>
                <a:latin typeface="Arial"/>
                <a:ea typeface="Times New Roman"/>
                <a:cs typeface="Segoe UI"/>
              </a:rPr>
              <a:t>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1950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Click each element, and verify that Internet Explorer surrounds each element on the page with a box as it is selected in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Make a Temporary Change to the Page by Using the F12 Developer 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 click </a:t>
            </a:r>
            <a:r>
              <a:rPr lang="en-US" sz="1000" b="1" dirty="0">
                <a:solidFill>
                  <a:prstClr val="black"/>
                </a:solidFill>
                <a:latin typeface="Arial"/>
                <a:ea typeface="Times New Roman"/>
                <a:cs typeface="Times New Roman"/>
              </a:rPr>
              <a:t>Contact Contoso Conferencing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Change this text to</a:t>
            </a:r>
            <a:r>
              <a:rPr lang="en-US" sz="1000" b="1" dirty="0">
                <a:solidFill>
                  <a:prstClr val="black"/>
                </a:solidFill>
                <a:latin typeface="Arial"/>
                <a:ea typeface="Times New Roman"/>
                <a:cs typeface="Times New Roman"/>
              </a:rPr>
              <a:t> We'd love to hear from you…</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Verify that Internet Explorer displays the modified text.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Press F12 to close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84693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scope of this lesson is limited to styling text and background elements for an HTML page, and how to use the CSS box model to position elements on a page. Do not go into detail on the more advanced features of CSS, which are covered in later modules.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96469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How font-weight numeric values map to font variants is described by the W3C at http://go.microsoft.com/fwlink/?LinkID=267717.</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65901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discussion brief. This topic is fairly self-explanatory.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27823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488300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in the previous demonstration, m</a:t>
            </a:r>
            <a:r>
              <a:rPr lang="en-US" sz="1000" dirty="0">
                <a:solidFill>
                  <a:srgbClr val="000000"/>
                </a:solidFill>
                <a:latin typeface="Arial"/>
                <a:ea typeface="Calibri"/>
                <a:cs typeface="Segoe UI"/>
              </a:rPr>
              <a:t>ention that you can save the changes made in the </a:t>
            </a:r>
            <a:r>
              <a:rPr lang="en-US" sz="1000" dirty="0">
                <a:latin typeface="Arial"/>
                <a:ea typeface="Calibri"/>
                <a:cs typeface="Times New Roman"/>
              </a:rPr>
              <a:t>F12</a:t>
            </a:r>
            <a:r>
              <a:rPr lang="en-US" sz="1000" dirty="0">
                <a:solidFill>
                  <a:srgbClr val="000000"/>
                </a:solidFill>
                <a:latin typeface="Arial"/>
                <a:ea typeface="Calibri"/>
                <a:cs typeface="Segoe UI"/>
              </a:rPr>
              <a:t> window by clicking the </a:t>
            </a:r>
            <a:r>
              <a:rPr lang="en-US" sz="1000" b="1" dirty="0">
                <a:latin typeface="Arial"/>
                <a:ea typeface="Calibri"/>
                <a:cs typeface="Times New Roman"/>
              </a:rPr>
              <a:t>Save</a:t>
            </a:r>
            <a:r>
              <a:rPr lang="en-US" sz="1000" dirty="0">
                <a:solidFill>
                  <a:srgbClr val="000000"/>
                </a:solidFill>
                <a:latin typeface="Arial"/>
                <a:ea typeface="Calibri"/>
                <a:cs typeface="Segoe UI"/>
              </a:rPr>
              <a:t> button in the toolbar.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If you have not completed the previous demonstration, use the website in the </a:t>
            </a:r>
            <a:r>
              <a:rPr lang="en-US" sz="1000" b="1" dirty="0">
                <a:latin typeface="Arial"/>
                <a:ea typeface="Calibri"/>
                <a:cs typeface="Times New Roman"/>
              </a:rPr>
              <a:t>E:\Mod02\Democode\Solution</a:t>
            </a:r>
            <a:r>
              <a:rPr lang="en-US" sz="1000" dirty="0">
                <a:latin typeface="Arial"/>
                <a:ea typeface="Calibri"/>
                <a:cs typeface="Segoe UI"/>
              </a:rPr>
              <a:t> folder rather than the project in the </a:t>
            </a:r>
            <a:r>
              <a:rPr lang="en-US" sz="1000" b="1" dirty="0">
                <a:latin typeface="Arial"/>
                <a:ea typeface="Calibri"/>
                <a:cs typeface="Times New Roman"/>
              </a:rPr>
              <a:t>E:\Mod02\Democode\Starter</a:t>
            </a:r>
            <a:r>
              <a:rPr lang="en-US" sz="1000" dirty="0">
                <a:latin typeface="Arial"/>
                <a:ea typeface="Calibri"/>
                <a:cs typeface="Segoe UI"/>
              </a:rPr>
              <a:t> folder for this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Create New Styles by Using Visual Studio</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solidFill>
                  <a:srgbClr val="000000"/>
                </a:solidFill>
                <a:effectLst/>
                <a:latin typeface="Arial"/>
                <a:ea typeface="Times New Roman"/>
                <a:cs typeface="Segoe UI"/>
              </a:rPr>
              <a:t> dialog box, browse to the </a:t>
            </a:r>
            <a:r>
              <a:rPr lang="en-US" sz="1000" b="1" dirty="0" smtClean="0">
                <a:effectLst/>
                <a:latin typeface="Arial"/>
                <a:ea typeface="Times New Roman"/>
                <a:cs typeface="Times New Roman"/>
              </a:rPr>
              <a:t>E:\Mod02\Democode\Starter</a:t>
            </a:r>
            <a:r>
              <a:rPr lang="en-US" sz="1000" dirty="0" smtClean="0">
                <a:solidFill>
                  <a:srgbClr val="000000"/>
                </a:solidFill>
                <a:effectLst/>
                <a:latin typeface="Arial"/>
                <a:ea typeface="Times New Roman"/>
                <a:cs typeface="Segoe UI"/>
              </a:rPr>
              <a:t> folder, click </a:t>
            </a:r>
            <a:r>
              <a:rPr lang="en-US" sz="1000" b="1" dirty="0" smtClean="0">
                <a:effectLst/>
                <a:latin typeface="Arial"/>
                <a:ea typeface="Times New Roman"/>
                <a:cs typeface="Times New Roman"/>
              </a:rPr>
              <a:t>DemoWebSite.sln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expand the </a:t>
            </a:r>
            <a:r>
              <a:rPr lang="en-US" sz="1000" b="1" dirty="0" smtClean="0">
                <a:effectLst/>
                <a:latin typeface="Arial"/>
                <a:ea typeface="Times New Roman"/>
                <a:cs typeface="Times New Roman"/>
              </a:rPr>
              <a:t>E:\...\DemoWebSite</a:t>
            </a:r>
            <a:r>
              <a:rPr lang="en-US" sz="1000" dirty="0" smtClean="0">
                <a:solidFill>
                  <a:srgbClr val="000000"/>
                </a:solidFill>
                <a:effectLst/>
                <a:latin typeface="Arial"/>
                <a:ea typeface="Times New Roman"/>
                <a:cs typeface="Segoe UI"/>
              </a:rPr>
              <a:t> web application, and then expand the </a:t>
            </a:r>
            <a:r>
              <a:rPr lang="en-US" sz="1000" b="1" dirty="0" smtClean="0">
                <a:effectLst/>
                <a:latin typeface="Arial"/>
                <a:ea typeface="Times New Roman"/>
                <a:cs typeface="Times New Roman"/>
              </a:rPr>
              <a:t>styles</a:t>
            </a:r>
            <a:r>
              <a:rPr lang="en-US" sz="1000" dirty="0" smtClean="0">
                <a:solidFill>
                  <a:srgbClr val="000000"/>
                </a:solidFill>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a:t>
            </a:r>
            <a:r>
              <a:rPr lang="en-US" sz="1000" b="1" dirty="0" smtClean="0">
                <a:effectLst/>
                <a:latin typeface="Arial"/>
                <a:ea typeface="Times New Roman"/>
                <a:cs typeface="Times New Roman"/>
              </a:rPr>
              <a:t>ContactUsStyles.css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Review the existing rules for the </a:t>
            </a:r>
            <a:r>
              <a:rPr lang="en-US" sz="1000" b="1" dirty="0" smtClean="0">
                <a:effectLst/>
                <a:latin typeface="Arial"/>
                <a:ea typeface="Times New Roman"/>
                <a:cs typeface="Times New Roman"/>
              </a:rPr>
              <a:t>body</a:t>
            </a:r>
            <a:r>
              <a:rPr lang="en-US" sz="1000" dirty="0" smtClean="0">
                <a:solidFill>
                  <a:srgbClr val="000000"/>
                </a:solidFill>
                <a:effectLst/>
                <a:latin typeface="Arial"/>
                <a:ea typeface="Times New Roman"/>
                <a:cs typeface="Segoe UI"/>
              </a:rPr>
              <a:t> and </a:t>
            </a:r>
            <a:r>
              <a:rPr lang="en-US" sz="1000" b="1" dirty="0" smtClean="0">
                <a:effectLst/>
                <a:latin typeface="Arial"/>
                <a:ea typeface="Times New Roman"/>
                <a:cs typeface="Times New Roman"/>
              </a:rPr>
              <a:t>h1</a:t>
            </a:r>
            <a:r>
              <a:rPr lang="en-US" sz="1000" dirty="0" smtClean="0">
                <a:solidFill>
                  <a:srgbClr val="000000"/>
                </a:solidFill>
                <a:effectLst/>
                <a:latin typeface="Arial"/>
                <a:ea typeface="Times New Roman"/>
                <a:cs typeface="Segoe UI"/>
              </a:rPr>
              <a:t> elements.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Modify the </a:t>
            </a:r>
            <a:r>
              <a:rPr lang="en-US" sz="1000" b="1" dirty="0" smtClean="0">
                <a:effectLst/>
                <a:latin typeface="Arial"/>
                <a:ea typeface="Times New Roman"/>
                <a:cs typeface="Times New Roman"/>
              </a:rPr>
              <a:t>body</a:t>
            </a:r>
            <a:r>
              <a:rPr lang="en-US" sz="1000" dirty="0" smtClean="0">
                <a:solidFill>
                  <a:srgbClr val="000000"/>
                </a:solidFill>
                <a:effectLst/>
                <a:latin typeface="Arial"/>
                <a:ea typeface="Times New Roman"/>
                <a:cs typeface="Segoe UI"/>
              </a:rPr>
              <a:t> rule, remove the color rule, and change the font used on the whole page as shown in bold in the following code example.</a:t>
            </a:r>
            <a:endParaRPr lang="en-US" sz="1000" dirty="0" smtClean="0">
              <a:effectLst/>
              <a:latin typeface="Arial"/>
              <a:ea typeface="Times New Roman"/>
              <a:cs typeface="Times New Roman"/>
            </a:endParaRP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2188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body</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font-family: "Segoe UI", Helvetica, Arial, sans-serif;</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8.      Remove </a:t>
            </a:r>
            <a:r>
              <a:rPr lang="en-US" sz="1000" dirty="0">
                <a:solidFill>
                  <a:srgbClr val="000000"/>
                </a:solidFill>
                <a:latin typeface="Arial"/>
                <a:ea typeface="Times New Roman"/>
                <a:cs typeface="Segoe UI"/>
              </a:rPr>
              <a:t>the following rule from the stylesheet: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h1 {</a:t>
            </a:r>
          </a:p>
          <a:p>
            <a:pPr marL="100330" marR="100330" lvl="0">
              <a:lnSpc>
                <a:spcPct val="115000"/>
              </a:lnSpc>
              <a:spcAft>
                <a:spcPts val="995"/>
              </a:spcAft>
            </a:pPr>
            <a:r>
              <a:rPr lang="en-US" sz="1000" dirty="0">
                <a:solidFill>
                  <a:prstClr val="black"/>
                </a:solidFill>
                <a:latin typeface="Arial"/>
                <a:ea typeface="Times New Roman"/>
                <a:cs typeface="Times New Roman"/>
              </a:rPr>
              <a:t>  font-family: 'Copperplate Gothic';</a:t>
            </a:r>
          </a:p>
          <a:p>
            <a:pPr marL="100330" marR="100330" lvl="0">
              <a:lnSpc>
                <a:spcPct val="115000"/>
              </a:lnSpc>
              <a:spcAft>
                <a:spcPts val="995"/>
              </a:spcAft>
            </a:pPr>
            <a:r>
              <a:rPr lang="en-US" sz="1000" dirty="0">
                <a:solidFill>
                  <a:prstClr val="black"/>
                </a:solidFill>
                <a:latin typeface="Arial"/>
                <a:ea typeface="Times New Roman"/>
                <a:cs typeface="Times New Roman"/>
              </a:rPr>
              <a:t>  color: red;</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9.      Add </a:t>
            </a:r>
            <a:r>
              <a:rPr lang="en-US" sz="1000" dirty="0">
                <a:solidFill>
                  <a:srgbClr val="000000"/>
                </a:solidFill>
                <a:latin typeface="Arial"/>
                <a:ea typeface="Times New Roman"/>
                <a:cs typeface="Segoe UI"/>
              </a:rPr>
              <a:t>the following rules that make the header appear separately from the rest of the content.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header {</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10px;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 2px dotted blue;</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header h1 {</a:t>
            </a:r>
          </a:p>
          <a:p>
            <a:pPr marL="100330" marR="100330" lvl="0">
              <a:lnSpc>
                <a:spcPct val="115000"/>
              </a:lnSpc>
              <a:spcAft>
                <a:spcPts val="995"/>
              </a:spcAft>
            </a:pPr>
            <a:r>
              <a:rPr lang="en-US" sz="1000" dirty="0">
                <a:solidFill>
                  <a:prstClr val="black"/>
                </a:solidFill>
                <a:latin typeface="Arial"/>
                <a:ea typeface="Times New Roman"/>
                <a:cs typeface="Times New Roman"/>
              </a:rPr>
              <a:t>  margin-left: 20px;</a:t>
            </a:r>
          </a:p>
          <a:p>
            <a:pPr marL="100330" marR="100330" lvl="0">
              <a:lnSpc>
                <a:spcPct val="115000"/>
              </a:lnSpc>
              <a:spcAft>
                <a:spcPts val="995"/>
              </a:spcAft>
            </a:pPr>
            <a:r>
              <a:rPr lang="en-US" sz="1000" dirty="0">
                <a:solidFill>
                  <a:prstClr val="black"/>
                </a:solidFill>
                <a:latin typeface="Arial"/>
                <a:ea typeface="Times New Roman"/>
                <a:cs typeface="Times New Roman"/>
              </a:rPr>
              <a:t>  display: inline-block;</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10.     Add </a:t>
            </a:r>
            <a:r>
              <a:rPr lang="en-US" sz="1000" dirty="0">
                <a:solidFill>
                  <a:srgbClr val="000000"/>
                </a:solidFill>
                <a:latin typeface="Arial"/>
                <a:ea typeface="Times New Roman"/>
                <a:cs typeface="Segoe UI"/>
              </a:rPr>
              <a:t>the following empty rule: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section {</a:t>
            </a:r>
          </a:p>
        </p:txBody>
      </p:sp>
      <p:sp>
        <p:nvSpPr>
          <p:cNvPr id="4" name="Slide Number Placeholder 3"/>
          <p:cNvSpPr>
            <a:spLocks noGrp="1"/>
          </p:cNvSpPr>
          <p:nvPr>
            <p:ph type="sldNum" sz="quarter" idx="10"/>
          </p:nvPr>
        </p:nvSpPr>
        <p:spPr/>
        <p:txBody>
          <a:bodyPr/>
          <a:lstStyle/>
          <a:p>
            <a:fld id="{D97FCF0C-B507-4ACE-9A78-ACC51771986E}" type="slidenum">
              <a:rPr lang="en-US" smtClean="0"/>
              <a:t>18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359951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11.    Click </a:t>
            </a:r>
            <a:r>
              <a:rPr lang="en-US" sz="1000" dirty="0">
                <a:solidFill>
                  <a:srgbClr val="000000"/>
                </a:solidFill>
                <a:latin typeface="Arial"/>
                <a:ea typeface="Times New Roman"/>
                <a:cs typeface="Segoe UI"/>
              </a:rPr>
              <a:t>after the opening curly brace for the section rule, and in the toolbar click the </a:t>
            </a:r>
            <a:r>
              <a:rPr lang="en-US" sz="1000" b="1" dirty="0">
                <a:solidFill>
                  <a:prstClr val="black"/>
                </a:solidFill>
                <a:latin typeface="Arial"/>
                <a:ea typeface="Times New Roman"/>
                <a:cs typeface="Times New Roman"/>
              </a:rPr>
              <a:t>Build Style </a:t>
            </a:r>
            <a:r>
              <a:rPr lang="en-US" sz="1000" dirty="0">
                <a:solidFill>
                  <a:srgbClr val="000000"/>
                </a:solidFill>
                <a:latin typeface="Arial"/>
                <a:ea typeface="Times New Roman"/>
                <a:cs typeface="Segoe UI"/>
              </a:rPr>
              <a:t>button.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Times New Roman"/>
                <a:cs typeface="Times New Roman"/>
              </a:rPr>
              <a:t>Note: </a:t>
            </a:r>
            <a:r>
              <a:rPr lang="en-US" sz="1000" dirty="0">
                <a:solidFill>
                  <a:prstClr val="black"/>
                </a:solidFill>
                <a:latin typeface="Arial"/>
                <a:ea typeface="Times New Roman"/>
                <a:cs typeface="Times New Roman"/>
              </a:rPr>
              <a:t>If the toolbar is not visible, right-click in the body of the section rule and then click </a:t>
            </a:r>
            <a:r>
              <a:rPr lang="en-US" sz="1000" b="1" dirty="0">
                <a:solidFill>
                  <a:prstClr val="black"/>
                </a:solidFill>
                <a:latin typeface="Arial"/>
                <a:ea typeface="Times New Roman"/>
                <a:cs typeface="Times New Roman"/>
              </a:rPr>
              <a:t>Build Style</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12.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Modify Style</a:t>
            </a:r>
            <a:r>
              <a:rPr lang="en-US" sz="1000" dirty="0">
                <a:solidFill>
                  <a:srgbClr val="000000"/>
                </a:solidFill>
                <a:latin typeface="Arial"/>
                <a:ea typeface="Times New Roman"/>
                <a:cs typeface="Segoe UI"/>
              </a:rPr>
              <a:t> dialog box, in the </a:t>
            </a:r>
            <a:r>
              <a:rPr lang="en-US" sz="1000" b="1" dirty="0">
                <a:solidFill>
                  <a:prstClr val="black"/>
                </a:solidFill>
                <a:latin typeface="Arial"/>
                <a:ea typeface="Times New Roman"/>
                <a:cs typeface="Times New Roman"/>
              </a:rPr>
              <a:t>Category</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Box</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13.      Clear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padding: 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5</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14.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Category</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Border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15.      Under </a:t>
            </a:r>
            <a:r>
              <a:rPr lang="en-US" sz="1000" b="1" dirty="0">
                <a:solidFill>
                  <a:prstClr val="black"/>
                </a:solidFill>
                <a:latin typeface="Arial"/>
                <a:ea typeface="Times New Roman"/>
                <a:cs typeface="Times New Roman"/>
              </a:rPr>
              <a:t>border-style</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list box, click </a:t>
            </a:r>
            <a:r>
              <a:rPr lang="en-US" sz="1000" b="1" dirty="0">
                <a:solidFill>
                  <a:prstClr val="black"/>
                </a:solidFill>
                <a:latin typeface="Arial"/>
                <a:ea typeface="Times New Roman"/>
                <a:cs typeface="Times New Roman"/>
              </a:rPr>
              <a:t>dotted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16.      Under </a:t>
            </a:r>
            <a:r>
              <a:rPr lang="en-US" sz="1000" b="1" dirty="0">
                <a:solidFill>
                  <a:prstClr val="black"/>
                </a:solidFill>
                <a:latin typeface="Arial"/>
                <a:ea typeface="Times New Roman"/>
                <a:cs typeface="Times New Roman"/>
              </a:rPr>
              <a:t>border-width</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1</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17.      Under </a:t>
            </a:r>
            <a:r>
              <a:rPr lang="en-US" sz="1000" b="1" dirty="0">
                <a:solidFill>
                  <a:prstClr val="black"/>
                </a:solidFill>
                <a:latin typeface="Arial"/>
                <a:ea typeface="Times New Roman"/>
                <a:cs typeface="Times New Roman"/>
              </a:rPr>
              <a:t>border-color</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grey</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18.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19.      Verify </a:t>
            </a:r>
            <a:r>
              <a:rPr lang="en-US" sz="1000" dirty="0">
                <a:solidFill>
                  <a:srgbClr val="000000"/>
                </a:solidFill>
                <a:latin typeface="Arial"/>
                <a:ea typeface="Times New Roman"/>
                <a:cs typeface="Segoe UI"/>
              </a:rPr>
              <a:t>that the section rule now looks like this: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section {</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5px;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border-bottom-style: dotted;</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border-bottom-width: 1px;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border-bottom-color: grey;</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20.      Add </a:t>
            </a:r>
            <a:r>
              <a:rPr lang="en-US" sz="1000" dirty="0">
                <a:solidFill>
                  <a:srgbClr val="000000"/>
                </a:solidFill>
                <a:latin typeface="Arial"/>
                <a:ea typeface="Times New Roman"/>
                <a:cs typeface="Segoe UI"/>
              </a:rPr>
              <a:t>the following rules to style the form and its elements.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fieldset {</a:t>
            </a:r>
          </a:p>
          <a:p>
            <a:pPr marL="100330" marR="100330" lvl="0">
              <a:lnSpc>
                <a:spcPct val="115000"/>
              </a:lnSpc>
              <a:spcAft>
                <a:spcPts val="995"/>
              </a:spcAft>
            </a:pPr>
            <a:r>
              <a:rPr lang="en-US" sz="1000" dirty="0">
                <a:solidFill>
                  <a:prstClr val="black"/>
                </a:solidFill>
                <a:latin typeface="Arial"/>
                <a:ea typeface="Times New Roman"/>
                <a:cs typeface="Times New Roman"/>
              </a:rPr>
              <a:t>  background-color: pink;</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p:txBody>
      </p:sp>
      <p:sp>
        <p:nvSpPr>
          <p:cNvPr id="4" name="Slide Number Placeholder 3"/>
          <p:cNvSpPr>
            <a:spLocks noGrp="1"/>
          </p:cNvSpPr>
          <p:nvPr>
            <p:ph type="sldNum" sz="quarter" idx="10"/>
          </p:nvPr>
        </p:nvSpPr>
        <p:spPr/>
        <p:txBody>
          <a:bodyPr/>
          <a:lstStyle/>
          <a:p>
            <a:fld id="{D97FCF0C-B507-4ACE-9A78-ACC51771986E}"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13402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provide an introduction to the new features in HTML5 and CSS3. Later modules provide more detailed information on advanced styling with CSS3, so save students’ questions concerning the more advanced features until module 6 and later.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This module does not include any coverage of JavaScript; this subject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719416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legend {</a:t>
            </a:r>
          </a:p>
          <a:p>
            <a:pPr marL="100330" marR="100330" lvl="0">
              <a:lnSpc>
                <a:spcPct val="115000"/>
              </a:lnSpc>
              <a:spcAft>
                <a:spcPts val="995"/>
              </a:spcAft>
            </a:pPr>
            <a:r>
              <a:rPr lang="en-US" sz="1000" dirty="0">
                <a:solidFill>
                  <a:prstClr val="black"/>
                </a:solidFill>
                <a:latin typeface="Arial"/>
                <a:ea typeface="Times New Roman"/>
                <a:cs typeface="Times New Roman"/>
              </a:rPr>
              <a:t>  font-size: 1.2em;</a:t>
            </a:r>
          </a:p>
          <a:p>
            <a:pPr marL="100330" marR="100330" lvl="0">
              <a:lnSpc>
                <a:spcPct val="115000"/>
              </a:lnSpc>
              <a:spcAft>
                <a:spcPts val="995"/>
              </a:spcAft>
            </a:pPr>
            <a:r>
              <a:rPr lang="en-US" sz="1000" dirty="0">
                <a:solidFill>
                  <a:prstClr val="black"/>
                </a:solidFill>
                <a:latin typeface="Arial"/>
                <a:ea typeface="Times New Roman"/>
                <a:cs typeface="Times New Roman"/>
              </a:rPr>
              <a:t>  font-style: italic;</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fieldset li {</a:t>
            </a:r>
          </a:p>
          <a:p>
            <a:pPr marL="100330" marR="100330" lvl="0">
              <a:lnSpc>
                <a:spcPct val="115000"/>
              </a:lnSpc>
              <a:spcAft>
                <a:spcPts val="995"/>
              </a:spcAft>
            </a:pPr>
            <a:r>
              <a:rPr lang="en-US" sz="1000" dirty="0">
                <a:solidFill>
                  <a:prstClr val="black"/>
                </a:solidFill>
                <a:latin typeface="Arial"/>
                <a:ea typeface="Times New Roman"/>
                <a:cs typeface="Times New Roman"/>
              </a:rPr>
              <a:t>  list-style: none;</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input[type="submit"] {</a:t>
            </a:r>
          </a:p>
          <a:p>
            <a:pPr marL="100330" marR="100330" lvl="0">
              <a:lnSpc>
                <a:spcPct val="115000"/>
              </a:lnSpc>
              <a:spcAft>
                <a:spcPts val="995"/>
              </a:spcAft>
            </a:pPr>
            <a:r>
              <a:rPr lang="en-US" sz="1000" dirty="0">
                <a:solidFill>
                  <a:prstClr val="black"/>
                </a:solidFill>
                <a:latin typeface="Arial"/>
                <a:ea typeface="Times New Roman"/>
                <a:cs typeface="Times New Roman"/>
              </a:rPr>
              <a:t>  background-color: pink;</a:t>
            </a:r>
          </a:p>
          <a:p>
            <a:pPr marL="100330" marR="100330" lvl="0">
              <a:lnSpc>
                <a:spcPct val="115000"/>
              </a:lnSpc>
              <a:spcAft>
                <a:spcPts val="995"/>
              </a:spcAft>
            </a:pPr>
            <a:r>
              <a:rPr lang="en-US" sz="1000" dirty="0">
                <a:solidFill>
                  <a:prstClr val="black"/>
                </a:solidFill>
                <a:latin typeface="Arial"/>
                <a:ea typeface="Times New Roman"/>
                <a:cs typeface="Times New Roman"/>
              </a:rPr>
              <a:t>  opacity: 0.6;</a:t>
            </a:r>
          </a:p>
          <a:p>
            <a:pPr marL="100330" marR="100330" lvl="0">
              <a:lnSpc>
                <a:spcPct val="115000"/>
              </a:lnSpc>
              <a:spcAft>
                <a:spcPts val="995"/>
              </a:spcAft>
            </a:pPr>
            <a:r>
              <a:rPr lang="en-US" sz="1000" dirty="0">
                <a:solidFill>
                  <a:prstClr val="black"/>
                </a:solidFill>
                <a:latin typeface="Arial"/>
                <a:ea typeface="Times New Roman"/>
                <a:cs typeface="Times New Roman"/>
              </a:rPr>
              <a:t>  width: 200px;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21.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Use the F12 Developer Tools to Inspect Styles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Segoe UI"/>
              </a:rPr>
              <a:t> appears, click </a:t>
            </a:r>
            <a:r>
              <a:rPr lang="en-US" sz="1000" b="1" dirty="0">
                <a:solidFill>
                  <a:prstClr val="black"/>
                </a:solidFill>
                <a:latin typeface="Arial"/>
                <a:ea typeface="Times New Roman"/>
                <a:cs typeface="Times New Roman"/>
              </a:rPr>
              <a:t>Don’t show this message again</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Verify that the new styles have been applied to the page.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642574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Internet Explorer, press F12.</a:t>
            </a: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F12</a:t>
            </a:r>
            <a:r>
              <a:rPr lang="en-US" sz="1000" dirty="0">
                <a:solidFill>
                  <a:srgbClr val="000000"/>
                </a:solidFill>
                <a:latin typeface="Arial"/>
                <a:ea typeface="Times New Roman"/>
                <a:cs typeface="Segoe UI"/>
              </a:rPr>
              <a:t> window, with the </a:t>
            </a:r>
            <a:r>
              <a:rPr lang="en-US" sz="1000" b="1" dirty="0">
                <a:solidFill>
                  <a:prstClr val="black"/>
                </a:solidFill>
                <a:latin typeface="Arial"/>
                <a:ea typeface="Times New Roman"/>
                <a:cs typeface="Times New Roman"/>
              </a:rPr>
              <a:t>HTML</a:t>
            </a:r>
            <a:r>
              <a:rPr lang="en-US" sz="1000" dirty="0">
                <a:solidFill>
                  <a:srgbClr val="000000"/>
                </a:solidFill>
                <a:latin typeface="Arial"/>
                <a:ea typeface="Times New Roman"/>
                <a:cs typeface="Segoe UI"/>
              </a:rPr>
              <a:t> tab selected, double-click the </a:t>
            </a:r>
            <a:r>
              <a:rPr lang="en-US" sz="1000" b="1" dirty="0">
                <a:solidFill>
                  <a:prstClr val="black"/>
                </a:solidFill>
                <a:latin typeface="Arial"/>
                <a:ea typeface="Times New Roman"/>
                <a:cs typeface="Times New Roman"/>
              </a:rPr>
              <a:t>&lt;html&gt;</a:t>
            </a:r>
            <a:r>
              <a:rPr lang="en-US" sz="1000" dirty="0">
                <a:solidFill>
                  <a:srgbClr val="000000"/>
                </a:solidFill>
                <a:latin typeface="Arial"/>
                <a:ea typeface="Times New Roman"/>
                <a:cs typeface="Segoe UI"/>
              </a:rPr>
              <a:t> element to expand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Click the </a:t>
            </a:r>
            <a:r>
              <a:rPr lang="en-US" sz="1000" b="1" dirty="0">
                <a:solidFill>
                  <a:prstClr val="black"/>
                </a:solidFill>
                <a:latin typeface="Arial"/>
                <a:ea typeface="Times New Roman"/>
                <a:cs typeface="Times New Roman"/>
              </a:rPr>
              <a:t>&lt;body&gt;</a:t>
            </a:r>
            <a:r>
              <a:rPr lang="en-US" sz="1000" dirty="0">
                <a:solidFill>
                  <a:srgbClr val="000000"/>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In the right pane, verify that the following the CSS rule appears: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font-family: "Segoe UI", Helvetica, Arial, sans-serif;</a:t>
            </a:r>
          </a:p>
          <a:p>
            <a:pPr lvl="0">
              <a:lnSpc>
                <a:spcPct val="115000"/>
              </a:lnSpc>
              <a:spcAft>
                <a:spcPts val="995"/>
              </a:spcAft>
            </a:pPr>
            <a:r>
              <a:rPr lang="en-US" sz="1000" dirty="0" smtClean="0">
                <a:solidFill>
                  <a:srgbClr val="000000"/>
                </a:solidFill>
                <a:latin typeface="Arial"/>
                <a:ea typeface="Times New Roman"/>
                <a:cs typeface="Segoe UI"/>
              </a:rPr>
              <a:t>9.       In </a:t>
            </a:r>
            <a:r>
              <a:rPr lang="en-US" sz="1000" dirty="0">
                <a:solidFill>
                  <a:srgbClr val="000000"/>
                </a:solidFill>
                <a:latin typeface="Arial"/>
                <a:ea typeface="Times New Roman"/>
                <a:cs typeface="Segoe UI"/>
              </a:rPr>
              <a:t>this rule, select the text </a:t>
            </a:r>
            <a:r>
              <a:rPr lang="en-US" sz="1000" b="1" dirty="0">
                <a:solidFill>
                  <a:prstClr val="black"/>
                </a:solidFill>
                <a:latin typeface="Arial"/>
                <a:ea typeface="Times New Roman"/>
                <a:cs typeface="Times New Roman"/>
              </a:rPr>
              <a:t>"Segoe UI"</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10.     Change </a:t>
            </a:r>
            <a:r>
              <a:rPr lang="en-US" sz="1000" dirty="0">
                <a:solidFill>
                  <a:srgbClr val="000000"/>
                </a:solidFill>
                <a:latin typeface="Arial"/>
                <a:ea typeface="Times New Roman"/>
                <a:cs typeface="Segoe UI"/>
              </a:rPr>
              <a:t>the value to read </a:t>
            </a:r>
            <a:r>
              <a:rPr lang="en-US" sz="1000" b="1" dirty="0">
                <a:solidFill>
                  <a:prstClr val="black"/>
                </a:solidFill>
                <a:latin typeface="Arial"/>
                <a:ea typeface="Times New Roman"/>
                <a:cs typeface="Times New Roman"/>
              </a:rPr>
              <a:t>"Times New Roman"</a:t>
            </a:r>
            <a:r>
              <a:rPr lang="en-US" sz="1000" dirty="0">
                <a:solidFill>
                  <a:srgbClr val="000000"/>
                </a:solidFill>
                <a:latin typeface="Arial"/>
                <a:ea typeface="Times New Roman"/>
                <a:cs typeface="Segoe UI"/>
              </a:rPr>
              <a:t> and press ENTER.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11.     Verify </a:t>
            </a:r>
            <a:r>
              <a:rPr lang="en-US" sz="1000" dirty="0">
                <a:solidFill>
                  <a:srgbClr val="000000"/>
                </a:solidFill>
                <a:latin typeface="Arial"/>
                <a:ea typeface="Times New Roman"/>
                <a:cs typeface="Segoe UI"/>
              </a:rPr>
              <a:t>that Internet Explorer reflects this change to the font on the page.</a:t>
            </a:r>
            <a:endParaRPr lang="en-US" sz="1000" dirty="0">
              <a:solidFill>
                <a:prstClr val="black"/>
              </a:solidFill>
              <a:latin typeface="Arial"/>
              <a:ea typeface="Times New Roman"/>
              <a:cs typeface="Times New Roman"/>
            </a:endParaRPr>
          </a:p>
          <a:p>
            <a:pPr marL="228600" lvl="0" indent="-228600">
              <a:lnSpc>
                <a:spcPct val="115000"/>
              </a:lnSpc>
              <a:spcAft>
                <a:spcPts val="995"/>
              </a:spcAft>
              <a:buAutoNum type="arabicPeriod" startAt="12"/>
            </a:pPr>
            <a:r>
              <a:rPr lang="en-US" sz="1000" dirty="0" smtClean="0">
                <a:solidFill>
                  <a:srgbClr val="000000"/>
                </a:solidFill>
                <a:latin typeface="Arial"/>
                <a:ea typeface="Times New Roman"/>
                <a:cs typeface="Segoe UI"/>
              </a:rPr>
              <a:t>   In </a:t>
            </a:r>
            <a:r>
              <a:rPr lang="en-US" sz="1000" dirty="0">
                <a:solidFill>
                  <a:srgbClr val="000000"/>
                </a:solidFill>
                <a:latin typeface="Arial"/>
                <a:ea typeface="Times New Roman"/>
                <a:cs typeface="Segoe UI"/>
              </a:rPr>
              <a:t>the left pane, expand the </a:t>
            </a:r>
            <a:r>
              <a:rPr lang="en-US" sz="1000" b="1" dirty="0">
                <a:solidFill>
                  <a:prstClr val="black"/>
                </a:solidFill>
                <a:latin typeface="Arial"/>
                <a:ea typeface="Times New Roman"/>
                <a:cs typeface="Times New Roman"/>
              </a:rPr>
              <a:t>&lt;body&gt;</a:t>
            </a:r>
            <a:r>
              <a:rPr lang="en-US" sz="1000" dirty="0">
                <a:solidFill>
                  <a:srgbClr val="000000"/>
                </a:solidFill>
                <a:latin typeface="Arial"/>
                <a:ea typeface="Times New Roman"/>
                <a:cs typeface="Segoe UI"/>
              </a:rPr>
              <a:t> element, expand the </a:t>
            </a:r>
            <a:r>
              <a:rPr lang="en-US" sz="1000" b="1" dirty="0">
                <a:solidFill>
                  <a:prstClr val="black"/>
                </a:solidFill>
                <a:latin typeface="Arial"/>
                <a:ea typeface="Times New Roman"/>
                <a:cs typeface="Times New Roman"/>
              </a:rPr>
              <a:t>&lt;article&gt;</a:t>
            </a:r>
            <a:r>
              <a:rPr lang="en-US" sz="1000" dirty="0">
                <a:solidFill>
                  <a:srgbClr val="000000"/>
                </a:solidFill>
                <a:latin typeface="Arial"/>
                <a:ea typeface="Times New Roman"/>
                <a:cs typeface="Segoe UI"/>
              </a:rPr>
              <a:t> element, and then click the first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&lt;</a:t>
            </a:r>
            <a:r>
              <a:rPr lang="en-US" sz="1000" b="1" dirty="0">
                <a:solidFill>
                  <a:prstClr val="black"/>
                </a:solidFill>
                <a:latin typeface="Arial"/>
                <a:ea typeface="Times New Roman"/>
                <a:cs typeface="Times New Roman"/>
              </a:rPr>
              <a:t>section&gt;</a:t>
            </a:r>
            <a:r>
              <a:rPr lang="en-US" sz="1000" dirty="0">
                <a:solidFill>
                  <a:srgbClr val="000000"/>
                </a:solidFill>
                <a:latin typeface="Arial"/>
                <a:ea typeface="Times New Roman"/>
                <a:cs typeface="Segoe UI"/>
              </a:rPr>
              <a:t> element.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13.     In </a:t>
            </a:r>
            <a:r>
              <a:rPr lang="en-US" sz="1000" dirty="0">
                <a:solidFill>
                  <a:srgbClr val="000000"/>
                </a:solidFill>
                <a:latin typeface="Arial"/>
                <a:ea typeface="Times New Roman"/>
                <a:cs typeface="Segoe UI"/>
              </a:rPr>
              <a:t>the right pane, verify that the following styles are specified for this section: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inherited – body</a:t>
            </a:r>
          </a:p>
          <a:p>
            <a:pPr marL="100330" marR="100330" lvl="0">
              <a:lnSpc>
                <a:spcPct val="115000"/>
              </a:lnSpc>
              <a:spcAft>
                <a:spcPts val="995"/>
              </a:spcAft>
            </a:pPr>
            <a:r>
              <a:rPr lang="en-US" sz="1000" dirty="0">
                <a:solidFill>
                  <a:prstClr val="black"/>
                </a:solidFill>
                <a:latin typeface="Arial"/>
                <a:ea typeface="Times New Roman"/>
                <a:cs typeface="Times New Roman"/>
              </a:rPr>
              <a:t>  body</a:t>
            </a:r>
          </a:p>
          <a:p>
            <a:pPr marL="100330" marR="100330" lvl="0">
              <a:lnSpc>
                <a:spcPct val="115000"/>
              </a:lnSpc>
              <a:spcAft>
                <a:spcPts val="995"/>
              </a:spcAft>
            </a:pPr>
            <a:r>
              <a:rPr lang="en-US" sz="1000" dirty="0">
                <a:solidFill>
                  <a:prstClr val="black"/>
                </a:solidFill>
                <a:latin typeface="Arial"/>
                <a:ea typeface="Times New Roman"/>
                <a:cs typeface="Times New Roman"/>
              </a:rPr>
              <a:t>    font-family: "Times New Roman", Helvetica, Arial, sans-serif;</a:t>
            </a:r>
          </a:p>
          <a:p>
            <a:pPr marL="100330" marR="100330" lvl="0">
              <a:lnSpc>
                <a:spcPct val="115000"/>
              </a:lnSpc>
              <a:spcAft>
                <a:spcPts val="995"/>
              </a:spcAft>
            </a:pPr>
            <a:r>
              <a:rPr lang="en-US" sz="1000" dirty="0">
                <a:solidFill>
                  <a:prstClr val="black"/>
                </a:solidFill>
                <a:latin typeface="Arial"/>
                <a:ea typeface="Times New Roman"/>
                <a:cs typeface="Times New Roman"/>
              </a:rPr>
              <a:t>section</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5px;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border-bottom-color: grey;</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border-bottom-width: 1px;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border-bottom-style: dotted;</a:t>
            </a:r>
          </a:p>
          <a:p>
            <a:pPr lvl="0">
              <a:lnSpc>
                <a:spcPct val="115000"/>
              </a:lnSpc>
              <a:spcAft>
                <a:spcPts val="995"/>
              </a:spcAft>
            </a:pPr>
            <a:r>
              <a:rPr lang="en-US" sz="1000" dirty="0" smtClean="0">
                <a:solidFill>
                  <a:prstClr val="black"/>
                </a:solidFill>
                <a:latin typeface="Arial"/>
                <a:ea typeface="Times New Roman"/>
                <a:cs typeface="Segoe UI"/>
              </a:rPr>
              <a:t>14.     Press </a:t>
            </a:r>
            <a:r>
              <a:rPr lang="en-US" sz="1000" dirty="0">
                <a:solidFill>
                  <a:prstClr val="black"/>
                </a:solidFill>
                <a:latin typeface="Arial"/>
                <a:ea typeface="Times New Roman"/>
                <a:cs typeface="Segoe UI"/>
              </a:rPr>
              <a:t>F12 to close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15.     Close </a:t>
            </a:r>
            <a:r>
              <a:rPr lang="en-US" sz="1000" dirty="0">
                <a:solidFill>
                  <a:prstClr val="black"/>
                </a:solidFill>
                <a:latin typeface="Arial"/>
                <a:ea typeface="Times New Roman"/>
                <a:cs typeface="Segoe UI"/>
              </a:rPr>
              <a:t>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211112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E:\Mod02\Labfiles\Solution\Exercise 2\ContosoConf</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briefly scroll through the HTML markup for the web page and explain to students that they will be creating the Home page for the web application and adding the HTML markup to display the elements on this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double-click </a:t>
            </a:r>
            <a:r>
              <a:rPr lang="en-US" sz="1000" b="1" dirty="0" smtClean="0">
                <a:effectLst/>
                <a:latin typeface="Arial"/>
                <a:ea typeface="Times New Roman"/>
                <a:cs typeface="Times New Roman"/>
              </a:rPr>
              <a:t>about.htm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this page contains information about the conference, but that currently much of the data displayed on this page is simply placeholder text that will be replaced later with specific information about the conference by the conference organizers.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site.css</a:t>
            </a:r>
            <a:r>
              <a:rPr lang="en-US" sz="1000" dirty="0" smtClean="0">
                <a:effectLst/>
                <a:latin typeface="Arial"/>
                <a:ea typeface="Times New Roman"/>
                <a:cs typeface="Segoe UI"/>
              </a:rPr>
              <a:t>. Explain to students that this style sheet contains the initial global styles that they will be defining for the application, and that these styles will be applied to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pages.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228600" lvl="0" indent="-228600">
              <a:lnSpc>
                <a:spcPct val="115000"/>
              </a:lnSpc>
              <a:spcAft>
                <a:spcPts val="995"/>
              </a:spcAft>
              <a:buAutoNum type="arabicPeriod" startAt="10"/>
            </a:pPr>
            <a:r>
              <a:rPr lang="en-US" sz="1000" dirty="0" smtClean="0">
                <a:effectLst/>
                <a:latin typeface="Arial"/>
                <a:ea typeface="Times New Roman"/>
                <a:cs typeface="Segoe UI"/>
              </a:rPr>
              <a:t>  In Internet Explorer, show the simple styling for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the labs in later modules will modify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and extend some of these styles, for example, to change the appearance of the navigation bar.</a:t>
            </a:r>
            <a:endParaRPr lang="en-US" sz="1000" dirty="0" smtClean="0">
              <a:effectLst/>
              <a:latin typeface="Arial"/>
              <a:ea typeface="Times New Roman"/>
              <a:cs typeface="Times New Roman"/>
            </a:endParaRPr>
          </a:p>
          <a:p>
            <a:pPr marL="228600" lvl="0" indent="-228600">
              <a:lnSpc>
                <a:spcPct val="115000"/>
              </a:lnSpc>
              <a:spcAft>
                <a:spcPts val="995"/>
              </a:spcAft>
              <a:buAutoNum type="arabicPeriod" startAt="11"/>
            </a:pPr>
            <a:r>
              <a:rPr lang="en-US" sz="1000" dirty="0" smtClean="0">
                <a:effectLst/>
                <a:latin typeface="Arial"/>
                <a:ea typeface="Times New Roman"/>
                <a:cs typeface="Segoe UI"/>
              </a:rPr>
              <a:t>  In the navigation bar, click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Again, explain that the simple styling used by this page will be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modified in later labs to generate a more appealing layout.</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12.    Close Internet Explorer.</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35574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61449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lab is to give students practice writing HTML and using some of the new elements available in HTML5 and CSS3. Students who have the prerequisite knowledge of HTML and CSS should have few problems, but watch for students who struggle with this lab because they will most likely need considerable help in subsequent labs.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1: Creating HTML5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begin to create the ContosoConf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new ASP.NET Web Application. Then you will add two HTML files for the Home and About pages. Next, you will add navigation links to the pages. Finally you will run the web application and verify that the Home page and About page are formatted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E:\Mod02\Labfiles\Solution\Exercise 1\ContosoConf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Styling HTML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styling to the Home and About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create a stylesheet in the ContosoConf project. Then you will add CSS rules to style the Home and About pages to match a specified design. Finally, you will run the web application and verify that the pages are styled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they can either continue using the project that they developed in the first exercise, "Creating HTML5 Pages", or they can use the project provided in the E:\Mod02\Labfiles\Starter\Exercise 2\ContosoConf folder.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that it is not necessary to exactly match the styles shown in the image in this exercise. The purpose of the exercise is to enable students to experiment with styles and see their effects. Remind students that they can use the Internet Explorer F12 Developer Tools to modify the styles for an HTML page in the browser and see the effects of these changes immediately.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mention to students that a working solution for this exercise is available in the E:\Mod02\Labfiles\Solution\Exercise 2\ContosoConf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199362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566171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new elements that HTML5 provides for specifying the semantic meaning of content in a web page?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&lt;section&gt;</a:t>
            </a:r>
            <a:r>
              <a:rPr lang="en-US" sz="1000" dirty="0">
                <a:latin typeface="Arial"/>
                <a:ea typeface="Calibri"/>
                <a:cs typeface="Segoe UI"/>
              </a:rPr>
              <a:t>, </a:t>
            </a:r>
            <a:r>
              <a:rPr lang="en-US" sz="1000" b="1" dirty="0">
                <a:latin typeface="Arial"/>
                <a:ea typeface="Calibri"/>
                <a:cs typeface="Times New Roman"/>
              </a:rPr>
              <a:t>&lt;header&gt;</a:t>
            </a:r>
            <a:r>
              <a:rPr lang="en-US" sz="1000" dirty="0">
                <a:latin typeface="Arial"/>
                <a:ea typeface="Calibri"/>
                <a:cs typeface="Segoe UI"/>
              </a:rPr>
              <a:t>, </a:t>
            </a:r>
            <a:r>
              <a:rPr lang="en-US" sz="1000" b="1" dirty="0">
                <a:latin typeface="Arial"/>
                <a:ea typeface="Calibri"/>
                <a:cs typeface="Times New Roman"/>
              </a:rPr>
              <a:t>&lt;footer&gt;</a:t>
            </a:r>
            <a:r>
              <a:rPr lang="en-US" sz="1000" dirty="0">
                <a:latin typeface="Arial"/>
                <a:ea typeface="Calibri"/>
                <a:cs typeface="Segoe UI"/>
              </a:rPr>
              <a:t>, </a:t>
            </a:r>
            <a:r>
              <a:rPr lang="en-US" sz="1000" b="1" dirty="0">
                <a:latin typeface="Arial"/>
                <a:ea typeface="Calibri"/>
                <a:cs typeface="Times New Roman"/>
              </a:rPr>
              <a:t>&lt;nav&gt;</a:t>
            </a:r>
            <a:r>
              <a:rPr lang="en-US" sz="1000" dirty="0">
                <a:latin typeface="Arial"/>
                <a:ea typeface="Calibri"/>
                <a:cs typeface="Segoe UI"/>
              </a:rPr>
              <a:t>, </a:t>
            </a:r>
            <a:r>
              <a:rPr lang="en-US" sz="1000" b="1" dirty="0">
                <a:latin typeface="Arial"/>
                <a:ea typeface="Calibri"/>
                <a:cs typeface="Times New Roman"/>
              </a:rPr>
              <a:t>&lt;article&gt;</a:t>
            </a:r>
            <a:r>
              <a:rPr lang="en-US" sz="1000" dirty="0">
                <a:latin typeface="Arial"/>
                <a:ea typeface="Calibri"/>
                <a:cs typeface="Segoe UI"/>
              </a:rPr>
              <a:t>, and </a:t>
            </a:r>
            <a:r>
              <a:rPr lang="en-US" sz="1000" b="1" dirty="0">
                <a:latin typeface="Arial"/>
                <a:ea typeface="Calibri"/>
                <a:cs typeface="Times New Roman"/>
              </a:rPr>
              <a:t>&lt;aside&gt;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items is </a:t>
            </a:r>
            <a:r>
              <a:rPr lang="en-US" sz="1000" b="1" dirty="0">
                <a:latin typeface="Arial"/>
                <a:ea typeface="Calibri"/>
                <a:cs typeface="Times New Roman"/>
              </a:rPr>
              <a:t>NOT</a:t>
            </a:r>
            <a:r>
              <a:rPr lang="en-US" sz="1000" dirty="0">
                <a:latin typeface="Arial"/>
                <a:ea typeface="Calibri"/>
                <a:cs typeface="Segoe UI"/>
              </a:rPr>
              <a:t> a property of the CSS box model?</a:t>
            </a:r>
            <a:endParaRPr lang="en-US" sz="1000" dirty="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a:t>
            </a:r>
            <a:r>
              <a:rPr lang="en-US" sz="1000" dirty="0">
                <a:latin typeface="Arial"/>
                <a:ea typeface="Calibri"/>
                <a:cs typeface="Times New Roman"/>
              </a:rPr>
              <a:t>)Option 1: Margin</a:t>
            </a:r>
          </a:p>
          <a:p>
            <a:pPr>
              <a:lnSpc>
                <a:spcPct val="115000"/>
              </a:lnSpc>
              <a:spcAft>
                <a:spcPts val="1000"/>
              </a:spcAft>
            </a:pPr>
            <a:r>
              <a:rPr lang="en-US" sz="1000" dirty="0">
                <a:latin typeface="Arial"/>
                <a:ea typeface="Calibri"/>
                <a:cs typeface="Times New Roman"/>
              </a:rPr>
              <a:t>(   )Option 2: Content</a:t>
            </a:r>
          </a:p>
          <a:p>
            <a:pPr>
              <a:lnSpc>
                <a:spcPct val="115000"/>
              </a:lnSpc>
              <a:spcAft>
                <a:spcPts val="1000"/>
              </a:spcAft>
            </a:pPr>
            <a:r>
              <a:rPr lang="en-US" sz="1000" dirty="0">
                <a:latin typeface="Arial"/>
                <a:ea typeface="Calibri"/>
                <a:cs typeface="Times New Roman"/>
              </a:rPr>
              <a:t>(   )Option 3: Border</a:t>
            </a:r>
          </a:p>
          <a:p>
            <a:pPr>
              <a:lnSpc>
                <a:spcPct val="115000"/>
              </a:lnSpc>
              <a:spcAft>
                <a:spcPts val="1000"/>
              </a:spcAft>
            </a:pPr>
            <a:r>
              <a:rPr lang="en-US" sz="1000" dirty="0">
                <a:latin typeface="Arial"/>
                <a:ea typeface="Calibri"/>
                <a:cs typeface="Times New Roman"/>
              </a:rPr>
              <a:t>(   )Option 4: Style</a:t>
            </a:r>
          </a:p>
          <a:p>
            <a:pPr>
              <a:lnSpc>
                <a:spcPct val="115000"/>
              </a:lnSpc>
              <a:spcAft>
                <a:spcPts val="1000"/>
              </a:spcAft>
            </a:pPr>
            <a:r>
              <a:rPr lang="en-US" sz="1000" dirty="0">
                <a:latin typeface="Arial"/>
                <a:ea typeface="Calibri"/>
                <a:cs typeface="Times New Roman"/>
              </a:rPr>
              <a:t>(   )Option 5: Padding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Style</a:t>
            </a:r>
          </a:p>
        </p:txBody>
      </p:sp>
      <p:sp>
        <p:nvSpPr>
          <p:cNvPr id="4" name="Slide Number Placeholder 3"/>
          <p:cNvSpPr>
            <a:spLocks noGrp="1"/>
          </p:cNvSpPr>
          <p:nvPr>
            <p:ph type="sldNum" sz="quarter" idx="10"/>
          </p:nvPr>
        </p:nvSpPr>
        <p:spPr/>
        <p:txBody>
          <a:bodyPr/>
          <a:lstStyle/>
          <a:p>
            <a:fld id="{D97FCF0C-B507-4ACE-9A78-ACC51771986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87636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Spend no more than 20 minutes on this lesson, including the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48500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&lt;canvas&gt;</a:t>
            </a:r>
            <a:r>
              <a:rPr lang="en-US" sz="1000" dirty="0">
                <a:latin typeface="Arial"/>
                <a:ea typeface="Calibri"/>
                <a:cs typeface="Segoe UI"/>
              </a:rPr>
              <a:t> element, the </a:t>
            </a:r>
            <a:r>
              <a:rPr lang="en-US" sz="1000" b="1" dirty="0">
                <a:latin typeface="Arial"/>
                <a:ea typeface="Calibri"/>
                <a:cs typeface="Times New Roman"/>
              </a:rPr>
              <a:t>XmlHttpRequest</a:t>
            </a:r>
            <a:r>
              <a:rPr lang="en-US" sz="1000" dirty="0">
                <a:latin typeface="Arial"/>
                <a:ea typeface="Calibri"/>
                <a:cs typeface="Segoe UI"/>
              </a:rPr>
              <a:t> object, the Geolocation API, web sockets, and web workers are all described in detail in later modules. Save discussion of these items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16696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important that students understand the difference between the </a:t>
            </a:r>
            <a:r>
              <a:rPr lang="en-US" sz="1000" b="1" dirty="0">
                <a:latin typeface="Arial"/>
                <a:ea typeface="Calibri"/>
                <a:cs typeface="Times New Roman"/>
              </a:rPr>
              <a:t>&lt;article&gt;</a:t>
            </a:r>
            <a:r>
              <a:rPr lang="en-US" sz="1000" dirty="0">
                <a:latin typeface="Arial"/>
                <a:ea typeface="Calibri"/>
                <a:cs typeface="Segoe UI"/>
              </a:rPr>
              <a:t> and </a:t>
            </a:r>
            <a:r>
              <a:rPr lang="en-US" sz="1000" b="1" dirty="0">
                <a:latin typeface="Arial"/>
                <a:ea typeface="Calibri"/>
                <a:cs typeface="Times New Roman"/>
              </a:rPr>
              <a:t>&lt;section&gt;</a:t>
            </a:r>
            <a:r>
              <a:rPr lang="en-US" sz="1000" dirty="0">
                <a:latin typeface="Arial"/>
                <a:ea typeface="Calibri"/>
                <a:cs typeface="Segoe UI"/>
              </a:rPr>
              <a:t> elements. Be prepared to give some examples. Also, emphasize that the purpose of these elements is to denote the semantics of the content displayed by a page, and that they do not affect the way in which data is displayed (unless they are styled). Marking content in this way enables other tools to extract the information from a page and process it in whatever way is appropriate. Additionally, search engines can use this information to rank pages more effectively.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An </a:t>
            </a:r>
            <a:r>
              <a:rPr lang="en-US" sz="1000" b="1" dirty="0">
                <a:latin typeface="Arial"/>
                <a:ea typeface="Calibri"/>
                <a:cs typeface="Times New Roman"/>
              </a:rPr>
              <a:t>&lt;article&gt; </a:t>
            </a:r>
            <a:r>
              <a:rPr lang="en-US" sz="1000" dirty="0">
                <a:latin typeface="Arial"/>
                <a:ea typeface="Calibri"/>
                <a:cs typeface="Segoe UI"/>
              </a:rPr>
              <a:t>element can contain a </a:t>
            </a:r>
            <a:r>
              <a:rPr lang="en-US" sz="1000" b="1" dirty="0">
                <a:latin typeface="Arial"/>
                <a:ea typeface="Calibri"/>
                <a:cs typeface="Times New Roman"/>
              </a:rPr>
              <a:t>&lt;section&gt;</a:t>
            </a:r>
            <a:r>
              <a:rPr lang="en-US" sz="1000" dirty="0">
                <a:latin typeface="Arial"/>
                <a:ea typeface="Calibri"/>
                <a:cs typeface="Segoe UI"/>
              </a:rPr>
              <a:t> element and vice versa, and this should be emphasized. There is no single correct way to organize the content for a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definition of the </a:t>
            </a:r>
            <a:r>
              <a:rPr lang="en-US" sz="1000" b="1" dirty="0">
                <a:latin typeface="Arial"/>
                <a:ea typeface="Calibri"/>
                <a:cs typeface="Times New Roman"/>
              </a:rPr>
              <a:t>&lt;article&gt;</a:t>
            </a:r>
            <a:r>
              <a:rPr lang="en-US" sz="1000" dirty="0">
                <a:latin typeface="Arial"/>
                <a:ea typeface="Calibri"/>
                <a:cs typeface="Segoe UI"/>
              </a:rPr>
              <a:t> element is taken from the HTML5 specification.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00520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424728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DemoWebSite</a:t>
            </a:r>
            <a:r>
              <a:rPr lang="en-US" sz="1000" dirty="0">
                <a:latin typeface="Arial"/>
                <a:ea typeface="Calibri"/>
                <a:cs typeface="Segoe UI"/>
              </a:rPr>
              <a:t> project is available in the </a:t>
            </a:r>
            <a:r>
              <a:rPr lang="en-US" sz="1000" b="1" dirty="0">
                <a:latin typeface="Arial"/>
                <a:ea typeface="Calibri"/>
                <a:cs typeface="Times New Roman"/>
              </a:rPr>
              <a:t>E:\Mod02\Democode\Solution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are aware that using the F12 Developer Tools to modify a page only makes temporary changes. The page is modified in the browser, but the changes are not saved unless the user clicks the </a:t>
            </a:r>
            <a:r>
              <a:rPr lang="en-US" sz="1000" b="1" dirty="0">
                <a:latin typeface="Arial"/>
                <a:ea typeface="Calibri"/>
                <a:cs typeface="Times New Roman"/>
              </a:rPr>
              <a:t>Save</a:t>
            </a:r>
            <a:r>
              <a:rPr lang="en-US" sz="1000" dirty="0">
                <a:latin typeface="Arial"/>
                <a:ea typeface="Calibri"/>
                <a:cs typeface="Segoe UI"/>
              </a:rPr>
              <a:t> button in the </a:t>
            </a:r>
            <a:r>
              <a:rPr lang="en-US" sz="1000" b="1" dirty="0">
                <a:latin typeface="Arial"/>
                <a:ea typeface="Calibri"/>
                <a:cs typeface="Times New Roman"/>
              </a:rPr>
              <a:t>F12</a:t>
            </a:r>
            <a:r>
              <a:rPr lang="en-US" sz="1000" dirty="0">
                <a:latin typeface="Arial"/>
                <a:ea typeface="Calibri"/>
                <a:cs typeface="Segoe UI"/>
              </a:rPr>
              <a:t> toolbar. The primary purpose of this technique is to enable developers to experiment with the markup of a page and to see how it is rendered by the browser.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Segoe UI"/>
              </a:rPr>
              <a:t>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Divide the Content for a Page into an Article with Sections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solidFill>
                  <a:srgbClr val="000000"/>
                </a:solidFill>
                <a:effectLst/>
                <a:latin typeface="Arial"/>
                <a:ea typeface="Times New Roman"/>
                <a:cs typeface="Segoe UI"/>
              </a:rPr>
              <a:t> dialog box, browse to the </a:t>
            </a:r>
            <a:r>
              <a:rPr lang="en-US" sz="1000" b="1" dirty="0" smtClean="0">
                <a:effectLst/>
                <a:latin typeface="Arial"/>
                <a:ea typeface="Times New Roman"/>
                <a:cs typeface="Times New Roman"/>
              </a:rPr>
              <a:t>E:\Mod02\Democode\Starter</a:t>
            </a:r>
            <a:r>
              <a:rPr lang="en-US" sz="1000" dirty="0" smtClean="0">
                <a:solidFill>
                  <a:srgbClr val="000000"/>
                </a:solidFill>
                <a:effectLst/>
                <a:latin typeface="Arial"/>
                <a:ea typeface="Times New Roman"/>
                <a:cs typeface="Segoe UI"/>
              </a:rPr>
              <a:t> folder, click </a:t>
            </a:r>
            <a:r>
              <a:rPr lang="en-US" sz="1000" b="1" dirty="0" smtClean="0">
                <a:effectLst/>
                <a:latin typeface="Arial"/>
                <a:ea typeface="Times New Roman"/>
                <a:cs typeface="Times New Roman"/>
              </a:rPr>
              <a:t>DemoWebSite.sln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expand the </a:t>
            </a:r>
            <a:r>
              <a:rPr lang="en-US" sz="1000" b="1" dirty="0" smtClean="0">
                <a:effectLst/>
                <a:latin typeface="Arial"/>
                <a:ea typeface="Times New Roman"/>
                <a:cs typeface="Times New Roman"/>
              </a:rPr>
              <a:t>E:\...\DemoWebSite</a:t>
            </a:r>
            <a:r>
              <a:rPr lang="en-US" sz="1000" dirty="0" smtClean="0">
                <a:solidFill>
                  <a:srgbClr val="000000"/>
                </a:solidFill>
                <a:effectLst/>
                <a:latin typeface="Arial"/>
                <a:ea typeface="Times New Roman"/>
                <a:cs typeface="Segoe UI"/>
              </a:rPr>
              <a:t> web application, and then double-click </a:t>
            </a:r>
            <a:r>
              <a:rPr lang="en-US" sz="1000" b="1" dirty="0" smtClean="0">
                <a:effectLst/>
                <a:latin typeface="Arial"/>
                <a:ea typeface="Times New Roman"/>
                <a:cs typeface="Times New Roman"/>
              </a:rPr>
              <a:t>ContactUs.html</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ContactUs.html</a:t>
            </a:r>
            <a:r>
              <a:rPr lang="en-US" sz="1000" dirty="0" smtClean="0">
                <a:solidFill>
                  <a:srgbClr val="000000"/>
                </a:solidFill>
                <a:effectLst/>
                <a:latin typeface="Arial"/>
                <a:ea typeface="Times New Roman"/>
                <a:cs typeface="Segoe UI"/>
              </a:rPr>
              <a:t> file, enclose the entire contents of the </a:t>
            </a:r>
            <a:r>
              <a:rPr lang="en-US" sz="1000" b="1" dirty="0" smtClean="0">
                <a:effectLst/>
                <a:latin typeface="Arial"/>
                <a:ea typeface="Times New Roman"/>
                <a:cs typeface="Times New Roman"/>
              </a:rPr>
              <a:t>&lt;body&gt;</a:t>
            </a:r>
            <a:r>
              <a:rPr lang="en-US" sz="1000" dirty="0" smtClean="0">
                <a:solidFill>
                  <a:srgbClr val="000000"/>
                </a:solidFill>
                <a:effectLst/>
                <a:latin typeface="Arial"/>
                <a:ea typeface="Times New Roman"/>
                <a:cs typeface="Segoe UI"/>
              </a:rPr>
              <a:t> element in an </a:t>
            </a:r>
            <a:r>
              <a:rPr lang="en-US" sz="1000" b="1" dirty="0" smtClean="0">
                <a:effectLst/>
                <a:latin typeface="Arial"/>
                <a:ea typeface="Times New Roman"/>
                <a:cs typeface="Times New Roman"/>
              </a:rPr>
              <a:t>&lt;article&gt;</a:t>
            </a:r>
            <a:r>
              <a:rPr lang="en-US" sz="1000" dirty="0" smtClean="0">
                <a:solidFill>
                  <a:srgbClr val="000000"/>
                </a:solidFill>
                <a:effectLst/>
                <a:latin typeface="Arial"/>
                <a:ea typeface="Times New Roman"/>
                <a:cs typeface="Segoe UI"/>
              </a:rPr>
              <a:t> element as shown in bold in the following code example: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&lt;!DOCTYPE HTML&gt;</a:t>
            </a:r>
          </a:p>
          <a:p>
            <a:pPr marL="100330" marR="100330">
              <a:lnSpc>
                <a:spcPct val="115000"/>
              </a:lnSpc>
              <a:spcAft>
                <a:spcPts val="995"/>
              </a:spcAft>
            </a:pPr>
            <a:r>
              <a:rPr lang="en-US" sz="1000" dirty="0" smtClean="0">
                <a:effectLst/>
                <a:latin typeface="Arial"/>
                <a:ea typeface="Times New Roman"/>
                <a:cs typeface="Times New Roman"/>
              </a:rPr>
              <a:t>&lt;html lang="en"&gt;  </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30808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&lt;/head&gt;</a:t>
            </a: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b="1" dirty="0">
                <a:solidFill>
                  <a:prstClr val="black"/>
                </a:solidFill>
                <a:latin typeface="Arial"/>
                <a:ea typeface="Times New Roman"/>
                <a:cs typeface="Times New Roman"/>
              </a:rPr>
              <a:t>    &lt;article&gt;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&lt;/article&gt;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marL="228600" lvl="0" indent="-228600">
              <a:lnSpc>
                <a:spcPct val="115000"/>
              </a:lnSpc>
              <a:spcAft>
                <a:spcPts val="995"/>
              </a:spcAft>
              <a:buAutoNum type="arabicPeriod" startAt="6"/>
            </a:pPr>
            <a:r>
              <a:rPr lang="en-US" sz="1000" dirty="0" smtClean="0">
                <a:solidFill>
                  <a:srgbClr val="000000"/>
                </a:solidFill>
                <a:latin typeface="Arial"/>
                <a:ea typeface="Times New Roman"/>
                <a:cs typeface="Segoe UI"/>
              </a:rPr>
              <a:t>Within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&lt;article&gt;</a:t>
            </a:r>
            <a:r>
              <a:rPr lang="en-US" sz="1000" dirty="0">
                <a:solidFill>
                  <a:srgbClr val="000000"/>
                </a:solidFill>
                <a:latin typeface="Arial"/>
                <a:ea typeface="Times New Roman"/>
                <a:cs typeface="Segoe UI"/>
              </a:rPr>
              <a:t> element, enclose the first three </a:t>
            </a:r>
            <a:r>
              <a:rPr lang="en-US" sz="1000" b="1" dirty="0">
                <a:solidFill>
                  <a:prstClr val="black"/>
                </a:solidFill>
                <a:latin typeface="Arial"/>
                <a:ea typeface="Times New Roman"/>
                <a:cs typeface="Times New Roman"/>
              </a:rPr>
              <a:t>&lt;p&gt;</a:t>
            </a:r>
            <a:r>
              <a:rPr lang="en-US" sz="1000" dirty="0">
                <a:solidFill>
                  <a:srgbClr val="000000"/>
                </a:solidFill>
                <a:latin typeface="Arial"/>
                <a:ea typeface="Times New Roman"/>
                <a:cs typeface="Segoe UI"/>
              </a:rPr>
              <a:t> elements containing the company name,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     address</a:t>
            </a:r>
            <a:r>
              <a:rPr lang="en-US" sz="1000" dirty="0">
                <a:solidFill>
                  <a:srgbClr val="000000"/>
                </a:solidFill>
                <a:latin typeface="Arial"/>
                <a:ea typeface="Times New Roman"/>
                <a:cs typeface="Segoe UI"/>
              </a:rPr>
              <a:t>, and contact email in a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 as shown in bold in the following code example: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&lt;h1&gt;Contact Contoso Conferencing&lt;/h1&gt;</a:t>
            </a:r>
          </a:p>
          <a:p>
            <a:pPr marL="100330" marR="100330" lvl="0">
              <a:lnSpc>
                <a:spcPct val="115000"/>
              </a:lnSpc>
              <a:spcAft>
                <a:spcPts val="995"/>
              </a:spcAft>
            </a:pPr>
            <a:r>
              <a:rPr lang="en-US" sz="1000" b="1" dirty="0">
                <a:solidFill>
                  <a:prstClr val="black"/>
                </a:solidFill>
                <a:latin typeface="Arial"/>
                <a:ea typeface="Times New Roman"/>
                <a:cs typeface="Times New Roman"/>
              </a:rPr>
              <a:t>  &lt;section&gt;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&lt;p&gt;Contoso Conferencing Ltd.&lt;/p&gt;</a:t>
            </a:r>
          </a:p>
          <a:p>
            <a:pPr marL="100330" marR="100330" lvl="0">
              <a:lnSpc>
                <a:spcPct val="115000"/>
              </a:lnSpc>
              <a:spcAft>
                <a:spcPts val="995"/>
              </a:spcAft>
            </a:pPr>
            <a:r>
              <a:rPr lang="en-US" sz="1000" dirty="0">
                <a:solidFill>
                  <a:prstClr val="black"/>
                </a:solidFill>
                <a:latin typeface="Arial"/>
                <a:ea typeface="Times New Roman"/>
                <a:cs typeface="Times New Roman"/>
              </a:rPr>
              <a:t>    &lt;p&gt;123 South Street&lt;br /&gt;</a:t>
            </a:r>
          </a:p>
          <a:p>
            <a:pPr marL="100330" marR="100330" lvl="0">
              <a:lnSpc>
                <a:spcPct val="115000"/>
              </a:lnSpc>
              <a:spcAft>
                <a:spcPts val="995"/>
              </a:spcAft>
            </a:pPr>
            <a:r>
              <a:rPr lang="en-US" sz="1000" dirty="0">
                <a:solidFill>
                  <a:prstClr val="black"/>
                </a:solidFill>
                <a:latin typeface="Arial"/>
                <a:ea typeface="Times New Roman"/>
                <a:cs typeface="Times New Roman"/>
              </a:rPr>
              <a:t>    Somewhere&lt;br /&gt;</a:t>
            </a:r>
          </a:p>
          <a:p>
            <a:pPr marL="100330" marR="100330" lvl="0">
              <a:lnSpc>
                <a:spcPct val="115000"/>
              </a:lnSpc>
              <a:spcAft>
                <a:spcPts val="995"/>
              </a:spcAft>
            </a:pPr>
            <a:r>
              <a:rPr lang="en-US" sz="1000" dirty="0">
                <a:solidFill>
                  <a:prstClr val="black"/>
                </a:solidFill>
                <a:latin typeface="Arial"/>
                <a:ea typeface="Times New Roman"/>
                <a:cs typeface="Times New Roman"/>
              </a:rPr>
              <a:t>    Over There&lt;br /&gt;</a:t>
            </a:r>
          </a:p>
          <a:p>
            <a:pPr marL="100330" marR="100330" lvl="0">
              <a:lnSpc>
                <a:spcPct val="115000"/>
              </a:lnSpc>
              <a:spcAft>
                <a:spcPts val="995"/>
              </a:spcAft>
            </a:pPr>
            <a:r>
              <a:rPr lang="en-US" sz="1000" dirty="0">
                <a:solidFill>
                  <a:prstClr val="black"/>
                </a:solidFill>
                <a:latin typeface="Arial"/>
                <a:ea typeface="Times New Roman"/>
                <a:cs typeface="Times New Roman"/>
              </a:rPr>
              <a:t>    &lt;em&gt;USA&lt;/em&gt;&lt;/p&gt;</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&lt;a href="mailto:contact@contoso.com"&gt;contact@contoso.com&lt;/a&gt;</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08341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&lt;p&gt;</a:t>
            </a:r>
          </a:p>
          <a:p>
            <a:pPr marL="100330" marR="100330" lvl="0">
              <a:lnSpc>
                <a:spcPct val="115000"/>
              </a:lnSpc>
              <a:spcAft>
                <a:spcPts val="995"/>
              </a:spcAft>
            </a:pPr>
            <a:r>
              <a:rPr lang="en-US" sz="1000" dirty="0">
                <a:solidFill>
                  <a:prstClr val="black"/>
                </a:solidFill>
                <a:latin typeface="Arial"/>
                <a:ea typeface="Times New Roman"/>
                <a:cs typeface="Times New Roman"/>
              </a:rPr>
              <a:t>If you would like to contact Contoso Conferencing ...</a:t>
            </a:r>
          </a:p>
          <a:p>
            <a:pPr marL="100330" marR="100330" lvl="0">
              <a:lnSpc>
                <a:spcPct val="115000"/>
              </a:lnSpc>
              <a:spcAft>
                <a:spcPts val="995"/>
              </a:spcAft>
            </a:pPr>
            <a:r>
              <a:rPr lang="en-US" sz="1000" dirty="0">
                <a:solidFill>
                  <a:prstClr val="black"/>
                </a:solidFill>
                <a:latin typeface="Arial"/>
                <a:ea typeface="Times New Roman"/>
                <a:cs typeface="Times New Roman"/>
              </a:rPr>
              <a:t>&lt;/p&gt;</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228600" lvl="0" indent="-228600">
              <a:lnSpc>
                <a:spcPct val="115000"/>
              </a:lnSpc>
              <a:spcAft>
                <a:spcPts val="995"/>
              </a:spcAft>
              <a:buAutoNum type="arabicPeriod" startAt="7"/>
            </a:pPr>
            <a:r>
              <a:rPr lang="en-US" sz="1000" dirty="0" smtClean="0">
                <a:solidFill>
                  <a:srgbClr val="000000"/>
                </a:solidFill>
                <a:latin typeface="Arial"/>
                <a:ea typeface="Times New Roman"/>
                <a:cs typeface="Segoe UI"/>
              </a:rPr>
              <a:t> Wrap </a:t>
            </a:r>
            <a:r>
              <a:rPr lang="en-US" sz="1000" dirty="0">
                <a:solidFill>
                  <a:srgbClr val="000000"/>
                </a:solidFill>
                <a:latin typeface="Arial"/>
                <a:ea typeface="Times New Roman"/>
                <a:cs typeface="Segoe UI"/>
              </a:rPr>
              <a:t>the HTML form and </a:t>
            </a:r>
            <a:r>
              <a:rPr lang="en-US" sz="1000" b="1" dirty="0">
                <a:solidFill>
                  <a:prstClr val="black"/>
                </a:solidFill>
                <a:latin typeface="Arial"/>
                <a:ea typeface="Times New Roman"/>
                <a:cs typeface="Times New Roman"/>
              </a:rPr>
              <a:t>&lt;p&gt;</a:t>
            </a:r>
            <a:r>
              <a:rPr lang="en-US" sz="1000" dirty="0">
                <a:solidFill>
                  <a:srgbClr val="000000"/>
                </a:solidFill>
                <a:latin typeface="Arial"/>
                <a:ea typeface="Times New Roman"/>
                <a:cs typeface="Segoe UI"/>
              </a:rPr>
              <a:t> element immediately above it in a second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 as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      shown </a:t>
            </a:r>
            <a:r>
              <a:rPr lang="en-US" sz="1000" dirty="0">
                <a:solidFill>
                  <a:srgbClr val="000000"/>
                </a:solidFill>
                <a:latin typeface="Arial"/>
                <a:ea typeface="Times New Roman"/>
                <a:cs typeface="Segoe UI"/>
              </a:rPr>
              <a:t>in bold in the following code example: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If you would like to contact Contoso Conferencing ...</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&lt;form method="POST" action="support.aspx"&gt;</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&lt;/form&gt;</a:t>
            </a:r>
          </a:p>
          <a:p>
            <a:pPr marL="100330" marR="100330" lvl="0">
              <a:lnSpc>
                <a:spcPct val="115000"/>
              </a:lnSpc>
              <a:spcAft>
                <a:spcPts val="995"/>
              </a:spcAft>
            </a:pP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8.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Add a Header and a Footer to the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Enclose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 near the top of the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file in a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as shown in bold in the following code example:</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8309981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031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2</a:t>
            </a:r>
            <a:endParaRPr lang="en-US" sz="2600" dirty="0"/>
          </a:p>
        </p:txBody>
      </p:sp>
      <p:sp>
        <p:nvSpPr>
          <p:cNvPr id="3" name="Subtitle 2"/>
          <p:cNvSpPr>
            <a:spLocks noGrp="1"/>
          </p:cNvSpPr>
          <p:nvPr>
            <p:ph type="subTitle" sz="quarter" idx="1"/>
          </p:nvPr>
        </p:nvSpPr>
        <p:spPr/>
        <p:txBody>
          <a:bodyPr/>
          <a:lstStyle/>
          <a:p>
            <a:r>
              <a:rPr lang="en-GB" dirty="0" smtClean="0"/>
              <a:t>Creating and Styling HTML Pages
</a:t>
            </a:r>
            <a:endParaRPr lang="en-US" dirty="0"/>
          </a:p>
        </p:txBody>
      </p:sp>
    </p:spTree>
    <p:extLst>
      <p:ext uri="{BB962C8B-B14F-4D97-AF65-F5344CB8AC3E}">
        <p14:creationId xmlns:p14="http://schemas.microsoft.com/office/powerpoint/2010/main" val="109541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525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430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7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Styling an HTML5 Page</a:t>
            </a:r>
            <a:endParaRPr lang="en-US" dirty="0"/>
          </a:p>
        </p:txBody>
      </p:sp>
      <p:sp>
        <p:nvSpPr>
          <p:cNvPr id="3" name="Text Placeholder 2"/>
          <p:cNvSpPr>
            <a:spLocks noGrp="1"/>
          </p:cNvSpPr>
          <p:nvPr>
            <p:ph type="body" idx="1"/>
          </p:nvPr>
        </p:nvSpPr>
        <p:spPr/>
        <p:txBody>
          <a:bodyPr/>
          <a:lstStyle/>
          <a:p>
            <a:r>
              <a:rPr lang="en-GB" dirty="0" err="1"/>
              <a:t>Entendendo</a:t>
            </a:r>
            <a:r>
              <a:rPr lang="en-GB" dirty="0"/>
              <a:t> </a:t>
            </a:r>
            <a:r>
              <a:rPr lang="en-GB" dirty="0" err="1"/>
              <a:t>estilos</a:t>
            </a:r>
            <a:r>
              <a:rPr lang="en-GB" dirty="0"/>
              <a:t> de </a:t>
            </a:r>
            <a:r>
              <a:rPr lang="en-GB" dirty="0" err="1"/>
              <a:t>texto</a:t>
            </a:r>
            <a:r>
              <a:rPr lang="en-GB" dirty="0"/>
              <a:t> CSS </a:t>
            </a:r>
            <a:r>
              <a:rPr lang="en-GB" dirty="0" smtClean="0"/>
              <a:t>
Styling Backgrounds in CSS</a:t>
            </a:r>
            <a:endParaRPr lang="en-US" dirty="0"/>
          </a:p>
        </p:txBody>
      </p:sp>
    </p:spTree>
    <p:extLst>
      <p:ext uri="{BB962C8B-B14F-4D97-AF65-F5344CB8AC3E}">
        <p14:creationId xmlns:p14="http://schemas.microsoft.com/office/powerpoint/2010/main" val="148155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CSS Text Styles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 Text Styling supports:</a:t>
            </a:r>
          </a:p>
          <a:p>
            <a:endParaRPr lang="en-US" dirty="0" smtClean="0"/>
          </a:p>
          <a:p>
            <a:pPr lvl="1"/>
            <a:r>
              <a:rPr lang="en-US" dirty="0" smtClean="0"/>
              <a:t>Fonts</a:t>
            </a:r>
          </a:p>
          <a:p>
            <a:pPr lvl="1"/>
            <a:endParaRPr lang="en-US" dirty="0"/>
          </a:p>
          <a:p>
            <a:pPr lvl="1"/>
            <a:endParaRPr lang="en-US" dirty="0" smtClean="0"/>
          </a:p>
          <a:p>
            <a:pPr lvl="1"/>
            <a:r>
              <a:rPr lang="en-US" dirty="0" smtClean="0"/>
              <a:t>Colors</a:t>
            </a:r>
          </a:p>
          <a:p>
            <a:pPr lvl="1"/>
            <a:endParaRPr lang="en-US" dirty="0"/>
          </a:p>
          <a:p>
            <a:pPr lvl="1"/>
            <a:endParaRPr lang="en-US" dirty="0" smtClean="0"/>
          </a:p>
          <a:p>
            <a:pPr lvl="1"/>
            <a:r>
              <a:rPr lang="en-US" dirty="0" smtClean="0"/>
              <a:t>Typography</a:t>
            </a:r>
            <a:endParaRPr lang="en-US" dirty="0"/>
          </a:p>
        </p:txBody>
      </p:sp>
      <p:sp>
        <p:nvSpPr>
          <p:cNvPr id="5" name="TextBox 3"/>
          <p:cNvSpPr txBox="1"/>
          <p:nvPr/>
        </p:nvSpPr>
        <p:spPr>
          <a:xfrm>
            <a:off x="2667000" y="1695271"/>
            <a:ext cx="6019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font-family : Arial, Candara, Verdana, sans-serif;</a:t>
            </a:r>
          </a:p>
          <a:p>
            <a:r>
              <a:rPr lang="en-GB" b="0" dirty="0">
                <a:latin typeface="Lucida Sans Unicode" pitchFamily="34" charset="0"/>
                <a:cs typeface="Lucida Sans Unicode" pitchFamily="34" charset="0"/>
              </a:rPr>
              <a:t>f</a:t>
            </a:r>
            <a:r>
              <a:rPr lang="en-GB" b="0" dirty="0" smtClean="0">
                <a:latin typeface="Lucida Sans Unicode" pitchFamily="34" charset="0"/>
                <a:cs typeface="Lucida Sans Unicode" pitchFamily="34" charset="0"/>
              </a:rPr>
              <a:t>ont-size : 16px;</a:t>
            </a:r>
          </a:p>
          <a:p>
            <a:r>
              <a:rPr lang="en-GB" b="0" dirty="0" smtClean="0">
                <a:latin typeface="Lucida Sans Unicode" pitchFamily="34" charset="0"/>
                <a:cs typeface="Lucida Sans Unicode" pitchFamily="34" charset="0"/>
              </a:rPr>
              <a:t>font-style : italic;</a:t>
            </a:r>
          </a:p>
          <a:p>
            <a:r>
              <a:rPr lang="en-GB" b="0" dirty="0">
                <a:latin typeface="Lucida Sans Unicode" pitchFamily="34" charset="0"/>
                <a:cs typeface="Lucida Sans Unicode" pitchFamily="34" charset="0"/>
              </a:rPr>
              <a:t>f</a:t>
            </a:r>
            <a:r>
              <a:rPr lang="en-GB" b="0" dirty="0" smtClean="0">
                <a:latin typeface="Lucida Sans Unicode" pitchFamily="34" charset="0"/>
                <a:cs typeface="Lucida Sans Unicode" pitchFamily="34" charset="0"/>
              </a:rPr>
              <a:t>ont-weight : bold;</a:t>
            </a:r>
            <a:endParaRPr lang="en-GB" b="0" dirty="0">
              <a:latin typeface="Lucida Sans Unicode" pitchFamily="34" charset="0"/>
              <a:cs typeface="Lucida Sans Unicode" pitchFamily="34" charset="0"/>
            </a:endParaRPr>
          </a:p>
        </p:txBody>
      </p:sp>
      <p:sp>
        <p:nvSpPr>
          <p:cNvPr id="6" name="TextBox 4"/>
          <p:cNvSpPr txBox="1"/>
          <p:nvPr/>
        </p:nvSpPr>
        <p:spPr>
          <a:xfrm>
            <a:off x="2667000" y="3316069"/>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color : rgb(128, 128, 0);</a:t>
            </a:r>
          </a:p>
          <a:p>
            <a:r>
              <a:rPr lang="en-GB" b="0" dirty="0">
                <a:latin typeface="Lucida Sans Unicode" pitchFamily="34" charset="0"/>
                <a:cs typeface="Lucida Sans Unicode" pitchFamily="34" charset="0"/>
              </a:rPr>
              <a:t>o</a:t>
            </a:r>
            <a:r>
              <a:rPr lang="en-GB" b="0" dirty="0" smtClean="0">
                <a:latin typeface="Lucida Sans Unicode" pitchFamily="34" charset="0"/>
                <a:cs typeface="Lucida Sans Unicode" pitchFamily="34" charset="0"/>
              </a:rPr>
              <a:t>pacity: 0.6;</a:t>
            </a:r>
            <a:endParaRPr lang="en-GB" b="0" dirty="0">
              <a:latin typeface="Lucida Sans Unicode" pitchFamily="34" charset="0"/>
              <a:cs typeface="Lucida Sans Unicode" pitchFamily="34" charset="0"/>
            </a:endParaRPr>
          </a:p>
        </p:txBody>
      </p:sp>
      <p:sp>
        <p:nvSpPr>
          <p:cNvPr id="7" name="TextBox 5"/>
          <p:cNvSpPr txBox="1"/>
          <p:nvPr/>
        </p:nvSpPr>
        <p:spPr>
          <a:xfrm>
            <a:off x="2667000" y="4267200"/>
            <a:ext cx="6019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letter-spacing : 2em;</a:t>
            </a:r>
          </a:p>
          <a:p>
            <a:r>
              <a:rPr lang="en-GB" b="0" dirty="0">
                <a:latin typeface="Lucida Sans Unicode" pitchFamily="34" charset="0"/>
                <a:cs typeface="Lucida Sans Unicode" pitchFamily="34" charset="0"/>
              </a:rPr>
              <a:t>l</a:t>
            </a:r>
            <a:r>
              <a:rPr lang="en-GB" b="0" dirty="0" smtClean="0">
                <a:latin typeface="Lucida Sans Unicode" pitchFamily="34" charset="0"/>
                <a:cs typeface="Lucida Sans Unicode" pitchFamily="34" charset="0"/>
              </a:rPr>
              <a:t>ine-height : 16px;</a:t>
            </a:r>
          </a:p>
          <a:p>
            <a:r>
              <a:rPr lang="en-GB" b="0" dirty="0">
                <a:latin typeface="Lucida Sans Unicode" pitchFamily="34" charset="0"/>
                <a:cs typeface="Lucida Sans Unicode" pitchFamily="34" charset="0"/>
              </a:rPr>
              <a:t>t</a:t>
            </a:r>
            <a:r>
              <a:rPr lang="en-GB" b="0" dirty="0" smtClean="0">
                <a:latin typeface="Lucida Sans Unicode" pitchFamily="34" charset="0"/>
                <a:cs typeface="Lucida Sans Unicode" pitchFamily="34" charset="0"/>
              </a:rPr>
              <a:t>ext-align : left;</a:t>
            </a:r>
          </a:p>
          <a:p>
            <a:r>
              <a:rPr lang="en-GB" b="0" dirty="0" smtClean="0">
                <a:latin typeface="Lucida Sans Unicode" pitchFamily="34" charset="0"/>
                <a:cs typeface="Lucida Sans Unicode" pitchFamily="34" charset="0"/>
              </a:rPr>
              <a:t>text-decoration : underline;</a:t>
            </a:r>
          </a:p>
          <a:p>
            <a:r>
              <a:rPr lang="en-GB" b="0" dirty="0">
                <a:latin typeface="Lucida Sans Unicode" pitchFamily="34" charset="0"/>
                <a:cs typeface="Lucida Sans Unicode" pitchFamily="34" charset="0"/>
              </a:rPr>
              <a:t>t</a:t>
            </a:r>
            <a:r>
              <a:rPr lang="en-GB" b="0" dirty="0" smtClean="0">
                <a:latin typeface="Lucida Sans Unicode" pitchFamily="34" charset="0"/>
                <a:cs typeface="Lucida Sans Unicode" pitchFamily="34" charset="0"/>
              </a:rPr>
              <a:t>ext-transform : lowercase;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4279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CSS Box Model</a:t>
            </a:r>
            <a:endParaRPr lang="en-US" dirty="0"/>
          </a:p>
        </p:txBody>
      </p:sp>
      <p:sp>
        <p:nvSpPr>
          <p:cNvPr id="4" name="Content Placeholder 2"/>
          <p:cNvSpPr>
            <a:spLocks noGrp="1"/>
          </p:cNvSpPr>
          <p:nvPr/>
        </p:nvSpPr>
        <p:spPr bwMode="auto">
          <a:xfrm>
            <a:off x="458788" y="1021215"/>
            <a:ext cx="8151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O modelo de caixa CSS trata cada elemento como uma coleção de quatro caixas concêntricas</a:t>
            </a:r>
            <a:r>
              <a:rPr lang="pt-BR" dirty="0" smtClean="0"/>
              <a: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CSS define </a:t>
            </a:r>
            <a:r>
              <a:rPr lang="en-US" dirty="0" err="1"/>
              <a:t>propriedades</a:t>
            </a:r>
            <a:r>
              <a:rPr lang="en-US" dirty="0"/>
              <a:t> </a:t>
            </a:r>
            <a:r>
              <a:rPr lang="en-US" dirty="0" err="1" smtClean="0"/>
              <a:t>que</a:t>
            </a:r>
            <a:r>
              <a:rPr lang="en-US" dirty="0" smtClean="0"/>
              <a:t>: </a:t>
            </a:r>
          </a:p>
          <a:p>
            <a:pPr lvl="1"/>
            <a:r>
              <a:rPr lang="pt-BR" dirty="0"/>
              <a:t>Controle como uma caixa é colocada para fora em uma página</a:t>
            </a:r>
            <a:endParaRPr lang="en-US" dirty="0" smtClean="0"/>
          </a:p>
          <a:p>
            <a:pPr lvl="1"/>
            <a:r>
              <a:rPr lang="pt-BR" dirty="0"/>
              <a:t>Alterar a altura e largura, e o estilo da borda</a:t>
            </a:r>
            <a:endParaRPr lang="en-US" dirty="0"/>
          </a:p>
        </p:txBody>
      </p:sp>
      <p:pic>
        <p:nvPicPr>
          <p:cNvPr id="5" name="Picture 4" descr="A diagram showing the structure of the CSS box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475" y="1981200"/>
            <a:ext cx="46421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27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Backgrounds in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pt-BR" dirty="0"/>
              <a:t>Definir o plano de fundo de um elemento usando a</a:t>
            </a:r>
          </a:p>
          <a:p>
            <a:pPr marL="0" indent="0">
              <a:buNone/>
            </a:pPr>
            <a:r>
              <a:rPr lang="pt-BR" dirty="0"/>
              <a:t>Propriedades de fundo CSS </a:t>
            </a:r>
            <a:r>
              <a:rPr lang="en-US" dirty="0" smtClean="0"/>
              <a:t>:</a:t>
            </a:r>
          </a:p>
          <a:p>
            <a:r>
              <a:rPr lang="en-US" dirty="0" smtClean="0"/>
              <a:t>background-image</a:t>
            </a:r>
          </a:p>
          <a:p>
            <a:r>
              <a:rPr lang="en-US" dirty="0"/>
              <a:t>b</a:t>
            </a:r>
            <a:r>
              <a:rPr lang="en-US" dirty="0" smtClean="0"/>
              <a:t>ackground-size</a:t>
            </a:r>
          </a:p>
          <a:p>
            <a:r>
              <a:rPr lang="en-US" dirty="0"/>
              <a:t>b</a:t>
            </a:r>
            <a:r>
              <a:rPr lang="en-US" dirty="0" smtClean="0"/>
              <a:t>ackground-color</a:t>
            </a:r>
          </a:p>
          <a:p>
            <a:r>
              <a:rPr lang="en-US" dirty="0" smtClean="0"/>
              <a:t>background-position</a:t>
            </a:r>
          </a:p>
          <a:p>
            <a:r>
              <a:rPr lang="en-US" dirty="0" smtClean="0"/>
              <a:t>background-origin</a:t>
            </a:r>
          </a:p>
          <a:p>
            <a:r>
              <a:rPr lang="en-US" dirty="0" smtClean="0"/>
              <a:t>background-repeat</a:t>
            </a:r>
          </a:p>
          <a:p>
            <a:r>
              <a:rPr lang="en-US" dirty="0"/>
              <a:t>b</a:t>
            </a:r>
            <a:r>
              <a:rPr lang="en-US" dirty="0" smtClean="0"/>
              <a:t>ackground-attachment</a:t>
            </a:r>
          </a:p>
        </p:txBody>
      </p:sp>
      <p:sp>
        <p:nvSpPr>
          <p:cNvPr id="5" name="TextBox 3"/>
          <p:cNvSpPr txBox="1"/>
          <p:nvPr/>
        </p:nvSpPr>
        <p:spPr>
          <a:xfrm>
            <a:off x="4038600" y="2104072"/>
            <a:ext cx="4876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article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background-color : transparent;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background-repeat: repeat-x;</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background-image : url('fluffycat.jpg');</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239926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name="6967d53b-e243-41f1-aedf-1bcae6ca9ea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Demonstration: Adding CSS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pPr lvl="0"/>
            <a:r>
              <a:rPr lang="en-GB" dirty="0" smtClean="0"/>
              <a:t>Create New Styles by Using Visual Studio</a:t>
            </a:r>
            <a:endParaRPr lang="en-GB" dirty="0"/>
          </a:p>
          <a:p>
            <a:pPr lvl="0"/>
            <a:r>
              <a:rPr lang="en-GB" dirty="0"/>
              <a:t>Use </a:t>
            </a:r>
            <a:r>
              <a:rPr lang="en-GB" dirty="0" smtClean="0"/>
              <a:t>the F12 </a:t>
            </a:r>
            <a:r>
              <a:rPr lang="en-GB" dirty="0"/>
              <a:t>Developer Tools to </a:t>
            </a:r>
            <a:r>
              <a:rPr lang="en-GB" dirty="0" smtClean="0"/>
              <a:t>Inspect Styles</a:t>
            </a:r>
            <a:endParaRPr lang="en-GB" dirty="0"/>
          </a:p>
          <a:p>
            <a:pPr marL="0" indent="0">
              <a:buNone/>
            </a:pPr>
            <a:endParaRPr lang="en-US" dirty="0"/>
          </a:p>
        </p:txBody>
      </p:sp>
    </p:spTree>
    <p:extLst>
      <p:ext uri="{BB962C8B-B14F-4D97-AF65-F5344CB8AC3E}">
        <p14:creationId xmlns:p14="http://schemas.microsoft.com/office/powerpoint/2010/main" val="724537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866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12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an HTML5 Page
Styling an HTML5 Page</a:t>
            </a:r>
            <a:endParaRPr lang="en-US" dirty="0"/>
          </a:p>
        </p:txBody>
      </p:sp>
    </p:spTree>
    <p:extLst>
      <p:ext uri="{BB962C8B-B14F-4D97-AF65-F5344CB8AC3E}">
        <p14:creationId xmlns:p14="http://schemas.microsoft.com/office/powerpoint/2010/main" val="1671506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622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331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name="b40fa9e3-40ae-480f-a3b6-8dd6db3de0f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Creating and Styling an HTML5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2538931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887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and Styling HTML5 Pages</a:t>
            </a:r>
            <a:endParaRPr lang="en-US" dirty="0"/>
          </a:p>
        </p:txBody>
      </p:sp>
      <p:sp>
        <p:nvSpPr>
          <p:cNvPr id="3" name="Text Placeholder 2"/>
          <p:cNvSpPr>
            <a:spLocks noGrp="1"/>
          </p:cNvSpPr>
          <p:nvPr>
            <p:ph type="body" idx="1"/>
          </p:nvPr>
        </p:nvSpPr>
        <p:spPr/>
        <p:txBody>
          <a:bodyPr/>
          <a:lstStyle/>
          <a:p>
            <a:r>
              <a:rPr lang="fr-FR" dirty="0" smtClean="0"/>
              <a:t>Exercise 1: Creating HTML5 Pages
Exercise 2: Styling HTML pages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389404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96130"/>
          </a:xfrm>
          <a:prstGeom prst="rect">
            <a:avLst/>
          </a:prstGeom>
          <a:noFill/>
        </p:spPr>
        <p:txBody>
          <a:bodyPr vert="horz" wrap="square" rtlCol="0">
            <a:spAutoFit/>
          </a:bodyPr>
          <a:lstStyle/>
          <a:p>
            <a:pPr marL="342900" indent="-342900">
              <a:lnSpc>
                <a:spcPct val="115000"/>
              </a:lnSpc>
              <a:spcAft>
                <a:spcPts val="1000"/>
              </a:spcAft>
              <a:buClr>
                <a:srgbClr val="0070C0"/>
              </a:buClr>
              <a:buFont typeface="Arial" pitchFamily="34" charset="0"/>
              <a:buChar char="•"/>
            </a:pPr>
            <a:r>
              <a:rPr lang="en-US" sz="2000" dirty="0" smtClean="0">
                <a:effectLst/>
                <a:latin typeface="Segoe UI"/>
                <a:ea typeface="Times New Roman"/>
                <a:cs typeface="Segoe UI"/>
              </a:rPr>
              <a:t>You are a web developer working for an organization that builds websites to support conferences. You have been asked to create a website for ContosoConf, a conference that showcases the latest tools and techniques for building HTML5 web applications. </a:t>
            </a:r>
            <a:endParaRPr lang="en-US" sz="2000" dirty="0" smtClean="0">
              <a:effectLst/>
              <a:latin typeface="Segoe UI"/>
              <a:ea typeface="Times New Roman"/>
              <a:cs typeface="Times New Roman"/>
            </a:endParaRPr>
          </a:p>
          <a:p>
            <a:pPr>
              <a:lnSpc>
                <a:spcPct val="115000"/>
              </a:lnSpc>
              <a:spcAft>
                <a:spcPts val="1000"/>
              </a:spcAft>
              <a:buClr>
                <a:srgbClr val="0070C0"/>
              </a:buClr>
            </a:pPr>
            <a:endParaRPr lang="en-US" sz="20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r>
              <a:rPr lang="en-US" sz="2000" dirty="0" smtClean="0">
                <a:effectLst/>
                <a:latin typeface="Segoe UI"/>
                <a:ea typeface="Times New Roman"/>
                <a:cs typeface="Segoe UI"/>
              </a:rPr>
              <a:t>You decide to start by building a prototype website consisting of a Home page that acts as a landing page for conference attendees, and an About page that describes the purpose of the conference. In later labs you will enhance these pages and add further pages that enable attendees to register for the conference, and that provide information about the sessions scheduled to run as part of the conference. </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264028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40002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 HTML5 Page</a:t>
            </a:r>
            <a:endParaRPr lang="en-US" dirty="0"/>
          </a:p>
        </p:txBody>
      </p:sp>
      <p:sp>
        <p:nvSpPr>
          <p:cNvPr id="3" name="Text Placeholder 2"/>
          <p:cNvSpPr>
            <a:spLocks noGrp="1"/>
          </p:cNvSpPr>
          <p:nvPr>
            <p:ph type="body" idx="1"/>
          </p:nvPr>
        </p:nvSpPr>
        <p:spPr/>
        <p:txBody>
          <a:bodyPr/>
          <a:lstStyle/>
          <a:p>
            <a:r>
              <a:rPr lang="pt-BR" dirty="0"/>
              <a:t>O que há de novo </a:t>
            </a:r>
            <a:r>
              <a:rPr lang="pt-BR" dirty="0" smtClean="0"/>
              <a:t>no HTML5 </a:t>
            </a:r>
            <a:r>
              <a:rPr lang="en-GB" dirty="0" smtClean="0"/>
              <a:t>?
</a:t>
            </a:r>
            <a:r>
              <a:rPr lang="pt-BR" dirty="0"/>
              <a:t> Estrutura do Documento em </a:t>
            </a:r>
            <a:r>
              <a:rPr lang="pt-BR" dirty="0" smtClean="0"/>
              <a:t>HTML5</a:t>
            </a:r>
            <a:r>
              <a:rPr lang="en-GB" dirty="0" smtClean="0"/>
              <a:t>
</a:t>
            </a:r>
            <a:r>
              <a:rPr lang="pt-BR" dirty="0"/>
              <a:t> Texto e imagens em HTML5 </a:t>
            </a:r>
            <a:endParaRPr lang="en-US" dirty="0"/>
          </a:p>
        </p:txBody>
      </p:sp>
    </p:spTree>
    <p:extLst>
      <p:ext uri="{BB962C8B-B14F-4D97-AF65-F5344CB8AC3E}">
        <p14:creationId xmlns:p14="http://schemas.microsoft.com/office/powerpoint/2010/main" val="218328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HTML5?</a:t>
            </a:r>
            <a:endParaRPr lang="en-US" dirty="0"/>
          </a:p>
        </p:txBody>
      </p:sp>
      <p:sp>
        <p:nvSpPr>
          <p:cNvPr id="4" name="Content Placeholder 2"/>
          <p:cNvSpPr>
            <a:spLocks noGrp="1"/>
          </p:cNvSpPr>
          <p:nvPr/>
        </p:nvSpPr>
        <p:spPr bwMode="auto">
          <a:xfrm>
            <a:off x="251520" y="1021215"/>
            <a:ext cx="866388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pt-BR" dirty="0"/>
              <a:t>HTML5 fornece muitas extensões em relação às versões anteriores, incluindo </a:t>
            </a:r>
            <a:r>
              <a:rPr lang="en-US" dirty="0" smtClean="0"/>
              <a:t>:</a:t>
            </a:r>
          </a:p>
          <a:p>
            <a:pPr marL="0" indent="0">
              <a:buNone/>
            </a:pPr>
            <a:endParaRPr lang="en-US" sz="2400" dirty="0" smtClean="0"/>
          </a:p>
          <a:p>
            <a:r>
              <a:rPr lang="pt-BR" sz="2400" dirty="0"/>
              <a:t>Regras para os fabricantes de navegadores</a:t>
            </a:r>
            <a:endParaRPr lang="en-US" sz="2400" dirty="0" smtClean="0"/>
          </a:p>
          <a:p>
            <a:r>
              <a:rPr lang="pt-BR" sz="2400" dirty="0"/>
              <a:t>Novos elementos que reflitam o </a:t>
            </a:r>
            <a:r>
              <a:rPr lang="pt-BR" sz="2400" dirty="0" smtClean="0"/>
              <a:t>desenvolvimento </a:t>
            </a:r>
          </a:p>
          <a:p>
            <a:pPr marL="0" indent="0">
              <a:buNone/>
            </a:pPr>
            <a:r>
              <a:rPr lang="pt-BR" sz="2400" dirty="0" smtClean="0"/>
              <a:t>mais moderno de Aplicações </a:t>
            </a:r>
            <a:r>
              <a:rPr lang="pt-BR" sz="2400" dirty="0"/>
              <a:t>web</a:t>
            </a:r>
            <a:endParaRPr lang="en-US" sz="2400" dirty="0" smtClean="0"/>
          </a:p>
          <a:p>
            <a:r>
              <a:rPr lang="en-US" sz="2400" dirty="0"/>
              <a:t>APIs JavaScript </a:t>
            </a:r>
            <a:r>
              <a:rPr lang="en-US" sz="2400" dirty="0" err="1" smtClean="0"/>
              <a:t>que</a:t>
            </a:r>
            <a:r>
              <a:rPr lang="en-US" sz="2400" dirty="0" smtClean="0"/>
              <a:t> </a:t>
            </a:r>
            <a:r>
              <a:rPr lang="en-US" sz="2400" dirty="0" err="1" smtClean="0"/>
              <a:t>são</a:t>
            </a:r>
            <a:r>
              <a:rPr lang="en-US" sz="2400" dirty="0" smtClean="0"/>
              <a:t> </a:t>
            </a:r>
            <a:r>
              <a:rPr lang="en-US" sz="2400" dirty="0" err="1" smtClean="0"/>
              <a:t>compativeis</a:t>
            </a:r>
            <a:r>
              <a:rPr lang="en-US" sz="2400" dirty="0" smtClean="0"/>
              <a:t> com </a:t>
            </a:r>
          </a:p>
          <a:p>
            <a:pPr marL="0" indent="0">
              <a:buNone/>
            </a:pPr>
            <a:r>
              <a:rPr lang="en-US" sz="2400" dirty="0" err="1" smtClean="0"/>
              <a:t>aplicações</a:t>
            </a:r>
            <a:r>
              <a:rPr lang="en-US" sz="2400" dirty="0" smtClean="0"/>
              <a:t> desktop e mobile</a:t>
            </a:r>
            <a:endParaRPr lang="en-US" dirty="0" smtClean="0"/>
          </a:p>
        </p:txBody>
      </p:sp>
      <p:pic>
        <p:nvPicPr>
          <p:cNvPr id="5" name="Picture 4" descr="An image of the HTML5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112" y="2934816"/>
            <a:ext cx="2438400" cy="2438400"/>
          </a:xfrm>
          <a:prstGeom prst="rect">
            <a:avLst/>
          </a:prstGeom>
        </p:spPr>
      </p:pic>
    </p:spTree>
    <p:extLst>
      <p:ext uri="{BB962C8B-B14F-4D97-AF65-F5344CB8AC3E}">
        <p14:creationId xmlns:p14="http://schemas.microsoft.com/office/powerpoint/2010/main" val="28877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in HTML5</a:t>
            </a:r>
            <a:endParaRPr lang="en-US" dirty="0"/>
          </a:p>
        </p:txBody>
      </p:sp>
      <p:sp>
        <p:nvSpPr>
          <p:cNvPr id="4" name="Content Placeholder 2"/>
          <p:cNvSpPr>
            <a:spLocks noGrp="1"/>
          </p:cNvSpPr>
          <p:nvPr/>
        </p:nvSpPr>
        <p:spPr bwMode="auto">
          <a:xfrm>
            <a:off x="251520" y="76470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pt-BR" dirty="0"/>
              <a:t>HTML5 fornece novos elementos para definir a estrutura de uma página web</a:t>
            </a:r>
            <a:r>
              <a:rPr lang="pt-BR" dirty="0" smtClean="0"/>
              <a:t>:</a:t>
            </a:r>
            <a:endParaRPr lang="en-US" dirty="0" smtClean="0"/>
          </a:p>
          <a:p>
            <a:endParaRPr lang="en-US" sz="2400" dirty="0" smtClean="0"/>
          </a:p>
          <a:p>
            <a:pPr>
              <a:spcBef>
                <a:spcPts val="0"/>
              </a:spcBef>
            </a:pPr>
            <a:r>
              <a:rPr lang="en-US" sz="2400" b="1" dirty="0" smtClean="0"/>
              <a:t>&lt;section&gt;</a:t>
            </a:r>
            <a:r>
              <a:rPr lang="en-US" sz="2400" dirty="0" smtClean="0"/>
              <a:t> </a:t>
            </a:r>
            <a:r>
              <a:rPr lang="pt-BR" sz="2400" dirty="0"/>
              <a:t>para </a:t>
            </a:r>
            <a:r>
              <a:rPr lang="pt-BR" sz="2400" dirty="0" smtClean="0"/>
              <a:t>dividir</a:t>
            </a:r>
          </a:p>
          <a:p>
            <a:pPr marL="0" indent="0">
              <a:spcBef>
                <a:spcPts val="0"/>
              </a:spcBef>
              <a:buNone/>
            </a:pPr>
            <a:r>
              <a:rPr lang="pt-BR" sz="2400" dirty="0" smtClean="0"/>
              <a:t> </a:t>
            </a:r>
            <a:r>
              <a:rPr lang="pt-BR" sz="2400" dirty="0"/>
              <a:t>o conteúdo principal</a:t>
            </a:r>
            <a:endParaRPr lang="en-US" sz="2400" dirty="0" smtClean="0"/>
          </a:p>
          <a:p>
            <a:r>
              <a:rPr lang="en-US" sz="2400" b="1" dirty="0" smtClean="0"/>
              <a:t>&lt;header&gt;</a:t>
            </a:r>
            <a:r>
              <a:rPr lang="en-US" sz="2400" dirty="0" smtClean="0"/>
              <a:t> e </a:t>
            </a:r>
            <a:r>
              <a:rPr lang="en-US" sz="2400" b="1" dirty="0" smtClean="0"/>
              <a:t>&lt;footer&gt;</a:t>
            </a:r>
            <a:r>
              <a:rPr lang="en-US" sz="2400" dirty="0" smtClean="0"/>
              <a:t> </a:t>
            </a:r>
            <a:br>
              <a:rPr lang="en-US" sz="2400" dirty="0" smtClean="0"/>
            </a:br>
            <a:r>
              <a:rPr lang="en-US" sz="2400" dirty="0"/>
              <a:t>para </a:t>
            </a:r>
            <a:r>
              <a:rPr lang="en-US" sz="2400" dirty="0" err="1"/>
              <a:t>cabeçalhos</a:t>
            </a:r>
            <a:r>
              <a:rPr lang="en-US" sz="2400" dirty="0"/>
              <a:t> e </a:t>
            </a:r>
            <a:r>
              <a:rPr lang="en-US" sz="2400" dirty="0" err="1"/>
              <a:t>rodapés</a:t>
            </a:r>
            <a:endParaRPr lang="en-US" sz="2400" dirty="0" smtClean="0"/>
          </a:p>
          <a:p>
            <a:r>
              <a:rPr lang="en-US" sz="2400" b="1" dirty="0" smtClean="0"/>
              <a:t>&lt;nav&gt; </a:t>
            </a:r>
            <a:r>
              <a:rPr lang="en-US" sz="2400" dirty="0" smtClean="0"/>
              <a:t>para links de </a:t>
            </a:r>
            <a:r>
              <a:rPr lang="en-US" sz="2400" dirty="0" err="1" smtClean="0"/>
              <a:t>navegação</a:t>
            </a:r>
            <a:endParaRPr lang="en-US" sz="2400" dirty="0" smtClean="0"/>
          </a:p>
          <a:p>
            <a:pPr>
              <a:spcBef>
                <a:spcPts val="0"/>
              </a:spcBef>
            </a:pPr>
            <a:r>
              <a:rPr lang="en-US" sz="2400" b="1" dirty="0"/>
              <a:t>&lt;article&gt; </a:t>
            </a:r>
            <a:r>
              <a:rPr lang="en-US" sz="2400" dirty="0"/>
              <a:t>para </a:t>
            </a:r>
            <a:r>
              <a:rPr lang="en-US" sz="2400" dirty="0" err="1"/>
              <a:t>conteúdos</a:t>
            </a:r>
            <a:r>
              <a:rPr lang="en-US" sz="2400" dirty="0"/>
              <a:t> </a:t>
            </a:r>
            <a:endParaRPr lang="en-US" sz="2400" dirty="0" smtClean="0"/>
          </a:p>
          <a:p>
            <a:pPr marL="0" indent="0">
              <a:spcBef>
                <a:spcPts val="0"/>
              </a:spcBef>
              <a:buNone/>
            </a:pPr>
            <a:r>
              <a:rPr lang="en-US" sz="2400" dirty="0" err="1" smtClean="0"/>
              <a:t>independentes</a:t>
            </a:r>
            <a:endParaRPr lang="en-US" sz="2400" dirty="0" smtClean="0"/>
          </a:p>
          <a:p>
            <a:pPr>
              <a:spcBef>
                <a:spcPts val="0"/>
              </a:spcBef>
            </a:pPr>
            <a:r>
              <a:rPr lang="en-US" sz="2400" b="1" dirty="0" smtClean="0"/>
              <a:t>&lt;aside&gt; </a:t>
            </a:r>
            <a:r>
              <a:rPr lang="pt-BR" sz="2400" dirty="0" smtClean="0"/>
              <a:t>para citações</a:t>
            </a:r>
          </a:p>
          <a:p>
            <a:pPr marL="0" indent="0">
              <a:spcBef>
                <a:spcPts val="0"/>
              </a:spcBef>
              <a:buNone/>
            </a:pPr>
            <a:r>
              <a:rPr lang="pt-BR" sz="2400" dirty="0" smtClean="0"/>
              <a:t> </a:t>
            </a:r>
            <a:r>
              <a:rPr lang="pt-BR" sz="2400" dirty="0"/>
              <a:t>e conteúdo da barra lateral</a:t>
            </a:r>
            <a:endParaRPr lang="en-US" sz="2400" dirty="0"/>
          </a:p>
        </p:txBody>
      </p:sp>
      <p:pic>
        <p:nvPicPr>
          <p:cNvPr id="5" name="Picture 4" descr="A diagram showing the structure of an HTML5 page, highlighting &lt;nav&gt;, &lt;header&gt;, &lt;article&gt;, &lt;section&gt;, and &lt;footer&gt; elem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702" y="1628800"/>
            <a:ext cx="4523810" cy="4876191"/>
          </a:xfrm>
          <a:prstGeom prst="rect">
            <a:avLst/>
          </a:prstGeom>
        </p:spPr>
      </p:pic>
    </p:spTree>
    <p:extLst>
      <p:ext uri="{BB962C8B-B14F-4D97-AF65-F5344CB8AC3E}">
        <p14:creationId xmlns:p14="http://schemas.microsoft.com/office/powerpoint/2010/main" val="329343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and Images in HTML5</a:t>
            </a:r>
            <a:endParaRPr lang="en-US" dirty="0"/>
          </a:p>
        </p:txBody>
      </p:sp>
      <p:sp>
        <p:nvSpPr>
          <p:cNvPr id="4" name="Content Placeholder 2"/>
          <p:cNvSpPr>
            <a:spLocks noGrp="1"/>
          </p:cNvSpPr>
          <p:nvPr/>
        </p:nvSpPr>
        <p:spPr bwMode="auto">
          <a:xfrm>
            <a:off x="179512" y="1021215"/>
            <a:ext cx="850728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pt-BR" dirty="0"/>
              <a:t>HTML5 define novos elementos de texto, </a:t>
            </a:r>
            <a:r>
              <a:rPr lang="pt-BR" dirty="0" smtClean="0"/>
              <a:t>incluindo</a:t>
            </a:r>
            <a:r>
              <a:rPr lang="en-US" dirty="0" smtClean="0"/>
              <a:t>:</a:t>
            </a:r>
          </a:p>
          <a:p>
            <a:r>
              <a:rPr lang="en-US" dirty="0" smtClean="0"/>
              <a:t>&lt;hgroup&gt;</a:t>
            </a:r>
          </a:p>
          <a:p>
            <a:endParaRPr lang="en-US" dirty="0" smtClean="0"/>
          </a:p>
          <a:p>
            <a:endParaRPr lang="en-US" dirty="0"/>
          </a:p>
          <a:p>
            <a:r>
              <a:rPr lang="en-US" dirty="0" smtClean="0"/>
              <a:t>&lt;time&gt;</a:t>
            </a:r>
          </a:p>
          <a:p>
            <a:r>
              <a:rPr lang="en-US" dirty="0" smtClean="0"/>
              <a:t>&lt;mark&gt;</a:t>
            </a:r>
          </a:p>
          <a:p>
            <a:endParaRPr lang="en-US" dirty="0" smtClean="0"/>
          </a:p>
          <a:p>
            <a:r>
              <a:rPr lang="en-US" dirty="0" smtClean="0"/>
              <a:t>&lt;small&gt;</a:t>
            </a:r>
          </a:p>
          <a:p>
            <a:r>
              <a:rPr lang="en-US" dirty="0" smtClean="0"/>
              <a:t>&lt;figure&gt; and &lt;figcaption&gt;</a:t>
            </a:r>
            <a:endParaRPr lang="en-US" dirty="0"/>
          </a:p>
        </p:txBody>
      </p:sp>
      <p:sp>
        <p:nvSpPr>
          <p:cNvPr id="5" name="TextBox 1"/>
          <p:cNvSpPr txBox="1"/>
          <p:nvPr/>
        </p:nvSpPr>
        <p:spPr>
          <a:xfrm>
            <a:off x="2667000" y="1524000"/>
            <a:ext cx="6019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&lt;hgroup&gt;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&lt;h1&gt;My Recipes&lt;/h1&gt;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&lt;h2&gt;Great to eat, easy to make&lt;/h2&gt;</a:t>
            </a:r>
            <a:endParaRPr lang="en-GB"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hgroup&gt;</a:t>
            </a:r>
            <a:endParaRPr lang="en-GB" b="0" dirty="0">
              <a:latin typeface="Lucida Sans Unicode" pitchFamily="34" charset="0"/>
              <a:cs typeface="Lucida Sans Unicode" pitchFamily="34" charset="0"/>
            </a:endParaRPr>
          </a:p>
        </p:txBody>
      </p:sp>
      <p:sp>
        <p:nvSpPr>
          <p:cNvPr id="6" name="TextBox 3"/>
          <p:cNvSpPr txBox="1"/>
          <p:nvPr/>
        </p:nvSpPr>
        <p:spPr>
          <a:xfrm>
            <a:off x="4572000" y="2876729"/>
            <a:ext cx="184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 name="TextBox 4"/>
          <p:cNvSpPr txBox="1"/>
          <p:nvPr/>
        </p:nvSpPr>
        <p:spPr>
          <a:xfrm>
            <a:off x="2667000" y="2983468"/>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&lt;time datetime="2012-08-08"&gt;Today</a:t>
            </a:r>
            <a:r>
              <a:rPr lang="en-US" b="0" dirty="0" smtClean="0">
                <a:latin typeface="Lucida Sans Unicode" pitchFamily="34" charset="0"/>
                <a:cs typeface="Lucida Sans Unicode" pitchFamily="34" charset="0"/>
              </a:rPr>
              <a:t>&lt;/time&gt;</a:t>
            </a:r>
            <a:endParaRPr lang="en-GB" b="0" dirty="0">
              <a:latin typeface="Lucida Sans Unicode" pitchFamily="34" charset="0"/>
              <a:cs typeface="Lucida Sans Unicode" pitchFamily="34" charset="0"/>
            </a:endParaRPr>
          </a:p>
        </p:txBody>
      </p:sp>
      <p:sp>
        <p:nvSpPr>
          <p:cNvPr id="8" name="TextBox 5"/>
          <p:cNvSpPr txBox="1"/>
          <p:nvPr/>
        </p:nvSpPr>
        <p:spPr>
          <a:xfrm>
            <a:off x="2667000" y="3505200"/>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&lt;p&gt;This text should be &lt;mark&gt;noted for future </a:t>
            </a:r>
            <a:r>
              <a:rPr lang="en-GB" b="0" dirty="0" smtClean="0">
                <a:latin typeface="Lucida Sans Unicode" pitchFamily="34" charset="0"/>
                <a:cs typeface="Lucida Sans Unicode" pitchFamily="34" charset="0"/>
              </a:rPr>
              <a:t>use.&lt;/</a:t>
            </a:r>
            <a:r>
              <a:rPr lang="en-GB" b="0" dirty="0">
                <a:latin typeface="Lucida Sans Unicode" pitchFamily="34" charset="0"/>
                <a:cs typeface="Lucida Sans Unicode" pitchFamily="34" charset="0"/>
              </a:rPr>
              <a:t>mark</a:t>
            </a:r>
            <a:r>
              <a:rPr lang="en-GB" b="0" dirty="0" smtClean="0">
                <a:latin typeface="Lucida Sans Unicode" pitchFamily="34" charset="0"/>
                <a:cs typeface="Lucida Sans Unicode" pitchFamily="34" charset="0"/>
              </a:rPr>
              <a:t>&gt;.&lt;/</a:t>
            </a:r>
            <a:r>
              <a:rPr lang="en-GB" b="0" dirty="0">
                <a:latin typeface="Lucida Sans Unicode" pitchFamily="34" charset="0"/>
                <a:cs typeface="Lucida Sans Unicode" pitchFamily="34" charset="0"/>
              </a:rPr>
              <a:t>p&gt;</a:t>
            </a:r>
          </a:p>
        </p:txBody>
      </p:sp>
      <p:sp>
        <p:nvSpPr>
          <p:cNvPr id="9" name="TextBox 6"/>
          <p:cNvSpPr txBox="1"/>
          <p:nvPr/>
        </p:nvSpPr>
        <p:spPr>
          <a:xfrm>
            <a:off x="2667000" y="4343400"/>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&lt;p&gt;Heat your beans for five minutes. &lt;small&gt;Or until they are hot enough for you.&lt;/small&gt;&lt;/p&gt;</a:t>
            </a:r>
          </a:p>
        </p:txBody>
      </p:sp>
      <p:sp>
        <p:nvSpPr>
          <p:cNvPr id="10" name="TextBox 7"/>
          <p:cNvSpPr txBox="1"/>
          <p:nvPr/>
        </p:nvSpPr>
        <p:spPr>
          <a:xfrm>
            <a:off x="381000" y="5486400"/>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&lt;figure&gt;</a:t>
            </a:r>
          </a:p>
          <a:p>
            <a:r>
              <a:rPr lang="en-GB" b="0" dirty="0">
                <a:latin typeface="Lucida Sans Unicode" pitchFamily="34" charset="0"/>
                <a:cs typeface="Lucida Sans Unicode" pitchFamily="34" charset="0"/>
              </a:rPr>
              <a:t>  &lt;img src="plateofbeans.jpg" alt="A Plate of beans on toast" /&gt;</a:t>
            </a:r>
          </a:p>
          <a:p>
            <a:r>
              <a:rPr lang="en-GB" b="0" dirty="0">
                <a:latin typeface="Lucida Sans Unicode" pitchFamily="34" charset="0"/>
                <a:cs typeface="Lucida Sans Unicode" pitchFamily="34" charset="0"/>
              </a:rPr>
              <a:t>  &lt;figcaption&gt;A </a:t>
            </a:r>
            <a:r>
              <a:rPr lang="en-GB" b="0" dirty="0" smtClean="0">
                <a:latin typeface="Lucida Sans Unicode" pitchFamily="34" charset="0"/>
                <a:cs typeface="Lucida Sans Unicode" pitchFamily="34" charset="0"/>
              </a:rPr>
              <a:t>plate </a:t>
            </a:r>
            <a:r>
              <a:rPr lang="en-GB" b="0" dirty="0">
                <a:latin typeface="Lucida Sans Unicode" pitchFamily="34" charset="0"/>
                <a:cs typeface="Lucida Sans Unicode" pitchFamily="34" charset="0"/>
              </a:rPr>
              <a:t>of beans in five minutes flat&lt;/figcaption&gt;</a:t>
            </a:r>
          </a:p>
          <a:p>
            <a:r>
              <a:rPr lang="en-GB" b="0" dirty="0">
                <a:latin typeface="Lucida Sans Unicode" pitchFamily="34" charset="0"/>
                <a:cs typeface="Lucida Sans Unicode" pitchFamily="34" charset="0"/>
              </a:rPr>
              <a:t>&lt;/figure&gt;</a:t>
            </a:r>
          </a:p>
        </p:txBody>
      </p:sp>
    </p:spTree>
    <p:extLst>
      <p:ext uri="{BB962C8B-B14F-4D97-AF65-F5344CB8AC3E}">
        <p14:creationId xmlns:p14="http://schemas.microsoft.com/office/powerpoint/2010/main" val="206531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name="ccd534ed-c08c-4dd3-a274-68db7d54928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Demonstration: Using HTML5 Features in a Simple Contact Form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pPr marL="0" indent="0">
              <a:buNone/>
            </a:pPr>
            <a:endParaRPr lang="en-US" dirty="0"/>
          </a:p>
          <a:p>
            <a:r>
              <a:rPr lang="en-US" dirty="0" smtClean="0"/>
              <a:t>Divide the Content for a Page into an Article with Sections</a:t>
            </a:r>
          </a:p>
          <a:p>
            <a:r>
              <a:rPr lang="en-US" dirty="0"/>
              <a:t>Add a </a:t>
            </a:r>
            <a:r>
              <a:rPr lang="en-US" dirty="0" smtClean="0"/>
              <a:t>Header </a:t>
            </a:r>
            <a:r>
              <a:rPr lang="en-US" dirty="0"/>
              <a:t>and </a:t>
            </a:r>
            <a:r>
              <a:rPr lang="en-US" dirty="0" smtClean="0"/>
              <a:t>a Footer to the Page</a:t>
            </a:r>
            <a:endParaRPr lang="en-US" dirty="0"/>
          </a:p>
          <a:p>
            <a:r>
              <a:rPr lang="en-US" dirty="0" smtClean="0"/>
              <a:t>View the Structure of the Page by Using the F12 Developer Tools</a:t>
            </a:r>
          </a:p>
          <a:p>
            <a:r>
              <a:rPr lang="en-US" dirty="0"/>
              <a:t>Make a Temporary Change to the Page by Using the F12 Developer Tools</a:t>
            </a:r>
            <a:endParaRPr lang="en-GB" dirty="0"/>
          </a:p>
          <a:p>
            <a:endParaRPr lang="en-US" dirty="0"/>
          </a:p>
        </p:txBody>
      </p:sp>
    </p:spTree>
    <p:extLst>
      <p:ext uri="{BB962C8B-B14F-4D97-AF65-F5344CB8AC3E}">
        <p14:creationId xmlns:p14="http://schemas.microsoft.com/office/powerpoint/2010/main" val="3680255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763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5193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1125</TotalTime>
  <Words>4049</Words>
  <Application>Microsoft Office PowerPoint</Application>
  <PresentationFormat>On-screen Show (4:3)</PresentationFormat>
  <Paragraphs>476</Paragraphs>
  <Slides>26</Slides>
  <Notes>26</Notes>
  <HiddenSlides>15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Segoe Light</vt:lpstr>
      <vt:lpstr>Lucida Sans Unicode</vt:lpstr>
      <vt:lpstr>Calibri</vt:lpstr>
      <vt:lpstr>Verdana</vt:lpstr>
      <vt:lpstr>Segoe UI</vt:lpstr>
      <vt:lpstr>Times New Roman</vt:lpstr>
      <vt:lpstr>Wingdings</vt:lpstr>
      <vt:lpstr>Arial</vt:lpstr>
      <vt:lpstr>Segoe UI Light</vt:lpstr>
      <vt:lpstr>Presentation1</vt:lpstr>
      <vt:lpstr>Module 2</vt:lpstr>
      <vt:lpstr>Module Overview</vt:lpstr>
      <vt:lpstr>Lesson 1: Creating an HTML5 Page</vt:lpstr>
      <vt:lpstr>What's New in HTML5?</vt:lpstr>
      <vt:lpstr>Document Structure in HTML5</vt:lpstr>
      <vt:lpstr>Text and Images in HTML5</vt:lpstr>
      <vt:lpstr>Demonstration: Using HTML5 Features in a Simple Contact Form</vt:lpstr>
      <vt:lpstr>Text Continuation Slide</vt:lpstr>
      <vt:lpstr>Text Continuation Slide</vt:lpstr>
      <vt:lpstr>Text Continuation Slide</vt:lpstr>
      <vt:lpstr>Text Continuation Slide</vt:lpstr>
      <vt:lpstr>Text Continuation Slide</vt:lpstr>
      <vt:lpstr>Lesson 2: Styling an HTML5 Page</vt:lpstr>
      <vt:lpstr>Understanding CSS Text Styles</vt:lpstr>
      <vt:lpstr>The CSS Box Model</vt:lpstr>
      <vt:lpstr>Styling Backgrounds in CSS</vt:lpstr>
      <vt:lpstr>Demonstration: Adding CSS Styles to an HTML Page</vt:lpstr>
      <vt:lpstr>Text Continuation Slide</vt:lpstr>
      <vt:lpstr>Text Continuation Slide</vt:lpstr>
      <vt:lpstr>Text Continuation Slide</vt:lpstr>
      <vt:lpstr>Text Continuation Slide</vt:lpstr>
      <vt:lpstr>Demonstration: Creating and Styling an HTML5 Page</vt:lpstr>
      <vt:lpstr>Text Continuation Slide</vt:lpstr>
      <vt:lpstr>Lab: Creating and Styling HTML5 Pages</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Vikkie Boyd</dc:creator>
  <cp:lastModifiedBy>Henrique Souza</cp:lastModifiedBy>
  <cp:revision>22</cp:revision>
  <dcterms:created xsi:type="dcterms:W3CDTF">2012-11-28T14:24:32Z</dcterms:created>
  <dcterms:modified xsi:type="dcterms:W3CDTF">2015-01-10T02:00:44Z</dcterms:modified>
</cp:coreProperties>
</file>