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0" r:id="rId17"/>
    <p:sldId id="271" r:id="rId18"/>
    <p:sldId id="272" r:id="rId19"/>
    <p:sldId id="273" r:id="rId20"/>
    <p:sldId id="274" r:id="rId21"/>
    <p:sldId id="282" r:id="rId22"/>
    <p:sldId id="283" r:id="rId23"/>
    <p:sldId id="275" r:id="rId24"/>
    <p:sldId id="276" r:id="rId25"/>
    <p:sldId id="277" r:id="rId26"/>
    <p:sldId id="278" r:id="rId27"/>
    <p:sldId id="284" r:id="rId28"/>
    <p:sldId id="279" r:id="rId29"/>
    <p:sldId id="285" r:id="rId30"/>
    <p:sldId id="280" r:id="rId31"/>
    <p:sldId id="281" r:id="rId32"/>
    <p:sldId id="286" r:id="rId33"/>
  </p:sldIdLst>
  <p:sldSz cx="9144000" cy="6858000" type="screen4x3"/>
  <p:notesSz cx="6858000" cy="9144000"/>
  <p:embeddedFontLst>
    <p:embeddedFont>
      <p:font typeface="Verdana" panose="020B060403050404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Lucida Sans Unicode" panose="020B0602030504020204" pitchFamily="34" charset="0"/>
      <p:regular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E73F3-1F3A-4E3B-B32A-01C205E9828C}" type="datetimeFigureOut">
              <a:rPr lang="en-US" smtClean="0"/>
              <a:t>1/10/2015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4080-1E01-49D7-8695-F3A34D1AC800}" type="slidenum">
              <a:rPr lang="en-US" smtClean="0"/>
              <a:t>‹#›</a:t>
            </a:fld>
            <a:endParaRPr lang="en-US" dirty="0"/>
          </a:p>
        </p:txBody>
      </p:sp>
    </p:spTree>
    <p:extLst>
      <p:ext uri="{BB962C8B-B14F-4D97-AF65-F5344CB8AC3E}">
        <p14:creationId xmlns:p14="http://schemas.microsoft.com/office/powerpoint/2010/main" val="95738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19718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Although the slide cannot cover all the object types in detail, be prepared to give a few examples on the whiteboard. You may also need to explain the use of the </a:t>
            </a:r>
            <a:r>
              <a:rPr lang="en-US" sz="1000" b="1" dirty="0">
                <a:latin typeface="Arial"/>
                <a:ea typeface="Calibri"/>
                <a:cs typeface="Times New Roman"/>
              </a:rPr>
              <a:t>new</a:t>
            </a:r>
            <a:r>
              <a:rPr lang="en-US" sz="1000" dirty="0">
                <a:latin typeface="Arial"/>
                <a:ea typeface="Calibri"/>
                <a:cs typeface="Segoe UI"/>
              </a:rPr>
              <a:t> operator (</a:t>
            </a:r>
            <a:r>
              <a:rPr lang="en-US" sz="1000" i="1" dirty="0">
                <a:latin typeface="Arial"/>
                <a:ea typeface="Calibri"/>
                <a:cs typeface="Times New Roman"/>
              </a:rPr>
              <a:t>briefly</a:t>
            </a:r>
            <a:r>
              <a:rPr lang="en-US" sz="1000" dirty="0">
                <a:latin typeface="Arial"/>
                <a:ea typeface="Calibri"/>
                <a:cs typeface="Segoe UI"/>
              </a:rPr>
              <a:t>), although a more detailed discussion is provided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draw the distinction between the object types that are used to declare variables and the singleton types that act as repositories for functionality.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to use arrays, and find items in an array by using the </a:t>
            </a:r>
            <a:r>
              <a:rPr lang="en-US" sz="1000" b="1" dirty="0">
                <a:latin typeface="Arial"/>
                <a:ea typeface="Calibri"/>
                <a:cs typeface="Times New Roman"/>
              </a:rPr>
              <a:t>indexOf</a:t>
            </a:r>
            <a:r>
              <a:rPr lang="en-US" sz="1000" dirty="0">
                <a:latin typeface="Arial"/>
                <a:ea typeface="Calibri"/>
                <a:cs typeface="Segoe UI"/>
              </a:rPr>
              <a:t> function as this is required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9011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JSON uses object literal notation to define an array of objects. Also mention the </a:t>
            </a:r>
            <a:r>
              <a:rPr lang="en-US" sz="1000" b="1" dirty="0">
                <a:latin typeface="Arial"/>
                <a:ea typeface="Calibri"/>
                <a:cs typeface="Times New Roman"/>
              </a:rPr>
              <a:t>JSON.parse()</a:t>
            </a:r>
            <a:r>
              <a:rPr lang="en-US" sz="1000" dirty="0">
                <a:latin typeface="Arial"/>
                <a:ea typeface="Calibri"/>
                <a:cs typeface="Segoe UI"/>
              </a:rPr>
              <a:t> and </a:t>
            </a:r>
            <a:r>
              <a:rPr lang="en-US" sz="1000" b="1" dirty="0">
                <a:latin typeface="Arial"/>
                <a:ea typeface="Calibri"/>
                <a:cs typeface="Times New Roman"/>
              </a:rPr>
              <a:t>JSON.stringify()</a:t>
            </a:r>
            <a:r>
              <a:rPr lang="en-US" sz="1000" dirty="0">
                <a:latin typeface="Arial"/>
                <a:ea typeface="Calibri"/>
                <a:cs typeface="Segoe UI"/>
              </a:rPr>
              <a:t>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2443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40346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concentrates on the DOM Core API and the DOM Event Model. Refer students to the W3C website for details of the other DOM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55302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getElementById</a:t>
            </a:r>
            <a:r>
              <a:rPr lang="en-US" sz="1000" dirty="0">
                <a:latin typeface="Arial"/>
                <a:ea typeface="Calibri"/>
                <a:cs typeface="Segoe UI"/>
              </a:rPr>
              <a:t> and </a:t>
            </a:r>
            <a:r>
              <a:rPr lang="en-US" sz="1000" b="1" dirty="0">
                <a:latin typeface="Arial"/>
                <a:ea typeface="Calibri"/>
                <a:cs typeface="Times New Roman"/>
              </a:rPr>
              <a:t>getElementsByName</a:t>
            </a:r>
            <a:r>
              <a:rPr lang="en-US" sz="1000" dirty="0">
                <a:latin typeface="Arial"/>
                <a:ea typeface="Calibri"/>
                <a:cs typeface="Segoe UI"/>
              </a:rPr>
              <a:t> methods are the most commonly used ways of obtaining a reference to an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4668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59307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Event handling is fundamentally very simple, but emphasize that event handlers should only execute small, discrete pieces of code. Long-running event handlers may impact the responsiveness and usability of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many elements provide callbacks for handling common events, although many JavaScript developers prefer to use the </a:t>
            </a:r>
            <a:r>
              <a:rPr lang="en-US" sz="1000" b="1" dirty="0">
                <a:latin typeface="Arial"/>
                <a:ea typeface="Calibri"/>
                <a:cs typeface="Times New Roman"/>
              </a:rPr>
              <a:t>addEventListener()</a:t>
            </a:r>
            <a:r>
              <a:rPr lang="en-US" sz="1000" dirty="0">
                <a:latin typeface="Arial"/>
                <a:ea typeface="Calibri"/>
                <a:cs typeface="Segoe UI"/>
              </a:rPr>
              <a:t> function because it enables them to add multiple handlers to the same event (assigning to a callback overwrites any existing reference to a method that runs when the callback is invoked).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first example uses an anonymous function. The second example references a named function; </a:t>
            </a:r>
            <a:r>
              <a:rPr lang="en-US" sz="1000" b="1" dirty="0">
                <a:latin typeface="Arial"/>
                <a:ea typeface="Calibri"/>
                <a:cs typeface="Times New Roman"/>
              </a:rPr>
              <a:t>ShowHelpText</a:t>
            </a:r>
            <a:r>
              <a:rPr lang="en-US" sz="1000" dirty="0">
                <a:latin typeface="Arial"/>
                <a:ea typeface="Calibri"/>
                <a:cs typeface="Segoe UI"/>
              </a:rPr>
              <a:t> (the notes show how to add an event handler by using a named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88311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jQuery is to define a portability layer for JavaScript code, enabling developers to reduce the amount of effort that they need to expend to support different browsers.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83126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jQuery 2.0 is available for Internet Explorer 8, Internet Explorer 9, and Internet Explorer 10. jQuery 1.9 will be maintained for use with Internet Explorer 6 and Internet Explorer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On the slide, explain the purpose of the following items: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 function.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expression $(document).</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ready() function.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anonymous function that runs when a page is loaded.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8722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Using _references.js is only necessary for adding IntelliSense in script files. It is automatically enabled in HTML files if a </a:t>
            </a:r>
            <a:r>
              <a:rPr lang="en-US" sz="1000" b="1" dirty="0">
                <a:latin typeface="Arial"/>
                <a:ea typeface="Calibri"/>
                <a:cs typeface="Times New Roman"/>
              </a:rPr>
              <a:t>&lt;script&gt;</a:t>
            </a:r>
            <a:r>
              <a:rPr lang="en-US" sz="1000" dirty="0">
                <a:latin typeface="Arial"/>
                <a:ea typeface="Calibri"/>
                <a:cs typeface="Segoe UI"/>
              </a:rPr>
              <a:t> tag explicitly references the library.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Add jQuery to a project by using nuGet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Web Site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New Web Site</a:t>
            </a:r>
            <a:r>
              <a:rPr lang="en-US" sz="1000" dirty="0" smtClean="0">
                <a:effectLst/>
                <a:latin typeface="Arial"/>
                <a:ea typeface="Times New Roman"/>
                <a:cs typeface="Segoe UI"/>
              </a:rPr>
              <a:t> dialog box, in the middle pane click </a:t>
            </a:r>
            <a:r>
              <a:rPr lang="en-US" sz="1000" b="1" dirty="0" smtClean="0">
                <a:effectLst/>
                <a:latin typeface="Arial"/>
                <a:ea typeface="Times New Roman"/>
                <a:cs typeface="Times New Roman"/>
              </a:rPr>
              <a:t>ASP.NET Empty Web Site</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228600" lvl="0" indent="-228600">
              <a:lnSpc>
                <a:spcPct val="115000"/>
              </a:lnSpc>
              <a:spcAft>
                <a:spcPts val="995"/>
              </a:spcAft>
              <a:buAutoNum type="arabicPeriod" startAt="4"/>
            </a:pPr>
            <a:r>
              <a:rPr lang="en-US" sz="1000" dirty="0" smtClean="0">
                <a:effectLst/>
                <a:latin typeface="Arial"/>
                <a:ea typeface="Times New Roman"/>
                <a:cs typeface="Segoe UI"/>
              </a:rPr>
              <a:t>   From the </a:t>
            </a:r>
            <a:r>
              <a:rPr lang="en-US" sz="1000" b="1" dirty="0" smtClean="0">
                <a:effectLst/>
                <a:latin typeface="Arial"/>
                <a:ea typeface="Times New Roman"/>
                <a:cs typeface="Times New Roman"/>
              </a:rPr>
              <a:t>Web location</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File System</a:t>
            </a:r>
            <a:r>
              <a:rPr lang="en-US" sz="1000" dirty="0" smtClean="0">
                <a:effectLst/>
                <a:latin typeface="Arial"/>
                <a:ea typeface="Times New Roman"/>
                <a:cs typeface="Segoe UI"/>
              </a:rPr>
              <a:t>, set the file path to </a:t>
            </a:r>
          </a:p>
          <a:p>
            <a:pPr lvl="0">
              <a:lnSpc>
                <a:spcPct val="115000"/>
              </a:lnSpc>
              <a:spcAft>
                <a:spcPts val="995"/>
              </a:spcAft>
            </a:pPr>
            <a:r>
              <a:rPr lang="en-US" sz="1000" b="1" dirty="0">
                <a:latin typeface="Arial"/>
                <a:ea typeface="Times New Roman"/>
                <a:cs typeface="Segoe UI"/>
              </a:rPr>
              <a:t> </a:t>
            </a:r>
            <a:r>
              <a:rPr lang="en-US" sz="1000" b="1" dirty="0" smtClean="0">
                <a:latin typeface="Arial"/>
                <a:ea typeface="Times New Roman"/>
                <a:cs typeface="Segoe UI"/>
              </a:rPr>
              <a:t>         </a:t>
            </a:r>
            <a:r>
              <a:rPr lang="en-US" sz="1000" b="1" dirty="0" smtClean="0">
                <a:effectLst/>
                <a:latin typeface="Arial"/>
                <a:ea typeface="Times New Roman"/>
                <a:cs typeface="Times New Roman"/>
              </a:rPr>
              <a:t>E:\Mod03\Democode\jQueryDemoTest</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228600" lvl="0" indent="-228600">
              <a:lnSpc>
                <a:spcPct val="115000"/>
              </a:lnSpc>
              <a:spcAft>
                <a:spcPts val="995"/>
              </a:spcAft>
              <a:buAutoNum type="arabicPeriod" startAt="5"/>
            </a:pPr>
            <a:r>
              <a:rPr lang="en-US" sz="1000" dirty="0" smtClean="0">
                <a:effectLst/>
                <a:latin typeface="Arial"/>
                <a:ea typeface="Times New Roman"/>
                <a:cs typeface="Segoe UI"/>
              </a:rPr>
              <a:t>   On the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Library Package Manager</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Manage NuGet Packages </a:t>
            </a:r>
          </a:p>
          <a:p>
            <a:pPr lvl="0">
              <a:lnSpc>
                <a:spcPct val="115000"/>
              </a:lnSpc>
              <a:spcAft>
                <a:spcPts val="995"/>
              </a:spcAft>
            </a:pPr>
            <a:r>
              <a:rPr lang="en-US" sz="1000" b="1" dirty="0">
                <a:latin typeface="Arial"/>
                <a:ea typeface="Times New Roman"/>
                <a:cs typeface="Times New Roman"/>
              </a:rPr>
              <a:t> </a:t>
            </a:r>
            <a:r>
              <a:rPr lang="en-US" sz="1000" b="1" dirty="0" smtClean="0">
                <a:latin typeface="Arial"/>
                <a:ea typeface="Times New Roman"/>
                <a:cs typeface="Times New Roman"/>
              </a:rPr>
              <a:t>         </a:t>
            </a:r>
            <a:r>
              <a:rPr lang="en-US" sz="1000" b="1" dirty="0" smtClean="0">
                <a:effectLst/>
                <a:latin typeface="Arial"/>
                <a:ea typeface="Times New Roman"/>
                <a:cs typeface="Times New Roman"/>
              </a:rPr>
              <a:t>for Solution</a:t>
            </a:r>
            <a:r>
              <a:rPr lang="en-US" sz="1000" dirty="0" smtClean="0">
                <a:effectLst/>
                <a:latin typeface="Arial"/>
                <a:ea typeface="Times New Roman"/>
                <a:cs typeface="Times New Roman"/>
              </a:rPr>
              <a:t>.</a:t>
            </a:r>
          </a:p>
          <a:p>
            <a:pPr marL="228600" lvl="0" indent="-228600">
              <a:lnSpc>
                <a:spcPct val="115000"/>
              </a:lnSpc>
              <a:spcAft>
                <a:spcPts val="995"/>
              </a:spcAft>
              <a:buAutoNum type="arabicPeriod" startAt="6"/>
            </a:pPr>
            <a:r>
              <a:rPr lang="en-US" sz="1000" dirty="0" smtClean="0">
                <a:effectLst/>
                <a:latin typeface="Arial"/>
                <a:ea typeface="Times New Roman"/>
                <a:cs typeface="Segoe UI"/>
              </a:rPr>
              <a:t>  In the </a:t>
            </a:r>
            <a:r>
              <a:rPr lang="en-US" sz="1000" b="1" dirty="0" smtClean="0">
                <a:effectLst/>
                <a:latin typeface="Arial"/>
                <a:ea typeface="Times New Roman"/>
                <a:cs typeface="Times New Roman"/>
              </a:rPr>
              <a:t>Manage NuGet Packages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Online</a:t>
            </a:r>
            <a:r>
              <a:rPr lang="en-US" sz="1000" dirty="0" smtClean="0">
                <a:effectLst/>
                <a:latin typeface="Arial"/>
                <a:ea typeface="Times New Roman"/>
                <a:cs typeface="Segoe UI"/>
              </a:rPr>
              <a:t>. A list of available packages for download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appears in order of popularity. </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7.       In the </a:t>
            </a:r>
            <a:r>
              <a:rPr lang="en-US" sz="1000" b="1" dirty="0" smtClean="0">
                <a:effectLst/>
                <a:latin typeface="Arial"/>
                <a:ea typeface="Times New Roman"/>
                <a:cs typeface="Times New Roman"/>
              </a:rPr>
              <a:t>Search Online</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jQuery</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8.       In the list of packages, click </a:t>
            </a:r>
            <a:r>
              <a:rPr lang="en-US" sz="1000" b="1" dirty="0" smtClean="0">
                <a:effectLst/>
                <a:latin typeface="Arial"/>
                <a:ea typeface="Times New Roman"/>
                <a:cs typeface="Times New Roman"/>
              </a:rPr>
              <a:t>jQuery</a:t>
            </a:r>
            <a:r>
              <a:rPr lang="en-US" sz="1000" dirty="0" smtClean="0">
                <a:effectLst/>
                <a:latin typeface="Arial"/>
                <a:ea typeface="Times New Roman"/>
                <a:cs typeface="Segoe UI"/>
              </a:rPr>
              <a:t>, and click </a:t>
            </a:r>
            <a:r>
              <a:rPr lang="en-US" sz="1000" b="1" dirty="0" smtClean="0">
                <a:effectLst/>
                <a:latin typeface="Arial"/>
                <a:ea typeface="Times New Roman"/>
                <a:cs typeface="Times New Roman"/>
              </a:rPr>
              <a:t>Install</a:t>
            </a:r>
            <a:r>
              <a:rPr lang="en-US" sz="1000" dirty="0" smtClean="0">
                <a:effectLst/>
                <a:latin typeface="Arial"/>
                <a:ea typeface="Times New Roman"/>
                <a:cs typeface="Times New Roman"/>
              </a:rPr>
              <a:t>.</a:t>
            </a:r>
          </a:p>
          <a:p>
            <a:pPr lvl="0">
              <a:lnSpc>
                <a:spcPct val="115000"/>
              </a:lnSpc>
              <a:spcAft>
                <a:spcPts val="995"/>
              </a:spcAft>
            </a:pPr>
            <a:r>
              <a:rPr lang="en-US" sz="1000" dirty="0" smtClean="0">
                <a:effectLst/>
                <a:latin typeface="Arial"/>
                <a:ea typeface="Times New Roman"/>
                <a:cs typeface="Segoe UI"/>
              </a:rPr>
              <a:t>9.       In the </a:t>
            </a:r>
            <a:r>
              <a:rPr lang="en-US" sz="1000" b="1" dirty="0" smtClean="0">
                <a:effectLst/>
                <a:latin typeface="Arial"/>
                <a:ea typeface="Times New Roman"/>
                <a:cs typeface="Times New Roman"/>
              </a:rPr>
              <a:t>Select Projects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82769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JavaScript and jQuery.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14646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smtClean="0">
                <a:solidFill>
                  <a:prstClr val="black"/>
                </a:solidFill>
                <a:latin typeface="Arial"/>
                <a:ea typeface="Times New Roman"/>
                <a:cs typeface="Segoe UI"/>
              </a:rPr>
              <a:t>10.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Manage NuGet Packages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11"/>
            </a:pPr>
            <a:r>
              <a:rPr lang="en-US" sz="1000" dirty="0" smtClean="0">
                <a:solidFill>
                  <a:prstClr val="black"/>
                </a:solidFill>
                <a:latin typeface="Arial"/>
                <a:ea typeface="Times New Roman"/>
                <a:cs typeface="Segoe UI"/>
              </a:rPr>
              <a:t>   In </a:t>
            </a:r>
            <a:r>
              <a:rPr lang="en-US" sz="1000" dirty="0">
                <a:solidFill>
                  <a:prstClr val="black"/>
                </a:solidFill>
                <a:latin typeface="Arial"/>
                <a:ea typeface="Times New Roman"/>
                <a:cs typeface="Segoe UI"/>
              </a:rPr>
              <a:t>Solution Explorer, notice that a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has been added to the project and that it contains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three </a:t>
            </a:r>
            <a:r>
              <a:rPr lang="en-US" sz="1000" dirty="0">
                <a:solidFill>
                  <a:prstClr val="black"/>
                </a:solidFill>
                <a:latin typeface="Arial"/>
                <a:ea typeface="Times New Roman"/>
                <a:cs typeface="Segoe UI"/>
              </a:rPr>
              <a:t>files.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three files are the uncompressed jQuery library, a minified version for use on production servers, and an IntelliSense file for Visual Studio to use.</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startAt="12"/>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jQueryDemoTest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Enable jQuery IntelliSense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JavaScript File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test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Type the following code and notice that IntelliSense is unable to offer suggestions for statement completion for jQuery functions such as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b="1" dirty="0">
                <a:solidFill>
                  <a:prstClr val="black"/>
                </a:solidFill>
                <a:latin typeface="Arial"/>
                <a:ea typeface="Times New Roman"/>
                <a:cs typeface="Segoe UI"/>
              </a:rPr>
              <a:t> </a:t>
            </a:r>
            <a:r>
              <a:rPr lang="en-US" sz="1000" b="1"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JavaScript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_references.js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6.        Add </a:t>
            </a:r>
            <a:r>
              <a:rPr lang="en-US" sz="1000" dirty="0">
                <a:solidFill>
                  <a:prstClr val="black"/>
                </a:solidFill>
                <a:latin typeface="Arial"/>
                <a:ea typeface="Times New Roman"/>
                <a:cs typeface="Segoe UI"/>
              </a:rPr>
              <a:t>the following code to _references.js and then save it.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&lt;reference path="jquery-1.8.2.js" /&gt;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necessary, replace the jQuery version number (1.8.2) with that of the files downloaded by the package manager.</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_references.js file, type the following code and notice that IntelliSense is now able to offer </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6277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suggestions </a:t>
            </a:r>
            <a:r>
              <a:rPr lang="en-US" sz="1000" dirty="0">
                <a:solidFill>
                  <a:prstClr val="black"/>
                </a:solidFill>
                <a:latin typeface="Arial"/>
                <a:ea typeface="Times New Roman"/>
                <a:cs typeface="Segoe UI"/>
              </a:rPr>
              <a:t>for statement completion for jQuery functions, including the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 function.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Close Visual Studio 2012.</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634402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explain how some of the more common functions (listed in the student notes) for traversing and filtering elements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32820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walk through some common uses of these functions, or have some examples prepared that you can demonstrate.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93738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Event handling with jQuery follows the familiar pattern: Use the jQuery </a:t>
            </a:r>
            <a:r>
              <a:rPr lang="en-US" sz="1000" b="1" dirty="0">
                <a:latin typeface="Arial"/>
                <a:ea typeface="Calibri"/>
                <a:cs typeface="Times New Roman"/>
              </a:rPr>
              <a:t>selector</a:t>
            </a:r>
            <a:r>
              <a:rPr lang="en-US" sz="1000" dirty="0">
                <a:latin typeface="Arial"/>
                <a:ea typeface="Calibri"/>
                <a:cs typeface="Segoe UI"/>
              </a:rPr>
              <a:t> function to find the item that exposes the event, and then bind an event handler function to that item.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bind</a:t>
            </a:r>
            <a:r>
              <a:rPr lang="en-US" sz="1000" dirty="0">
                <a:latin typeface="Arial"/>
                <a:ea typeface="Calibri"/>
                <a:cs typeface="Segoe UI"/>
              </a:rPr>
              <a:t> method is the only way to attach event handlers to custom events.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23242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E:\Mod03\Labfiles\Solution\Exercise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schedule.htm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following markup:</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&lt;section class="page-section schedule"&gt;</a:t>
            </a:r>
          </a:p>
          <a:p>
            <a:pPr marL="100330" marR="100330">
              <a:lnSpc>
                <a:spcPct val="115000"/>
              </a:lnSpc>
              <a:spcAft>
                <a:spcPts val="995"/>
              </a:spcAft>
            </a:pPr>
            <a:r>
              <a:rPr lang="en-US" sz="1000" dirty="0" smtClean="0">
                <a:effectLst/>
                <a:latin typeface="Arial"/>
                <a:ea typeface="Times New Roman"/>
                <a:cs typeface="Times New Roman"/>
              </a:rPr>
              <a:t>    &lt;div class="container"&gt;</a:t>
            </a:r>
          </a:p>
          <a:p>
            <a:pPr marL="100330" marR="100330">
              <a:lnSpc>
                <a:spcPct val="115000"/>
              </a:lnSpc>
              <a:spcAft>
                <a:spcPts val="995"/>
              </a:spcAft>
            </a:pPr>
            <a:r>
              <a:rPr lang="en-US" sz="1000" dirty="0" smtClean="0">
                <a:effectLst/>
                <a:latin typeface="Arial"/>
                <a:ea typeface="Times New Roman"/>
                <a:cs typeface="Times New Roman"/>
              </a:rPr>
              <a:t>        &lt;h1&gt;Schedule&lt;/h1&gt;</a:t>
            </a:r>
          </a:p>
          <a:p>
            <a:pPr marL="100330" marR="100330">
              <a:lnSpc>
                <a:spcPct val="115000"/>
              </a:lnSpc>
              <a:spcAft>
                <a:spcPts val="995"/>
              </a:spcAft>
            </a:pPr>
            <a:r>
              <a:rPr lang="en-US" sz="1000" dirty="0" smtClean="0">
                <a:effectLst/>
                <a:latin typeface="Arial"/>
                <a:ea typeface="Times New Roman"/>
                <a:cs typeface="Times New Roman"/>
              </a:rPr>
              <a:t>        Show: &lt;input type="checkbox" id="show-track-1" checked="checked" /&gt;&lt;label for="show-track-1"&gt;Track 1&lt;/label&gt;</a:t>
            </a:r>
          </a:p>
          <a:p>
            <a:pPr marL="100330" marR="100330">
              <a:lnSpc>
                <a:spcPct val="115000"/>
              </a:lnSpc>
              <a:spcAft>
                <a:spcPts val="995"/>
              </a:spcAft>
            </a:pPr>
            <a:r>
              <a:rPr lang="en-US" sz="1000" dirty="0" smtClean="0">
                <a:effectLst/>
                <a:latin typeface="Arial"/>
                <a:ea typeface="Times New Roman"/>
                <a:cs typeface="Times New Roman"/>
              </a:rPr>
              <a:t>        &lt;input type="checkbox" id="show-track-2" checked="checked" /&gt;&lt;label for="show-track-2"&gt;Track 2&lt;/label&gt;</a:t>
            </a:r>
          </a:p>
          <a:p>
            <a:pPr marL="100330" marR="100330">
              <a:lnSpc>
                <a:spcPct val="115000"/>
              </a:lnSpc>
              <a:spcAft>
                <a:spcPts val="995"/>
              </a:spcAft>
            </a:pPr>
            <a:r>
              <a:rPr lang="en-US" sz="1000" dirty="0" smtClean="0">
                <a:effectLst/>
                <a:latin typeface="Arial"/>
                <a:ea typeface="Times New Roman"/>
                <a:cs typeface="Times New Roman"/>
              </a:rPr>
              <a:t>        &lt;ul id="schedule"&gt;&lt;/ul&gt;</a:t>
            </a:r>
          </a:p>
          <a:p>
            <a:pPr marL="100330" marR="100330">
              <a:lnSpc>
                <a:spcPct val="115000"/>
              </a:lnSpc>
              <a:spcAft>
                <a:spcPts val="995"/>
              </a:spcAft>
            </a:pPr>
            <a:r>
              <a:rPr lang="en-US" sz="1000" dirty="0" smtClean="0">
                <a:effectLst/>
                <a:latin typeface="Arial"/>
                <a:ea typeface="Times New Roman"/>
                <a:cs typeface="Times New Roman"/>
              </a:rPr>
              <a:t>    &lt;/div&gt;</a:t>
            </a:r>
          </a:p>
          <a:p>
            <a:pPr marL="100330" marR="100330">
              <a:lnSpc>
                <a:spcPct val="115000"/>
              </a:lnSpc>
              <a:spcAft>
                <a:spcPts val="995"/>
              </a:spcAft>
            </a:pPr>
            <a:r>
              <a:rPr lang="en-US" sz="1000" dirty="0" smtClean="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Explain to students that they will write JavaScript code to populate the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&lt;ul&gt;</a:t>
            </a:r>
            <a:r>
              <a:rPr lang="en-US" sz="1000" dirty="0" smtClean="0">
                <a:effectLst/>
                <a:latin typeface="Arial"/>
                <a:ea typeface="Times New Roman"/>
                <a:cs typeface="Segoe UI"/>
              </a:rPr>
              <a:t> element with information about each of the sessions for the conference. These sessions are organized as two tracks, and the two &lt;</a:t>
            </a:r>
            <a:r>
              <a:rPr lang="en-US" sz="1000" b="1" dirty="0" smtClean="0">
                <a:effectLst/>
                <a:latin typeface="Arial"/>
                <a:ea typeface="Times New Roman"/>
                <a:cs typeface="Times New Roman"/>
              </a:rPr>
              <a:t>checkbox&gt;</a:t>
            </a:r>
            <a:r>
              <a:rPr lang="en-US" sz="1000" dirty="0" smtClean="0">
                <a:effectLst/>
                <a:latin typeface="Arial"/>
                <a:ea typeface="Times New Roman"/>
                <a:cs typeface="Segoe UI"/>
              </a:rPr>
              <a:t> elements enable the user to filter sessions by specifying which track or tracks they are interested in.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Scroll through the code in the Code Editor window and explain to students that the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array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24257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at </a:t>
            </a:r>
            <a:r>
              <a:rPr lang="en-US" sz="1000" dirty="0">
                <a:solidFill>
                  <a:prstClr val="black"/>
                </a:solidFill>
                <a:latin typeface="Arial"/>
                <a:ea typeface="Times New Roman"/>
                <a:cs typeface="Segoe UI"/>
              </a:rPr>
              <a:t>the start of the code contains the information about each of the conference sessions (in a later lab, students will retrieve this information from a web server rather than using a hard-coded list of sessions in an array).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Near the end of the file, highlight the </a:t>
            </a:r>
            <a:r>
              <a:rPr lang="en-US" sz="1000" b="1" dirty="0">
                <a:solidFill>
                  <a:prstClr val="black"/>
                </a:solidFill>
                <a:latin typeface="Arial"/>
                <a:ea typeface="Times New Roman"/>
                <a:cs typeface="Times New Roman"/>
              </a:rPr>
              <a:t>displaySchedule()</a:t>
            </a:r>
            <a:r>
              <a:rPr lang="en-US" sz="1000" dirty="0">
                <a:solidFill>
                  <a:prstClr val="black"/>
                </a:solidFill>
                <a:latin typeface="Arial"/>
                <a:ea typeface="Times New Roman"/>
                <a:cs typeface="Segoe UI"/>
              </a:rPr>
              <a:t> function. This function contains the JavaScript code that students will write to populate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list on the page with the information about sessions from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array. Point out that this function filters the list of sessions according to whether the user has selected the </a:t>
            </a:r>
            <a:r>
              <a:rPr lang="en-US" sz="1000" b="1" dirty="0">
                <a:solidFill>
                  <a:prstClr val="black"/>
                </a:solidFill>
                <a:latin typeface="Arial"/>
                <a:ea typeface="Times New Roman"/>
                <a:cs typeface="Times New Roman"/>
              </a:rPr>
              <a:t>track1CheckBox</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track2CheckBox</a:t>
            </a:r>
            <a:r>
              <a:rPr lang="en-US" sz="1000" dirty="0">
                <a:solidFill>
                  <a:prstClr val="black"/>
                </a:solidFill>
                <a:latin typeface="Arial"/>
                <a:ea typeface="Times New Roman"/>
                <a:cs typeface="Segoe UI"/>
              </a:rPr>
              <a:t> elements on the web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In Internet Explorer displaying the Home page, in the navigation bar, click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Point out that both check boxes are selected by default, and that all sessions appear in the list on the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Track 1 </a:t>
            </a:r>
            <a:r>
              <a:rPr lang="en-US" sz="1000" dirty="0">
                <a:solidFill>
                  <a:prstClr val="black"/>
                </a:solidFill>
                <a:latin typeface="Arial"/>
                <a:ea typeface="Times New Roman"/>
                <a:cs typeface="Segoe UI"/>
              </a:rPr>
              <a:t>check box; the list now displays the sessions for </a:t>
            </a:r>
            <a:r>
              <a:rPr lang="en-US" sz="1000" b="1" dirty="0">
                <a:solidFill>
                  <a:prstClr val="black"/>
                </a:solidFill>
                <a:latin typeface="Arial"/>
                <a:ea typeface="Times New Roman"/>
                <a:cs typeface="Times New Roman"/>
              </a:rPr>
              <a:t>Track 2</a:t>
            </a:r>
            <a:r>
              <a:rPr lang="en-US" sz="1000" dirty="0">
                <a:solidFill>
                  <a:prstClr val="black"/>
                </a:solidFill>
                <a:latin typeface="Arial"/>
                <a:ea typeface="Times New Roman"/>
                <a:cs typeface="Segoe UI"/>
              </a:rPr>
              <a:t> only.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Track 2 </a:t>
            </a:r>
            <a:r>
              <a:rPr lang="en-US" sz="1000" dirty="0">
                <a:solidFill>
                  <a:prstClr val="black"/>
                </a:solidFill>
                <a:latin typeface="Arial"/>
                <a:ea typeface="Times New Roman"/>
                <a:cs typeface="Segoe UI"/>
              </a:rPr>
              <a:t>check box; the list is now empty because neither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or </a:t>
            </a:r>
            <a:r>
              <a:rPr lang="en-US" sz="1000" b="1" dirty="0">
                <a:solidFill>
                  <a:prstClr val="black"/>
                </a:solidFill>
                <a:latin typeface="Arial"/>
                <a:ea typeface="Times New Roman"/>
                <a:cs typeface="Times New Roman"/>
              </a:rPr>
              <a:t>Track 2</a:t>
            </a:r>
            <a:r>
              <a:rPr lang="en-US" sz="1000" dirty="0">
                <a:solidFill>
                  <a:prstClr val="black"/>
                </a:solidFill>
                <a:latin typeface="Arial"/>
                <a:ea typeface="Times New Roman"/>
                <a:cs typeface="Segoe UI"/>
              </a:rPr>
              <a:t> are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Select the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check box; the list now displays the sessions for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Mention that some sessions, such as Registration, are part of both tracks and always appear regardless of which track the user selects.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638114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This </a:t>
            </a:r>
            <a:r>
              <a:rPr lang="en-US" sz="1000" dirty="0">
                <a:latin typeface="Arial"/>
                <a:ea typeface="Calibri"/>
                <a:cs typeface="Segoe UI"/>
              </a:rPr>
              <a:t>lab provides students with possibly their first exposure to JavaScript. Be prepared to help students who have limited programming experience. It is important that students complete this lab successfully. Otherwise, they may struggle in subsequent modules with the concepts described here.</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Displaying Data Programmatically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the Schedule page that displays a list of sessions.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use the HTML5 DOM to obtain a reference to the page’s schedule list element. Then you will implement a function that creates list items (one list item for each session). Information about the sessions is stored in a file in JSON format. You will implement a function that reads this data and adds the details of each session to the list element. Finally, you will run the application and view the Schedule page to verify that it correctly displays the list of sessions.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a:t>
            </a:r>
            <a:r>
              <a:rPr lang="en-US" sz="1000" b="1" dirty="0">
                <a:latin typeface="Arial"/>
                <a:ea typeface="Calibri"/>
                <a:cs typeface="Times New Roman"/>
              </a:rPr>
              <a:t>E:\Mod03\Labfiles\Solution\Exercise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students run the web application, remind them that they can use the F12 Developer Tools in Internet Explorer to debug the application. Also, students may need to clear the browser cache after making any changes to their code (press Ctrl+R in the F12 Developer Tools window). Otherwise, Internet Explorer may continue to run an old version of their JavaScript code.</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Handling Events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check boxes to the Schedule page to enable the user to specify which sessions should be displayed, according to the tracks that they are 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two checkbox HTML elements to the Schedule page; the first will enable the user to specify that the sessions for track 1 should be listed, and the second will enable the user to specify that the sessions for track 2 should be listed (if both checkboxes are checked, then the sessions for track 1 and track 2 will both be listed). Then you will add JavaScript code to handle the click events of these checkboxes; you will update the </a:t>
            </a:r>
            <a:r>
              <a:rPr lang="en-US" sz="1000" b="1" dirty="0">
                <a:latin typeface="Arial"/>
                <a:ea typeface="Calibri"/>
                <a:cs typeface="Times New Roman"/>
              </a:rPr>
              <a:t>displaySchedule</a:t>
            </a:r>
            <a:r>
              <a:rPr lang="en-US" sz="1000" dirty="0">
                <a:latin typeface="Arial"/>
                <a:ea typeface="Calibri"/>
                <a:cs typeface="Segoe UI"/>
              </a:rPr>
              <a:t> function to show only sessions that are in the tracks currently selected by the checkboxes. Finally, you will run the application and view the Schedule page to verify that selecting and deselecting the checkboxes correctly updates the session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 </a:t>
            </a:r>
            <a:r>
              <a:rPr lang="en-US" sz="1000" dirty="0">
                <a:latin typeface="Arial"/>
                <a:ea typeface="Calibri"/>
                <a:cs typeface="Segoe UI"/>
              </a:rPr>
              <a:t>project in the</a:t>
            </a:r>
            <a:r>
              <a:rPr lang="en-US" sz="1000" b="1" dirty="0">
                <a:latin typeface="Arial"/>
                <a:ea typeface="Calibri"/>
                <a:cs typeface="Times New Roman"/>
              </a:rPr>
              <a:t> E:\Mod03\Labfiles\Starter\Exercise 2</a:t>
            </a:r>
            <a:r>
              <a:rPr lang="en-US" sz="1000" dirty="0">
                <a:latin typeface="Arial"/>
                <a:ea typeface="Calibri"/>
                <a:cs typeface="Segoe UI"/>
              </a:rPr>
              <a:t> folder. This project contains a copy of the code as it should </a:t>
            </a:r>
            <a:r>
              <a:rPr lang="en-US" sz="1000" dirty="0" smtClean="0">
                <a:latin typeface="Arial"/>
                <a:ea typeface="Calibri"/>
                <a:cs typeface="Segoe UI"/>
              </a:rPr>
              <a:t>appear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68618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at the end of exercise 1.</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E:\Mod03\Labfiles\Solution\Exercise 2</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When students run the web application, remind them that they can use the F12 Developer Tools in Internet Explorer to debug the application. Also, students may need to clear the browser cache after making any changes to their code (press Ctrl+R in the F12 Developer Tools window). Otherwise, Internet Explorer may continue to run the previous version of their JavaScript code.</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242956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54486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47819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All variables in JavaScript are strongly typed, and you must specify the type of a variable when you create it.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purpose of the DOM?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DOM represents the structure of a web page. You use it to add dynamic functionality to the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jQuery function indicates that the contents for a page have been loaded into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loaded</a:t>
            </a:r>
          </a:p>
          <a:p>
            <a:pPr>
              <a:lnSpc>
                <a:spcPct val="115000"/>
              </a:lnSpc>
              <a:spcAft>
                <a:spcPts val="1000"/>
              </a:spcAft>
            </a:pPr>
            <a:r>
              <a:rPr lang="en-US" sz="1000" dirty="0">
                <a:latin typeface="Arial"/>
                <a:ea typeface="Calibri"/>
                <a:cs typeface="Times New Roman"/>
              </a:rPr>
              <a:t>(   )Option 2: available</a:t>
            </a:r>
          </a:p>
          <a:p>
            <a:pPr>
              <a:lnSpc>
                <a:spcPct val="115000"/>
              </a:lnSpc>
              <a:spcAft>
                <a:spcPts val="1000"/>
              </a:spcAft>
            </a:pPr>
            <a:r>
              <a:rPr lang="en-US" sz="1000" dirty="0">
                <a:latin typeface="Arial"/>
                <a:ea typeface="Calibri"/>
                <a:cs typeface="Times New Roman"/>
              </a:rPr>
              <a:t>(   )Option 3: $</a:t>
            </a:r>
          </a:p>
          <a:p>
            <a:pPr>
              <a:lnSpc>
                <a:spcPct val="115000"/>
              </a:lnSpc>
              <a:spcAft>
                <a:spcPts val="1000"/>
              </a:spcAft>
            </a:pPr>
            <a:r>
              <a:rPr lang="en-US" sz="1000" dirty="0">
                <a:latin typeface="Arial"/>
                <a:ea typeface="Calibri"/>
                <a:cs typeface="Times New Roman"/>
              </a:rPr>
              <a:t>(   )Option 4: ready</a:t>
            </a:r>
          </a:p>
          <a:p>
            <a:pPr>
              <a:lnSpc>
                <a:spcPct val="115000"/>
              </a:lnSpc>
              <a:spcAft>
                <a:spcPts val="1000"/>
              </a:spcAft>
            </a:pPr>
            <a:r>
              <a:rPr lang="en-US" sz="1000" dirty="0">
                <a:latin typeface="Arial"/>
                <a:ea typeface="Calibri"/>
                <a:cs typeface="Times New Roman"/>
              </a:rPr>
              <a:t>(   )Option 5: bind</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45589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ready</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9550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sets the scene for JavaScript. Use it to provide motivation for why JavaScript is an important technology for building interactive and dynamic websites.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JavaScript code is loaded by a web page. When the page is no longer active (if the user moves to a different page, for example), the JavaScript code for that page is no longer available.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58270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6687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variables in JavaScript are essentially typeless; you do not specify the type when you declare a variable. Use the </a:t>
            </a:r>
            <a:r>
              <a:rPr lang="en-US" sz="1000" b="1" dirty="0">
                <a:latin typeface="Arial"/>
                <a:ea typeface="Calibri"/>
                <a:cs typeface="Times New Roman"/>
              </a:rPr>
              <a:t>typeof</a:t>
            </a:r>
            <a:r>
              <a:rPr lang="en-US" sz="1000" dirty="0">
                <a:latin typeface="Arial"/>
                <a:ea typeface="Calibri"/>
                <a:cs typeface="Segoe UI"/>
              </a:rPr>
              <a:t> operator to determine the type of value a variable currently holds.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C# developers that the scoping rules of variables in JavaScript are different from those of C# (scoping is covered in more detail in Module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may want to allow some time to explain the ++ and -- operators when they prefix or suffix a variable. For example, x= ++y will lead to different values of x and y from x= y++ and the same for x= --y and x=y--.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It is also worth noting that JavaScript code is executed immediately, in the order it is found on the page, unless it is located in a function or it is defining an object. For example, a </a:t>
            </a:r>
            <a:r>
              <a:rPr lang="en-US" sz="1000" b="1" dirty="0">
                <a:latin typeface="Arial"/>
                <a:ea typeface="Calibri"/>
                <a:cs typeface="Times New Roman"/>
              </a:rPr>
              <a:t>document.write</a:t>
            </a:r>
            <a:r>
              <a:rPr lang="en-US" sz="1000" dirty="0">
                <a:solidFill>
                  <a:srgbClr val="000000"/>
                </a:solidFill>
                <a:latin typeface="Arial"/>
                <a:ea typeface="Calibri"/>
                <a:cs typeface="Segoe UI"/>
              </a:rPr>
              <a:t> statement would execute as soon as it is found in a script element on a page.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6915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topic, only discuss the pass-by-value mechanism for arguments. Do not go into the details of reference variables, which are covered in a later module.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mention the </a:t>
            </a:r>
            <a:r>
              <a:rPr lang="en-US" sz="1000" b="1" dirty="0">
                <a:latin typeface="Arial"/>
                <a:ea typeface="Calibri"/>
                <a:cs typeface="Times New Roman"/>
              </a:rPr>
              <a:t>arguments</a:t>
            </a:r>
            <a:r>
              <a:rPr lang="en-US" sz="1000" dirty="0">
                <a:latin typeface="Arial"/>
                <a:ea typeface="Calibri"/>
                <a:cs typeface="Segoe UI"/>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08980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block-structured nature of these statements, and draw attention to the </a:t>
            </a:r>
            <a:r>
              <a:rPr lang="en-US" sz="1000" b="1" dirty="0">
                <a:latin typeface="Arial"/>
                <a:ea typeface="Calibri"/>
                <a:cs typeface="Times New Roman"/>
              </a:rPr>
              <a:t>break</a:t>
            </a:r>
            <a:r>
              <a:rPr lang="en-US" sz="1000" dirty="0">
                <a:latin typeface="Arial"/>
                <a:ea typeface="Calibri"/>
                <a:cs typeface="Segoe UI"/>
              </a:rPr>
              <a:t> statement in a </a:t>
            </a:r>
            <a:r>
              <a:rPr lang="en-US" sz="1000" b="1" dirty="0">
                <a:latin typeface="Arial"/>
                <a:ea typeface="Calibri"/>
                <a:cs typeface="Times New Roman"/>
              </a:rPr>
              <a:t>switch</a:t>
            </a:r>
            <a:r>
              <a:rPr lang="en-US" sz="1000" dirty="0">
                <a:latin typeface="Arial"/>
                <a:ea typeface="Calibri"/>
                <a:cs typeface="Segoe UI"/>
              </a:rPr>
              <a:t> block. Plenty of bugs have occurred as a result of this statement being accidentally omitted, and C# programmers may be surprised to discover that </a:t>
            </a:r>
            <a:r>
              <a:rPr lang="en-US" sz="1000" b="1" dirty="0">
                <a:latin typeface="Arial"/>
                <a:ea typeface="Calibri"/>
                <a:cs typeface="Times New Roman"/>
              </a:rPr>
              <a:t>break</a:t>
            </a:r>
            <a:r>
              <a:rPr lang="en-US" sz="1000" dirty="0">
                <a:latin typeface="Arial"/>
                <a:ea typeface="Calibri"/>
                <a:cs typeface="Segoe UI"/>
              </a:rPr>
              <a:t> is actually optional (although C and C++ developers will not be surprised).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the syntax of conditions; they must be enclosed in round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05220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the importance of keeping code clear and concise, especially if loops contain nested loops and other programming constructs.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5552820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48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dirty="0" smtClean="0"/>
              <a:t>Module 3</a:t>
            </a:r>
            <a:endParaRPr lang="en-US" sz="2600" dirty="0"/>
          </a:p>
        </p:txBody>
      </p:sp>
      <p:sp>
        <p:nvSpPr>
          <p:cNvPr id="3" name="Subtitle 2"/>
          <p:cNvSpPr>
            <a:spLocks noGrp="1"/>
          </p:cNvSpPr>
          <p:nvPr>
            <p:ph type="subTitle" sz="quarter" idx="1"/>
          </p:nvPr>
        </p:nvSpPr>
        <p:spPr/>
        <p:txBody>
          <a:bodyPr/>
          <a:lstStyle/>
          <a:p>
            <a:r>
              <a:rPr lang="en-US" dirty="0" smtClean="0"/>
              <a:t>Introduction to JavaScript
</a:t>
            </a:r>
            <a:endParaRPr lang="en-US" dirty="0"/>
          </a:p>
        </p:txBody>
      </p:sp>
    </p:spTree>
    <p:extLst>
      <p:ext uri="{BB962C8B-B14F-4D97-AF65-F5344CB8AC3E}">
        <p14:creationId xmlns:p14="http://schemas.microsoft.com/office/powerpoint/2010/main" val="76313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e23444b-55a4-4991-a938-bd394eedbf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Usando</a:t>
            </a:r>
            <a:r>
              <a:rPr lang="en-GB" dirty="0"/>
              <a:t> </a:t>
            </a:r>
            <a:r>
              <a:rPr lang="en-GB" dirty="0" err="1"/>
              <a:t>Tipos</a:t>
            </a:r>
            <a:r>
              <a:rPr lang="en-GB" dirty="0"/>
              <a:t> de </a:t>
            </a:r>
            <a:r>
              <a:rPr lang="en-GB" dirty="0" err="1"/>
              <a:t>Objetos</a:t>
            </a:r>
            <a:endParaRPr lang="en-US" dirty="0"/>
          </a:p>
        </p:txBody>
      </p:sp>
      <p:sp>
        <p:nvSpPr>
          <p:cNvPr id="4" name="Content Placeholder 2"/>
          <p:cNvSpPr>
            <a:spLocks noGrp="1"/>
          </p:cNvSpPr>
          <p:nvPr/>
        </p:nvSpPr>
        <p:spPr bwMode="auto">
          <a:xfrm>
            <a:off x="179512" y="722052"/>
            <a:ext cx="8892480" cy="49841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JavaScript tem um número de tipos de objectos incorporados </a:t>
            </a:r>
            <a:r>
              <a:rPr lang="en-US" dirty="0" smtClean="0"/>
              <a:t>:</a:t>
            </a:r>
          </a:p>
          <a:p>
            <a:pPr lvl="1"/>
            <a:r>
              <a:rPr lang="en-US" dirty="0" smtClean="0"/>
              <a:t>String, Date, Array, RegExp</a:t>
            </a:r>
          </a:p>
          <a:p>
            <a:endParaRPr lang="en-US" dirty="0" smtClean="0"/>
          </a:p>
          <a:p>
            <a:endParaRPr lang="en-US" dirty="0" smtClean="0"/>
          </a:p>
          <a:p>
            <a:endParaRPr lang="en-US" dirty="0" smtClean="0"/>
          </a:p>
          <a:p>
            <a:endParaRPr lang="en-US" dirty="0" smtClean="0"/>
          </a:p>
          <a:p>
            <a:endParaRPr lang="en-US" dirty="0"/>
          </a:p>
          <a:p>
            <a:r>
              <a:rPr lang="pt-BR" dirty="0"/>
              <a:t>JavaScript também fornece tipos </a:t>
            </a:r>
            <a:r>
              <a:rPr lang="pt-BR" dirty="0" smtClean="0"/>
              <a:t>únicos </a:t>
            </a:r>
            <a:r>
              <a:rPr lang="pt-BR" dirty="0"/>
              <a:t>que oferecem </a:t>
            </a:r>
            <a:r>
              <a:rPr lang="pt-BR" dirty="0" smtClean="0"/>
              <a:t> funcionalidades úteis:</a:t>
            </a:r>
            <a:endParaRPr lang="en-US" dirty="0" smtClean="0"/>
          </a:p>
          <a:p>
            <a:pPr lvl="1"/>
            <a:r>
              <a:rPr lang="en-US" dirty="0" smtClean="0"/>
              <a:t>Math, Global</a:t>
            </a:r>
          </a:p>
        </p:txBody>
      </p:sp>
      <p:sp>
        <p:nvSpPr>
          <p:cNvPr id="5" name="TextBox 3"/>
          <p:cNvSpPr txBox="1"/>
          <p:nvPr/>
        </p:nvSpPr>
        <p:spPr>
          <a:xfrm>
            <a:off x="420837" y="3486010"/>
            <a:ext cx="6142941"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var re = new RegExp("[dh]og"); </a:t>
            </a:r>
            <a:endParaRPr lang="en-GB"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if </a:t>
            </a:r>
            <a:r>
              <a:rPr lang="en-US" sz="2000" b="0" dirty="0">
                <a:latin typeface="Lucida Sans Unicode" pitchFamily="34" charset="0"/>
                <a:cs typeface="Lucida Sans Unicode" pitchFamily="34" charset="0"/>
              </a:rPr>
              <a:t>(re.test("dog")) {...}</a:t>
            </a:r>
            <a:endParaRPr lang="en-GB" sz="2000" b="0" dirty="0">
              <a:latin typeface="Lucida Sans Unicode" pitchFamily="34" charset="0"/>
              <a:cs typeface="Lucida Sans Unicode" pitchFamily="34" charset="0"/>
            </a:endParaRPr>
          </a:p>
        </p:txBody>
      </p:sp>
      <p:sp>
        <p:nvSpPr>
          <p:cNvPr id="6" name="TextBox 4"/>
          <p:cNvSpPr txBox="1"/>
          <p:nvPr/>
        </p:nvSpPr>
        <p:spPr>
          <a:xfrm>
            <a:off x="420838" y="2198468"/>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var autumnLocation = seasonsArray.indexOf("Autumn");</a:t>
            </a:r>
            <a:endParaRPr lang="en-GB" sz="20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391935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50c2545-f93a-428b-b69d-2878c6eba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Definindo</a:t>
            </a:r>
            <a:r>
              <a:rPr lang="en-GB" dirty="0"/>
              <a:t> Arrays de </a:t>
            </a:r>
            <a:r>
              <a:rPr lang="en-GB" dirty="0" err="1"/>
              <a:t>objetos</a:t>
            </a:r>
            <a:r>
              <a:rPr lang="en-GB" dirty="0"/>
              <a:t> </a:t>
            </a:r>
            <a:r>
              <a:rPr lang="en-GB" dirty="0" err="1"/>
              <a:t>usando</a:t>
            </a:r>
            <a:r>
              <a:rPr lang="en-GB" dirty="0"/>
              <a:t> JSON</a:t>
            </a:r>
            <a:endParaRPr lang="en-US" dirty="0"/>
          </a:p>
        </p:txBody>
      </p:sp>
      <p:sp>
        <p:nvSpPr>
          <p:cNvPr id="4" name="Content Placeholder 2"/>
          <p:cNvSpPr>
            <a:spLocks noGrp="1"/>
          </p:cNvSpPr>
          <p:nvPr/>
        </p:nvSpPr>
        <p:spPr bwMode="auto">
          <a:xfrm>
            <a:off x="458788" y="1021215"/>
            <a:ext cx="84336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JSON é um formato para a serialização de objetos </a:t>
            </a:r>
            <a:r>
              <a:rPr lang="pt-BR" dirty="0" smtClean="0"/>
              <a:t>:</a:t>
            </a:r>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r>
              <a:rPr lang="pt-BR" dirty="0"/>
              <a:t>JavaScript fornece APIs para a serialização e análise de dados JSON</a:t>
            </a:r>
            <a:endParaRPr lang="en-US" dirty="0"/>
          </a:p>
        </p:txBody>
      </p:sp>
      <p:sp>
        <p:nvSpPr>
          <p:cNvPr id="5" name="TextBox 3"/>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attendees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“Eric Gruber",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"1"</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“Martin Weber",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a:t>
            </a:r>
            <a:r>
              <a:rPr lang="en-US" b="0" dirty="0" smtClean="0">
                <a:latin typeface="Lucida Sans Unicode" pitchFamily="34" charset="0"/>
                <a:cs typeface="Lucida Sans Unicode" pitchFamily="34" charset="0"/>
              </a:rPr>
              <a:t>“2"</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p>
        </p:txBody>
      </p:sp>
    </p:spTree>
    <p:extLst>
      <p:ext uri="{BB962C8B-B14F-4D97-AF65-F5344CB8AC3E}">
        <p14:creationId xmlns:p14="http://schemas.microsoft.com/office/powerpoint/2010/main" val="41067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en-GB" dirty="0" smtClean="0"/>
              <a:t>Lesson 2: </a:t>
            </a:r>
            <a:r>
              <a:rPr lang="en-GB" dirty="0" err="1"/>
              <a:t>Introdução</a:t>
            </a:r>
            <a:r>
              <a:rPr lang="en-GB" dirty="0"/>
              <a:t> </a:t>
            </a:r>
            <a:r>
              <a:rPr lang="en-GB" dirty="0" err="1"/>
              <a:t>ao</a:t>
            </a:r>
            <a:r>
              <a:rPr lang="en-GB" dirty="0"/>
              <a:t> </a:t>
            </a:r>
            <a:r>
              <a:rPr lang="en-GB" dirty="0" err="1"/>
              <a:t>Modelo</a:t>
            </a:r>
            <a:r>
              <a:rPr lang="en-GB" dirty="0"/>
              <a:t> de </a:t>
            </a:r>
            <a:r>
              <a:rPr lang="en-GB" dirty="0" err="1"/>
              <a:t>Objeto</a:t>
            </a:r>
            <a:r>
              <a:rPr lang="en-GB" dirty="0"/>
              <a:t> de </a:t>
            </a:r>
            <a:r>
              <a:rPr lang="en-GB" dirty="0" err="1"/>
              <a:t>Documentos</a:t>
            </a:r>
            <a:endParaRPr lang="en-US" dirty="0"/>
          </a:p>
        </p:txBody>
      </p:sp>
      <p:sp>
        <p:nvSpPr>
          <p:cNvPr id="3" name="Text Placeholder 2"/>
          <p:cNvSpPr>
            <a:spLocks noGrp="1"/>
          </p:cNvSpPr>
          <p:nvPr>
            <p:ph type="body" idx="1"/>
          </p:nvPr>
        </p:nvSpPr>
        <p:spPr/>
        <p:txBody>
          <a:bodyPr/>
          <a:lstStyle/>
          <a:p>
            <a:r>
              <a:rPr lang="pt-BR" dirty="0"/>
              <a:t>O </a:t>
            </a:r>
            <a:r>
              <a:rPr lang="en-GB" dirty="0" err="1"/>
              <a:t>Modelo</a:t>
            </a:r>
            <a:r>
              <a:rPr lang="en-GB" dirty="0"/>
              <a:t> de </a:t>
            </a:r>
            <a:r>
              <a:rPr lang="en-GB" dirty="0" err="1"/>
              <a:t>Objeto</a:t>
            </a:r>
            <a:r>
              <a:rPr lang="en-GB" dirty="0"/>
              <a:t> de </a:t>
            </a:r>
            <a:r>
              <a:rPr lang="en-GB" dirty="0" err="1" smtClean="0"/>
              <a:t>Documentos</a:t>
            </a:r>
            <a:endParaRPr lang="en-GB" dirty="0" smtClean="0"/>
          </a:p>
          <a:p>
            <a:r>
              <a:rPr lang="pt-BR" dirty="0" smtClean="0"/>
              <a:t>Localizando </a:t>
            </a:r>
            <a:r>
              <a:rPr lang="pt-BR" dirty="0"/>
              <a:t>elementos no DOM</a:t>
            </a:r>
          </a:p>
          <a:p>
            <a:r>
              <a:rPr lang="pt-BR" dirty="0" smtClean="0"/>
              <a:t>Adicionando, Removendo, </a:t>
            </a:r>
            <a:r>
              <a:rPr lang="pt-BR" dirty="0"/>
              <a:t>e </a:t>
            </a:r>
            <a:r>
              <a:rPr lang="pt-BR" dirty="0" smtClean="0"/>
              <a:t>manipulando </a:t>
            </a:r>
            <a:r>
              <a:rPr lang="pt-BR" dirty="0"/>
              <a:t>objetos no DOM</a:t>
            </a:r>
          </a:p>
          <a:p>
            <a:r>
              <a:rPr lang="pt-BR" dirty="0"/>
              <a:t>Manipulando eventos no DOM</a:t>
            </a:r>
            <a:endParaRPr lang="en-US" dirty="0"/>
          </a:p>
        </p:txBody>
      </p:sp>
    </p:spTree>
    <p:extLst>
      <p:ext uri="{BB962C8B-B14F-4D97-AF65-F5344CB8AC3E}">
        <p14:creationId xmlns:p14="http://schemas.microsoft.com/office/powerpoint/2010/main" val="128920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a:t>
            </a:r>
            <a:r>
              <a:rPr lang="en-GB" dirty="0" err="1"/>
              <a:t>Modelo</a:t>
            </a:r>
            <a:r>
              <a:rPr lang="en-GB" dirty="0"/>
              <a:t> de </a:t>
            </a:r>
            <a:r>
              <a:rPr lang="en-GB" dirty="0" err="1"/>
              <a:t>Objeto</a:t>
            </a:r>
            <a:r>
              <a:rPr lang="en-GB" dirty="0"/>
              <a:t> de </a:t>
            </a:r>
            <a:r>
              <a:rPr lang="en-GB" dirty="0" err="1" smtClean="0"/>
              <a:t>Documentos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O DOM fornece uma API de programação para controlar um navegador e ter acesso aos conteúdos de uma página da web:</a:t>
            </a:r>
            <a:endParaRPr lang="en-US" dirty="0" smtClean="0"/>
          </a:p>
          <a:p>
            <a:pPr marL="0" indent="0">
              <a:buNone/>
            </a:pPr>
            <a:endParaRPr lang="en-US" dirty="0" smtClean="0"/>
          </a:p>
          <a:p>
            <a:pPr lvl="1"/>
            <a:r>
              <a:rPr lang="pt-BR" dirty="0"/>
              <a:t>Localizando e definindo os valores dos elementos em uma página</a:t>
            </a:r>
          </a:p>
          <a:p>
            <a:pPr lvl="1"/>
            <a:r>
              <a:rPr lang="pt-BR" dirty="0" smtClean="0"/>
              <a:t>Manipulando eventos </a:t>
            </a:r>
            <a:r>
              <a:rPr lang="pt-BR" dirty="0"/>
              <a:t>de controles em uma página</a:t>
            </a:r>
          </a:p>
          <a:p>
            <a:pPr lvl="1"/>
            <a:r>
              <a:rPr lang="pt-BR" dirty="0"/>
              <a:t>Modificando os estilos associados com elementos</a:t>
            </a:r>
          </a:p>
          <a:p>
            <a:pPr lvl="1"/>
            <a:r>
              <a:rPr lang="pt-BR" dirty="0" smtClean="0"/>
              <a:t>Serializando </a:t>
            </a:r>
            <a:r>
              <a:rPr lang="pt-BR" dirty="0"/>
              <a:t>e </a:t>
            </a:r>
            <a:r>
              <a:rPr lang="pt-BR" dirty="0" smtClean="0"/>
              <a:t>desserializando </a:t>
            </a:r>
            <a:r>
              <a:rPr lang="pt-BR" dirty="0"/>
              <a:t>uma página como um documento XML</a:t>
            </a:r>
          </a:p>
          <a:p>
            <a:pPr lvl="1"/>
            <a:r>
              <a:rPr lang="pt-BR" dirty="0" smtClean="0"/>
              <a:t>Validando </a:t>
            </a:r>
            <a:r>
              <a:rPr lang="pt-BR" dirty="0"/>
              <a:t>e </a:t>
            </a:r>
            <a:r>
              <a:rPr lang="pt-BR" dirty="0" smtClean="0"/>
              <a:t>atualizando </a:t>
            </a:r>
            <a:r>
              <a:rPr lang="pt-BR" dirty="0"/>
              <a:t>páginas da web</a:t>
            </a:r>
            <a:endParaRPr lang="en-US" dirty="0"/>
          </a:p>
        </p:txBody>
      </p:sp>
    </p:spTree>
    <p:extLst>
      <p:ext uri="{BB962C8B-B14F-4D97-AF65-F5344CB8AC3E}">
        <p14:creationId xmlns:p14="http://schemas.microsoft.com/office/powerpoint/2010/main" val="26375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DOM</a:t>
            </a:r>
            <a:endParaRPr lang="pt-BR" dirty="0"/>
          </a:p>
        </p:txBody>
      </p:sp>
      <p:pic>
        <p:nvPicPr>
          <p:cNvPr id="1026" name="Picture 2" descr="dom_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48880"/>
            <a:ext cx="6667500" cy="34766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smtClean="0"/>
              <a:t>O </a:t>
            </a:r>
            <a:r>
              <a:rPr lang="pt-BR" dirty="0"/>
              <a:t>DOM em sua forma e como é reconhecido pelos </a:t>
            </a:r>
            <a:r>
              <a:rPr lang="pt-BR" dirty="0" smtClean="0"/>
              <a:t>navegadores</a:t>
            </a:r>
            <a:endParaRPr lang="en-US" dirty="0"/>
          </a:p>
        </p:txBody>
      </p:sp>
    </p:spTree>
    <p:extLst>
      <p:ext uri="{BB962C8B-B14F-4D97-AF65-F5344CB8AC3E}">
        <p14:creationId xmlns:p14="http://schemas.microsoft.com/office/powerpoint/2010/main" val="314248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Localizando</a:t>
            </a:r>
            <a:r>
              <a:rPr lang="en-GB" dirty="0"/>
              <a:t> </a:t>
            </a:r>
            <a:r>
              <a:rPr lang="en-GB" dirty="0" err="1"/>
              <a:t>elementos</a:t>
            </a:r>
            <a:r>
              <a:rPr lang="en-GB" dirty="0"/>
              <a:t> no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Dado o </a:t>
            </a:r>
            <a:r>
              <a:rPr lang="en-US" dirty="0" err="1"/>
              <a:t>seguinte</a:t>
            </a:r>
            <a:r>
              <a:rPr lang="en-US" dirty="0"/>
              <a:t> </a:t>
            </a:r>
            <a:r>
              <a:rPr lang="en-US" dirty="0" err="1"/>
              <a:t>formulário</a:t>
            </a:r>
            <a:r>
              <a:rPr lang="en-US" dirty="0"/>
              <a:t> :</a:t>
            </a:r>
            <a:endParaRPr lang="en-US" dirty="0" smtClean="0"/>
          </a:p>
          <a:p>
            <a:endParaRPr lang="en-US" dirty="0" smtClean="0"/>
          </a:p>
          <a:p>
            <a:endParaRPr lang="en-US" dirty="0"/>
          </a:p>
          <a:p>
            <a:pPr lvl="1"/>
            <a:r>
              <a:rPr lang="pt-BR" dirty="0"/>
              <a:t>Você pode fazer referência </a:t>
            </a:r>
            <a:r>
              <a:rPr lang="pt-BR" dirty="0" smtClean="0"/>
              <a:t>ao formulário </a:t>
            </a:r>
            <a:r>
              <a:rPr lang="pt-BR" dirty="0"/>
              <a:t>usando </a:t>
            </a:r>
            <a:r>
              <a:rPr lang="en-US" dirty="0" smtClean="0"/>
              <a:t>:</a:t>
            </a:r>
          </a:p>
          <a:p>
            <a:pPr lvl="1"/>
            <a:endParaRPr lang="en-US" dirty="0"/>
          </a:p>
          <a:p>
            <a:pPr marL="288925" lvl="1" indent="0">
              <a:buNone/>
            </a:pPr>
            <a:endParaRPr lang="en-US" dirty="0" smtClean="0"/>
          </a:p>
          <a:p>
            <a:pPr lvl="1"/>
            <a:endParaRPr lang="en-US" dirty="0"/>
          </a:p>
          <a:p>
            <a:pPr lvl="1"/>
            <a:r>
              <a:rPr lang="en-US" dirty="0" err="1" smtClean="0"/>
              <a:t>Você</a:t>
            </a:r>
            <a:r>
              <a:rPr lang="en-US" dirty="0" smtClean="0"/>
              <a:t> </a:t>
            </a:r>
            <a:r>
              <a:rPr lang="en-US" dirty="0" err="1" smtClean="0"/>
              <a:t>pode</a:t>
            </a:r>
            <a:r>
              <a:rPr lang="en-US" dirty="0" smtClean="0"/>
              <a:t> </a:t>
            </a:r>
            <a:r>
              <a:rPr lang="en-US" dirty="0" err="1" smtClean="0"/>
              <a:t>fazer</a:t>
            </a:r>
            <a:r>
              <a:rPr lang="en-US" dirty="0" smtClean="0"/>
              <a:t> </a:t>
            </a:r>
            <a:r>
              <a:rPr lang="en-US" dirty="0" err="1" smtClean="0"/>
              <a:t>referência</a:t>
            </a:r>
            <a:r>
              <a:rPr lang="en-US" dirty="0" smtClean="0"/>
              <a:t> a </a:t>
            </a:r>
            <a:r>
              <a:rPr lang="en-US" dirty="0" err="1" smtClean="0"/>
              <a:t>caixa</a:t>
            </a:r>
            <a:r>
              <a:rPr lang="en-US" dirty="0" smtClean="0"/>
              <a:t> de </a:t>
            </a:r>
            <a:r>
              <a:rPr lang="en-US" dirty="0" err="1" smtClean="0"/>
              <a:t>texto</a:t>
            </a:r>
            <a:r>
              <a:rPr lang="en-US" dirty="0" smtClean="0"/>
              <a:t> </a:t>
            </a:r>
            <a:r>
              <a:rPr lang="en-US" dirty="0" err="1" smtClean="0"/>
              <a:t>usado</a:t>
            </a:r>
            <a:r>
              <a:rPr lang="en-US" dirty="0" smtClean="0"/>
              <a:t> </a:t>
            </a:r>
            <a:r>
              <a:rPr lang="en-US" b="1" dirty="0" err="1" smtClean="0"/>
              <a:t>nameBox</a:t>
            </a:r>
            <a:r>
              <a:rPr lang="en-US" dirty="0" smtClean="0"/>
              <a:t> :</a:t>
            </a:r>
          </a:p>
          <a:p>
            <a:pPr lvl="1"/>
            <a:endParaRPr lang="en-US" dirty="0"/>
          </a:p>
        </p:txBody>
      </p:sp>
      <p:sp>
        <p:nvSpPr>
          <p:cNvPr id="5" name="TextBox 3"/>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&lt;form name="contactForm"&gt;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&lt;input type="text" name="nameBox" </a:t>
            </a:r>
            <a:r>
              <a:rPr lang="en-US" b="0" dirty="0" smtClean="0">
                <a:latin typeface="Lucida Sans Unicode" pitchFamily="34" charset="0"/>
                <a:cs typeface="Lucida Sans Unicode" pitchFamily="34" charset="0"/>
              </a:rPr>
              <a:t> </a:t>
            </a:r>
            <a:r>
              <a:rPr lang="en-GB" dirty="0"/>
              <a:t> </a:t>
            </a:r>
            <a:r>
              <a:rPr lang="en-US" b="0" dirty="0"/>
              <a:t>id="nameBoxId" </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&lt;/form</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4"/>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document.forms[0]   // forms is a zero-based array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document.contactForm</a:t>
            </a:r>
            <a:endParaRPr lang="en-GB" b="0" dirty="0">
              <a:latin typeface="Lucida Sans Unicode" pitchFamily="34" charset="0"/>
              <a:cs typeface="Lucida Sans Unicode" pitchFamily="34" charset="0"/>
            </a:endParaRPr>
          </a:p>
        </p:txBody>
      </p:sp>
      <p:sp>
        <p:nvSpPr>
          <p:cNvPr id="8" name="TextBox 5"/>
          <p:cNvSpPr txBox="1"/>
          <p:nvPr/>
        </p:nvSpPr>
        <p:spPr>
          <a:xfrm>
            <a:off x="664172" y="5157192"/>
            <a:ext cx="7364212"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document.forms.contactForm.elements[0]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document.forms.contactForm.elements["nameBox"]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document.forms.contactForm.nameBox</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document.contactForm.nameBox</a:t>
            </a:r>
          </a:p>
          <a:p>
            <a:r>
              <a:rPr lang="en-US" b="0" dirty="0">
                <a:latin typeface="Lucida Sans Unicode" pitchFamily="34" charset="0"/>
                <a:cs typeface="Lucida Sans Unicode" pitchFamily="34" charset="0"/>
              </a:rPr>
              <a:t>document.getElementById("</a:t>
            </a:r>
            <a:r>
              <a:rPr lang="en-US" b="0" dirty="0" smtClean="0">
                <a:latin typeface="Lucida Sans Unicode" pitchFamily="34" charset="0"/>
                <a:cs typeface="Lucida Sans Unicode" pitchFamily="34" charset="0"/>
              </a:rPr>
              <a:t>nameBoxId")</a:t>
            </a:r>
          </a:p>
        </p:txBody>
      </p:sp>
    </p:spTree>
    <p:extLst>
      <p:ext uri="{BB962C8B-B14F-4D97-AF65-F5344CB8AC3E}">
        <p14:creationId xmlns:p14="http://schemas.microsoft.com/office/powerpoint/2010/main" val="136313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Adicionando, </a:t>
            </a:r>
            <a:r>
              <a:rPr lang="pt-BR" dirty="0" smtClean="0"/>
              <a:t>Removendo </a:t>
            </a:r>
            <a:r>
              <a:rPr lang="pt-BR" dirty="0"/>
              <a:t>e manipulando objetos no DOM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Para </a:t>
            </a:r>
            <a:r>
              <a:rPr lang="en-US" dirty="0" err="1" smtClean="0"/>
              <a:t>modificar</a:t>
            </a:r>
            <a:r>
              <a:rPr lang="en-US" dirty="0" smtClean="0"/>
              <a:t> um </a:t>
            </a:r>
            <a:r>
              <a:rPr lang="en-US" dirty="0" err="1" smtClean="0"/>
              <a:t>elemento</a:t>
            </a:r>
            <a:r>
              <a:rPr lang="en-US" dirty="0" smtClean="0"/>
              <a:t> </a:t>
            </a:r>
            <a:r>
              <a:rPr lang="en-US" dirty="0" err="1" smtClean="0"/>
              <a:t>em</a:t>
            </a:r>
            <a:r>
              <a:rPr lang="en-US" dirty="0" smtClean="0"/>
              <a:t> </a:t>
            </a:r>
            <a:r>
              <a:rPr lang="en-US" dirty="0" err="1" smtClean="0"/>
              <a:t>uma</a:t>
            </a:r>
            <a:r>
              <a:rPr lang="en-US" dirty="0" smtClean="0"/>
              <a:t> </a:t>
            </a:r>
            <a:r>
              <a:rPr lang="en-US" dirty="0" err="1" smtClean="0"/>
              <a:t>página</a:t>
            </a:r>
            <a:r>
              <a:rPr lang="en-US" dirty="0" smtClean="0"/>
              <a:t>:</a:t>
            </a:r>
          </a:p>
          <a:p>
            <a:pPr marL="514350" indent="-514350">
              <a:buClrTx/>
              <a:buFont typeface="+mj-lt"/>
              <a:buAutoNum type="arabicPeriod"/>
            </a:pPr>
            <a:r>
              <a:rPr lang="pt-BR" dirty="0"/>
              <a:t>Crie um novo objeto que </a:t>
            </a:r>
            <a:r>
              <a:rPr lang="pt-BR" dirty="0" smtClean="0"/>
              <a:t>contenha </a:t>
            </a:r>
            <a:r>
              <a:rPr lang="pt-BR" dirty="0"/>
              <a:t>os novos dados.</a:t>
            </a:r>
          </a:p>
          <a:p>
            <a:pPr marL="514350" indent="-514350">
              <a:buClrTx/>
              <a:buFont typeface="+mj-lt"/>
              <a:buAutoNum type="arabicPeriod"/>
            </a:pPr>
            <a:r>
              <a:rPr lang="pt-BR" dirty="0"/>
              <a:t>Encontre o elemento pai que deve conter os novos dados.</a:t>
            </a:r>
          </a:p>
          <a:p>
            <a:pPr marL="514350" indent="-514350">
              <a:buClrTx/>
              <a:buFont typeface="+mj-lt"/>
              <a:buAutoNum type="arabicPeriod"/>
            </a:pPr>
            <a:r>
              <a:rPr lang="pt-BR" dirty="0" smtClean="0"/>
              <a:t>Anexe, insera </a:t>
            </a:r>
            <a:r>
              <a:rPr lang="pt-BR" dirty="0"/>
              <a:t>ou </a:t>
            </a:r>
            <a:r>
              <a:rPr lang="pt-BR" dirty="0" smtClean="0"/>
              <a:t>substitua </a:t>
            </a:r>
            <a:r>
              <a:rPr lang="pt-BR" dirty="0"/>
              <a:t>os dados no elemento com os novos dados</a:t>
            </a:r>
            <a:r>
              <a:rPr lang="pt-BR" dirty="0" smtClean="0"/>
              <a:t>.</a:t>
            </a:r>
            <a:endParaRPr lang="en-US" dirty="0" smtClean="0"/>
          </a:p>
          <a:p>
            <a:pPr marL="0" indent="0">
              <a:buNone/>
            </a:pPr>
            <a:r>
              <a:rPr lang="en-US" dirty="0" smtClean="0"/>
              <a:t>Para remover um </a:t>
            </a:r>
            <a:r>
              <a:rPr lang="en-US" dirty="0" err="1" smtClean="0"/>
              <a:t>elemento</a:t>
            </a:r>
            <a:r>
              <a:rPr lang="en-US" dirty="0" smtClean="0"/>
              <a:t> </a:t>
            </a:r>
            <a:r>
              <a:rPr lang="en-US" dirty="0" err="1" smtClean="0"/>
              <a:t>ou</a:t>
            </a:r>
            <a:r>
              <a:rPr lang="en-US" dirty="0" smtClean="0"/>
              <a:t> </a:t>
            </a:r>
            <a:r>
              <a:rPr lang="en-US" dirty="0" err="1" smtClean="0"/>
              <a:t>atributo</a:t>
            </a:r>
            <a:r>
              <a:rPr lang="en-US" dirty="0" smtClean="0"/>
              <a:t>:</a:t>
            </a:r>
          </a:p>
          <a:p>
            <a:pPr marL="461962" indent="-457200">
              <a:buClrTx/>
              <a:buFont typeface="+mj-lt"/>
              <a:buAutoNum type="arabicPeriod"/>
            </a:pPr>
            <a:r>
              <a:rPr lang="en-US" dirty="0" err="1" smtClean="0"/>
              <a:t>Encontre</a:t>
            </a:r>
            <a:r>
              <a:rPr lang="en-US" dirty="0" smtClean="0"/>
              <a:t> o </a:t>
            </a:r>
            <a:r>
              <a:rPr lang="en-US" dirty="0" err="1" smtClean="0"/>
              <a:t>elemento</a:t>
            </a:r>
            <a:r>
              <a:rPr lang="en-US" dirty="0" smtClean="0"/>
              <a:t> </a:t>
            </a:r>
            <a:r>
              <a:rPr lang="en-US" dirty="0" err="1" smtClean="0"/>
              <a:t>pai</a:t>
            </a:r>
            <a:r>
              <a:rPr lang="en-US" dirty="0" smtClean="0"/>
              <a:t>.</a:t>
            </a:r>
          </a:p>
          <a:p>
            <a:pPr marL="461962" indent="-457200">
              <a:buClrTx/>
              <a:buFont typeface="+mj-lt"/>
              <a:buAutoNum type="arabicPeriod"/>
            </a:pPr>
            <a:r>
              <a:rPr lang="en-US" dirty="0" smtClean="0"/>
              <a:t>Use </a:t>
            </a:r>
            <a:r>
              <a:rPr lang="en-US" b="1" dirty="0" err="1" smtClean="0"/>
              <a:t>removeChild</a:t>
            </a:r>
            <a:r>
              <a:rPr lang="en-US" dirty="0" smtClean="0"/>
              <a:t> </a:t>
            </a:r>
            <a:r>
              <a:rPr lang="en-US" dirty="0" err="1" smtClean="0"/>
              <a:t>ou</a:t>
            </a:r>
            <a:r>
              <a:rPr lang="en-US" dirty="0" smtClean="0"/>
              <a:t> </a:t>
            </a:r>
            <a:r>
              <a:rPr lang="en-US" b="1" dirty="0" err="1" smtClean="0"/>
              <a:t>removeAttribute</a:t>
            </a:r>
            <a:r>
              <a:rPr lang="en-US" dirty="0" smtClean="0"/>
              <a:t> para remover o dado.</a:t>
            </a:r>
            <a:endParaRPr lang="en-US" dirty="0"/>
          </a:p>
        </p:txBody>
      </p:sp>
    </p:spTree>
    <p:extLst>
      <p:ext uri="{BB962C8B-B14F-4D97-AF65-F5344CB8AC3E}">
        <p14:creationId xmlns:p14="http://schemas.microsoft.com/office/powerpoint/2010/main" val="167629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653d74e-8163-420a-8979-3db95c5ca2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Manipulando</a:t>
            </a:r>
            <a:r>
              <a:rPr lang="en-GB" dirty="0"/>
              <a:t> </a:t>
            </a:r>
            <a:r>
              <a:rPr lang="en-GB" dirty="0" err="1"/>
              <a:t>eventos</a:t>
            </a:r>
            <a:r>
              <a:rPr lang="en-GB" dirty="0"/>
              <a:t> no DOM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sz="2400" dirty="0"/>
              <a:t>O DOM define eventos que podem ser desencadeados pelo navegador ou pelo usuário</a:t>
            </a:r>
          </a:p>
          <a:p>
            <a:r>
              <a:rPr lang="pt-BR" sz="2400" dirty="0"/>
              <a:t>Muitos elementos HTML definem callbacks que são executados quando ocorre um evento</a:t>
            </a:r>
            <a:r>
              <a:rPr lang="pt-BR" sz="2400" dirty="0" smtClean="0"/>
              <a:t>:</a:t>
            </a:r>
          </a:p>
          <a:p>
            <a:endParaRPr lang="en-US" sz="2400" dirty="0"/>
          </a:p>
          <a:p>
            <a:endParaRPr lang="en-US" sz="2400" dirty="0" smtClean="0"/>
          </a:p>
          <a:p>
            <a:r>
              <a:rPr lang="pt-BR" sz="2400" dirty="0"/>
              <a:t>Você também pode definir listeners de eventos que são executados quando um evento é </a:t>
            </a:r>
            <a:r>
              <a:rPr lang="pt-BR" sz="2400" dirty="0" smtClean="0"/>
              <a:t>acionado:</a:t>
            </a:r>
            <a:endParaRPr lang="en-US" sz="2400" dirty="0" smtClean="0"/>
          </a:p>
          <a:p>
            <a:pPr lvl="1"/>
            <a:r>
              <a:rPr lang="pt-BR" sz="2000" dirty="0"/>
              <a:t>Isto é útil se o mesmo evento deve desencadear </a:t>
            </a:r>
            <a:r>
              <a:rPr lang="pt-BR" sz="2000" dirty="0" smtClean="0"/>
              <a:t>ações </a:t>
            </a:r>
            <a:r>
              <a:rPr lang="pt-BR" sz="2000" dirty="0"/>
              <a:t>múltiplas</a:t>
            </a:r>
            <a:endParaRPr lang="en-US" sz="2000" dirty="0" smtClean="0"/>
          </a:p>
          <a:p>
            <a:pPr lvl="1"/>
            <a:r>
              <a:rPr lang="en-US" sz="2000" dirty="0" smtClean="0"/>
              <a:t>This is useful if the same event needs to trigger </a:t>
            </a:r>
            <a:r>
              <a:rPr lang="en-US" sz="2000" dirty="0" err="1" smtClean="0"/>
              <a:t>mult</a:t>
            </a:r>
            <a:endParaRPr lang="en-US" sz="2000" dirty="0" smtClean="0"/>
          </a:p>
          <a:p>
            <a:pPr lvl="1"/>
            <a:endParaRPr lang="en-US" sz="2000" dirty="0"/>
          </a:p>
          <a:p>
            <a:r>
              <a:rPr lang="en-US" sz="2400" dirty="0" smtClean="0"/>
              <a:t>Para remover um </a:t>
            </a:r>
            <a:r>
              <a:rPr lang="en-US" sz="2400" dirty="0" err="1" smtClean="0"/>
              <a:t>evento</a:t>
            </a:r>
            <a:r>
              <a:rPr lang="en-US" sz="2400" dirty="0" smtClean="0"/>
              <a:t> listener:</a:t>
            </a:r>
            <a:endParaRPr lang="en-US" sz="2400" dirty="0"/>
          </a:p>
        </p:txBody>
      </p:sp>
      <p:sp>
        <p:nvSpPr>
          <p:cNvPr id="5" name="TextBox 3"/>
          <p:cNvSpPr txBox="1"/>
          <p:nvPr/>
        </p:nvSpPr>
        <p:spPr>
          <a:xfrm>
            <a:off x="636789" y="4693719"/>
            <a:ext cx="781403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helpIcon.addEventListener</a:t>
            </a:r>
            <a:r>
              <a:rPr lang="en-US" b="0" dirty="0">
                <a:latin typeface="Lucida Sans Unicode" pitchFamily="34" charset="0"/>
                <a:cs typeface="Lucida Sans Unicode" pitchFamily="34" charset="0"/>
              </a:rPr>
              <a:t>("mouseover",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function</a:t>
            </a:r>
            <a:r>
              <a:rPr lang="en-US" b="0" dirty="0">
                <a:latin typeface="Lucida Sans Unicode" pitchFamily="34" charset="0"/>
                <a:cs typeface="Lucida Sans Unicode" pitchFamily="34" charset="0"/>
              </a:rPr>
              <a:t>() { window.alert('Some help text'); }, false);</a:t>
            </a:r>
            <a:endParaRPr lang="en-GB" b="0" dirty="0">
              <a:latin typeface="Lucida Sans Unicode" pitchFamily="34" charset="0"/>
              <a:cs typeface="Lucida Sans Unicode" pitchFamily="34" charset="0"/>
            </a:endParaRPr>
          </a:p>
        </p:txBody>
      </p:sp>
      <p:sp>
        <p:nvSpPr>
          <p:cNvPr id="6" name="TextBox 4"/>
          <p:cNvSpPr txBox="1"/>
          <p:nvPr/>
        </p:nvSpPr>
        <p:spPr>
          <a:xfrm>
            <a:off x="636789" y="6036884"/>
            <a:ext cx="7814037"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helpIcon.removeEventListener</a:t>
            </a:r>
            <a:r>
              <a:rPr lang="en-US" b="0" dirty="0">
                <a:latin typeface="Lucida Sans Unicode" pitchFamily="34" charset="0"/>
                <a:cs typeface="Lucida Sans Unicode" pitchFamily="34" charset="0"/>
              </a:rPr>
              <a:t>("mouseover", </a:t>
            </a:r>
            <a:r>
              <a:rPr lang="en-US" b="0" dirty="0" smtClean="0">
                <a:latin typeface="Lucida Sans Unicode" pitchFamily="34" charset="0"/>
                <a:cs typeface="Lucida Sans Unicode" pitchFamily="34" charset="0"/>
              </a:rPr>
              <a:t>ShowHelpText, </a:t>
            </a:r>
            <a:r>
              <a:rPr lang="en-US" b="0" dirty="0">
                <a:latin typeface="Lucida Sans Unicode" pitchFamily="34" charset="0"/>
                <a:cs typeface="Lucida Sans Unicode" pitchFamily="34" charset="0"/>
              </a:rPr>
              <a:t>false);</a:t>
            </a:r>
            <a:endParaRPr lang="en-GB" b="0" dirty="0">
              <a:latin typeface="Lucida Sans Unicode" pitchFamily="34" charset="0"/>
              <a:cs typeface="Lucida Sans Unicode" pitchFamily="34" charset="0"/>
            </a:endParaRPr>
          </a:p>
        </p:txBody>
      </p:sp>
      <p:sp>
        <p:nvSpPr>
          <p:cNvPr id="7" name="TextBox 5"/>
          <p:cNvSpPr txBox="1"/>
          <p:nvPr/>
        </p:nvSpPr>
        <p:spPr>
          <a:xfrm>
            <a:off x="636789" y="2602050"/>
            <a:ext cx="7814037"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helpIcon = document.getElementById("helpIcon");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document.images.helpIcon.onmouseover = </a:t>
            </a:r>
          </a:p>
          <a:p>
            <a:r>
              <a:rPr lang="en-US" b="0" dirty="0">
                <a:latin typeface="Lucida Sans Unicode" pitchFamily="34" charset="0"/>
                <a:cs typeface="Lucida Sans Unicode" pitchFamily="34" charset="0"/>
              </a:rPr>
              <a:t>  function() { window.alert('Some help text');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0137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a:t>
            </a:r>
            <a:r>
              <a:rPr lang="en-GB" dirty="0" err="1"/>
              <a:t>Introdução</a:t>
            </a:r>
            <a:r>
              <a:rPr lang="en-GB" dirty="0"/>
              <a:t> </a:t>
            </a:r>
            <a:r>
              <a:rPr lang="en-GB" dirty="0" err="1"/>
              <a:t>ao</a:t>
            </a:r>
            <a:r>
              <a:rPr lang="en-GB" dirty="0"/>
              <a:t> </a:t>
            </a:r>
            <a:r>
              <a:rPr lang="en-GB" dirty="0" smtClean="0"/>
              <a:t>jQuery</a:t>
            </a:r>
            <a:endParaRPr lang="en-US" dirty="0"/>
          </a:p>
        </p:txBody>
      </p:sp>
      <p:sp>
        <p:nvSpPr>
          <p:cNvPr id="3" name="Text Placeholder 2"/>
          <p:cNvSpPr>
            <a:spLocks noGrp="1"/>
          </p:cNvSpPr>
          <p:nvPr>
            <p:ph type="body" idx="1"/>
          </p:nvPr>
        </p:nvSpPr>
        <p:spPr/>
        <p:txBody>
          <a:bodyPr/>
          <a:lstStyle/>
          <a:p>
            <a:r>
              <a:rPr lang="pt-BR" dirty="0"/>
              <a:t>A Biblioteca jQuery</a:t>
            </a:r>
          </a:p>
          <a:p>
            <a:r>
              <a:rPr lang="pt-BR" dirty="0"/>
              <a:t>Selecionando elementos </a:t>
            </a:r>
            <a:r>
              <a:rPr lang="pt-BR" dirty="0" smtClean="0"/>
              <a:t>través do </a:t>
            </a:r>
            <a:r>
              <a:rPr lang="pt-BR" dirty="0"/>
              <a:t>DOM usando jQuery</a:t>
            </a:r>
          </a:p>
          <a:p>
            <a:r>
              <a:rPr lang="pt-BR" dirty="0" smtClean="0"/>
              <a:t>Adicionando, Removendo e </a:t>
            </a:r>
            <a:r>
              <a:rPr lang="pt-BR" dirty="0"/>
              <a:t>modificando elementos utilizando o jQuery</a:t>
            </a:r>
          </a:p>
          <a:p>
            <a:r>
              <a:rPr lang="pt-BR" dirty="0"/>
              <a:t>Manipulando Control </a:t>
            </a:r>
            <a:r>
              <a:rPr lang="pt-BR" dirty="0" smtClean="0"/>
              <a:t>Events usando </a:t>
            </a:r>
            <a:r>
              <a:rPr lang="pt-BR" dirty="0"/>
              <a:t>jQuery</a:t>
            </a:r>
            <a:endParaRPr lang="en-US" dirty="0"/>
          </a:p>
        </p:txBody>
      </p:sp>
    </p:spTree>
    <p:extLst>
      <p:ext uri="{BB962C8B-B14F-4D97-AF65-F5344CB8AC3E}">
        <p14:creationId xmlns:p14="http://schemas.microsoft.com/office/powerpoint/2010/main" val="112778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Biblioteca</a:t>
            </a:r>
            <a:r>
              <a:rPr lang="en-US" dirty="0"/>
              <a:t>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jQuery fornece portabilidade de código JavaScript, que lhe permite criar facilmente aplicações web cross-browser:</a:t>
            </a:r>
            <a:endParaRPr lang="en-US" dirty="0"/>
          </a:p>
        </p:txBody>
      </p:sp>
      <p:sp>
        <p:nvSpPr>
          <p:cNvPr id="5" name="TextBox 3"/>
          <p:cNvSpPr txBox="1"/>
          <p:nvPr/>
        </p:nvSpPr>
        <p:spPr>
          <a:xfrm>
            <a:off x="1676400" y="2362200"/>
            <a:ext cx="7239000" cy="427809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&lt;!DOCTYPE 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&lt;meta charset="utf-8"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a:t>
            </a:r>
            <a:r>
              <a:rPr lang="en-US" sz="1600" b="0" dirty="0" smtClean="0">
                <a:latin typeface="Lucida Sans Unicode" pitchFamily="34" charset="0"/>
                <a:cs typeface="Lucida Sans Unicode" pitchFamily="34" charset="0"/>
              </a:rPr>
              <a:t>title&gt;jQuery Example&lt;/</a:t>
            </a:r>
            <a:r>
              <a:rPr lang="en-US" sz="1600" b="0" dirty="0">
                <a:latin typeface="Lucida Sans Unicode" pitchFamily="34" charset="0"/>
                <a:cs typeface="Lucida Sans Unicode" pitchFamily="34" charset="0"/>
              </a:rPr>
              <a:t>title&gt;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 src="Scripts/jquery-1.8.0.min.js</a:t>
            </a:r>
            <a:r>
              <a:rPr lang="en-US" sz="1600" b="0" dirty="0" smtClean="0">
                <a:latin typeface="Lucida Sans Unicode" pitchFamily="34" charset="0"/>
                <a:cs typeface="Lucida Sans Unicode" pitchFamily="34" charset="0"/>
              </a:rPr>
              <a:t>"&gt;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$(document).ready(function ()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 some code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a:t>
            </a:r>
            <a:r>
              <a:rPr lang="en-US" sz="1600" b="0" dirty="0" smtClean="0">
                <a:latin typeface="Lucida Sans Unicode" pitchFamily="34" charset="0"/>
                <a:cs typeface="Lucida Sans Unicode" pitchFamily="34" charset="0"/>
              </a:rPr>
              <a:t>&gt;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912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err="1" smtClean="0"/>
              <a:t>Visão</a:t>
            </a:r>
            <a:r>
              <a:rPr lang="en-GB" dirty="0" smtClean="0"/>
              <a:t> </a:t>
            </a:r>
            <a:r>
              <a:rPr lang="en-GB" dirty="0" err="1" smtClean="0"/>
              <a:t>Geral</a:t>
            </a:r>
            <a:r>
              <a:rPr lang="en-GB" dirty="0" smtClean="0"/>
              <a:t> do JavaScript
</a:t>
            </a:r>
            <a:r>
              <a:rPr lang="en-GB" dirty="0" err="1" smtClean="0"/>
              <a:t>Introdução</a:t>
            </a:r>
            <a:r>
              <a:rPr lang="en-GB" dirty="0" smtClean="0"/>
              <a:t> </a:t>
            </a:r>
            <a:r>
              <a:rPr lang="en-GB" dirty="0" err="1" smtClean="0"/>
              <a:t>ao</a:t>
            </a:r>
            <a:r>
              <a:rPr lang="en-GB" dirty="0" smtClean="0"/>
              <a:t> </a:t>
            </a:r>
            <a:r>
              <a:rPr lang="en-GB" dirty="0" err="1" smtClean="0"/>
              <a:t>Modelo</a:t>
            </a:r>
            <a:r>
              <a:rPr lang="en-GB" dirty="0" smtClean="0"/>
              <a:t> de </a:t>
            </a:r>
            <a:r>
              <a:rPr lang="en-GB" dirty="0" err="1" smtClean="0"/>
              <a:t>Objeto</a:t>
            </a:r>
            <a:r>
              <a:rPr lang="en-GB" dirty="0" smtClean="0"/>
              <a:t> de </a:t>
            </a:r>
            <a:r>
              <a:rPr lang="en-GB" dirty="0" err="1" smtClean="0"/>
              <a:t>Documentos</a:t>
            </a:r>
            <a:r>
              <a:rPr lang="en-GB" dirty="0" smtClean="0"/>
              <a:t>
</a:t>
            </a:r>
            <a:r>
              <a:rPr lang="en-GB" dirty="0" err="1" smtClean="0"/>
              <a:t>Introdução</a:t>
            </a:r>
            <a:r>
              <a:rPr lang="en-GB" dirty="0" smtClean="0"/>
              <a:t> </a:t>
            </a:r>
            <a:r>
              <a:rPr lang="en-GB" dirty="0" err="1" smtClean="0"/>
              <a:t>ao</a:t>
            </a:r>
            <a:r>
              <a:rPr lang="en-GB" dirty="0" smtClean="0"/>
              <a:t> jQuery</a:t>
            </a:r>
            <a:endParaRPr lang="en-US" dirty="0"/>
          </a:p>
        </p:txBody>
      </p:sp>
    </p:spTree>
    <p:extLst>
      <p:ext uri="{BB962C8B-B14F-4D97-AF65-F5344CB8AC3E}">
        <p14:creationId xmlns:p14="http://schemas.microsoft.com/office/powerpoint/2010/main" val="2565590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name="afcb7a6c-e357-4a5b-9fec-3ab245f4a3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Adding jQuery to a Web Project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r>
              <a:rPr lang="en-GB" dirty="0" smtClean="0"/>
              <a:t>Add </a:t>
            </a:r>
            <a:r>
              <a:rPr lang="en-GB" dirty="0"/>
              <a:t>jQuery to a </a:t>
            </a:r>
            <a:r>
              <a:rPr lang="en-GB" dirty="0" smtClean="0"/>
              <a:t>Project by Using </a:t>
            </a:r>
            <a:r>
              <a:rPr lang="en-GB" dirty="0"/>
              <a:t>nuGet</a:t>
            </a:r>
          </a:p>
          <a:p>
            <a:r>
              <a:rPr lang="en-GB" dirty="0" smtClean="0"/>
              <a:t>Enable </a:t>
            </a:r>
            <a:r>
              <a:rPr lang="en-GB" dirty="0"/>
              <a:t>jQuery </a:t>
            </a:r>
            <a:r>
              <a:rPr lang="en-GB" dirty="0" smtClean="0"/>
              <a:t>Intellisense</a:t>
            </a:r>
            <a:endParaRPr lang="en-US" dirty="0"/>
          </a:p>
        </p:txBody>
      </p:sp>
    </p:spTree>
    <p:extLst>
      <p:ext uri="{BB962C8B-B14F-4D97-AF65-F5344CB8AC3E}">
        <p14:creationId xmlns:p14="http://schemas.microsoft.com/office/powerpoint/2010/main" val="257231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025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479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pt-BR" dirty="0"/>
              <a:t>Selecionando elementos través do DOM usando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jQuery usa a mesma sintaxe </a:t>
            </a:r>
            <a:r>
              <a:rPr lang="pt-BR" dirty="0" smtClean="0"/>
              <a:t>seletora que o </a:t>
            </a:r>
            <a:r>
              <a:rPr lang="pt-BR" dirty="0"/>
              <a:t>CSS</a:t>
            </a: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pt-BR" dirty="0"/>
              <a:t>jQuery oferece funções adicionais para deslocamento e filtragem elementos</a:t>
            </a:r>
            <a:endParaRPr lang="en-US" dirty="0"/>
          </a:p>
        </p:txBody>
      </p:sp>
      <p:sp>
        <p:nvSpPr>
          <p:cNvPr id="5" name="TextBox 3"/>
          <p:cNvSpPr txBox="1"/>
          <p:nvPr/>
        </p:nvSpPr>
        <p:spPr>
          <a:xfrm>
            <a:off x="1752600" y="1868031"/>
            <a:ext cx="51816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$("h2").each(function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this.style.color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“red</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41890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Use a função </a:t>
            </a:r>
            <a:r>
              <a:rPr lang="en-US" b="1" dirty="0"/>
              <a:t>selector</a:t>
            </a:r>
            <a:r>
              <a:rPr lang="en-US" dirty="0"/>
              <a:t> </a:t>
            </a:r>
            <a:r>
              <a:rPr lang="pt-BR" dirty="0" smtClean="0"/>
              <a:t>para </a:t>
            </a:r>
            <a:r>
              <a:rPr lang="pt-BR" dirty="0"/>
              <a:t>especificar os </a:t>
            </a:r>
            <a:r>
              <a:rPr lang="pt-BR" dirty="0" smtClean="0"/>
              <a:t>elementos, </a:t>
            </a:r>
            <a:r>
              <a:rPr lang="pt-BR" dirty="0"/>
              <a:t>alterar ou remover</a:t>
            </a:r>
            <a:endParaRPr lang="en-US" dirty="0" smtClean="0"/>
          </a:p>
          <a:p>
            <a:endParaRPr lang="en-US" dirty="0" smtClean="0"/>
          </a:p>
          <a:p>
            <a:r>
              <a:rPr lang="en-US" dirty="0" err="1"/>
              <a:t>Métodos</a:t>
            </a:r>
            <a:r>
              <a:rPr lang="en-US" dirty="0"/>
              <a:t> </a:t>
            </a:r>
            <a:r>
              <a:rPr lang="en-US" dirty="0" err="1"/>
              <a:t>comuns</a:t>
            </a:r>
            <a:r>
              <a:rPr lang="en-US" dirty="0"/>
              <a:t> </a:t>
            </a:r>
            <a:r>
              <a:rPr lang="en-US" dirty="0" err="1"/>
              <a:t>incluem</a:t>
            </a:r>
            <a:r>
              <a:rPr lang="en-US" dirty="0"/>
              <a:t> :</a:t>
            </a:r>
            <a:endParaRPr lang="en-US" dirty="0" smtClean="0"/>
          </a:p>
          <a:p>
            <a:pPr lvl="1"/>
            <a:r>
              <a:rPr lang="en-US" dirty="0" smtClean="0"/>
              <a:t>addClass</a:t>
            </a:r>
          </a:p>
          <a:p>
            <a:pPr lvl="1"/>
            <a:r>
              <a:rPr lang="en-US" dirty="0"/>
              <a:t>a</a:t>
            </a:r>
            <a:r>
              <a:rPr lang="en-US" dirty="0" smtClean="0"/>
              <a:t>ppend</a:t>
            </a:r>
          </a:p>
          <a:p>
            <a:pPr lvl="1"/>
            <a:r>
              <a:rPr lang="en-US" dirty="0"/>
              <a:t>d</a:t>
            </a:r>
            <a:r>
              <a:rPr lang="en-US" dirty="0" smtClean="0"/>
              <a:t>etach</a:t>
            </a:r>
          </a:p>
          <a:p>
            <a:pPr lvl="1"/>
            <a:r>
              <a:rPr lang="en-US" dirty="0"/>
              <a:t>h</a:t>
            </a:r>
            <a:r>
              <a:rPr lang="en-US" dirty="0" smtClean="0"/>
              <a:t>tml</a:t>
            </a:r>
          </a:p>
          <a:p>
            <a:pPr lvl="1"/>
            <a:r>
              <a:rPr lang="en-US" dirty="0" smtClean="0"/>
              <a:t>replaceWith</a:t>
            </a:r>
          </a:p>
          <a:p>
            <a:pPr lvl="1"/>
            <a:r>
              <a:rPr lang="en-US" dirty="0" smtClean="0"/>
              <a:t>val</a:t>
            </a:r>
            <a:endParaRPr lang="en-US" dirty="0"/>
          </a:p>
        </p:txBody>
      </p:sp>
      <p:sp>
        <p:nvSpPr>
          <p:cNvPr id="5" name="TextBox 3"/>
          <p:cNvSpPr txBox="1"/>
          <p:nvPr/>
        </p:nvSpPr>
        <p:spPr>
          <a:xfrm>
            <a:off x="2971800" y="30288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$("p").addClass("strike");</a:t>
            </a:r>
          </a:p>
        </p:txBody>
      </p:sp>
      <p:sp>
        <p:nvSpPr>
          <p:cNvPr id="6" name="TextBox 4"/>
          <p:cNvSpPr txBox="1"/>
          <p:nvPr/>
        </p:nvSpPr>
        <p:spPr>
          <a:xfrm>
            <a:off x="2971800" y="34860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$("ul").append("&lt;li&gt;New item&lt;/li&gt;");</a:t>
            </a:r>
          </a:p>
        </p:txBody>
      </p:sp>
      <p:sp>
        <p:nvSpPr>
          <p:cNvPr id="7" name="TextBox 5"/>
          <p:cNvSpPr txBox="1"/>
          <p:nvPr/>
        </p:nvSpPr>
        <p:spPr>
          <a:xfrm>
            <a:off x="2971800" y="39432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$(#Warning").detach();</a:t>
            </a:r>
          </a:p>
        </p:txBody>
      </p:sp>
      <p:sp>
        <p:nvSpPr>
          <p:cNvPr id="8" name="TextBox 6"/>
          <p:cNvSpPr txBox="1"/>
          <p:nvPr/>
        </p:nvSpPr>
        <p:spPr>
          <a:xfrm>
            <a:off x="2971800" y="44004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$("h1").html("&lt;hgroup&gt;…&lt;/hgroup&gt;");</a:t>
            </a:r>
          </a:p>
        </p:txBody>
      </p:sp>
      <p:sp>
        <p:nvSpPr>
          <p:cNvPr id="9" name="TextBox 7"/>
          <p:cNvSpPr txBox="1"/>
          <p:nvPr/>
        </p:nvSpPr>
        <p:spPr>
          <a:xfrm>
            <a:off x="2971800" y="48576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t>
            </a:r>
            <a:r>
              <a:rPr lang="en-GB" b="0" dirty="0">
                <a:latin typeface="Lucida Sans Unicode" pitchFamily="34" charset="0"/>
                <a:cs typeface="Lucida Sans Unicode" pitchFamily="34" charset="0"/>
              </a:rPr>
              <a:t>Warning</a:t>
            </a:r>
            <a:r>
              <a:rPr lang="en-GB" b="0" dirty="0" smtClean="0">
                <a:latin typeface="Lucida Sans Unicode" pitchFamily="34" charset="0"/>
                <a:cs typeface="Lucida Sans Unicode" pitchFamily="34" charset="0"/>
              </a:rPr>
              <a:t>").replaceWith("&lt;p&gt;Panic over!&lt;/p&gt;");</a:t>
            </a:r>
            <a:endParaRPr lang="en-GB" b="0" dirty="0">
              <a:latin typeface="Lucida Sans Unicode" pitchFamily="34" charset="0"/>
              <a:cs typeface="Lucida Sans Unicode" pitchFamily="34" charset="0"/>
            </a:endParaRPr>
          </a:p>
        </p:txBody>
      </p:sp>
      <p:sp>
        <p:nvSpPr>
          <p:cNvPr id="10" name="TextBox 8"/>
          <p:cNvSpPr txBox="1"/>
          <p:nvPr/>
        </p:nvSpPr>
        <p:spPr>
          <a:xfrm>
            <a:off x="2971800" y="5314890"/>
            <a:ext cx="60198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$("input[type=text").val();</a:t>
            </a:r>
            <a:endParaRPr lang="en-GB" sz="2000" b="0" dirty="0">
              <a:latin typeface="Lucida Sans Unicode" pitchFamily="34" charset="0"/>
              <a:cs typeface="Lucida Sans Unicode" pitchFamily="34" charset="0"/>
            </a:endParaRPr>
          </a:p>
        </p:txBody>
      </p:sp>
      <p:sp>
        <p:nvSpPr>
          <p:cNvPr id="3" name="Title 2"/>
          <p:cNvSpPr>
            <a:spLocks noGrp="1"/>
          </p:cNvSpPr>
          <p:nvPr>
            <p:ph type="title"/>
          </p:nvPr>
        </p:nvSpPr>
        <p:spPr>
          <a:xfrm>
            <a:off x="458788" y="-29029"/>
            <a:ext cx="7784034" cy="476674"/>
          </a:xfrm>
        </p:spPr>
        <p:txBody>
          <a:bodyPr/>
          <a:lstStyle/>
          <a:p>
            <a:r>
              <a:rPr lang="pt-BR" dirty="0"/>
              <a:t/>
            </a:r>
            <a:br>
              <a:rPr lang="pt-BR" dirty="0"/>
            </a:br>
            <a:r>
              <a:rPr lang="pt-BR" dirty="0"/>
              <a:t>Adicionando, Removendo e modificando elementos utilizando o jQuery</a:t>
            </a:r>
          </a:p>
        </p:txBody>
      </p:sp>
    </p:spTree>
    <p:extLst>
      <p:ext uri="{BB962C8B-B14F-4D97-AF65-F5344CB8AC3E}">
        <p14:creationId xmlns:p14="http://schemas.microsoft.com/office/powerpoint/2010/main" val="1059018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1988299f-7c27-4b52-a922-3a2871adf5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Manipulando</a:t>
            </a:r>
            <a:r>
              <a:rPr lang="en-GB" dirty="0"/>
              <a:t> Control Events </a:t>
            </a:r>
            <a:r>
              <a:rPr lang="en-GB" dirty="0" err="1"/>
              <a:t>usando</a:t>
            </a:r>
            <a:r>
              <a:rPr lang="en-GB" dirty="0"/>
              <a:t>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Use a função de </a:t>
            </a:r>
            <a:r>
              <a:rPr lang="pt-BR" b="1" dirty="0" smtClean="0"/>
              <a:t>selector</a:t>
            </a:r>
            <a:r>
              <a:rPr lang="pt-BR" dirty="0" smtClean="0"/>
              <a:t> </a:t>
            </a:r>
            <a:r>
              <a:rPr lang="pt-BR" dirty="0"/>
              <a:t>jQuery para encontrar o item que gera o evento</a:t>
            </a:r>
          </a:p>
          <a:p>
            <a:r>
              <a:rPr lang="pt-BR" dirty="0"/>
              <a:t>Use o método </a:t>
            </a:r>
            <a:r>
              <a:rPr lang="pt-BR" b="1" dirty="0"/>
              <a:t>bind</a:t>
            </a:r>
            <a:r>
              <a:rPr lang="pt-BR" dirty="0"/>
              <a:t> (ou um atalho jQuery) para ligar o manipulador de eventos para o evento</a:t>
            </a:r>
            <a:endParaRPr lang="en-US" dirty="0"/>
          </a:p>
        </p:txBody>
      </p:sp>
      <p:sp>
        <p:nvSpPr>
          <p:cNvPr id="5" name="TextBox 3"/>
          <p:cNvSpPr txBox="1"/>
          <p:nvPr/>
        </p:nvSpPr>
        <p:spPr>
          <a:xfrm>
            <a:off x="637155" y="3203985"/>
            <a:ext cx="7845363"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$("#submit").click(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userName = $("#NameBox").val();</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$("#thankYouArea").</a:t>
            </a:r>
            <a:r>
              <a:rPr lang="en-US" sz="2000" b="0" dirty="0" smtClean="0">
                <a:latin typeface="Lucida Sans Unicode" pitchFamily="34" charset="0"/>
                <a:cs typeface="Lucida Sans Unicode" pitchFamily="34" charset="0"/>
              </a:rPr>
              <a:t>replaceWith(</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"&lt;</a:t>
            </a:r>
            <a:r>
              <a:rPr lang="en-US" sz="2000" b="0" dirty="0">
                <a:latin typeface="Lucida Sans Unicode" pitchFamily="34" charset="0"/>
                <a:cs typeface="Lucida Sans Unicode" pitchFamily="34" charset="0"/>
              </a:rPr>
              <a:t>p&gt;Thank you " + userName + "&lt;/p&gt;");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29092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name="8985315a-9dc0-4cda-908b-2cabfc93dd0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Displaying Data and Handling Events by Using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91596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2454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Displaying Data and Handling Events by Using JavaScript.</a:t>
            </a:r>
            <a:endParaRPr lang="en-US" dirty="0"/>
          </a:p>
        </p:txBody>
      </p:sp>
      <p:sp>
        <p:nvSpPr>
          <p:cNvPr id="3" name="Text Placeholder 2"/>
          <p:cNvSpPr>
            <a:spLocks noGrp="1"/>
          </p:cNvSpPr>
          <p:nvPr>
            <p:ph type="body" idx="1"/>
          </p:nvPr>
        </p:nvSpPr>
        <p:spPr/>
        <p:txBody>
          <a:bodyPr/>
          <a:lstStyle/>
          <a:p>
            <a:r>
              <a:rPr lang="en-GB" dirty="0" smtClean="0"/>
              <a:t>Exercise 1: Displaying Data Programmatically
Exercise 2: Handling Events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375241"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4099197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104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t>
            </a:r>
            <a:r>
              <a:rPr lang="en-GB" dirty="0" err="1"/>
              <a:t>Visão</a:t>
            </a:r>
            <a:r>
              <a:rPr lang="en-GB" dirty="0"/>
              <a:t> </a:t>
            </a:r>
            <a:r>
              <a:rPr lang="en-GB" dirty="0" err="1"/>
              <a:t>Geral</a:t>
            </a:r>
            <a:r>
              <a:rPr lang="en-GB" dirty="0"/>
              <a:t> do JavaScript</a:t>
            </a:r>
            <a:br>
              <a:rPr lang="en-GB" dirty="0"/>
            </a:br>
            <a:endParaRPr lang="en-US" dirty="0"/>
          </a:p>
        </p:txBody>
      </p:sp>
      <p:sp>
        <p:nvSpPr>
          <p:cNvPr id="3" name="Text Placeholder 2"/>
          <p:cNvSpPr>
            <a:spLocks noGrp="1"/>
          </p:cNvSpPr>
          <p:nvPr>
            <p:ph type="body" idx="1"/>
          </p:nvPr>
        </p:nvSpPr>
        <p:spPr/>
        <p:txBody>
          <a:bodyPr/>
          <a:lstStyle/>
          <a:p>
            <a:r>
              <a:rPr lang="en-GB" dirty="0" smtClean="0"/>
              <a:t>O </a:t>
            </a:r>
            <a:r>
              <a:rPr lang="en-GB" dirty="0" err="1" smtClean="0"/>
              <a:t>que</a:t>
            </a:r>
            <a:r>
              <a:rPr lang="en-GB" dirty="0" smtClean="0"/>
              <a:t> é JavaScript?
</a:t>
            </a:r>
            <a:r>
              <a:rPr lang="en-GB" dirty="0" err="1" smtClean="0"/>
              <a:t>Sintaxe</a:t>
            </a:r>
            <a:r>
              <a:rPr lang="en-GB" dirty="0" smtClean="0"/>
              <a:t> JavaScript
</a:t>
            </a:r>
            <a:r>
              <a:rPr lang="en-GB" dirty="0" err="1" smtClean="0"/>
              <a:t>Variaveis</a:t>
            </a:r>
            <a:r>
              <a:rPr lang="en-GB" dirty="0" smtClean="0"/>
              <a:t>, </a:t>
            </a:r>
            <a:r>
              <a:rPr lang="en-GB" dirty="0" err="1" smtClean="0"/>
              <a:t>Tipos</a:t>
            </a:r>
            <a:r>
              <a:rPr lang="en-GB" dirty="0" smtClean="0"/>
              <a:t> de Dados e </a:t>
            </a:r>
            <a:r>
              <a:rPr lang="en-GB" dirty="0" err="1" smtClean="0"/>
              <a:t>Operadores</a:t>
            </a:r>
            <a:r>
              <a:rPr lang="en-GB" dirty="0" smtClean="0"/>
              <a:t>
</a:t>
            </a:r>
            <a:r>
              <a:rPr lang="en-GB" dirty="0" err="1" smtClean="0"/>
              <a:t>Funções</a:t>
            </a:r>
            <a:r>
              <a:rPr lang="en-GB" dirty="0" smtClean="0"/>
              <a:t>
</a:t>
            </a:r>
            <a:r>
              <a:rPr lang="en-GB" dirty="0" err="1" smtClean="0"/>
              <a:t>Declarações</a:t>
            </a:r>
            <a:r>
              <a:rPr lang="en-GB" dirty="0" smtClean="0"/>
              <a:t> </a:t>
            </a:r>
            <a:r>
              <a:rPr lang="en-GB" dirty="0" err="1" smtClean="0"/>
              <a:t>Condicionais</a:t>
            </a:r>
            <a:r>
              <a:rPr lang="en-GB" dirty="0" smtClean="0"/>
              <a:t>
</a:t>
            </a:r>
            <a:r>
              <a:rPr lang="en-GB" dirty="0" err="1" smtClean="0"/>
              <a:t>Declarações</a:t>
            </a:r>
            <a:r>
              <a:rPr lang="en-GB" dirty="0" smtClean="0"/>
              <a:t> de Looping
</a:t>
            </a:r>
            <a:r>
              <a:rPr lang="en-GB" dirty="0" err="1" smtClean="0"/>
              <a:t>Usando</a:t>
            </a:r>
            <a:r>
              <a:rPr lang="en-GB" dirty="0" smtClean="0"/>
              <a:t> </a:t>
            </a:r>
            <a:r>
              <a:rPr lang="en-GB" dirty="0" err="1" smtClean="0"/>
              <a:t>Tipos</a:t>
            </a:r>
            <a:r>
              <a:rPr lang="en-GB" dirty="0" smtClean="0"/>
              <a:t> de </a:t>
            </a:r>
            <a:r>
              <a:rPr lang="en-GB" dirty="0" err="1" smtClean="0"/>
              <a:t>Objetos</a:t>
            </a:r>
            <a:r>
              <a:rPr lang="en-GB" dirty="0" smtClean="0"/>
              <a:t>
</a:t>
            </a:r>
            <a:r>
              <a:rPr lang="en-GB" dirty="0" err="1"/>
              <a:t>Definindo</a:t>
            </a:r>
            <a:r>
              <a:rPr lang="en-GB" dirty="0"/>
              <a:t> Arrays de </a:t>
            </a:r>
            <a:r>
              <a:rPr lang="en-GB" dirty="0" err="1"/>
              <a:t>objetos</a:t>
            </a:r>
            <a:r>
              <a:rPr lang="en-GB" dirty="0"/>
              <a:t> </a:t>
            </a:r>
            <a:r>
              <a:rPr lang="en-GB" dirty="0" err="1"/>
              <a:t>usando</a:t>
            </a:r>
            <a:r>
              <a:rPr lang="en-GB" dirty="0"/>
              <a:t> JSON</a:t>
            </a:r>
            <a:endParaRPr lang="en-US" dirty="0"/>
          </a:p>
        </p:txBody>
      </p:sp>
    </p:spTree>
    <p:extLst>
      <p:ext uri="{BB962C8B-B14F-4D97-AF65-F5344CB8AC3E}">
        <p14:creationId xmlns:p14="http://schemas.microsoft.com/office/powerpoint/2010/main" val="917369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756961"/>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Segoe UI"/>
              </a:rPr>
              <a:t>The conference being organized by ContosoConf consists of a number of sessions that are organized into tracks. A track groups sessions of related technologies, and conference attendees can view the sessions in a track to determine which ones may be of most interest to them.</a:t>
            </a:r>
            <a:endParaRPr lang="en-US" sz="2800" dirty="0" smtClean="0">
              <a:effectLst/>
              <a:latin typeface="Segoe UI"/>
              <a:ea typeface="Times New Roman"/>
              <a:cs typeface="Times New Roman"/>
            </a:endParaRPr>
          </a:p>
          <a:p>
            <a:pPr>
              <a:lnSpc>
                <a:spcPct val="115000"/>
              </a:lnSpc>
              <a:spcAft>
                <a:spcPts val="1000"/>
              </a:spcAft>
            </a:pPr>
            <a:r>
              <a:rPr lang="en-US" sz="2800" dirty="0" smtClean="0">
                <a:effectLst/>
                <a:latin typeface="Segoe UI"/>
                <a:ea typeface="Times New Roman"/>
                <a:cs typeface="Segoe UI"/>
              </a:rPr>
              <a:t> </a:t>
            </a:r>
            <a:endParaRPr lang="en-US" sz="2800" dirty="0" smtClean="0">
              <a:effectLst/>
              <a:latin typeface="Segoe UI"/>
              <a:ea typeface="Times New Roman"/>
              <a:cs typeface="Times New Roman"/>
            </a:endParaRPr>
          </a:p>
          <a:p>
            <a:pPr>
              <a:lnSpc>
                <a:spcPct val="115000"/>
              </a:lnSpc>
              <a:spcAft>
                <a:spcPts val="1000"/>
              </a:spcAft>
            </a:pPr>
            <a:r>
              <a:rPr lang="en-US" sz="2800" dirty="0" smtClean="0">
                <a:effectLst/>
                <a:latin typeface="Segoe UI"/>
                <a:ea typeface="Times New Roman"/>
                <a:cs typeface="Segoe UI"/>
              </a:rPr>
              <a:t>To assist conference attendees, you have been asked to create a Schedule page for the ContosoConf website listing the tracks and sessions for the conference. </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575979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13603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773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a:t>
            </a:r>
            <a:r>
              <a:rPr lang="en-US" dirty="0" err="1" smtClean="0"/>
              <a:t>que</a:t>
            </a:r>
            <a:r>
              <a:rPr lang="en-US" dirty="0" smtClean="0"/>
              <a:t> é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JavaScript é uma linguagem de programação que suporta </a:t>
            </a:r>
            <a:r>
              <a:rPr lang="en-US" dirty="0" smtClean="0"/>
              <a:t>:</a:t>
            </a:r>
          </a:p>
          <a:p>
            <a:endParaRPr lang="en-US" dirty="0" smtClean="0"/>
          </a:p>
          <a:p>
            <a:endParaRPr lang="en-US" dirty="0"/>
          </a:p>
          <a:p>
            <a:endParaRPr lang="en-US" dirty="0" smtClean="0"/>
          </a:p>
          <a:p>
            <a:endParaRPr lang="en-US" dirty="0"/>
          </a:p>
          <a:p>
            <a:r>
              <a:rPr lang="en-US" dirty="0" smtClean="0"/>
              <a:t>Use JavaScript com o Document Object Model </a:t>
            </a:r>
            <a:r>
              <a:rPr lang="en-US" dirty="0"/>
              <a:t>e</a:t>
            </a:r>
            <a:r>
              <a:rPr lang="en-US" dirty="0" smtClean="0"/>
              <a:t> Browser Object Model para </a:t>
            </a:r>
            <a:r>
              <a:rPr lang="en-US" dirty="0" err="1" smtClean="0"/>
              <a:t>criar</a:t>
            </a:r>
            <a:r>
              <a:rPr lang="en-US" dirty="0" smtClean="0"/>
              <a:t> </a:t>
            </a:r>
            <a:r>
              <a:rPr lang="en-US" dirty="0" err="1" smtClean="0"/>
              <a:t>páginas</a:t>
            </a:r>
            <a:r>
              <a:rPr lang="en-US" dirty="0" smtClean="0"/>
              <a:t> web </a:t>
            </a:r>
            <a:r>
              <a:rPr lang="en-US" dirty="0" err="1" smtClean="0"/>
              <a:t>dinâmicas</a:t>
            </a:r>
            <a:r>
              <a:rPr lang="en-US" dirty="0" smtClean="0"/>
              <a:t>.</a:t>
            </a:r>
          </a:p>
          <a:p>
            <a:r>
              <a:rPr lang="en-US" dirty="0" smtClean="0"/>
              <a:t>Use o AJAX API para </a:t>
            </a:r>
            <a:r>
              <a:rPr lang="en-US" dirty="0" err="1" smtClean="0"/>
              <a:t>criar</a:t>
            </a:r>
            <a:r>
              <a:rPr lang="en-US" dirty="0" smtClean="0"/>
              <a:t> </a:t>
            </a:r>
            <a:r>
              <a:rPr lang="en-US" dirty="0" err="1" smtClean="0"/>
              <a:t>requisições</a:t>
            </a:r>
            <a:r>
              <a:rPr lang="en-US" dirty="0" smtClean="0"/>
              <a:t> </a:t>
            </a:r>
            <a:r>
              <a:rPr lang="en-US" dirty="0" err="1" smtClean="0"/>
              <a:t>assíncronas</a:t>
            </a:r>
            <a:r>
              <a:rPr lang="en-US" dirty="0" smtClean="0"/>
              <a:t> para um </a:t>
            </a:r>
            <a:r>
              <a:rPr lang="en-US" dirty="0" err="1" smtClean="0"/>
              <a:t>servidor</a:t>
            </a:r>
            <a:r>
              <a:rPr lang="en-US" dirty="0" smtClean="0"/>
              <a:t> web.</a:t>
            </a:r>
          </a:p>
          <a:p>
            <a:endParaRPr lang="en-US" dirty="0"/>
          </a:p>
        </p:txBody>
      </p:sp>
      <p:sp>
        <p:nvSpPr>
          <p:cNvPr id="5" name="5-Point Star 4" descr="A five-point star with the title &quot;Operators&quot;"/>
          <p:cNvSpPr/>
          <p:nvPr/>
        </p:nvSpPr>
        <p:spPr bwMode="auto">
          <a:xfrm>
            <a:off x="169168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5-Point Star 5" descr="A five-point star with the title &quot;Variables&quot;"/>
          <p:cNvSpPr/>
          <p:nvPr/>
        </p:nvSpPr>
        <p:spPr bwMode="auto">
          <a:xfrm>
            <a:off x="35496"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5-Point Star 6" descr="A five-point star with the title &quot;Functions&quot;"/>
          <p:cNvSpPr/>
          <p:nvPr/>
        </p:nvSpPr>
        <p:spPr bwMode="auto">
          <a:xfrm>
            <a:off x="3347864"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5-Point Star 7" descr="A five-point star with the title &quot;Conditional Statements and Loops&quot;"/>
          <p:cNvSpPr/>
          <p:nvPr/>
        </p:nvSpPr>
        <p:spPr bwMode="auto">
          <a:xfrm>
            <a:off x="5004048" y="1371599"/>
            <a:ext cx="2396478" cy="2438401"/>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9" name="5-Point Star 8" descr="A five-point star with the title &quot;Objects&quot;"/>
          <p:cNvSpPr/>
          <p:nvPr/>
        </p:nvSpPr>
        <p:spPr bwMode="auto">
          <a:xfrm>
            <a:off x="7051104"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TextBox 7"/>
          <p:cNvSpPr txBox="1"/>
          <p:nvPr/>
        </p:nvSpPr>
        <p:spPr>
          <a:xfrm>
            <a:off x="395536" y="2590800"/>
            <a:ext cx="122475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smtClean="0"/>
              <a:t>Variavéis</a:t>
            </a:r>
            <a:endParaRPr lang="en-GB" b="0" dirty="0"/>
          </a:p>
        </p:txBody>
      </p:sp>
      <p:sp>
        <p:nvSpPr>
          <p:cNvPr id="11" name="TextBox 8"/>
          <p:cNvSpPr txBox="1"/>
          <p:nvPr/>
        </p:nvSpPr>
        <p:spPr>
          <a:xfrm>
            <a:off x="2051720" y="2145496"/>
            <a:ext cx="151913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smtClean="0"/>
              <a:t>Operadores</a:t>
            </a:r>
            <a:endParaRPr lang="en-GB" b="0" dirty="0"/>
          </a:p>
        </p:txBody>
      </p:sp>
      <p:sp>
        <p:nvSpPr>
          <p:cNvPr id="12" name="TextBox 9"/>
          <p:cNvSpPr txBox="1"/>
          <p:nvPr/>
        </p:nvSpPr>
        <p:spPr>
          <a:xfrm>
            <a:off x="3707904" y="2710934"/>
            <a:ext cx="112723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smtClean="0"/>
              <a:t>Funções</a:t>
            </a:r>
            <a:endParaRPr lang="en-GB" b="0" dirty="0"/>
          </a:p>
        </p:txBody>
      </p:sp>
      <p:sp>
        <p:nvSpPr>
          <p:cNvPr id="13" name="TextBox 10"/>
          <p:cNvSpPr txBox="1"/>
          <p:nvPr/>
        </p:nvSpPr>
        <p:spPr>
          <a:xfrm>
            <a:off x="5508104" y="2289646"/>
            <a:ext cx="159526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smtClean="0"/>
              <a:t>Declarações</a:t>
            </a:r>
            <a:r>
              <a:rPr lang="en-GB" b="0" dirty="0" smtClean="0"/>
              <a:t> </a:t>
            </a:r>
            <a:r>
              <a:rPr lang="en-GB" b="0" dirty="0" err="1" smtClean="0"/>
              <a:t>Condicionas</a:t>
            </a:r>
            <a:r>
              <a:rPr lang="en-GB" b="0" dirty="0" smtClean="0"/>
              <a:t> </a:t>
            </a:r>
            <a:r>
              <a:rPr lang="en-GB" b="0" dirty="0" smtClean="0"/>
              <a:t>e Loops</a:t>
            </a:r>
          </a:p>
        </p:txBody>
      </p:sp>
      <p:sp>
        <p:nvSpPr>
          <p:cNvPr id="14" name="TextBox 11"/>
          <p:cNvSpPr txBox="1"/>
          <p:nvPr/>
        </p:nvSpPr>
        <p:spPr>
          <a:xfrm>
            <a:off x="7544542" y="2707621"/>
            <a:ext cx="10791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smtClean="0"/>
              <a:t>Objetos</a:t>
            </a:r>
            <a:endParaRPr lang="en-GB" b="0" dirty="0"/>
          </a:p>
        </p:txBody>
      </p:sp>
    </p:spTree>
    <p:extLst>
      <p:ext uri="{BB962C8B-B14F-4D97-AF65-F5344CB8AC3E}">
        <p14:creationId xmlns:p14="http://schemas.microsoft.com/office/powerpoint/2010/main" val="78175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Sintaxe</a:t>
            </a:r>
            <a:r>
              <a:rPr lang="en-US" dirty="0" smtClean="0"/>
              <a:t> JavaScript </a:t>
            </a:r>
            <a:endParaRPr lang="en-US" dirty="0"/>
          </a:p>
        </p:txBody>
      </p:sp>
      <p:sp>
        <p:nvSpPr>
          <p:cNvPr id="4" name="Content Placeholder 2"/>
          <p:cNvSpPr>
            <a:spLocks noGrp="1"/>
          </p:cNvSpPr>
          <p:nvPr/>
        </p:nvSpPr>
        <p:spPr bwMode="auto">
          <a:xfrm>
            <a:off x="458788" y="1021215"/>
            <a:ext cx="85057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Uma instrução JavaScript representa uma linha de código para ser </a:t>
            </a:r>
            <a:r>
              <a:rPr lang="pt-BR" dirty="0" smtClean="0"/>
              <a:t>executada</a:t>
            </a:r>
            <a:endParaRPr lang="en-US" dirty="0" smtClean="0"/>
          </a:p>
          <a:p>
            <a:r>
              <a:rPr lang="pt-BR" dirty="0"/>
              <a:t>Terminar instruções com um ponto e </a:t>
            </a:r>
            <a:r>
              <a:rPr lang="pt-BR" dirty="0" smtClean="0"/>
              <a:t>vírgula</a:t>
            </a:r>
            <a:endParaRPr lang="en-US" dirty="0" smtClean="0"/>
          </a:p>
          <a:p>
            <a:endParaRPr lang="en-US" dirty="0" smtClean="0"/>
          </a:p>
          <a:p>
            <a:endParaRPr lang="en-US" dirty="0"/>
          </a:p>
          <a:p>
            <a:endParaRPr lang="en-US" dirty="0" smtClean="0"/>
          </a:p>
          <a:p>
            <a:endParaRPr lang="en-US" dirty="0" smtClean="0"/>
          </a:p>
          <a:p>
            <a:r>
              <a:rPr lang="pt-BR" dirty="0"/>
              <a:t>Use comentários para adicionar notas a seus scripts</a:t>
            </a:r>
            <a:endParaRPr lang="en-US" dirty="0" smtClean="0"/>
          </a:p>
        </p:txBody>
      </p:sp>
      <p:sp>
        <p:nvSpPr>
          <p:cNvPr id="5" name="TextBox 3"/>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thisVariable = 3;</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counter = counter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GoDoThisThing</a:t>
            </a:r>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document.write("An incredibly really \</a:t>
            </a:r>
          </a:p>
          <a:p>
            <a:r>
              <a:rPr lang="en-GB" sz="2000" b="0" dirty="0">
                <a:latin typeface="Lucida Sans Unicode" pitchFamily="34" charset="0"/>
                <a:cs typeface="Lucida Sans Unicode" pitchFamily="34" charset="0"/>
              </a:rPr>
              <a:t>  very long greeting to the world</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 document.write("I'm learning JavaScript"); // </a:t>
            </a:r>
            <a:r>
              <a:rPr lang="en-GB" sz="2000" b="0" dirty="0" smtClean="0">
                <a:latin typeface="Lucida Sans Unicode" pitchFamily="34" charset="0"/>
                <a:cs typeface="Lucida Sans Unicode" pitchFamily="34" charset="0"/>
              </a:rPr>
              <a:t>display a message</a:t>
            </a:r>
            <a:endParaRPr lang="en-GB" sz="2000" b="0" dirty="0">
              <a:latin typeface="Lucida Sans Unicode" pitchFamily="34" charset="0"/>
              <a:cs typeface="Lucida Sans Unicode" pitchFamily="34" charset="0"/>
            </a:endParaRPr>
          </a:p>
          <a:p>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You can </a:t>
            </a:r>
            <a:r>
              <a:rPr lang="en-GB" sz="2000" b="0" dirty="0" smtClean="0">
                <a:latin typeface="Lucida Sans Unicode" pitchFamily="34" charset="0"/>
                <a:cs typeface="Lucida Sans Unicode" pitchFamily="34" charset="0"/>
              </a:rPr>
              <a:t>use a </a:t>
            </a:r>
            <a:r>
              <a:rPr lang="en-GB" sz="2000" b="0" dirty="0">
                <a:latin typeface="Lucida Sans Unicode" pitchFamily="34" charset="0"/>
                <a:cs typeface="Lucida Sans Unicode" pitchFamily="34" charset="0"/>
              </a:rPr>
              <a:t>multi-line comment</a:t>
            </a:r>
          </a:p>
          <a:p>
            <a:r>
              <a:rPr lang="en-GB" sz="2000" b="0" dirty="0" smtClean="0">
                <a:latin typeface="Lucida Sans Unicode" pitchFamily="34" charset="0"/>
                <a:cs typeface="Lucida Sans Unicode" pitchFamily="34" charset="0"/>
              </a:rPr>
              <a:t>to </a:t>
            </a:r>
            <a:r>
              <a:rPr lang="en-GB" sz="2000" b="0" dirty="0">
                <a:latin typeface="Lucida Sans Unicode" pitchFamily="34" charset="0"/>
                <a:cs typeface="Lucida Sans Unicode" pitchFamily="34" charset="0"/>
              </a:rPr>
              <a:t>add more </a:t>
            </a:r>
            <a:r>
              <a:rPr lang="en-GB" sz="2000" b="0" dirty="0" smtClean="0">
                <a:latin typeface="Lucida Sans Unicode" pitchFamily="34" charset="0"/>
                <a:cs typeface="Lucida Sans Unicode" pitchFamily="34" charset="0"/>
              </a:rPr>
              <a:t>information */ </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600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c7f569c-8867-40cf-82a6-0212d01567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Variaveis</a:t>
            </a:r>
            <a:r>
              <a:rPr lang="en-GB" dirty="0"/>
              <a:t>, </a:t>
            </a:r>
            <a:r>
              <a:rPr lang="en-GB" dirty="0" err="1"/>
              <a:t>Tipos</a:t>
            </a:r>
            <a:r>
              <a:rPr lang="en-GB" dirty="0"/>
              <a:t> de Dados e </a:t>
            </a:r>
            <a:r>
              <a:rPr lang="en-GB" dirty="0" err="1"/>
              <a:t>Operadores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
            </a:r>
            <a:r>
              <a:rPr lang="en-US" b="1" dirty="0" err="1"/>
              <a:t>var</a:t>
            </a:r>
            <a:r>
              <a:rPr lang="en-US" dirty="0"/>
              <a:t> </a:t>
            </a:r>
            <a:r>
              <a:rPr lang="en-US" dirty="0" smtClean="0"/>
              <a:t>para </a:t>
            </a:r>
            <a:r>
              <a:rPr lang="en-US" dirty="0" err="1" smtClean="0"/>
              <a:t>declarar</a:t>
            </a:r>
            <a:r>
              <a:rPr lang="en-US" dirty="0" smtClean="0"/>
              <a:t> </a:t>
            </a:r>
            <a:r>
              <a:rPr lang="en-US" dirty="0" err="1" smtClean="0"/>
              <a:t>variáveis</a:t>
            </a:r>
            <a:endParaRPr lang="en-US" dirty="0" smtClean="0"/>
          </a:p>
          <a:p>
            <a:endParaRPr lang="en-US" dirty="0"/>
          </a:p>
          <a:p>
            <a:endParaRPr lang="en-US" dirty="0" smtClean="0"/>
          </a:p>
          <a:p>
            <a:r>
              <a:rPr lang="pt-BR" dirty="0"/>
              <a:t>JavaScript tem três tipos </a:t>
            </a:r>
            <a:r>
              <a:rPr lang="pt-BR" dirty="0" smtClean="0"/>
              <a:t>simples</a:t>
            </a:r>
            <a:endParaRPr lang="en-US" dirty="0" smtClean="0"/>
          </a:p>
          <a:p>
            <a:pPr lvl="1"/>
            <a:r>
              <a:rPr lang="en-US" dirty="0" smtClean="0"/>
              <a:t>String, Number e Boolean</a:t>
            </a:r>
          </a:p>
          <a:p>
            <a:pPr lvl="1"/>
            <a:r>
              <a:rPr lang="pt-BR" dirty="0"/>
              <a:t>As variáveis também podem ser </a:t>
            </a:r>
            <a:r>
              <a:rPr lang="pt-BR" dirty="0" smtClean="0"/>
              <a:t>indefinidas </a:t>
            </a:r>
            <a:r>
              <a:rPr lang="pt-BR" dirty="0"/>
              <a:t>ou </a:t>
            </a:r>
            <a:r>
              <a:rPr lang="pt-BR" dirty="0" smtClean="0"/>
              <a:t>nulas</a:t>
            </a:r>
            <a:endParaRPr lang="en-US" dirty="0" smtClean="0"/>
          </a:p>
          <a:p>
            <a:endParaRPr lang="en-US" dirty="0" smtClean="0"/>
          </a:p>
          <a:p>
            <a:endParaRPr lang="en-US" dirty="0"/>
          </a:p>
          <a:p>
            <a:r>
              <a:rPr lang="en-US" dirty="0"/>
              <a:t>JavaScript </a:t>
            </a:r>
            <a:r>
              <a:rPr lang="en-US" dirty="0" err="1"/>
              <a:t>suporta</a:t>
            </a:r>
            <a:r>
              <a:rPr lang="en-US" dirty="0"/>
              <a:t> </a:t>
            </a:r>
            <a:r>
              <a:rPr lang="en-US" dirty="0" err="1"/>
              <a:t>muitos</a:t>
            </a:r>
            <a:r>
              <a:rPr lang="en-US" dirty="0"/>
              <a:t> </a:t>
            </a:r>
            <a:r>
              <a:rPr lang="en-US" dirty="0" err="1"/>
              <a:t>operadores</a:t>
            </a:r>
            <a:endParaRPr lang="en-US" dirty="0"/>
          </a:p>
          <a:p>
            <a:pPr lvl="1"/>
            <a:r>
              <a:rPr lang="en-US" dirty="0" smtClean="0"/>
              <a:t>Arithmetic, assignment, comparison, Boolean, conditional e string</a:t>
            </a:r>
          </a:p>
          <a:p>
            <a:endParaRPr lang="en-US" dirty="0"/>
          </a:p>
        </p:txBody>
      </p:sp>
      <p:sp>
        <p:nvSpPr>
          <p:cNvPr id="5" name="TextBox 3"/>
          <p:cNvSpPr txBox="1"/>
          <p:nvPr/>
        </p:nvSpPr>
        <p:spPr>
          <a:xfrm>
            <a:off x="685800" y="1600206"/>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a:t>
            </a:r>
            <a:r>
              <a:rPr lang="en-US" sz="2000" b="0" dirty="0" smtClean="0">
                <a:latin typeface="Lucida Sans Unicode" pitchFamily="34" charset="0"/>
                <a:cs typeface="Lucida Sans Unicode" pitchFamily="34" charset="0"/>
              </a:rPr>
              <a:t>answer </a:t>
            </a:r>
            <a:r>
              <a:rPr lang="en-US" sz="2000" b="0" dirty="0">
                <a:latin typeface="Lucida Sans Unicode" pitchFamily="34" charset="0"/>
                <a:cs typeface="Lucida Sans Unicode" pitchFamily="34" charset="0"/>
              </a:rPr>
              <a:t>= 3;</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var actuallyAsString = "42";</a:t>
            </a:r>
          </a:p>
        </p:txBody>
      </p:sp>
      <p:sp>
        <p:nvSpPr>
          <p:cNvPr id="6" name="TextBox 4"/>
          <p:cNvSpPr txBox="1"/>
          <p:nvPr/>
        </p:nvSpPr>
        <p:spPr>
          <a:xfrm>
            <a:off x="685800" y="4008248"/>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var noValue; // noValue has the value undefined</a:t>
            </a:r>
          </a:p>
          <a:p>
            <a:r>
              <a:rPr lang="en-GB" sz="2000" b="0" dirty="0" smtClean="0">
                <a:latin typeface="Lucida Sans Unicode" pitchFamily="34" charset="0"/>
                <a:cs typeface="Lucida Sans Unicode" pitchFamily="34" charset="0"/>
              </a:rPr>
              <a:t>var nullValue</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null; // null is different to undefined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8409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smtClean="0"/>
              <a:t>Funções</a:t>
            </a:r>
            <a:r>
              <a:rPr lang="en-US" dirty="0" smtClean="0"/>
              <a:t> </a:t>
            </a:r>
            <a:r>
              <a:rPr lang="en-US" dirty="0" err="1" smtClean="0"/>
              <a:t>são</a:t>
            </a:r>
            <a:r>
              <a:rPr lang="en-US" dirty="0" smtClean="0"/>
              <a:t> </a:t>
            </a:r>
            <a:r>
              <a:rPr lang="en-US" dirty="0" err="1" smtClean="0"/>
              <a:t>blocos</a:t>
            </a:r>
            <a:r>
              <a:rPr lang="en-US" dirty="0" smtClean="0"/>
              <a:t> </a:t>
            </a:r>
            <a:r>
              <a:rPr lang="en-US" dirty="0" err="1" smtClean="0"/>
              <a:t>nomeados</a:t>
            </a:r>
            <a:r>
              <a:rPr lang="en-US" dirty="0" smtClean="0"/>
              <a:t> de </a:t>
            </a:r>
            <a:r>
              <a:rPr lang="en-US" dirty="0" err="1" smtClean="0"/>
              <a:t>código</a:t>
            </a:r>
            <a:r>
              <a:rPr lang="en-US" dirty="0" smtClean="0"/>
              <a:t> </a:t>
            </a:r>
            <a:r>
              <a:rPr lang="en-US" dirty="0" err="1" smtClean="0"/>
              <a:t>reutilizável</a:t>
            </a:r>
            <a:endParaRPr lang="en-US" sz="1600" dirty="0" smtClean="0">
              <a:latin typeface="Lucida Sans Unicode" pitchFamily="34" charset="0"/>
              <a:cs typeface="Lucida Sans Unicode" pitchFamily="34" charset="0"/>
            </a:endParaRPr>
          </a:p>
          <a:p>
            <a:endParaRPr lang="en-US" dirty="0" smtClean="0"/>
          </a:p>
          <a:p>
            <a:endParaRPr lang="en-US" dirty="0" smtClean="0"/>
          </a:p>
          <a:p>
            <a:endParaRPr lang="en-US" dirty="0"/>
          </a:p>
          <a:p>
            <a:pPr marL="288925" lvl="1" indent="0">
              <a:buNone/>
            </a:pPr>
            <a:endParaRPr lang="en-US" dirty="0" smtClean="0"/>
          </a:p>
          <a:p>
            <a:pPr marL="288925" lvl="1" indent="0">
              <a:buNone/>
            </a:pPr>
            <a:endParaRPr lang="en-US" dirty="0" smtClean="0"/>
          </a:p>
          <a:p>
            <a:pPr lvl="1"/>
            <a:r>
              <a:rPr lang="pt-BR" dirty="0"/>
              <a:t>Argumentos são acessíveis apenas dentro da função</a:t>
            </a:r>
          </a:p>
          <a:p>
            <a:pPr lvl="1"/>
            <a:r>
              <a:rPr lang="pt-BR" dirty="0"/>
              <a:t>Uma função pode retornar um valor</a:t>
            </a:r>
          </a:p>
          <a:p>
            <a:pPr lvl="1"/>
            <a:r>
              <a:rPr lang="pt-BR" dirty="0"/>
              <a:t>Uma função também pode declarar variáveis locais</a:t>
            </a:r>
          </a:p>
          <a:p>
            <a:pPr lvl="1"/>
            <a:r>
              <a:rPr lang="pt-BR" dirty="0"/>
              <a:t>As variáveis globais definidas fora de uma função estão disponíveis para todas as funções em scripts referenciados por uma página</a:t>
            </a:r>
            <a:endParaRPr lang="en-US" dirty="0"/>
          </a:p>
        </p:txBody>
      </p:sp>
      <p:sp>
        <p:nvSpPr>
          <p:cNvPr id="6" name="TextBox 3"/>
          <p:cNvSpPr txBox="1"/>
          <p:nvPr/>
        </p:nvSpPr>
        <p:spPr>
          <a:xfrm>
            <a:off x="674451" y="1974319"/>
            <a:ext cx="73152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000" b="0" dirty="0">
                <a:latin typeface="Lucida Sans Unicode" pitchFamily="34" charset="0"/>
                <a:cs typeface="Lucida Sans Unicode" pitchFamily="34" charset="0"/>
              </a:rPr>
              <a:t>function aName( argument1, argument2, …, argumentN ) {</a:t>
            </a:r>
          </a:p>
          <a:p>
            <a:pPr marL="0" indent="0">
              <a:buNone/>
            </a:pPr>
            <a:r>
              <a:rPr lang="en-US" sz="2000" b="0" dirty="0">
                <a:latin typeface="Lucida Sans Unicode" pitchFamily="34" charset="0"/>
                <a:cs typeface="Lucida Sans Unicode" pitchFamily="34" charset="0"/>
              </a:rPr>
              <a:t>  statement1;</a:t>
            </a:r>
          </a:p>
          <a:p>
            <a:pPr marL="0" indent="0">
              <a:buNone/>
            </a:pPr>
            <a:r>
              <a:rPr lang="en-US" sz="2000" b="0" dirty="0">
                <a:latin typeface="Lucida Sans Unicode" pitchFamily="34" charset="0"/>
                <a:cs typeface="Lucida Sans Unicode" pitchFamily="34" charset="0"/>
              </a:rPr>
              <a:t>  statement2;</a:t>
            </a:r>
          </a:p>
          <a:p>
            <a:pPr marL="0" indent="0">
              <a:buNone/>
            </a:pPr>
            <a:r>
              <a:rPr lang="en-US" sz="2000" b="0" dirty="0">
                <a:latin typeface="Lucida Sans Unicode" pitchFamily="34" charset="0"/>
                <a:cs typeface="Lucida Sans Unicode" pitchFamily="34" charset="0"/>
              </a:rPr>
              <a:t>  …</a:t>
            </a:r>
          </a:p>
          <a:p>
            <a:pPr marL="0" indent="0">
              <a:buNone/>
            </a:pPr>
            <a:r>
              <a:rPr lang="en-US" sz="2000" b="0" dirty="0">
                <a:latin typeface="Lucida Sans Unicode" pitchFamily="34" charset="0"/>
                <a:cs typeface="Lucida Sans Unicode" pitchFamily="34" charset="0"/>
              </a:rPr>
              <a:t>  statementN;</a:t>
            </a:r>
          </a:p>
          <a:p>
            <a:pPr marL="0" indent="0">
              <a:buNone/>
            </a:pPr>
            <a:r>
              <a:rPr lang="en-US"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5588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79ba0e9-315e-4482-96e4-8287d86d064b">
    <p:spTree>
      <p:nvGrpSpPr>
        <p:cNvPr id="1" name=""/>
        <p:cNvGrpSpPr/>
        <p:nvPr/>
      </p:nvGrpSpPr>
      <p:grpSpPr>
        <a:xfrm>
          <a:off x="0" y="0"/>
          <a:ext cx="0" cy="0"/>
          <a:chOff x="0" y="0"/>
          <a:chExt cx="0" cy="0"/>
        </a:xfrm>
      </p:grpSpPr>
      <p:sp>
        <p:nvSpPr>
          <p:cNvPr id="2" name="Title 1"/>
          <p:cNvSpPr>
            <a:spLocks noGrp="1"/>
          </p:cNvSpPr>
          <p:nvPr>
            <p:ph type="title"/>
          </p:nvPr>
        </p:nvSpPr>
        <p:spPr>
          <a:xfrm>
            <a:off x="434830" y="0"/>
            <a:ext cx="7773988" cy="740664"/>
          </a:xfrm>
        </p:spPr>
        <p:txBody>
          <a:bodyPr/>
          <a:lstStyle/>
          <a:p>
            <a:r>
              <a:rPr lang="en-GB" dirty="0" err="1"/>
              <a:t>Declarações</a:t>
            </a:r>
            <a:r>
              <a:rPr lang="en-GB" dirty="0"/>
              <a:t> </a:t>
            </a:r>
            <a:r>
              <a:rPr lang="en-GB" dirty="0" err="1"/>
              <a:t>Condicionais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JavaScript fornece duas </a:t>
            </a:r>
            <a:r>
              <a:rPr lang="pt-BR" dirty="0" smtClean="0"/>
              <a:t>Declarações condicionais</a:t>
            </a:r>
            <a:endParaRPr lang="en-US" dirty="0" smtClean="0"/>
          </a:p>
          <a:p>
            <a:pPr lvl="1"/>
            <a:r>
              <a:rPr lang="en-US" dirty="0" smtClean="0"/>
              <a:t>if:</a:t>
            </a:r>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a:t>s</a:t>
            </a:r>
            <a:r>
              <a:rPr lang="en-US" dirty="0" smtClean="0"/>
              <a:t>witch:</a:t>
            </a:r>
          </a:p>
          <a:p>
            <a:pPr lvl="1"/>
            <a:endParaRPr lang="en-US" dirty="0"/>
          </a:p>
          <a:p>
            <a:pPr lvl="1"/>
            <a:endParaRPr lang="en-US" dirty="0" smtClean="0"/>
          </a:p>
        </p:txBody>
      </p:sp>
      <p:sp>
        <p:nvSpPr>
          <p:cNvPr id="5" name="TextBox 5"/>
          <p:cNvSpPr txBox="1"/>
          <p:nvPr/>
        </p:nvSpPr>
        <p:spPr>
          <a:xfrm>
            <a:off x="1490295" y="1443635"/>
            <a:ext cx="6142941"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if (TotalAmountPaid &gt; AdvancePaid)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GenerateNewInvoice</a:t>
            </a:r>
            <a:r>
              <a:rPr lang="en-US" sz="2000" b="0" dirty="0" smtClean="0">
                <a:latin typeface="Lucida Sans Unicode" pitchFamily="34" charset="0"/>
                <a:cs typeface="Lucida Sans Unicode" pitchFamily="34" charset="0"/>
              </a:rPr>
              <a:t>();</a:t>
            </a:r>
          </a:p>
          <a:p>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else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WishGuestAPleasantJourney</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6"/>
          <p:cNvSpPr txBox="1"/>
          <p:nvPr/>
        </p:nvSpPr>
        <p:spPr>
          <a:xfrm>
            <a:off x="2156535" y="3175086"/>
            <a:ext cx="3797305"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RoomRate;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switch (typeOfRoom)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case "Suite":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500;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case </a:t>
            </a:r>
            <a:r>
              <a:rPr lang="en-US" sz="2000" b="0" dirty="0">
                <a:latin typeface="Lucida Sans Unicode" pitchFamily="34" charset="0"/>
                <a:cs typeface="Lucida Sans Unicode" pitchFamily="34" charset="0"/>
              </a:rPr>
              <a:t>"King":</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400;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default</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300;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316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f55e6b7-f1b7-46aa-a2f7-ca5e0dd3d3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Declarações</a:t>
            </a:r>
            <a:r>
              <a:rPr lang="en-GB" dirty="0"/>
              <a:t> de Looping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a:t>
            </a:r>
            <a:r>
              <a:rPr lang="en-US" dirty="0" err="1" smtClean="0"/>
              <a:t>fornece</a:t>
            </a:r>
            <a:r>
              <a:rPr lang="en-US" dirty="0" smtClean="0"/>
              <a:t> </a:t>
            </a:r>
            <a:r>
              <a:rPr lang="en-US" dirty="0" err="1" smtClean="0"/>
              <a:t>três</a:t>
            </a:r>
            <a:r>
              <a:rPr lang="en-US" dirty="0" smtClean="0"/>
              <a:t> </a:t>
            </a:r>
            <a:r>
              <a:rPr lang="en-US" dirty="0" err="1" smtClean="0"/>
              <a:t>declarações</a:t>
            </a:r>
            <a:r>
              <a:rPr lang="en-US" dirty="0" smtClean="0"/>
              <a:t> de loop constructs</a:t>
            </a:r>
          </a:p>
          <a:p>
            <a:pPr lvl="1"/>
            <a:endParaRPr lang="en-US" dirty="0" smtClean="0"/>
          </a:p>
          <a:p>
            <a:pPr lvl="1"/>
            <a:r>
              <a:rPr lang="en-US" dirty="0" smtClean="0"/>
              <a:t>while:</a:t>
            </a:r>
          </a:p>
          <a:p>
            <a:pPr lvl="1"/>
            <a:endParaRPr lang="en-US" dirty="0"/>
          </a:p>
          <a:p>
            <a:pPr lvl="1"/>
            <a:endParaRPr lang="en-US" dirty="0" smtClean="0"/>
          </a:p>
          <a:p>
            <a:pPr lvl="1"/>
            <a:endParaRPr lang="en-US" dirty="0" smtClean="0"/>
          </a:p>
          <a:p>
            <a:pPr lvl="1"/>
            <a:r>
              <a:rPr lang="en-US" dirty="0" smtClean="0"/>
              <a:t>do while:</a:t>
            </a:r>
          </a:p>
          <a:p>
            <a:pPr lvl="1"/>
            <a:endParaRPr lang="en-US" dirty="0"/>
          </a:p>
          <a:p>
            <a:pPr lvl="1"/>
            <a:endParaRPr lang="en-US" dirty="0" smtClean="0"/>
          </a:p>
          <a:p>
            <a:pPr lvl="1"/>
            <a:endParaRPr lang="en-US" dirty="0" smtClean="0"/>
          </a:p>
          <a:p>
            <a:pPr lvl="1"/>
            <a:r>
              <a:rPr lang="en-US" dirty="0"/>
              <a:t>f</a:t>
            </a:r>
            <a:r>
              <a:rPr lang="en-US" dirty="0" smtClean="0"/>
              <a:t>or:</a:t>
            </a:r>
            <a:endParaRPr lang="en-US" dirty="0"/>
          </a:p>
        </p:txBody>
      </p:sp>
      <p:sp>
        <p:nvSpPr>
          <p:cNvPr id="5" name="TextBox 3"/>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while (GuestIsStillCheckedIn())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numberOfNightsStay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do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eatARoundOfToast();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while </a:t>
            </a:r>
            <a:r>
              <a:rPr lang="en-US" sz="2000" b="0" dirty="0" smtClean="0">
                <a:latin typeface="Lucida Sans Unicode" pitchFamily="34" charset="0"/>
                <a:cs typeface="Lucida Sans Unicode" pitchFamily="34" charset="0"/>
              </a:rPr>
              <a:t>(StillHungry())</a:t>
            </a:r>
            <a:endParaRPr lang="en-GB" sz="2000" b="0" dirty="0">
              <a:latin typeface="Lucida Sans Unicode" pitchFamily="34" charset="0"/>
              <a:cs typeface="Lucida Sans Unicode" pitchFamily="34" charset="0"/>
            </a:endParaRPr>
          </a:p>
        </p:txBody>
      </p:sp>
      <p:sp>
        <p:nvSpPr>
          <p:cNvPr id="7" name="TextBox 5"/>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for </a:t>
            </a:r>
            <a:r>
              <a:rPr lang="en-US" sz="2000" b="0" dirty="0" smtClean="0">
                <a:latin typeface="Lucida Sans Unicode" pitchFamily="34" charset="0"/>
                <a:cs typeface="Lucida Sans Unicode" pitchFamily="34" charset="0"/>
              </a:rPr>
              <a:t>(var i=0</a:t>
            </a:r>
            <a:r>
              <a:rPr lang="en-US" sz="2000" b="0" dirty="0">
                <a:latin typeface="Lucida Sans Unicode" pitchFamily="34" charset="0"/>
                <a:cs typeface="Lucida Sans Unicode" pitchFamily="34" charset="0"/>
              </a:rPr>
              <a:t>; i&lt;10; i++)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p</a:t>
            </a:r>
            <a:r>
              <a:rPr lang="en-US" sz="2000" b="0" dirty="0" smtClean="0">
                <a:latin typeface="Lucida Sans Unicode" pitchFamily="34" charset="0"/>
                <a:cs typeface="Lucida Sans Unicode" pitchFamily="34" charset="0"/>
              </a:rPr>
              <a:t>lumpUpAPillow</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231801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258</TotalTime>
  <Words>4457</Words>
  <Application>Microsoft Office PowerPoint</Application>
  <PresentationFormat>On-screen Show (4:3)</PresentationFormat>
  <Paragraphs>543</Paragraphs>
  <Slides>32</Slides>
  <Notes>31</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Segoe Light</vt:lpstr>
      <vt:lpstr>Verdana</vt:lpstr>
      <vt:lpstr>Calibri</vt:lpstr>
      <vt:lpstr>Lucida Sans Unicode</vt:lpstr>
      <vt:lpstr>Segoe UI</vt:lpstr>
      <vt:lpstr>Times New Roman</vt:lpstr>
      <vt:lpstr>Wingdings</vt:lpstr>
      <vt:lpstr>Arial</vt:lpstr>
      <vt:lpstr>Symbol</vt:lpstr>
      <vt:lpstr>Segoe UI Light</vt:lpstr>
      <vt:lpstr>Presentation1</vt:lpstr>
      <vt:lpstr>Module 3</vt:lpstr>
      <vt:lpstr>Module Overview</vt:lpstr>
      <vt:lpstr>Lesson 1: Visão Geral do JavaScript </vt:lpstr>
      <vt:lpstr>O que é JavaScript?</vt:lpstr>
      <vt:lpstr>Sintaxe JavaScript </vt:lpstr>
      <vt:lpstr>Variaveis, Tipos de Dados e Operadores</vt:lpstr>
      <vt:lpstr>Funções</vt:lpstr>
      <vt:lpstr>Declarações Condicionais</vt:lpstr>
      <vt:lpstr>Declarações de Looping</vt:lpstr>
      <vt:lpstr>Usando Tipos de Objetos</vt:lpstr>
      <vt:lpstr>Definindo Arrays de objetos usando JSON</vt:lpstr>
      <vt:lpstr>Lesson 2: Introdução ao Modelo de Objeto de Documentos</vt:lpstr>
      <vt:lpstr>O Modelo de Objeto de Documentos</vt:lpstr>
      <vt:lpstr>DOM</vt:lpstr>
      <vt:lpstr>Localizando elementos no DOM</vt:lpstr>
      <vt:lpstr>Adicionando, Removendo e manipulando objetos no DOM</vt:lpstr>
      <vt:lpstr>Manipulando eventos no DOM</vt:lpstr>
      <vt:lpstr>Lesson 3: Introdução ao jQuery</vt:lpstr>
      <vt:lpstr>A Biblioteca jQuery</vt:lpstr>
      <vt:lpstr>Demonstration: Adding jQuery to a Web Project</vt:lpstr>
      <vt:lpstr>Text Continuation Slide</vt:lpstr>
      <vt:lpstr>Text Continuation Slide</vt:lpstr>
      <vt:lpstr>Selecionando elementos través do DOM usando jQuery</vt:lpstr>
      <vt:lpstr> Adicionando, Removendo e modificando elementos utilizando o jQuery</vt:lpstr>
      <vt:lpstr>Manipulando Control Events usando jQuery</vt:lpstr>
      <vt:lpstr>Demonstration: Displaying Data and Handling Events by Using JavaScript</vt:lpstr>
      <vt:lpstr>Text Continuation Slide</vt:lpstr>
      <vt:lpstr>Lab: Displaying Data and Handling Events by Using JavaScript.</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Vikkie Boyd</dc:creator>
  <cp:lastModifiedBy>Henrique Souza</cp:lastModifiedBy>
  <cp:revision>34</cp:revision>
  <dcterms:created xsi:type="dcterms:W3CDTF">2012-11-28T14:34:04Z</dcterms:created>
  <dcterms:modified xsi:type="dcterms:W3CDTF">2015-01-10T02:21:05Z</dcterms:modified>
</cp:coreProperties>
</file>