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73" r:id="rId20"/>
    <p:sldId id="277" r:id="rId21"/>
    <p:sldId id="274" r:id="rId22"/>
    <p:sldId id="278" r:id="rId23"/>
    <p:sldId id="275" r:id="rId24"/>
    <p:sldId id="276" r:id="rId25"/>
    <p:sldId id="279" r:id="rId26"/>
  </p:sldIdLst>
  <p:sldSz cx="9144000" cy="6858000" type="screen4x3"/>
  <p:notesSz cx="6858000" cy="9144000"/>
  <p:embeddedFontLst>
    <p:embeddedFont>
      <p:font typeface="Lucida Sans Unicode" panose="020B0602030504020204" pitchFamily="34" charset="0"/>
      <p:regular r:id="rId28"/>
    </p:embeddedFont>
    <p:embeddedFont>
      <p:font typeface="Calibri" panose="020F050202020403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Segoe UI Light" panose="020B0502040204020203" pitchFamily="34" charset="0"/>
      <p:regular r:id="rId41"/>
      <p: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7584" autoAdjust="0"/>
  </p:normalViewPr>
  <p:slideViewPr>
    <p:cSldViewPr>
      <p:cViewPr varScale="1">
        <p:scale>
          <a:sx n="70" d="100"/>
          <a:sy n="70" d="100"/>
        </p:scale>
        <p:origin x="1380" y="60"/>
      </p:cViewPr>
      <p:guideLst>
        <p:guide orient="horz" pos="2160"/>
        <p:guide pos="2880"/>
      </p:guideLst>
    </p:cSldViewPr>
  </p:slideViewPr>
  <p:notesTextViewPr>
    <p:cViewPr>
      <p:scale>
        <a:sx n="1" d="1"/>
        <a:sy n="1" d="1"/>
      </p:scale>
      <p:origin x="0" y="0"/>
    </p:cViewPr>
  </p:notesTextViewPr>
  <p:notesViewPr>
    <p:cSldViewPr>
      <p:cViewPr varScale="1">
        <p:scale>
          <a:sx n="61" d="100"/>
          <a:sy n="61" d="100"/>
        </p:scale>
        <p:origin x="274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6DFE5B-1DD4-4810-9B71-6DDF9457245A}" type="datetimeFigureOut">
              <a:rPr lang="en-US" smtClean="0"/>
              <a:t>1/15/2015</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EF1FC-B921-413E-B26F-65C2A03BC764}" type="slidenum">
              <a:rPr lang="en-US" smtClean="0"/>
              <a:t>‹#›</a:t>
            </a:fld>
            <a:endParaRPr lang="en-US" dirty="0"/>
          </a:p>
        </p:txBody>
      </p:sp>
    </p:spTree>
    <p:extLst>
      <p:ext uri="{BB962C8B-B14F-4D97-AF65-F5344CB8AC3E}">
        <p14:creationId xmlns:p14="http://schemas.microsoft.com/office/powerpoint/2010/main" val="113029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ABAEF1FC-B921-413E-B26F-65C2A03BC764}"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20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At the time of writing, Google Chrome™ and Opera™ are the only browsers that support the </a:t>
            </a:r>
            <a:r>
              <a:rPr lang="en-US" sz="1000" b="1" dirty="0">
                <a:latin typeface="Arial"/>
                <a:ea typeface="Calibri"/>
                <a:cs typeface="Times New Roman"/>
              </a:rPr>
              <a:t>step</a:t>
            </a:r>
            <a:r>
              <a:rPr lang="en-US" sz="1000" dirty="0">
                <a:latin typeface="Arial"/>
                <a:ea typeface="Calibri"/>
                <a:cs typeface="Segoe UI"/>
              </a:rPr>
              <a:t> attribute. If you try this validation with other browsers, the text is not validated and whatever is in the textbox is submitted to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15108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89537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by default, different browsers may handle input that is not valid in different ways. Use styles to provide consistency that is independent of the browser.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On the slide, point out that the CSS styles fields containing invalid data with a red border and fields with valid data have a green border.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6220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608969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have seen the </a:t>
            </a:r>
            <a:r>
              <a:rPr lang="en-US" sz="1000" b="1" dirty="0">
                <a:latin typeface="Arial"/>
                <a:ea typeface="Calibri"/>
                <a:cs typeface="Times New Roman"/>
              </a:rPr>
              <a:t>onsubmit</a:t>
            </a:r>
            <a:r>
              <a:rPr lang="en-US" sz="1000" dirty="0">
                <a:latin typeface="Arial"/>
                <a:ea typeface="Calibri"/>
                <a:cs typeface="Segoe UI"/>
              </a:rPr>
              <a:t> attribute written by using camel casing as </a:t>
            </a:r>
            <a:r>
              <a:rPr lang="en-US" sz="1000" b="1" dirty="0">
                <a:latin typeface="Arial"/>
                <a:ea typeface="Calibri"/>
                <a:cs typeface="Times New Roman"/>
              </a:rPr>
              <a:t>onSubmit</a:t>
            </a:r>
            <a:r>
              <a:rPr lang="en-US" sz="1000" dirty="0">
                <a:latin typeface="Arial"/>
                <a:ea typeface="Calibri"/>
                <a:cs typeface="Segoe UI"/>
              </a:rPr>
              <a:t>. Either casing will work in HTML5.  XHTML is case sensitive and all lowercase letters should be used if compatibility is important.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catches the </a:t>
            </a:r>
            <a:r>
              <a:rPr lang="en-US" sz="1000" b="1" dirty="0">
                <a:latin typeface="Arial"/>
                <a:ea typeface="Calibri"/>
                <a:cs typeface="Times New Roman"/>
              </a:rPr>
              <a:t>input</a:t>
            </a:r>
            <a:r>
              <a:rPr lang="en-US" sz="1000" dirty="0">
                <a:latin typeface="Arial"/>
                <a:ea typeface="Calibri"/>
                <a:cs typeface="Segoe UI"/>
              </a:rPr>
              <a:t> event and calls </a:t>
            </a:r>
            <a:r>
              <a:rPr lang="en-US" sz="1000" b="1" dirty="0">
                <a:latin typeface="Arial"/>
                <a:ea typeface="Calibri"/>
                <a:cs typeface="Times New Roman"/>
              </a:rPr>
              <a:t>setCustomValidity</a:t>
            </a:r>
            <a:r>
              <a:rPr lang="en-US" sz="1000" dirty="0">
                <a:latin typeface="Arial"/>
                <a:ea typeface="Calibri"/>
                <a:cs typeface="Segoe UI"/>
              </a:rPr>
              <a:t> rather than using the </a:t>
            </a:r>
            <a:r>
              <a:rPr lang="en-US" sz="1000" b="1" dirty="0">
                <a:latin typeface="Arial"/>
                <a:ea typeface="Calibri"/>
                <a:cs typeface="Times New Roman"/>
              </a:rPr>
              <a:t>submit</a:t>
            </a:r>
            <a:r>
              <a:rPr lang="en-US" sz="1000" dirty="0">
                <a:latin typeface="Arial"/>
                <a:ea typeface="Calibri"/>
                <a:cs typeface="Segoe UI"/>
              </a:rPr>
              <a:t> event. Highlight that this type of validation is very fine-grained, but can lead to performance problems if the validation logic takes too long to run.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988567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On the slide, the top section is an HTML form, and the bottom section is the JavaScript code that validates the </a:t>
            </a:r>
            <a:r>
              <a:rPr lang="en-US" sz="1000" b="1" dirty="0">
                <a:latin typeface="Arial"/>
                <a:ea typeface="Calibri"/>
                <a:cs typeface="Times New Roman"/>
              </a:rPr>
              <a:t>scoreField</a:t>
            </a:r>
            <a:r>
              <a:rPr lang="en-US" sz="1000" dirty="0">
                <a:latin typeface="Arial"/>
                <a:ea typeface="Calibri"/>
                <a:cs typeface="Segoe UI"/>
              </a:rPr>
              <a:t> field.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97271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t>
            </a:r>
            <a:r>
              <a:rPr lang="en-US" sz="1000" b="1" dirty="0">
                <a:latin typeface="Arial"/>
                <a:ea typeface="Calibri"/>
                <a:cs typeface="Times New Roman"/>
              </a:rPr>
              <a:t>required</a:t>
            </a:r>
            <a:r>
              <a:rPr lang="en-US" sz="1000" dirty="0">
                <a:latin typeface="Arial"/>
                <a:ea typeface="Calibri"/>
                <a:cs typeface="Segoe UI"/>
              </a:rPr>
              <a:t> attribute in HTML5 does not ensure that the user enters non-whitespace characters.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874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Recall that when using HTML5 input types and attributes, you can use the </a:t>
            </a:r>
            <a:r>
              <a:rPr lang="en-US" sz="1000" b="1" dirty="0">
                <a:latin typeface="Arial"/>
                <a:ea typeface="Calibri"/>
                <a:cs typeface="Times New Roman"/>
              </a:rPr>
              <a:t>valid</a:t>
            </a:r>
            <a:r>
              <a:rPr lang="en-US" sz="1000" dirty="0">
                <a:latin typeface="Arial"/>
                <a:ea typeface="Calibri"/>
                <a:cs typeface="Segoe UI"/>
              </a:rPr>
              <a:t> and </a:t>
            </a:r>
            <a:r>
              <a:rPr lang="en-US" sz="1000" b="1" dirty="0">
                <a:latin typeface="Arial"/>
                <a:ea typeface="Calibri"/>
                <a:cs typeface="Times New Roman"/>
              </a:rPr>
              <a:t>invalid</a:t>
            </a:r>
            <a:r>
              <a:rPr lang="en-US" sz="1000" dirty="0">
                <a:latin typeface="Arial"/>
                <a:ea typeface="Calibri"/>
                <a:cs typeface="Segoe UI"/>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it is possible for an element to have many classes applied to it, so in a real-word example this code would be more sophisticated in order to add and remove the class gracefully.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05089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E:\Mod04\Labfiles\Solution\Exercise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register.htm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find the </a:t>
            </a:r>
            <a:r>
              <a:rPr lang="en-US" sz="1000" b="1" dirty="0" smtClean="0">
                <a:effectLst/>
                <a:latin typeface="Arial"/>
                <a:ea typeface="Times New Roman"/>
                <a:cs typeface="Times New Roman"/>
              </a:rPr>
              <a:t>&lt;form&gt;</a:t>
            </a:r>
            <a:r>
              <a:rPr lang="en-US" sz="1000" dirty="0" smtClean="0">
                <a:effectLst/>
                <a:latin typeface="Arial"/>
                <a:ea typeface="Times New Roman"/>
                <a:cs typeface="Segoe UI"/>
              </a:rPr>
              <a:t> element, and explain that students will create this form to enable new users to register with the conference. The form contains fields for the user's first name, last name, email address, password (including a confirm password field), and an optional URL if the user has a web site. The HTML markup uses input attributes to validate the data entered by the user.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register.js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write the </a:t>
            </a:r>
            <a:r>
              <a:rPr lang="en-US" sz="1000" b="1" dirty="0" smtClean="0">
                <a:effectLst/>
                <a:latin typeface="Arial"/>
                <a:ea typeface="Times New Roman"/>
                <a:cs typeface="Times New Roman"/>
              </a:rPr>
              <a:t>checkPassword</a:t>
            </a:r>
            <a:r>
              <a:rPr lang="en-US" sz="1000" dirty="0" smtClean="0">
                <a:effectLst/>
                <a:latin typeface="Arial"/>
                <a:ea typeface="Times New Roman"/>
                <a:cs typeface="Segoe UI"/>
              </a:rPr>
              <a:t> function to verify that the values entered in the password and confirm that password fields match.</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styles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register.css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explain that students will create the style that highlights input elements that fail validation by using the </a:t>
            </a:r>
            <a:r>
              <a:rPr lang="en-US" sz="1000" b="1" dirty="0" smtClean="0">
                <a:effectLst/>
                <a:latin typeface="Arial"/>
                <a:ea typeface="Times New Roman"/>
                <a:cs typeface="Times New Roman"/>
              </a:rPr>
              <a:t>input:invalid</a:t>
            </a:r>
            <a:r>
              <a:rPr lang="en-US" sz="1000" dirty="0" smtClean="0">
                <a:effectLst/>
                <a:latin typeface="Arial"/>
                <a:ea typeface="Times New Roman"/>
                <a:cs typeface="Segoe UI"/>
              </a:rPr>
              <a:t> pseudo-class.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lvl="0">
              <a:lnSpc>
                <a:spcPct val="115000"/>
              </a:lnSpc>
              <a:spcAft>
                <a:spcPts val="995"/>
              </a:spcAft>
            </a:pPr>
            <a:r>
              <a:rPr lang="en-US" sz="1000" dirty="0" smtClean="0">
                <a:effectLst/>
                <a:latin typeface="Arial"/>
                <a:ea typeface="Times New Roman"/>
                <a:cs typeface="Segoe UI"/>
              </a:rPr>
              <a:t>11.     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in the navigation bar, click </a:t>
            </a:r>
            <a:r>
              <a:rPr lang="en-US" sz="1000" b="1" dirty="0" smtClean="0">
                <a:effectLst/>
                <a:latin typeface="Arial"/>
                <a:ea typeface="Times New Roman"/>
                <a:cs typeface="Times New Roman"/>
              </a:rPr>
              <a:t>Register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11633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On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page, click the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button and point out that the form does not allow the user to omit mandatory information, such as the first name, last name, email address, or password.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First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Last name</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Bailey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Email address</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josh.bailey@adatum.com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Choose a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Confirm your password</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Passw0rd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Website/blog</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http://adatum.com/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Register</a:t>
            </a:r>
            <a:r>
              <a:rPr lang="en-US" sz="1000" dirty="0">
                <a:solidFill>
                  <a:srgbClr val="000000"/>
                </a:solidFill>
                <a:latin typeface="Arial"/>
                <a:ea typeface="Times New Roman"/>
                <a:cs typeface="Times New Roman"/>
              </a:rPr>
              <a:t>, and verify that the </a:t>
            </a:r>
            <a:r>
              <a:rPr lang="en-US" sz="1000" b="1" dirty="0">
                <a:solidFill>
                  <a:prstClr val="black"/>
                </a:solidFill>
                <a:latin typeface="Arial"/>
                <a:ea typeface="Times New Roman"/>
                <a:cs typeface="Times New Roman"/>
              </a:rPr>
              <a:t>Thanks for registering</a:t>
            </a:r>
            <a:r>
              <a:rPr lang="en-US" sz="1000" dirty="0">
                <a:solidFill>
                  <a:srgbClr val="000000"/>
                </a:solidFill>
                <a:latin typeface="Arial"/>
                <a:ea typeface="Times New Roman"/>
                <a:cs typeface="Times New Roman"/>
              </a:rPr>
              <a:t> page appears.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Mention that the form also performs other checks, such as verifying the email address is in the correct format, and that the values in the password and confirm password fields match.</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Close Internet Explorer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85856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are familiar with earlier versions of HTML, they will find that HTML5 builds on their existing knowledge and offers refinements and improvements to forms input.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383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Creating a Form and Validating User Input by Using HTML5 Attributes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HTML form that collects conference attendee registration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select the correct input types for each piece of data collected by the form. </a:t>
            </a:r>
            <a:r>
              <a:rPr lang="en-US" sz="1000" dirty="0">
                <a:solidFill>
                  <a:srgbClr val="000000"/>
                </a:solidFill>
                <a:latin typeface="Arial"/>
                <a:ea typeface="Calibri"/>
                <a:cs typeface="Segoe UI"/>
              </a:rPr>
              <a:t>Then you will enhance the input with additional attributes to improve the user experience and to add validation. For example, the first input item should automatically receive the focus when a page loads. Also, most of the input items are mandatory, the password must be sufficiently complex to improve security, and the form must prevent incomplete data or data that is not valid from being submitted. Finally, you will run the application, view the Register page, and verify that form validation performs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E:\Mod04\Labfiles\Solution\Exercise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Validating User Input by Using JavaScript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conference registration form requires that the Password and Confirm Password inputs match. You cannot implement this type of validation by using HTML5 attributes. In this exercise, you will extend the registration form validation by using JavaScript. In addition, you will write code to style any input that is not valid to attract the user’s attention.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implement a function to compare the two passwords and display an error message when the passwords do not match. Then you will add input event listeners for the password inputs, which call the password comparison function. You will test this feature to ensure that a user cannot submit a form with passwords that do not match.</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add a CSS style to highlight input elements that are not valid (some browsers such as Internet Explorer already highlight them with a red border, but other browsers might not implement this feature by default). You will run the application, view the Register page, and verify that elements that are not valid are highlighted.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Inform students that they should use the </a:t>
            </a:r>
            <a:r>
              <a:rPr lang="en-US" sz="1000" b="1" dirty="0">
                <a:latin typeface="Arial"/>
                <a:ea typeface="Calibri"/>
                <a:cs typeface="Times New Roman"/>
              </a:rPr>
              <a:t>ContosoConf </a:t>
            </a:r>
            <a:r>
              <a:rPr lang="en-US" sz="1000" dirty="0">
                <a:latin typeface="Arial"/>
                <a:ea typeface="Calibri"/>
                <a:cs typeface="Segoe UI"/>
              </a:rPr>
              <a:t>project in the</a:t>
            </a:r>
            <a:r>
              <a:rPr lang="en-US" sz="1000" b="1" dirty="0">
                <a:latin typeface="Arial"/>
                <a:ea typeface="Calibri"/>
                <a:cs typeface="Times New Roman"/>
              </a:rPr>
              <a:t> E:\Mod04\Labfiles\Starter\Exercise 2</a:t>
            </a:r>
            <a:r>
              <a:rPr lang="en-US" sz="1000" dirty="0">
                <a:latin typeface="Arial"/>
                <a:ea typeface="Calibri"/>
                <a:cs typeface="Segoe UI"/>
              </a:rPr>
              <a:t> folder. This project contains a copy of the code as it should appear at the end of exercise 1, together with additional comments and code snippets that are used by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Emphasize that although Internet Explorer by default highlights inputs that are not valid with a red border,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2249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other browsers do not necessarily implement this feature. The purpose of the final task is to provide styling that will work with any browser.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E:\Mod04\Labfiles\Solution\Exercise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331808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632637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define a field with an HTML5 input type that is not supported by the user's browser, the field does not appear on the form when the browser displays it.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perform validation in the browser, is it necessary to perform the same validation checks in the server code that processes the data, or is this additional processing redundant?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validate data at the server regardless of whether it has already been validated by the browser.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should always use the </a:t>
            </a:r>
            <a:r>
              <a:rPr lang="en-US" sz="1000" b="1" dirty="0">
                <a:latin typeface="Arial"/>
                <a:ea typeface="Calibri"/>
                <a:cs typeface="Times New Roman"/>
              </a:rPr>
              <a:t>input</a:t>
            </a:r>
            <a:r>
              <a:rPr lang="en-US" sz="1000" dirty="0">
                <a:latin typeface="Arial"/>
                <a:ea typeface="Calibri"/>
                <a:cs typeface="Segoe UI"/>
              </a:rPr>
              <a:t> event to validate data that a user enters into a field, in preference to the </a:t>
            </a:r>
            <a:r>
              <a:rPr lang="en-US" sz="1000" b="1" dirty="0">
                <a:latin typeface="Arial"/>
                <a:ea typeface="Calibri"/>
                <a:cs typeface="Times New Roman"/>
              </a:rPr>
              <a:t>submit</a:t>
            </a:r>
            <a:r>
              <a:rPr lang="en-US" sz="1000" dirty="0">
                <a:latin typeface="Arial"/>
                <a:ea typeface="Calibri"/>
                <a:cs typeface="Segoe UI"/>
              </a:rPr>
              <a:t> event of the form.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751485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ABAEF1FC-B921-413E-B26F-65C2A03BC764}"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10726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should be familiar with forms in previous versions of HTML, so do not spend too long on this lesson (10 minutes). Concentrate on the new features available in HTML5.</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18813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difference in purpose between the </a:t>
            </a:r>
            <a:r>
              <a:rPr lang="en-US" sz="1000" b="1" dirty="0">
                <a:latin typeface="Arial"/>
                <a:ea typeface="Calibri"/>
                <a:cs typeface="Times New Roman"/>
              </a:rPr>
              <a:t>name</a:t>
            </a:r>
            <a:r>
              <a:rPr lang="en-US" sz="1000" dirty="0">
                <a:latin typeface="Arial"/>
                <a:ea typeface="Calibri"/>
                <a:cs typeface="Segoe UI"/>
              </a:rPr>
              <a:t> and </a:t>
            </a:r>
            <a:r>
              <a:rPr lang="en-US" sz="1000" b="1" dirty="0">
                <a:latin typeface="Arial"/>
                <a:ea typeface="Calibri"/>
                <a:cs typeface="Times New Roman"/>
              </a:rPr>
              <a:t>id</a:t>
            </a:r>
            <a:r>
              <a:rPr lang="en-US" sz="1000" dirty="0">
                <a:latin typeface="Arial"/>
                <a:ea typeface="Calibri"/>
                <a:cs typeface="Segoe UI"/>
              </a:rPr>
              <a:t> attributes for input controls. Highlight the best practices for specifying the various elements in a form that enable them to be styled and processed more easily.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275906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Not all of the new input types are functional in Internet Explorer 10, although </a:t>
            </a:r>
            <a:r>
              <a:rPr lang="en-US" sz="1000" b="1" dirty="0">
                <a:latin typeface="Arial"/>
                <a:ea typeface="Calibri"/>
                <a:cs typeface="Times New Roman"/>
              </a:rPr>
              <a:t>checkbox</a:t>
            </a:r>
            <a:r>
              <a:rPr lang="en-US" sz="1000" dirty="0">
                <a:latin typeface="Arial"/>
                <a:ea typeface="Calibri"/>
                <a:cs typeface="Segoe UI"/>
              </a:rPr>
              <a:t> and </a:t>
            </a:r>
            <a:r>
              <a:rPr lang="en-US" sz="1000" b="1" dirty="0">
                <a:latin typeface="Arial"/>
                <a:ea typeface="Calibri"/>
                <a:cs typeface="Times New Roman"/>
              </a:rPr>
              <a:t>file</a:t>
            </a:r>
            <a:r>
              <a:rPr lang="en-US" sz="1000" dirty="0">
                <a:latin typeface="Arial"/>
                <a:ea typeface="Calibri"/>
                <a:cs typeface="Segoe UI"/>
              </a:rPr>
              <a:t> both work, so you might wish to demonstrate them. Also call out the </a:t>
            </a:r>
            <a:r>
              <a:rPr lang="en-US" sz="1000" b="1" dirty="0">
                <a:latin typeface="Arial"/>
                <a:ea typeface="Calibri"/>
                <a:cs typeface="Times New Roman"/>
              </a:rPr>
              <a:t>password</a:t>
            </a:r>
            <a:r>
              <a:rPr lang="en-US" sz="1000" dirty="0">
                <a:latin typeface="Arial"/>
                <a:ea typeface="Calibri"/>
                <a:cs typeface="Segoe UI"/>
              </a:rPr>
              <a:t> and </a:t>
            </a:r>
            <a:r>
              <a:rPr lang="en-US" sz="1000" b="1" dirty="0">
                <a:latin typeface="Arial"/>
                <a:ea typeface="Calibri"/>
                <a:cs typeface="Times New Roman"/>
              </a:rPr>
              <a:t>email</a:t>
            </a:r>
            <a:r>
              <a:rPr lang="en-US" sz="1000" dirty="0">
                <a:latin typeface="Arial"/>
                <a:ea typeface="Calibri"/>
                <a:cs typeface="Segoe UI"/>
              </a:rPr>
              <a:t> input types, because these are used in the lab.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datalist</a:t>
            </a:r>
            <a:r>
              <a:rPr lang="en-US" sz="1000" dirty="0">
                <a:latin typeface="Arial"/>
                <a:ea typeface="Calibri"/>
                <a:cs typeface="Segoe UI"/>
              </a:rPr>
              <a:t>, </a:t>
            </a:r>
            <a:r>
              <a:rPr lang="en-US" sz="1000" b="1" dirty="0">
                <a:latin typeface="Arial"/>
                <a:ea typeface="Calibri"/>
                <a:cs typeface="Times New Roman"/>
              </a:rPr>
              <a:t>textarea</a:t>
            </a:r>
            <a:r>
              <a:rPr lang="en-US" sz="1000" dirty="0">
                <a:latin typeface="Arial"/>
                <a:ea typeface="Calibri"/>
                <a:cs typeface="Segoe UI"/>
              </a:rPr>
              <a:t>, and </a:t>
            </a:r>
            <a:r>
              <a:rPr lang="en-US" sz="1000" b="1" dirty="0">
                <a:latin typeface="Arial"/>
                <a:ea typeface="Calibri"/>
                <a:cs typeface="Times New Roman"/>
              </a:rPr>
              <a:t>select</a:t>
            </a:r>
            <a:r>
              <a:rPr lang="en-US" sz="1000" dirty="0">
                <a:latin typeface="Arial"/>
                <a:ea typeface="Calibri"/>
                <a:cs typeface="Segoe UI"/>
              </a:rPr>
              <a:t> elements are all available in Internet Explorer 10.</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Note that HTML5 places emphasis on the data being gathered, not the control being used to collect it.  </a:t>
            </a:r>
          </a:p>
          <a:p>
            <a:pPr>
              <a:lnSpc>
                <a:spcPct val="115000"/>
              </a:lnSpc>
              <a:spcAft>
                <a:spcPts val="1000"/>
              </a:spcAft>
            </a:pPr>
            <a:r>
              <a:rPr lang="en-US" sz="1000" dirty="0">
                <a:latin typeface="Arial"/>
                <a:ea typeface="Calibri"/>
                <a:cs typeface="Times New Roman"/>
              </a:rPr>
              <a:t>There is a </a:t>
            </a:r>
            <a:r>
              <a:rPr lang="en-US" sz="1000" b="1" dirty="0">
                <a:latin typeface="Arial"/>
                <a:ea typeface="Calibri"/>
                <a:cs typeface="Times New Roman"/>
              </a:rPr>
              <a:t>&lt;button&gt;</a:t>
            </a:r>
            <a:r>
              <a:rPr lang="en-US" sz="1000" dirty="0">
                <a:latin typeface="Arial"/>
                <a:ea typeface="Calibri"/>
                <a:cs typeface="Times New Roman"/>
              </a:rPr>
              <a:t> element, but it produces varying results in different browsers and its use is discouraged.  Encourage students to use </a:t>
            </a:r>
            <a:r>
              <a:rPr lang="en-US" sz="1000" b="1" dirty="0">
                <a:latin typeface="Arial"/>
                <a:ea typeface="Calibri"/>
                <a:cs typeface="Times New Roman"/>
              </a:rPr>
              <a:t>&lt;input type="</a:t>
            </a:r>
            <a:r>
              <a:rPr lang="en-US" sz="1000" dirty="0">
                <a:latin typeface="Arial"/>
                <a:ea typeface="Calibri"/>
                <a:cs typeface="Times New Roman"/>
              </a:rPr>
              <a:t>button</a:t>
            </a:r>
            <a:r>
              <a:rPr lang="en-US" sz="1000" b="1" dirty="0">
                <a:latin typeface="Arial"/>
                <a:ea typeface="Calibri"/>
                <a:cs typeface="Times New Roman"/>
              </a:rPr>
              <a:t>" /&gt;</a:t>
            </a:r>
            <a:r>
              <a:rPr lang="en-US" sz="1000" dirty="0">
                <a:latin typeface="Arial"/>
                <a:ea typeface="Calibri"/>
                <a:cs typeface="Times New Roman"/>
              </a:rPr>
              <a:t> instead. </a:t>
            </a:r>
          </a:p>
          <a:p>
            <a:pPr>
              <a:lnSpc>
                <a:spcPct val="115000"/>
              </a:lnSpc>
              <a:spcAft>
                <a:spcPts val="1000"/>
              </a:spcAft>
            </a:pPr>
            <a:r>
              <a:rPr lang="en-US" sz="1000" dirty="0">
                <a:latin typeface="Arial"/>
                <a:ea typeface="Calibri"/>
                <a:cs typeface="Times New Roman"/>
              </a:rPr>
              <a:t>Inputs </a:t>
            </a:r>
            <a:r>
              <a:rPr lang="en-US" sz="1000" i="1" dirty="0">
                <a:latin typeface="Arial"/>
                <a:ea typeface="Calibri"/>
                <a:cs typeface="Times New Roman"/>
              </a:rPr>
              <a:t>can</a:t>
            </a:r>
            <a:r>
              <a:rPr lang="en-US" sz="1000" dirty="0">
                <a:latin typeface="Arial"/>
                <a:ea typeface="Calibri"/>
                <a:cs typeface="Times New Roman"/>
              </a:rPr>
              <a:t> be placed outside of forms in HTML5, provided that the input’s </a:t>
            </a:r>
            <a:r>
              <a:rPr lang="en-US" sz="1000" b="1" dirty="0">
                <a:latin typeface="Arial"/>
                <a:ea typeface="Calibri"/>
                <a:cs typeface="Times New Roman"/>
              </a:rPr>
              <a:t>form</a:t>
            </a:r>
            <a:r>
              <a:rPr lang="en-US" sz="1000" dirty="0">
                <a:latin typeface="Arial"/>
                <a:ea typeface="Calibri"/>
                <a:cs typeface="Times New Roman"/>
              </a:rPr>
              <a:t> attribute is set to the id of the form to which it belongs. However, it is better to place the inputs inside the container </a:t>
            </a:r>
            <a:r>
              <a:rPr lang="en-US" sz="1000" b="1" dirty="0">
                <a:latin typeface="Arial"/>
                <a:ea typeface="Calibri"/>
                <a:cs typeface="Times New Roman"/>
              </a:rPr>
              <a:t>form</a:t>
            </a:r>
            <a:r>
              <a:rPr lang="en-US" sz="1000" dirty="0">
                <a:latin typeface="Arial"/>
                <a:ea typeface="Calibri"/>
                <a:cs typeface="Times New Roman"/>
              </a:rPr>
              <a:t> element because it keeps them together and makes the web page easier to maintain. </a:t>
            </a:r>
          </a:p>
        </p:txBody>
      </p:sp>
      <p:sp>
        <p:nvSpPr>
          <p:cNvPr id="4" name="Slide Number Placeholder 3"/>
          <p:cNvSpPr>
            <a:spLocks noGrp="1"/>
          </p:cNvSpPr>
          <p:nvPr>
            <p:ph type="sldNum" sz="quarter" idx="10"/>
          </p:nvPr>
        </p:nvSpPr>
        <p:spPr/>
        <p:txBody>
          <a:bodyPr/>
          <a:lstStyle/>
          <a:p>
            <a:fld id="{ABAEF1FC-B921-413E-B26F-65C2A03BC764}"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6843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Segoe UI"/>
              </a:rPr>
              <a:t>Concentrate </a:t>
            </a:r>
            <a:r>
              <a:rPr lang="en-US" sz="1000" dirty="0">
                <a:latin typeface="Arial"/>
                <a:ea typeface="Calibri"/>
                <a:cs typeface="Segoe UI"/>
              </a:rPr>
              <a:t>on the attributes that are commonly accepted and that are required for the lab (the attributes listed on the slide). However, do not go into detail because this is the purpose of the next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425210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By the end of this lesson, ensure that students fully understand the need for client-side validation of forms data and how it differs from server-side validation.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377805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the defense-in-depth approach for building robust web applications. Treat all user input with suspicion, only pass data to a server that appears to be valid, and validate the data comprehensively on the server.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98224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way in which Internet Explorer highlights missing mandatory fields is purely a feature of the browser and is not specified by any standards.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BAEF1FC-B921-413E-B26F-65C2A03BC764}"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4: Creating Forms to Collect and Validate User Input</a:t>
            </a:r>
            <a:endParaRPr lang="en-US" sz="1200" b="1" dirty="0">
              <a:solidFill>
                <a:srgbClr val="336699"/>
              </a:solidFill>
              <a:latin typeface="Arial"/>
            </a:endParaRPr>
          </a:p>
        </p:txBody>
      </p:sp>
    </p:spTree>
    <p:extLst>
      <p:ext uri="{BB962C8B-B14F-4D97-AF65-F5344CB8AC3E}">
        <p14:creationId xmlns:p14="http://schemas.microsoft.com/office/powerpoint/2010/main" val="1352949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6893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4</a:t>
            </a:r>
            <a:endParaRPr lang="en-US" sz="2600" dirty="0"/>
          </a:p>
        </p:txBody>
      </p:sp>
      <p:sp>
        <p:nvSpPr>
          <p:cNvPr id="3" name="Subtitle 2"/>
          <p:cNvSpPr>
            <a:spLocks noGrp="1"/>
          </p:cNvSpPr>
          <p:nvPr>
            <p:ph type="subTitle" sz="quarter" idx="1"/>
          </p:nvPr>
        </p:nvSpPr>
        <p:spPr/>
        <p:txBody>
          <a:bodyPr/>
          <a:lstStyle/>
          <a:p>
            <a:r>
              <a:rPr lang="en-GB" dirty="0" smtClean="0"/>
              <a:t>Creating Forms to Collect and Validate User Input
</a:t>
            </a:r>
            <a:endParaRPr lang="en-US" dirty="0"/>
          </a:p>
        </p:txBody>
      </p:sp>
    </p:spTree>
    <p:extLst>
      <p:ext uri="{BB962C8B-B14F-4D97-AF65-F5344CB8AC3E}">
        <p14:creationId xmlns:p14="http://schemas.microsoft.com/office/powerpoint/2010/main" val="1457024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Numeric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o </a:t>
            </a:r>
            <a:r>
              <a:rPr lang="en-US" dirty="0" err="1" smtClean="0"/>
              <a:t>atributo</a:t>
            </a:r>
            <a:r>
              <a:rPr lang="en-US" dirty="0" smtClean="0"/>
              <a:t> </a:t>
            </a:r>
            <a:r>
              <a:rPr lang="en-US" b="1" dirty="0" smtClean="0"/>
              <a:t>min </a:t>
            </a:r>
            <a:r>
              <a:rPr lang="en-US" dirty="0" smtClean="0"/>
              <a:t>e </a:t>
            </a:r>
            <a:r>
              <a:rPr lang="en-US" b="1" dirty="0" smtClean="0"/>
              <a:t>max </a:t>
            </a:r>
            <a:r>
              <a:rPr lang="pt-BR" dirty="0"/>
              <a:t>para especificar o limite </a:t>
            </a:r>
            <a:r>
              <a:rPr lang="pt-BR" dirty="0" smtClean="0"/>
              <a:t>mínimo e máximo </a:t>
            </a:r>
            <a:r>
              <a:rPr lang="pt-BR" dirty="0"/>
              <a:t>para dados numéricos</a:t>
            </a:r>
            <a:endParaRPr lang="en-US" dirty="0"/>
          </a:p>
        </p:txBody>
      </p:sp>
      <p:sp>
        <p:nvSpPr>
          <p:cNvPr id="5" name="TextBox 3"/>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id="percentage" type="number" </a:t>
            </a:r>
            <a:r>
              <a:rPr lang="en-US" sz="2000" b="0" dirty="0" smtClean="0">
                <a:latin typeface="Lucida Sans Unicode" pitchFamily="34" charset="0"/>
                <a:cs typeface="Lucida Sans Unicode" pitchFamily="34" charset="0"/>
              </a:rPr>
              <a:t>min</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0</a:t>
            </a:r>
            <a:r>
              <a:rPr lang="en-US" sz="2000" b="0" dirty="0">
                <a:latin typeface="Lucida Sans Unicode" pitchFamily="34" charset="0"/>
                <a:cs typeface="Lucida Sans Unicode" pitchFamily="34" charset="0"/>
              </a:rPr>
              <a:t>"</a:t>
            </a:r>
            <a:r>
              <a:rPr lang="en-US" sz="2000" b="0" dirty="0" smtClean="0">
                <a:latin typeface="Lucida Sans Unicode" pitchFamily="34" charset="0"/>
                <a:cs typeface="Lucida Sans Unicode" pitchFamily="34" charset="0"/>
              </a:rPr>
              <a:t> max</a:t>
            </a:r>
            <a:r>
              <a:rPr lang="en-US" sz="2000" b="0" dirty="0">
                <a:latin typeface="Lucida Sans Unicode" pitchFamily="34" charset="0"/>
                <a:cs typeface="Lucida Sans Unicode" pitchFamily="34" charset="0"/>
              </a:rPr>
              <a:t>="100" /&gt;</a:t>
            </a:r>
            <a:endParaRPr lang="en-GB" sz="2000" b="0" dirty="0">
              <a:latin typeface="Lucida Sans Unicode" pitchFamily="34" charset="0"/>
              <a:cs typeface="Lucida Sans Unicode" pitchFamily="34" charset="0"/>
            </a:endParaRPr>
          </a:p>
        </p:txBody>
      </p:sp>
      <p:pic>
        <p:nvPicPr>
          <p:cNvPr id="6" name="Picture 5" descr="A screen shot showing how the browser highlights fields with values that fall outside the range specified by the min and max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03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Text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o </a:t>
            </a:r>
            <a:r>
              <a:rPr lang="en-US" dirty="0" err="1" smtClean="0"/>
              <a:t>atributo</a:t>
            </a:r>
            <a:r>
              <a:rPr lang="en-US" dirty="0" smtClean="0"/>
              <a:t> </a:t>
            </a:r>
            <a:r>
              <a:rPr lang="en-US" b="1" dirty="0" smtClean="0"/>
              <a:t>pattern</a:t>
            </a:r>
            <a:r>
              <a:rPr lang="en-US" dirty="0" smtClean="0"/>
              <a:t> </a:t>
            </a:r>
            <a:r>
              <a:rPr lang="pt-BR" dirty="0"/>
              <a:t>para validar a entrada de texto usando uma expressão regular</a:t>
            </a:r>
            <a:endParaRPr lang="en-US" dirty="0"/>
          </a:p>
        </p:txBody>
      </p:sp>
      <p:sp>
        <p:nvSpPr>
          <p:cNvPr id="5" name="TextBox 3"/>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&lt;input id="orderRef" name="orderReference" type="text" </a:t>
            </a:r>
            <a:endParaRPr lang="en-US" b="0" dirty="0" smtClean="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pattern</a:t>
            </a:r>
            <a:r>
              <a:rPr lang="en-US" b="0" dirty="0">
                <a:latin typeface="Lucida Sans Unicode" pitchFamily="34" charset="0"/>
                <a:cs typeface="Lucida Sans Unicode" pitchFamily="34" charset="0"/>
              </a:rPr>
              <a:t>="[0-9]{2}[A-Z]{3}" title="2 digits and 3 uppercase letters" /&gt;</a:t>
            </a:r>
            <a:endParaRPr lang="en-GB" b="0" dirty="0">
              <a:latin typeface="Lucida Sans Unicode" pitchFamily="34" charset="0"/>
              <a:cs typeface="Lucida Sans Unicode" pitchFamily="34" charset="0"/>
            </a:endParaRPr>
          </a:p>
        </p:txBody>
      </p:sp>
      <p:pic>
        <p:nvPicPr>
          <p:cNvPr id="6" name="Picture 5" descr="A screen shot showing how the browser displays fields that do not match the pattern attrib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118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3e5db75c-95a0-49bc-a563-2c1fa9e6e6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Styling Fields to Provide Feedback</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t-BR" b="0" dirty="0"/>
              <a:t>Use CSS para estilizar os campos de </a:t>
            </a:r>
            <a:r>
              <a:rPr lang="pt-BR" b="0" dirty="0" smtClean="0"/>
              <a:t>entrada</a:t>
            </a:r>
          </a:p>
          <a:p>
            <a:r>
              <a:rPr lang="pt-BR" b="0" dirty="0"/>
              <a:t>	</a:t>
            </a:r>
            <a:r>
              <a:rPr lang="en-US" b="0" dirty="0"/>
              <a:t>Use pseudo-classes </a:t>
            </a:r>
            <a:r>
              <a:rPr lang="en-US" dirty="0" smtClean="0"/>
              <a:t>valid</a:t>
            </a:r>
            <a:r>
              <a:rPr lang="en-US" b="0" dirty="0" smtClean="0"/>
              <a:t> e </a:t>
            </a:r>
            <a:r>
              <a:rPr lang="en-US" dirty="0" smtClean="0"/>
              <a:t>invalid</a:t>
            </a:r>
            <a:r>
              <a:rPr lang="en-US" b="0" dirty="0" smtClean="0"/>
              <a:t> </a:t>
            </a:r>
            <a:r>
              <a:rPr lang="pt-BR" b="0" dirty="0"/>
              <a:t>para detectar campos que </a:t>
            </a:r>
            <a:r>
              <a:rPr lang="pt-BR" b="0" dirty="0" smtClean="0"/>
              <a:t>	passaram </a:t>
            </a:r>
            <a:r>
              <a:rPr lang="pt-BR" b="0" dirty="0"/>
              <a:t>ou falharam na validação</a:t>
            </a:r>
            <a:endParaRPr lang="en-US" b="0" dirty="0"/>
          </a:p>
        </p:txBody>
      </p:sp>
      <p:sp>
        <p:nvSpPr>
          <p:cNvPr id="5" name="TextBox 4"/>
          <p:cNvSpPr txBox="1"/>
          <p:nvPr/>
        </p:nvSpPr>
        <p:spPr>
          <a:xfrm>
            <a:off x="419099" y="2787253"/>
            <a:ext cx="2849395" cy="258532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input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 solid 1px;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input:invalid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input:valid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showing how a field is highlighted by using the invalid pseudo-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8"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47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Validating User Input by Using JavaScript</a:t>
            </a:r>
            <a:endParaRPr lang="en-US" dirty="0"/>
          </a:p>
        </p:txBody>
      </p:sp>
      <p:sp>
        <p:nvSpPr>
          <p:cNvPr id="3" name="Text Placeholder 2"/>
          <p:cNvSpPr>
            <a:spLocks noGrp="1"/>
          </p:cNvSpPr>
          <p:nvPr>
            <p:ph type="body" idx="1"/>
          </p:nvPr>
        </p:nvSpPr>
        <p:spPr/>
        <p:txBody>
          <a:bodyPr/>
          <a:lstStyle/>
          <a:p>
            <a:r>
              <a:rPr lang="en-GB" dirty="0" err="1"/>
              <a:t>Tratamento</a:t>
            </a:r>
            <a:r>
              <a:rPr lang="en-GB" dirty="0"/>
              <a:t> de </a:t>
            </a:r>
            <a:r>
              <a:rPr lang="en-GB" dirty="0" err="1"/>
              <a:t>Eventos</a:t>
            </a:r>
            <a:r>
              <a:rPr lang="en-GB" dirty="0"/>
              <a:t> de entrada</a:t>
            </a:r>
            <a:r>
              <a:rPr lang="en-GB" dirty="0" smtClean="0"/>
              <a:t>
</a:t>
            </a:r>
            <a:r>
              <a:rPr lang="en-GB" dirty="0" err="1" smtClean="0"/>
              <a:t>Validando</a:t>
            </a:r>
            <a:r>
              <a:rPr lang="en-GB" dirty="0" smtClean="0"/>
              <a:t> Inputs
</a:t>
            </a:r>
            <a:r>
              <a:rPr lang="pt-BR" dirty="0" smtClean="0"/>
              <a:t>Garantindo </a:t>
            </a:r>
            <a:r>
              <a:rPr lang="pt-BR" dirty="0"/>
              <a:t>que os campos não estão </a:t>
            </a:r>
            <a:r>
              <a:rPr lang="pt-BR" dirty="0" smtClean="0"/>
              <a:t>vazios</a:t>
            </a:r>
          </a:p>
          <a:p>
            <a:r>
              <a:rPr lang="pt-BR" dirty="0"/>
              <a:t>Fornecendo feedback para o usuário </a:t>
            </a:r>
            <a:endParaRPr lang="en-US" dirty="0"/>
          </a:p>
        </p:txBody>
      </p:sp>
    </p:spTree>
    <p:extLst>
      <p:ext uri="{BB962C8B-B14F-4D97-AF65-F5344CB8AC3E}">
        <p14:creationId xmlns:p14="http://schemas.microsoft.com/office/powerpoint/2010/main" val="125758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20b1c37-9526-4997-9b86-967f3e989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Input Events</a:t>
            </a:r>
            <a:endParaRPr lang="en-US"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Pegar o </a:t>
            </a:r>
            <a:r>
              <a:rPr lang="pt-BR" dirty="0" smtClean="0"/>
              <a:t>evento </a:t>
            </a:r>
            <a:r>
              <a:rPr lang="en-GB" b="1" dirty="0" smtClean="0"/>
              <a:t>submit</a:t>
            </a:r>
            <a:r>
              <a:rPr lang="pt-BR" dirty="0" smtClean="0"/>
              <a:t> para </a:t>
            </a:r>
            <a:r>
              <a:rPr lang="pt-BR" dirty="0"/>
              <a:t>validar um formulário </a:t>
            </a:r>
            <a:r>
              <a:rPr lang="pt-BR" dirty="0" smtClean="0"/>
              <a:t>inteiro</a:t>
            </a:r>
            <a:endParaRPr lang="en-GB" dirty="0" smtClean="0"/>
          </a:p>
          <a:p>
            <a:pPr lvl="1"/>
            <a:r>
              <a:rPr lang="pt-BR" dirty="0"/>
              <a:t>Retorna verdadeiro se os dados forem válidos, caso contrário, false</a:t>
            </a:r>
            <a:endParaRPr lang="en-GB" dirty="0" smtClean="0"/>
          </a:p>
          <a:p>
            <a:pPr lvl="1"/>
            <a:r>
              <a:rPr lang="pt-BR" dirty="0"/>
              <a:t>O formulário é submetido apenas se o </a:t>
            </a:r>
            <a:r>
              <a:rPr lang="pt-BR" dirty="0" err="1"/>
              <a:t>event</a:t>
            </a:r>
            <a:r>
              <a:rPr lang="pt-BR" dirty="0"/>
              <a:t> </a:t>
            </a:r>
            <a:r>
              <a:rPr lang="pt-BR" dirty="0" err="1"/>
              <a:t>handler</a:t>
            </a:r>
            <a:r>
              <a:rPr lang="pt-BR" dirty="0"/>
              <a:t> </a:t>
            </a:r>
            <a:r>
              <a:rPr lang="pt-BR" b="1" dirty="0" err="1" smtClean="0"/>
              <a:t>submit</a:t>
            </a:r>
            <a:r>
              <a:rPr lang="pt-BR" dirty="0" smtClean="0"/>
              <a:t> retornar </a:t>
            </a:r>
            <a:r>
              <a:rPr lang="pt-BR" dirty="0" err="1"/>
              <a:t>true</a:t>
            </a:r>
            <a:endParaRPr lang="en-GB" dirty="0" smtClean="0"/>
          </a:p>
          <a:p>
            <a:endParaRPr lang="en-GB" dirty="0" smtClean="0"/>
          </a:p>
          <a:p>
            <a:r>
              <a:rPr lang="pt-BR" dirty="0"/>
              <a:t>Pegar o evento de </a:t>
            </a:r>
            <a:r>
              <a:rPr lang="pt-BR" b="1" dirty="0" smtClean="0"/>
              <a:t>input</a:t>
            </a:r>
            <a:r>
              <a:rPr lang="pt-BR" dirty="0" smtClean="0"/>
              <a:t> </a:t>
            </a:r>
            <a:r>
              <a:rPr lang="pt-BR" dirty="0"/>
              <a:t>para validar campos individuais em uma base caractere por caractere</a:t>
            </a:r>
            <a:endParaRPr lang="en-GB" dirty="0" smtClean="0"/>
          </a:p>
          <a:p>
            <a:pPr lvl="1"/>
            <a:r>
              <a:rPr lang="pt-BR" dirty="0"/>
              <a:t>Se os dados não são válidos, exibir uma mensagem de erro ao usar a função </a:t>
            </a:r>
            <a:r>
              <a:rPr lang="pt-BR" b="1" dirty="0" err="1"/>
              <a:t>setCustomValidity</a:t>
            </a:r>
            <a:endParaRPr lang="en-GB" b="1" dirty="0" smtClean="0"/>
          </a:p>
          <a:p>
            <a:pPr lvl="1"/>
            <a:r>
              <a:rPr lang="pt-BR" dirty="0"/>
              <a:t>Se os dados forem válidos, redefinir a mensagem de erro para uma cadeia vazia</a:t>
            </a:r>
            <a:endParaRPr lang="en-GB" dirty="0"/>
          </a:p>
        </p:txBody>
      </p:sp>
    </p:spTree>
    <p:extLst>
      <p:ext uri="{BB962C8B-B14F-4D97-AF65-F5344CB8AC3E}">
        <p14:creationId xmlns:p14="http://schemas.microsoft.com/office/powerpoint/2010/main" val="254800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Use o código </a:t>
            </a:r>
            <a:r>
              <a:rPr lang="pt-BR" dirty="0" err="1"/>
              <a:t>JavaScript</a:t>
            </a:r>
            <a:r>
              <a:rPr lang="pt-BR" dirty="0"/>
              <a:t> para emular os tipos de entrada HTML5 não suportados e atributos em um navegador </a:t>
            </a:r>
            <a:r>
              <a:rPr lang="en-US" dirty="0" smtClean="0"/>
              <a:t>:</a:t>
            </a:r>
            <a:endParaRPr lang="en-US" dirty="0"/>
          </a:p>
        </p:txBody>
      </p:sp>
      <p:sp>
        <p:nvSpPr>
          <p:cNvPr id="5" name="TextBox 3"/>
          <p:cNvSpPr txBox="1"/>
          <p:nvPr/>
        </p:nvSpPr>
        <p:spPr>
          <a:xfrm>
            <a:off x="419099" y="2393593"/>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onsubmit="return validateForm();" &gt;</a:t>
            </a:r>
            <a:br>
              <a:rPr lang="en-US" sz="1600" b="0" dirty="0">
                <a:latin typeface="Lucida Sans Unicode" pitchFamily="34" charset="0"/>
                <a:cs typeface="Lucida Sans Unicode" pitchFamily="34" charset="0"/>
              </a:rPr>
            </a:br>
            <a:r>
              <a:rPr lang="en-US" sz="1600" b="0" dirty="0" smtClean="0">
                <a:latin typeface="Lucida Sans Unicode" pitchFamily="34" charset="0"/>
                <a:cs typeface="Lucida Sans Unicode" pitchFamily="34" charset="0"/>
              </a:rPr>
              <a:t>   &lt;div </a:t>
            </a:r>
            <a:r>
              <a:rPr lang="en-US" sz="1600" b="0" dirty="0">
                <a:latin typeface="Lucida Sans Unicode" pitchFamily="34" charset="0"/>
                <a:cs typeface="Lucida Sans Unicode" pitchFamily="34" charset="0"/>
              </a:rPr>
              <a:t>id="scoreField" class="field" &gt;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id="score" name="score" type="number" /&gt;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endParaRPr lang="en-GB" sz="1600" b="0" dirty="0">
              <a:latin typeface="Lucida Sans Unicode" pitchFamily="34" charset="0"/>
              <a:cs typeface="Lucida Sans Unicode" pitchFamily="34" charset="0"/>
            </a:endParaRP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endParaRPr lang="en-GB" sz="1600" b="0" dirty="0">
              <a:latin typeface="Lucida Sans Unicode" pitchFamily="34" charset="0"/>
              <a:cs typeface="Lucida Sans Unicode" pitchFamily="34" charset="0"/>
            </a:endParaRPr>
          </a:p>
        </p:txBody>
      </p:sp>
      <p:sp>
        <p:nvSpPr>
          <p:cNvPr id="6" name="TextBox 4"/>
          <p:cNvSpPr txBox="1"/>
          <p:nvPr/>
        </p:nvSpPr>
        <p:spPr>
          <a:xfrm>
            <a:off x="710924" y="3766388"/>
            <a:ext cx="7615948" cy="3046988"/>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isAnInteger( text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var intTestRegex = /^\s*(\+|-)?\d+\s*$/;</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String(text).search(intTestRegex) != -1;</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if( ! isAnInteger(document.getElementById('score').value))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false;   /* No, it’s not a number! Form validation fails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  return true;</a:t>
            </a:r>
            <a:endParaRPr lang="en-GB"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a:t>
            </a:r>
            <a:endParaRPr lang="en-GB" sz="16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46809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pt-BR" b="0" dirty="0"/>
              <a:t>Use o código </a:t>
            </a:r>
            <a:r>
              <a:rPr lang="pt-BR" b="0" dirty="0" err="1"/>
              <a:t>JavaScript</a:t>
            </a:r>
            <a:r>
              <a:rPr lang="pt-BR" b="0" dirty="0"/>
              <a:t> para garantir que um campo obrigatório não contém somente espaços em </a:t>
            </a:r>
            <a:r>
              <a:rPr lang="pt-BR" b="0" dirty="0" smtClean="0"/>
              <a:t>branco</a:t>
            </a:r>
            <a:r>
              <a:rPr lang="en-US" b="0" dirty="0" smtClean="0"/>
              <a:t>:</a:t>
            </a:r>
            <a:endParaRPr lang="en-US" dirty="0"/>
          </a:p>
        </p:txBody>
      </p:sp>
      <p:sp>
        <p:nvSpPr>
          <p:cNvPr id="5" name="TextBox 4"/>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&lt;form id="scoreForm" </a:t>
            </a:r>
            <a:r>
              <a:rPr lang="en-US" sz="1600" b="0" dirty="0" smtClean="0">
                <a:latin typeface="Lucida Sans Unicode" pitchFamily="34" charset="0"/>
                <a:cs typeface="Lucida Sans Unicode" pitchFamily="34" charset="0"/>
              </a:rPr>
              <a:t>… onsubmit</a:t>
            </a:r>
            <a:r>
              <a:rPr lang="en-US" sz="1600" b="0" dirty="0">
                <a:latin typeface="Lucida Sans Unicode" pitchFamily="34" charset="0"/>
                <a:cs typeface="Lucida Sans Unicode" pitchFamily="34" charset="0"/>
              </a:rPr>
              <a:t>="return validateForm();"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 id="penaltiesField" class="field" &gt;</a:t>
            </a:r>
          </a:p>
          <a:p>
            <a:r>
              <a:rPr lang="en-US" sz="1600" b="0" dirty="0">
                <a:latin typeface="Lucida Sans Unicode" pitchFamily="34" charset="0"/>
                <a:cs typeface="Lucida Sans Unicode" pitchFamily="34" charset="0"/>
              </a:rPr>
              <a:t>  </a:t>
            </a:r>
            <a:r>
              <a:rPr lang="en-US" sz="1600" b="0" dirty="0" smtClean="0">
                <a:latin typeface="Lucida Sans Unicode" pitchFamily="34" charset="0"/>
                <a:cs typeface="Lucida Sans Unicode" pitchFamily="34" charset="0"/>
              </a:rPr>
              <a:t>    </a:t>
            </a:r>
            <a:r>
              <a:rPr lang="en-US" sz="1600" b="0" dirty="0">
                <a:latin typeface="Lucida Sans Unicode" pitchFamily="34" charset="0"/>
                <a:cs typeface="Lucida Sans Unicode" pitchFamily="34" charset="0"/>
              </a:rPr>
              <a:t>&lt;input id="penalties" name="penalties" type="text" /&gt;</a:t>
            </a:r>
          </a:p>
          <a:p>
            <a:r>
              <a:rPr lang="en-US" sz="1600" b="0" dirty="0" smtClean="0">
                <a:latin typeface="Lucida Sans Unicode" pitchFamily="34" charset="0"/>
                <a:cs typeface="Lucida Sans Unicode" pitchFamily="34" charset="0"/>
              </a:rPr>
              <a:t>  &lt;/</a:t>
            </a:r>
            <a:r>
              <a:rPr lang="en-US" sz="1600" b="0" dirty="0">
                <a:latin typeface="Lucida Sans Unicode" pitchFamily="34" charset="0"/>
                <a:cs typeface="Lucida Sans Unicode" pitchFamily="34" charset="0"/>
              </a:rPr>
              <a:t>div&gt;</a:t>
            </a:r>
          </a:p>
          <a:p>
            <a:r>
              <a:rPr lang="en-US" sz="1600" b="0" dirty="0" smtClean="0">
                <a:latin typeface="Lucida Sans Unicode" pitchFamily="34" charset="0"/>
                <a:cs typeface="Lucida Sans Unicode" pitchFamily="34" charset="0"/>
              </a:rPr>
              <a:t>&lt;/</a:t>
            </a:r>
            <a:r>
              <a:rPr lang="en-US" sz="1600" b="0" dirty="0">
                <a:latin typeface="Lucida Sans Unicode" pitchFamily="34" charset="0"/>
                <a:cs typeface="Lucida Sans Unicode" pitchFamily="34" charset="0"/>
              </a:rPr>
              <a:t>form&gt;</a:t>
            </a:r>
          </a:p>
        </p:txBody>
      </p:sp>
      <p:sp>
        <p:nvSpPr>
          <p:cNvPr id="6" name="TextBox 5"/>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Lucida Sans Unicode" pitchFamily="34" charset="0"/>
                <a:cs typeface="Lucida Sans Unicode" pitchFamily="34" charset="0"/>
              </a:rPr>
              <a:t>function isSignificant( text ){</a:t>
            </a:r>
          </a:p>
          <a:p>
            <a:r>
              <a:rPr lang="en-US" sz="1600" b="0" dirty="0">
                <a:latin typeface="Lucida Sans Unicode" pitchFamily="34" charset="0"/>
                <a:cs typeface="Lucida Sans Unicode" pitchFamily="34" charset="0"/>
              </a:rPr>
              <a:t>  var notWhitespaceTestRegex = /[^\s]{1,}/;</a:t>
            </a:r>
          </a:p>
          <a:p>
            <a:r>
              <a:rPr lang="en-US" sz="1600" b="0" dirty="0">
                <a:latin typeface="Lucida Sans Unicode" pitchFamily="34" charset="0"/>
                <a:cs typeface="Lucida Sans Unicode" pitchFamily="34" charset="0"/>
              </a:rPr>
              <a:t>  return String(text).</a:t>
            </a:r>
            <a:r>
              <a:rPr lang="en-US" sz="1600" b="0" dirty="0" smtClean="0">
                <a:latin typeface="Lucida Sans Unicode" pitchFamily="34" charset="0"/>
                <a:cs typeface="Lucida Sans Unicode" pitchFamily="34" charset="0"/>
              </a:rPr>
              <a:t>search(notWhitespaceTestRegex</a:t>
            </a:r>
            <a:r>
              <a:rPr lang="en-US" sz="1600" b="0" dirty="0">
                <a:latin typeface="Lucida Sans Unicode" pitchFamily="34" charset="0"/>
                <a:cs typeface="Lucida Sans Unicode" pitchFamily="34" charset="0"/>
              </a:rPr>
              <a:t>) != -1;</a:t>
            </a:r>
          </a:p>
          <a:p>
            <a:r>
              <a:rPr lang="en-US" sz="1600" b="0" dirty="0">
                <a:latin typeface="Lucida Sans Unicode" pitchFamily="34" charset="0"/>
                <a:cs typeface="Lucida Sans Unicode" pitchFamily="34" charset="0"/>
              </a:rPr>
              <a:t>}</a:t>
            </a:r>
          </a:p>
          <a:p>
            <a:endParaRPr lang="en-US" sz="1600" b="0" dirty="0">
              <a:latin typeface="Lucida Sans Unicode" pitchFamily="34" charset="0"/>
              <a:cs typeface="Lucida Sans Unicode" pitchFamily="34" charset="0"/>
            </a:endParaRPr>
          </a:p>
          <a:p>
            <a:r>
              <a:rPr lang="en-US" sz="1600" b="0" dirty="0">
                <a:latin typeface="Lucida Sans Unicode" pitchFamily="34" charset="0"/>
                <a:cs typeface="Lucida Sans Unicode" pitchFamily="34" charset="0"/>
              </a:rPr>
              <a:t>function validateForm() {</a:t>
            </a:r>
          </a:p>
          <a:p>
            <a:r>
              <a:rPr lang="en-US" sz="1600" b="0" dirty="0">
                <a:latin typeface="Lucida Sans Unicode" pitchFamily="34" charset="0"/>
                <a:cs typeface="Lucida Sans Unicode" pitchFamily="34" charset="0"/>
              </a:rPr>
              <a:t>  if( ! isSignificant(document.getElementById(‘penalties’).value))</a:t>
            </a:r>
          </a:p>
          <a:p>
            <a:r>
              <a:rPr lang="en-US" sz="1600" b="0" dirty="0">
                <a:latin typeface="Lucida Sans Unicode" pitchFamily="34" charset="0"/>
                <a:cs typeface="Lucida Sans Unicode" pitchFamily="34" charset="0"/>
              </a:rPr>
              <a:t>    return false;   /* No! Form validation fails */</a:t>
            </a:r>
          </a:p>
          <a:p>
            <a:r>
              <a:rPr lang="en-US" sz="1600" b="0" dirty="0">
                <a:latin typeface="Lucida Sans Unicode" pitchFamily="34" charset="0"/>
                <a:cs typeface="Lucida Sans Unicode" pitchFamily="34" charset="0"/>
              </a:rPr>
              <a:t>  </a:t>
            </a:r>
          </a:p>
          <a:p>
            <a:r>
              <a:rPr lang="en-US" sz="1600" b="0" dirty="0">
                <a:latin typeface="Lucida Sans Unicode" pitchFamily="34" charset="0"/>
                <a:cs typeface="Lucida Sans Unicode" pitchFamily="34" charset="0"/>
              </a:rPr>
              <a:t>  return true;</a:t>
            </a:r>
          </a:p>
          <a:p>
            <a:r>
              <a:rPr lang="en-US" sz="16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233439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Providing Feedback to the User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Provide visual feedback to the user by defining styles and dynamically setting the class of an element:</a:t>
            </a:r>
            <a:endParaRPr lang="en-US" dirty="0"/>
          </a:p>
        </p:txBody>
      </p:sp>
      <p:sp>
        <p:nvSpPr>
          <p:cNvPr id="5" name="TextBox 3"/>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.validatedFine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#0f0;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.validationError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border-color: #f00;</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2475455" y="3820654"/>
            <a:ext cx="6376078" cy="2862322"/>
          </a:xfrm>
          <a:prstGeom prst="rect">
            <a:avLst/>
          </a:prstGeom>
          <a:solidFill>
            <a:schemeClr val="bg1">
              <a:lumMod val="8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function validateForm()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textbox = document.getElementById("penalties");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 isSignificant(textBox.value))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"validationError";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false;   /* No! Form validation fails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textbox.className = "validatedFine";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true;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117775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Regras para Mensagens Customizadas</a:t>
            </a:r>
            <a:endParaRPr lang="pt-BR" dirty="0"/>
          </a:p>
        </p:txBody>
      </p:sp>
      <p:sp>
        <p:nvSpPr>
          <p:cNvPr id="4" name="Content Placeholder 2"/>
          <p:cNvSpPr>
            <a:spLocks noGrp="1"/>
          </p:cNvSpPr>
          <p:nvPr/>
        </p:nvSpPr>
        <p:spPr bwMode="auto">
          <a:xfrm>
            <a:off x="287790" y="836712"/>
            <a:ext cx="8856209"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r>
              <a:rPr lang="pt-BR" sz="2000" dirty="0" err="1" smtClean="0"/>
              <a:t>valueMissing</a:t>
            </a:r>
            <a:r>
              <a:rPr lang="pt-BR" sz="2000" dirty="0" smtClean="0"/>
              <a:t>    - </a:t>
            </a:r>
            <a:r>
              <a:rPr lang="en-US" sz="1800" dirty="0"/>
              <a:t>&lt;input type="text" required value="" </a:t>
            </a:r>
            <a:r>
              <a:rPr lang="en-US" sz="1800" dirty="0" smtClean="0"/>
              <a:t>/&gt;</a:t>
            </a:r>
          </a:p>
          <a:p>
            <a:pPr marL="285750" indent="-285750"/>
            <a:r>
              <a:rPr lang="en-US" sz="2000" dirty="0" err="1"/>
              <a:t>t</a:t>
            </a:r>
            <a:r>
              <a:rPr lang="en-US" sz="2000" dirty="0" err="1" smtClean="0"/>
              <a:t>ypemismatch</a:t>
            </a:r>
            <a:r>
              <a:rPr lang="en-US" sz="2000" dirty="0"/>
              <a:t>  - </a:t>
            </a:r>
            <a:r>
              <a:rPr lang="en-US" sz="1800" dirty="0"/>
              <a:t>&lt;input type="</a:t>
            </a:r>
            <a:r>
              <a:rPr lang="en-US" sz="1800" dirty="0" err="1"/>
              <a:t>url</a:t>
            </a:r>
            <a:r>
              <a:rPr lang="en-US" sz="1800" dirty="0"/>
              <a:t>" value="yellow submarine" </a:t>
            </a:r>
            <a:r>
              <a:rPr lang="en-US" sz="1800" dirty="0" smtClean="0"/>
              <a:t>/&gt;</a:t>
            </a:r>
          </a:p>
          <a:p>
            <a:pPr marL="285750" indent="-285750"/>
            <a:r>
              <a:rPr lang="en-US" sz="2000" dirty="0" err="1" smtClean="0"/>
              <a:t>pattern</a:t>
            </a:r>
            <a:r>
              <a:rPr lang="en-US" sz="2000" dirty="0" err="1"/>
              <a:t>mismatch</a:t>
            </a:r>
            <a:r>
              <a:rPr lang="en-US" sz="2000" dirty="0" smtClean="0"/>
              <a:t> - </a:t>
            </a:r>
            <a:r>
              <a:rPr lang="en-US" sz="1800" dirty="0" smtClean="0"/>
              <a:t>&lt;</a:t>
            </a:r>
            <a:r>
              <a:rPr lang="en-US" sz="1800" dirty="0"/>
              <a:t>input type="text" pattern="/^[A-z]+$/" value="1234" </a:t>
            </a:r>
            <a:r>
              <a:rPr lang="en-US" sz="1800" dirty="0" smtClean="0"/>
              <a:t>/&gt;</a:t>
            </a:r>
          </a:p>
          <a:p>
            <a:pPr marL="285750" indent="-285750"/>
            <a:r>
              <a:rPr lang="en-US" sz="2000" dirty="0" err="1" smtClean="0"/>
              <a:t>tooLong</a:t>
            </a:r>
            <a:r>
              <a:rPr lang="en-US" sz="2000" dirty="0" smtClean="0"/>
              <a:t> </a:t>
            </a:r>
            <a:r>
              <a:rPr lang="en-US" sz="2000" dirty="0"/>
              <a:t>- </a:t>
            </a:r>
            <a:r>
              <a:rPr lang="en-US" sz="1800" dirty="0"/>
              <a:t>&lt;input type="text" </a:t>
            </a:r>
            <a:r>
              <a:rPr lang="en-US" sz="1800" dirty="0" err="1"/>
              <a:t>maxlength</a:t>
            </a:r>
            <a:r>
              <a:rPr lang="en-US" sz="1800" dirty="0"/>
              <a:t>="3" value="hello" /&gt;</a:t>
            </a:r>
          </a:p>
          <a:p>
            <a:pPr marL="285750" indent="-285750"/>
            <a:r>
              <a:rPr lang="en-US" sz="1800" dirty="0" err="1" smtClean="0"/>
              <a:t>rangeUnderflow</a:t>
            </a:r>
            <a:r>
              <a:rPr lang="en-US" sz="1800" dirty="0" smtClean="0"/>
              <a:t> - &lt;input </a:t>
            </a:r>
            <a:r>
              <a:rPr lang="en-US" sz="1800" dirty="0"/>
              <a:t>type="range" min="3" max="5" value="0" /&gt;</a:t>
            </a:r>
          </a:p>
          <a:p>
            <a:pPr marL="285750" indent="-285750"/>
            <a:r>
              <a:rPr lang="en-US" sz="1800" dirty="0" err="1" smtClean="0"/>
              <a:t>rangeOverflow</a:t>
            </a:r>
            <a:r>
              <a:rPr lang="en-US" sz="1800" dirty="0" smtClean="0"/>
              <a:t> </a:t>
            </a:r>
            <a:r>
              <a:rPr lang="en-US" sz="1800" dirty="0"/>
              <a:t>- &lt;input type="range" min="3" max="5" value="9" /&gt;</a:t>
            </a:r>
          </a:p>
          <a:p>
            <a:pPr marL="285750" indent="-285750"/>
            <a:r>
              <a:rPr lang="en-US" sz="1800" dirty="0" err="1" smtClean="0"/>
              <a:t>stepMismatch</a:t>
            </a:r>
            <a:r>
              <a:rPr lang="en-US" sz="1800" dirty="0" smtClean="0"/>
              <a:t> </a:t>
            </a:r>
            <a:r>
              <a:rPr lang="en-US" sz="1800" dirty="0"/>
              <a:t>- &lt;input type="range" min="5" max="20" step="5" value="8" /&gt;</a:t>
            </a:r>
          </a:p>
          <a:p>
            <a:pPr marL="285750" indent="-285750"/>
            <a:endParaRPr lang="en-US" sz="1800" dirty="0"/>
          </a:p>
          <a:p>
            <a:pPr marL="285750" indent="-285750"/>
            <a:endParaRPr lang="en-US" sz="1800" dirty="0" smtClean="0"/>
          </a:p>
          <a:p>
            <a:pPr marL="285750" indent="-285750"/>
            <a:endParaRPr lang="en-US" sz="1800" dirty="0"/>
          </a:p>
          <a:p>
            <a:pPr marL="285750" indent="-285750"/>
            <a:endParaRPr lang="en-US" sz="2000" dirty="0" smtClean="0"/>
          </a:p>
          <a:p>
            <a:pPr marL="285750" indent="-285750"/>
            <a:r>
              <a:rPr lang="en-US" sz="2000" dirty="0" smtClean="0"/>
              <a:t> </a:t>
            </a:r>
          </a:p>
          <a:p>
            <a:pPr marL="285750" indent="-285750"/>
            <a:endParaRPr lang="pt-BR" sz="2000" dirty="0"/>
          </a:p>
          <a:p>
            <a:pPr marL="285750" indent="-285750"/>
            <a:endParaRPr lang="pt-BR" sz="2000" dirty="0"/>
          </a:p>
        </p:txBody>
      </p:sp>
    </p:spTree>
    <p:extLst>
      <p:ext uri="{BB962C8B-B14F-4D97-AF65-F5344CB8AC3E}">
        <p14:creationId xmlns:p14="http://schemas.microsoft.com/office/powerpoint/2010/main" val="251477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name="3d3fe65b-00e7-4135-9681-fbc0b00585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Form and Validating User Input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234783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err="1" smtClean="0"/>
              <a:t>Criando</a:t>
            </a:r>
            <a:r>
              <a:rPr lang="en-GB" dirty="0" smtClean="0"/>
              <a:t> </a:t>
            </a:r>
            <a:r>
              <a:rPr lang="en-GB" dirty="0" err="1" smtClean="0"/>
              <a:t>Formulários</a:t>
            </a:r>
            <a:r>
              <a:rPr lang="en-GB" dirty="0" smtClean="0"/>
              <a:t> HTML5
</a:t>
            </a:r>
            <a:r>
              <a:rPr lang="en-GB" dirty="0" err="1" smtClean="0"/>
              <a:t>Validando</a:t>
            </a:r>
            <a:r>
              <a:rPr lang="en-GB" dirty="0" smtClean="0"/>
              <a:t> user input </a:t>
            </a:r>
            <a:r>
              <a:rPr lang="en-GB" dirty="0" err="1" smtClean="0"/>
              <a:t>usando</a:t>
            </a:r>
            <a:r>
              <a:rPr lang="en-GB" dirty="0" smtClean="0"/>
              <a:t> </a:t>
            </a:r>
            <a:r>
              <a:rPr lang="en-GB" dirty="0" err="1" smtClean="0"/>
              <a:t>atributos</a:t>
            </a:r>
            <a:r>
              <a:rPr lang="en-GB" dirty="0" smtClean="0"/>
              <a:t> HTML5 
</a:t>
            </a:r>
            <a:r>
              <a:rPr lang="en-GB" dirty="0" err="1" smtClean="0"/>
              <a:t>Validando</a:t>
            </a:r>
            <a:r>
              <a:rPr lang="en-GB" dirty="0" smtClean="0"/>
              <a:t> user input </a:t>
            </a:r>
            <a:r>
              <a:rPr lang="en-GB" dirty="0" err="1" smtClean="0"/>
              <a:t>usando</a:t>
            </a:r>
            <a:r>
              <a:rPr lang="en-GB" dirty="0" smtClean="0"/>
              <a:t> JavaScript</a:t>
            </a:r>
            <a:endParaRPr lang="en-US" dirty="0"/>
          </a:p>
        </p:txBody>
      </p:sp>
    </p:spTree>
    <p:extLst>
      <p:ext uri="{BB962C8B-B14F-4D97-AF65-F5344CB8AC3E}">
        <p14:creationId xmlns:p14="http://schemas.microsoft.com/office/powerpoint/2010/main" val="3860211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380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a Form and Validating User Input</a:t>
            </a:r>
            <a:endParaRPr lang="en-US" dirty="0"/>
          </a:p>
        </p:txBody>
      </p:sp>
      <p:sp>
        <p:nvSpPr>
          <p:cNvPr id="3" name="Text Placeholder 2"/>
          <p:cNvSpPr>
            <a:spLocks noGrp="1"/>
          </p:cNvSpPr>
          <p:nvPr>
            <p:ph type="body" idx="1"/>
          </p:nvPr>
        </p:nvSpPr>
        <p:spPr/>
        <p:txBody>
          <a:bodyPr/>
          <a:lstStyle/>
          <a:p>
            <a:r>
              <a:rPr lang="en-GB" dirty="0" smtClean="0"/>
              <a:t>Exercise 1: Creating a Form and Validating User Input by Using HTML5 Attributes
Exercise 2: Validating User Input by Using JavaScript</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627458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681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984378"/>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Delegates who want to attend ContosoConf will be required to register and provide their details. You have been asked to add a page to the ContosoConf website that implements an attendee registration form.</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 </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The server-side code already exists to process the attendee data. However, the registration page performs very minimal validation that is not user friendly. You have decided to add client-side validation to the form to improve the accuracy of the registration data entered by attendees and to provide a better user experience.</a:t>
            </a:r>
            <a:endParaRPr lang="en-US" sz="2400" dirty="0">
              <a:effectLst/>
              <a:latin typeface="Segoe UI"/>
              <a:ea typeface="Times New Roman"/>
              <a:cs typeface="Times New Roman"/>
            </a:endParaRPr>
          </a:p>
        </p:txBody>
      </p:sp>
    </p:spTree>
    <p:extLst>
      <p:ext uri="{BB962C8B-B14F-4D97-AF65-F5344CB8AC3E}">
        <p14:creationId xmlns:p14="http://schemas.microsoft.com/office/powerpoint/2010/main" val="1691104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07698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247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HTML5 Forms</a:t>
            </a:r>
            <a:endParaRPr lang="en-US" dirty="0"/>
          </a:p>
        </p:txBody>
      </p:sp>
      <p:sp>
        <p:nvSpPr>
          <p:cNvPr id="3" name="Text Placeholder 2"/>
          <p:cNvSpPr>
            <a:spLocks noGrp="1"/>
          </p:cNvSpPr>
          <p:nvPr>
            <p:ph type="body" idx="1"/>
          </p:nvPr>
        </p:nvSpPr>
        <p:spPr/>
        <p:txBody>
          <a:bodyPr/>
          <a:lstStyle/>
          <a:p>
            <a:r>
              <a:rPr lang="en-GB" dirty="0" err="1" smtClean="0"/>
              <a:t>Declarando</a:t>
            </a:r>
            <a:r>
              <a:rPr lang="en-GB" dirty="0" smtClean="0"/>
              <a:t> um </a:t>
            </a:r>
            <a:r>
              <a:rPr lang="en-GB" dirty="0" err="1" smtClean="0"/>
              <a:t>Formulário</a:t>
            </a:r>
            <a:r>
              <a:rPr lang="en-GB" dirty="0" smtClean="0"/>
              <a:t> </a:t>
            </a:r>
            <a:r>
              <a:rPr lang="en-GB" dirty="0" err="1" smtClean="0"/>
              <a:t>em</a:t>
            </a:r>
            <a:r>
              <a:rPr lang="en-GB" dirty="0" smtClean="0"/>
              <a:t> HTML5
HTML5 Input Types and Elements
HTML5 Input Attributes</a:t>
            </a:r>
            <a:endParaRPr lang="en-US" dirty="0"/>
          </a:p>
        </p:txBody>
      </p:sp>
    </p:spTree>
    <p:extLst>
      <p:ext uri="{BB962C8B-B14F-4D97-AF65-F5344CB8AC3E}">
        <p14:creationId xmlns:p14="http://schemas.microsoft.com/office/powerpoint/2010/main" val="3249587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Declaring a Form in HTML5</a:t>
            </a:r>
            <a:endParaRPr lang="en-US" dirty="0"/>
          </a:p>
        </p:txBody>
      </p:sp>
      <p:sp>
        <p:nvSpPr>
          <p:cNvPr id="4" name="Content Placeholder 2"/>
          <p:cNvSpPr>
            <a:spLocks noGrp="1"/>
          </p:cNvSpPr>
          <p:nvPr/>
        </p:nvSpPr>
        <p:spPr bwMode="auto">
          <a:xfrm>
            <a:off x="179512" y="1021215"/>
            <a:ext cx="878497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sz="2400" dirty="0"/>
              <a:t>Use um formulário HTML5 para recuperar a entrada do </a:t>
            </a:r>
            <a:r>
              <a:rPr lang="pt-BR" sz="2400" dirty="0" smtClean="0"/>
              <a:t>usuário</a:t>
            </a:r>
            <a:r>
              <a:rPr lang="en-US" sz="2400" dirty="0" smtClean="0"/>
              <a:t>:</a:t>
            </a:r>
          </a:p>
          <a:p>
            <a:endParaRPr lang="en-US" dirty="0" smtClean="0"/>
          </a:p>
          <a:p>
            <a:endParaRPr lang="en-US" dirty="0"/>
          </a:p>
          <a:p>
            <a:endParaRPr lang="en-US" dirty="0" smtClean="0"/>
          </a:p>
          <a:p>
            <a:endParaRPr lang="en-US" dirty="0"/>
          </a:p>
          <a:p>
            <a:endParaRPr lang="en-US" dirty="0"/>
          </a:p>
        </p:txBody>
      </p:sp>
      <p:sp>
        <p:nvSpPr>
          <p:cNvPr id="5" name="TextBox 3"/>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&lt;form name="userLogin" method="post" action</a:t>
            </a:r>
            <a:r>
              <a:rPr lang="en-US" sz="2000" b="0" dirty="0" smtClean="0">
                <a:latin typeface="Lucida Sans Unicode" pitchFamily="34" charset="0"/>
                <a:cs typeface="Lucida Sans Unicode" pitchFamily="34" charset="0"/>
              </a:rPr>
              <a:t>="login.aspx"&gt;</a:t>
            </a:r>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&lt;legend&gt;Enter your log in details:&lt;/legend&gt;</a:t>
            </a:r>
          </a:p>
          <a:p>
            <a:r>
              <a:rPr lang="en-US" sz="2000" b="0" dirty="0">
                <a:latin typeface="Lucida Sans Unicode" pitchFamily="34" charset="0"/>
                <a:cs typeface="Lucida Sans Unicode" pitchFamily="34" charset="0"/>
              </a:rPr>
              <a:t>    &lt;div id=”usernameField” class="field"&gt;</a:t>
            </a:r>
          </a:p>
          <a:p>
            <a:r>
              <a:rPr lang="en-US" sz="2000" b="0" dirty="0">
                <a:latin typeface="Lucida Sans Unicode" pitchFamily="34" charset="0"/>
                <a:cs typeface="Lucida Sans Unicode" pitchFamily="34" charset="0"/>
              </a:rPr>
              <a:t>      &lt;input id="uname" name="username" type="text"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="First and Last Name" /&gt;</a:t>
            </a:r>
          </a:p>
          <a:p>
            <a:r>
              <a:rPr lang="en-US" sz="2000" b="0" dirty="0">
                <a:latin typeface="Lucida Sans Unicode" pitchFamily="34" charset="0"/>
                <a:cs typeface="Lucida Sans Unicode" pitchFamily="34" charset="0"/>
              </a:rPr>
              <a:t>      &lt;label for="uname"&gt;User's Name:&lt;/label&gt;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&lt;div id="passwordField" class="field"&gt;</a:t>
            </a:r>
          </a:p>
          <a:p>
            <a:r>
              <a:rPr lang="en-US" sz="2000" b="0" dirty="0">
                <a:latin typeface="Lucida Sans Unicode" pitchFamily="34" charset="0"/>
                <a:cs typeface="Lucida Sans Unicode" pitchFamily="34" charset="0"/>
              </a:rPr>
              <a:t>      &lt;input id="pwd" name="password" type="password" </a:t>
            </a:r>
            <a:endParaRPr lang="en-US" sz="2000" b="0" dirty="0" smtClean="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placeholder</a:t>
            </a:r>
            <a:r>
              <a:rPr lang="en-US" sz="2000" b="0" dirty="0">
                <a:latin typeface="Lucida Sans Unicode" pitchFamily="34" charset="0"/>
                <a:cs typeface="Lucida Sans Unicode" pitchFamily="34" charset="0"/>
              </a:rPr>
              <a:t>="Password" /&gt;</a:t>
            </a:r>
          </a:p>
          <a:p>
            <a:r>
              <a:rPr lang="en-US" sz="2000" b="0" dirty="0">
                <a:latin typeface="Lucida Sans Unicode" pitchFamily="34" charset="0"/>
                <a:cs typeface="Lucida Sans Unicode" pitchFamily="34" charset="0"/>
              </a:rPr>
              <a:t>      &lt;label for="pwd"&gt;User's Password:&lt;/label&gt;</a:t>
            </a:r>
          </a:p>
          <a:p>
            <a:r>
              <a:rPr lang="en-US" sz="2000" b="0" dirty="0">
                <a:latin typeface="Lucida Sans Unicode" pitchFamily="34" charset="0"/>
                <a:cs typeface="Lucida Sans Unicode" pitchFamily="34" charset="0"/>
              </a:rPr>
              <a:t>    &lt;/div&gt;</a:t>
            </a:r>
          </a:p>
          <a:p>
            <a:r>
              <a:rPr lang="en-US" sz="2000" b="0" dirty="0">
                <a:latin typeface="Lucida Sans Unicode" pitchFamily="34" charset="0"/>
                <a:cs typeface="Lucida Sans Unicode" pitchFamily="34" charset="0"/>
              </a:rPr>
              <a:t>  &lt;/fieldset&gt;</a:t>
            </a:r>
          </a:p>
          <a:p>
            <a:r>
              <a:rPr lang="en-US" sz="2000" b="0" dirty="0">
                <a:latin typeface="Lucida Sans Unicode" pitchFamily="34" charset="0"/>
                <a:cs typeface="Lucida Sans Unicode" pitchFamily="34" charset="0"/>
              </a:rPr>
              <a:t>  &lt;input type</a:t>
            </a:r>
            <a:r>
              <a:rPr lang="en-US" sz="2000" b="0" dirty="0" smtClean="0">
                <a:latin typeface="Lucida Sans Unicode" pitchFamily="34" charset="0"/>
                <a:cs typeface="Lucida Sans Unicode" pitchFamily="34" charset="0"/>
              </a:rPr>
              <a:t>="submit" </a:t>
            </a:r>
            <a:r>
              <a:rPr lang="en-US" sz="2000" b="0" dirty="0">
                <a:latin typeface="Lucida Sans Unicode" pitchFamily="34" charset="0"/>
                <a:cs typeface="Lucida Sans Unicode" pitchFamily="34" charset="0"/>
              </a:rPr>
              <a:t>value</a:t>
            </a:r>
            <a:r>
              <a:rPr lang="en-US" sz="2000" b="0" dirty="0" smtClean="0">
                <a:latin typeface="Lucida Sans Unicode" pitchFamily="34" charset="0"/>
                <a:cs typeface="Lucida Sans Unicode" pitchFamily="34" charset="0"/>
              </a:rPr>
              <a:t>="Send" </a:t>
            </a:r>
            <a:r>
              <a:rPr lang="en-US" sz="2000" b="0" dirty="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&lt;/form&gt;</a:t>
            </a:r>
          </a:p>
        </p:txBody>
      </p:sp>
    </p:spTree>
    <p:extLst>
      <p:ext uri="{BB962C8B-B14F-4D97-AF65-F5344CB8AC3E}">
        <p14:creationId xmlns:p14="http://schemas.microsoft.com/office/powerpoint/2010/main" val="2219425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d34674e4-a42b-475e-a2f4-9c89544d0d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HTML5 Input Types and Elements</a:t>
            </a:r>
            <a:endParaRPr lang="en-US" dirty="0"/>
          </a:p>
        </p:txBody>
      </p:sp>
      <p:sp>
        <p:nvSpPr>
          <p:cNvPr id="4" name="Content Placeholder 2"/>
          <p:cNvSpPr>
            <a:spLocks noGrp="1"/>
          </p:cNvSpPr>
          <p:nvPr/>
        </p:nvSpPr>
        <p:spPr bwMode="auto">
          <a:xfrm>
            <a:off x="107504" y="1021215"/>
            <a:ext cx="89289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HTML5 define uma ampla gama de novos input </a:t>
            </a:r>
            <a:r>
              <a:rPr lang="pt-BR" dirty="0" err="1"/>
              <a:t>types</a:t>
            </a:r>
            <a:r>
              <a:rPr lang="pt-BR" dirty="0"/>
              <a:t> e elementos, mas nem todos são amplamente implementados</a:t>
            </a:r>
            <a:endParaRPr lang="en-US" dirty="0" smtClean="0"/>
          </a:p>
          <a:p>
            <a:endParaRPr lang="en-US" dirty="0"/>
          </a:p>
        </p:txBody>
      </p:sp>
      <p:sp>
        <p:nvSpPr>
          <p:cNvPr id="5" name="TextBox 3"/>
          <p:cNvSpPr txBox="1"/>
          <p:nvPr/>
        </p:nvSpPr>
        <p:spPr>
          <a:xfrm>
            <a:off x="179512" y="2451660"/>
            <a:ext cx="8172450" cy="378565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&lt;select id="carManufacturer" name="carManufacturer"&gt;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label="European"&gt;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value="volvo"&gt;Volvo&lt;/option&gt;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value="audi"&gt;Audi&lt;/option&gt;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 label="American"&gt;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value="chrysler</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Chrysler</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&lt;option value="ford</a:t>
            </a:r>
            <a:r>
              <a:rPr lang="en-US" sz="2000" b="0" dirty="0" smtClean="0">
                <a:latin typeface="Lucida Sans Unicode" pitchFamily="34" charset="0"/>
                <a:cs typeface="Lucida Sans Unicode" pitchFamily="34" charset="0"/>
              </a:rPr>
              <a:t>"&gt;</a:t>
            </a: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Ford</a:t>
            </a:r>
            <a:r>
              <a:rPr lang="en-US" sz="2000" b="0" dirty="0">
                <a:latin typeface="Lucida Sans Unicode" pitchFamily="34" charset="0"/>
                <a:cs typeface="Lucida Sans Unicode" pitchFamily="34" charset="0"/>
              </a:rPr>
              <a:t>&lt;/option&gt;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&lt;/optgroup&gt;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&lt;/select</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p:txBody>
      </p:sp>
      <p:pic>
        <p:nvPicPr>
          <p:cNvPr id="6" name="Picture 5" descr="A screen shot showing the layout for a &lt;select&gt; e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5905" y="3808809"/>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74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a828f630-d0b5-4542-afce-6048b7de7c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Input Attributes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a:t>Atributos de entrada modificar o comportamento de tipos de entrada e formas para proporcionar melhor feedback e usabilidade</a:t>
            </a:r>
            <a:r>
              <a:rPr lang="pt-BR" dirty="0" smtClean="0"/>
              <a:t>:</a:t>
            </a:r>
            <a:endParaRPr lang="en-US" dirty="0" smtClean="0"/>
          </a:p>
          <a:p>
            <a:pPr lvl="1"/>
            <a:r>
              <a:rPr lang="en-US" dirty="0" smtClean="0"/>
              <a:t>autofocus</a:t>
            </a:r>
          </a:p>
          <a:p>
            <a:pPr lvl="1"/>
            <a:r>
              <a:rPr lang="en-US" dirty="0" smtClean="0"/>
              <a:t>autocomplete</a:t>
            </a:r>
          </a:p>
          <a:p>
            <a:pPr lvl="1"/>
            <a:r>
              <a:rPr lang="en-US" dirty="0"/>
              <a:t>r</a:t>
            </a:r>
            <a:r>
              <a:rPr lang="en-US" dirty="0" smtClean="0"/>
              <a:t>equired</a:t>
            </a:r>
          </a:p>
          <a:p>
            <a:pPr lvl="1"/>
            <a:r>
              <a:rPr lang="en-US" dirty="0"/>
              <a:t>p</a:t>
            </a:r>
            <a:r>
              <a:rPr lang="en-US" dirty="0" smtClean="0"/>
              <a:t>attern</a:t>
            </a:r>
          </a:p>
          <a:p>
            <a:pPr lvl="1"/>
            <a:r>
              <a:rPr lang="en-US" dirty="0"/>
              <a:t>p</a:t>
            </a:r>
            <a:r>
              <a:rPr lang="en-US" dirty="0" smtClean="0"/>
              <a:t>laceholder</a:t>
            </a:r>
          </a:p>
          <a:p>
            <a:pPr lvl="1"/>
            <a:r>
              <a:rPr lang="en-US" dirty="0" err="1" smtClean="0"/>
              <a:t>Muitos</a:t>
            </a:r>
            <a:r>
              <a:rPr lang="en-US" dirty="0" smtClean="0"/>
              <a:t> outros input type-specific com </a:t>
            </a:r>
            <a:r>
              <a:rPr lang="en-US" dirty="0" err="1" smtClean="0"/>
              <a:t>atributos</a:t>
            </a:r>
            <a:r>
              <a:rPr lang="en-US" dirty="0" smtClean="0"/>
              <a:t> </a:t>
            </a:r>
            <a:r>
              <a:rPr lang="pt-BR" dirty="0"/>
              <a:t>específicos</a:t>
            </a:r>
            <a:endParaRPr lang="en-US" dirty="0"/>
          </a:p>
          <a:p>
            <a:pPr lvl="1"/>
            <a:endParaRPr lang="en-US" dirty="0"/>
          </a:p>
        </p:txBody>
      </p:sp>
    </p:spTree>
    <p:extLst>
      <p:ext uri="{BB962C8B-B14F-4D97-AF65-F5344CB8AC3E}">
        <p14:creationId xmlns:p14="http://schemas.microsoft.com/office/powerpoint/2010/main" val="3852218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Validating User Input by Using HTML5 Attributes</a:t>
            </a:r>
            <a:endParaRPr lang="en-US" dirty="0"/>
          </a:p>
        </p:txBody>
      </p:sp>
      <p:sp>
        <p:nvSpPr>
          <p:cNvPr id="3" name="Text Placeholder 2"/>
          <p:cNvSpPr>
            <a:spLocks noGrp="1"/>
          </p:cNvSpPr>
          <p:nvPr>
            <p:ph type="body" idx="1"/>
          </p:nvPr>
        </p:nvSpPr>
        <p:spPr/>
        <p:txBody>
          <a:bodyPr/>
          <a:lstStyle/>
          <a:p>
            <a:r>
              <a:rPr lang="en-GB" dirty="0" err="1"/>
              <a:t>Princípios</a:t>
            </a:r>
            <a:r>
              <a:rPr lang="en-GB" dirty="0"/>
              <a:t> de </a:t>
            </a:r>
            <a:r>
              <a:rPr lang="en-GB" dirty="0" err="1" smtClean="0"/>
              <a:t>Validação</a:t>
            </a:r>
            <a:r>
              <a:rPr lang="en-GB" dirty="0" smtClean="0"/>
              <a:t>
</a:t>
            </a:r>
            <a:r>
              <a:rPr lang="pt-BR" dirty="0"/>
              <a:t> </a:t>
            </a:r>
            <a:r>
              <a:rPr lang="pt-BR" dirty="0" smtClean="0"/>
              <a:t>Garantindo </a:t>
            </a:r>
            <a:r>
              <a:rPr lang="pt-BR" dirty="0"/>
              <a:t>que os campos não estão </a:t>
            </a:r>
            <a:r>
              <a:rPr lang="pt-BR" dirty="0" smtClean="0"/>
              <a:t>vazios </a:t>
            </a:r>
            <a:r>
              <a:rPr lang="en-GB" dirty="0" smtClean="0"/>
              <a:t>
</a:t>
            </a:r>
            <a:r>
              <a:rPr lang="en-GB" dirty="0"/>
              <a:t> </a:t>
            </a:r>
            <a:r>
              <a:rPr lang="en-GB" dirty="0" err="1"/>
              <a:t>Validando</a:t>
            </a:r>
            <a:r>
              <a:rPr lang="en-GB" dirty="0"/>
              <a:t> a entrada </a:t>
            </a:r>
            <a:r>
              <a:rPr lang="en-GB" dirty="0" smtClean="0"/>
              <a:t>de </a:t>
            </a:r>
            <a:r>
              <a:rPr lang="en-GB" dirty="0" err="1" smtClean="0"/>
              <a:t>Numeros</a:t>
            </a:r>
            <a:r>
              <a:rPr lang="en-GB" dirty="0" smtClean="0"/>
              <a:t> 
</a:t>
            </a:r>
            <a:r>
              <a:rPr lang="en-GB" dirty="0"/>
              <a:t> </a:t>
            </a:r>
            <a:r>
              <a:rPr lang="en-GB" dirty="0" err="1"/>
              <a:t>Validando</a:t>
            </a:r>
            <a:r>
              <a:rPr lang="en-GB" dirty="0"/>
              <a:t> Entrada de </a:t>
            </a:r>
            <a:r>
              <a:rPr lang="en-GB" dirty="0" err="1" smtClean="0"/>
              <a:t>texto</a:t>
            </a:r>
            <a:r>
              <a:rPr lang="en-GB" dirty="0" smtClean="0"/>
              <a:t>
</a:t>
            </a:r>
            <a:r>
              <a:rPr lang="pt-BR" dirty="0"/>
              <a:t> Estilo Campos para fornecer feedback</a:t>
            </a:r>
            <a:endParaRPr lang="en-US" dirty="0"/>
          </a:p>
        </p:txBody>
      </p:sp>
    </p:spTree>
    <p:extLst>
      <p:ext uri="{BB962C8B-B14F-4D97-AF65-F5344CB8AC3E}">
        <p14:creationId xmlns:p14="http://schemas.microsoft.com/office/powerpoint/2010/main" val="3846067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Validation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pt-BR" dirty="0" smtClean="0"/>
              <a:t>A entrada do usuário podem variar de </a:t>
            </a:r>
            <a:r>
              <a:rPr lang="pt-PT" dirty="0" smtClean="0"/>
              <a:t>exatidão</a:t>
            </a:r>
            <a:r>
              <a:rPr lang="pt-BR" dirty="0" smtClean="0"/>
              <a:t>, qualidade e objetivo</a:t>
            </a:r>
          </a:p>
          <a:p>
            <a:endParaRPr lang="pt-BR" dirty="0"/>
          </a:p>
          <a:p>
            <a:r>
              <a:rPr lang="pt-BR" dirty="0"/>
              <a:t>Validação do cliente melhora a experiência do </a:t>
            </a:r>
            <a:r>
              <a:rPr lang="pt-BR" dirty="0" smtClean="0"/>
              <a:t>usuário (UX)</a:t>
            </a:r>
          </a:p>
          <a:p>
            <a:endParaRPr lang="en-GB" dirty="0"/>
          </a:p>
          <a:p>
            <a:r>
              <a:rPr lang="pt-BR" dirty="0"/>
              <a:t>Validação do lado do servidor, ainda é necessário</a:t>
            </a:r>
            <a:endParaRPr lang="en-US" dirty="0"/>
          </a:p>
        </p:txBody>
      </p:sp>
    </p:spTree>
    <p:extLst>
      <p:ext uri="{BB962C8B-B14F-4D97-AF65-F5344CB8AC3E}">
        <p14:creationId xmlns:p14="http://schemas.microsoft.com/office/powerpoint/2010/main" val="400606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9bc7a5d6-81e6-498f-86ce-66fe23be14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that Fields are Not Empty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o </a:t>
            </a:r>
            <a:r>
              <a:rPr lang="en-US" dirty="0" err="1" smtClean="0"/>
              <a:t>atributo</a:t>
            </a:r>
            <a:r>
              <a:rPr lang="en-US" dirty="0" smtClean="0"/>
              <a:t> </a:t>
            </a:r>
            <a:r>
              <a:rPr lang="en-US" b="1" dirty="0" smtClean="0"/>
              <a:t>required</a:t>
            </a:r>
            <a:r>
              <a:rPr lang="en-US" dirty="0" smtClean="0"/>
              <a:t> para </a:t>
            </a:r>
            <a:r>
              <a:rPr lang="en-US" dirty="0" err="1" smtClean="0"/>
              <a:t>indicar</a:t>
            </a:r>
            <a:r>
              <a:rPr lang="en-US" dirty="0" smtClean="0"/>
              <a:t> </a:t>
            </a:r>
            <a:r>
              <a:rPr lang="en-US" dirty="0" err="1" smtClean="0"/>
              <a:t>os</a:t>
            </a:r>
            <a:r>
              <a:rPr lang="en-US" dirty="0"/>
              <a:t> </a:t>
            </a:r>
            <a:r>
              <a:rPr lang="en-US" dirty="0" err="1"/>
              <a:t>campos</a:t>
            </a:r>
            <a:r>
              <a:rPr lang="en-US" dirty="0"/>
              <a:t> </a:t>
            </a:r>
            <a:r>
              <a:rPr lang="en-US" dirty="0" err="1"/>
              <a:t>obrigatórios</a:t>
            </a:r>
            <a:endParaRPr lang="en-US" dirty="0" smtClean="0"/>
          </a:p>
          <a:p>
            <a:pPr lvl="1"/>
            <a:r>
              <a:rPr lang="pt-BR" dirty="0"/>
              <a:t>O navegador verifica se eles estão preenchidos antes de enviar o formulário</a:t>
            </a:r>
            <a:endParaRPr lang="en-US" dirty="0"/>
          </a:p>
        </p:txBody>
      </p:sp>
      <p:pic>
        <p:nvPicPr>
          <p:cNvPr id="5" name="Picture 4" descr="A screen shot showing how the browser highlights required fields that are left emp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&lt;input id="contactNo" name="contactNo" type="tel" placeholder="Enter your mobile </a:t>
            </a:r>
            <a:r>
              <a:rPr lang="en-US" sz="2000" b="0" dirty="0" smtClean="0">
                <a:latin typeface="Lucida Sans Unicode" pitchFamily="34" charset="0"/>
                <a:cs typeface="Lucida Sans Unicode" pitchFamily="34" charset="0"/>
              </a:rPr>
              <a:t>number" </a:t>
            </a:r>
            <a:r>
              <a:rPr lang="en-US" sz="2000" b="0" dirty="0">
                <a:latin typeface="Lucida Sans Unicode" pitchFamily="34" charset="0"/>
                <a:cs typeface="Lucida Sans Unicode" pitchFamily="34" charset="0"/>
              </a:rPr>
              <a:t>required="required" /&gt;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97760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226</TotalTime>
  <Words>3361</Words>
  <Application>Microsoft Office PowerPoint</Application>
  <PresentationFormat>On-screen Show (4:3)</PresentationFormat>
  <Paragraphs>328</Paragraphs>
  <Slides>25</Slides>
  <Notes>24</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Lucida Sans Unicode</vt:lpstr>
      <vt:lpstr>Calibri</vt:lpstr>
      <vt:lpstr>Verdana</vt:lpstr>
      <vt:lpstr>Segoe UI</vt:lpstr>
      <vt:lpstr>Times New Roman</vt:lpstr>
      <vt:lpstr>Wingdings</vt:lpstr>
      <vt:lpstr>Arial</vt:lpstr>
      <vt:lpstr>Segoe UI Light</vt:lpstr>
      <vt:lpstr>Segoe Light</vt:lpstr>
      <vt:lpstr>Presentation1</vt:lpstr>
      <vt:lpstr>Module 4</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Regras para Mensagens Customizadas</vt:lpstr>
      <vt:lpstr>Demonstration: Creating a Form and Validating User Input</vt:lpstr>
      <vt:lpstr>Text Continuation Slide</vt:lpstr>
      <vt:lpstr>Lab: Creating a Form and Validating User Input</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dc:title>
  <dc:creator>Vikkie Boyd</dc:creator>
  <cp:lastModifiedBy>Henrique Souza</cp:lastModifiedBy>
  <cp:revision>47</cp:revision>
  <dcterms:created xsi:type="dcterms:W3CDTF">2012-11-28T14:37:55Z</dcterms:created>
  <dcterms:modified xsi:type="dcterms:W3CDTF">2015-01-16T01:39:49Z</dcterms:modified>
</cp:coreProperties>
</file>