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89" r:id="rId2"/>
    <p:sldId id="257" r:id="rId3"/>
    <p:sldId id="288" r:id="rId4"/>
    <p:sldId id="280" r:id="rId5"/>
    <p:sldId id="282" r:id="rId6"/>
    <p:sldId id="283" r:id="rId7"/>
    <p:sldId id="262" r:id="rId8"/>
    <p:sldId id="256" r:id="rId9"/>
    <p:sldId id="265" r:id="rId10"/>
    <p:sldId id="263" r:id="rId11"/>
    <p:sldId id="264" r:id="rId12"/>
    <p:sldId id="279" r:id="rId13"/>
    <p:sldId id="267" r:id="rId14"/>
    <p:sldId id="270" r:id="rId15"/>
    <p:sldId id="290" r:id="rId16"/>
    <p:sldId id="287" r:id="rId17"/>
    <p:sldId id="293" r:id="rId18"/>
    <p:sldId id="273" r:id="rId19"/>
    <p:sldId id="291" r:id="rId20"/>
    <p:sldId id="292" r:id="rId21"/>
    <p:sldId id="271" r:id="rId22"/>
    <p:sldId id="272" r:id="rId23"/>
    <p:sldId id="298" r:id="rId24"/>
    <p:sldId id="299" r:id="rId25"/>
    <p:sldId id="300" r:id="rId26"/>
    <p:sldId id="304" r:id="rId27"/>
    <p:sldId id="305" r:id="rId28"/>
    <p:sldId id="295" r:id="rId29"/>
    <p:sldId id="285" r:id="rId30"/>
    <p:sldId id="286" r:id="rId31"/>
    <p:sldId id="301" r:id="rId32"/>
    <p:sldId id="302" r:id="rId33"/>
    <p:sldId id="277" r:id="rId34"/>
    <p:sldId id="276" r:id="rId35"/>
    <p:sldId id="278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서울남산 장체L" panose="02020603020101020101" pitchFamily="18" charset="-127"/>
      <p:regular r:id="rId40"/>
    </p:embeddedFont>
    <p:embeddedFont>
      <p:font typeface="타이포_백범일지 B" panose="02020503020101020101" pitchFamily="18" charset="-127"/>
      <p:regular r:id="rId41"/>
    </p:embeddedFont>
    <p:embeddedFont>
      <p:font typeface="Typonia [standard]" panose="02000508000000020004" pitchFamily="50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FE4"/>
    <a:srgbClr val="FDFFFE"/>
    <a:srgbClr val="EFC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fld id="{649B2B16-958C-4B71-BF30-32D4481DBF9C}" type="datetimeFigureOut">
              <a:rPr lang="ko-KR" altLang="en-US" smtClean="0"/>
              <a:pPr/>
              <a:t>2020-10-22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fld id="{06EA288E-F79E-44BE-95DD-45559F904B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17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서울남산 장체L" panose="02020603020101020101" pitchFamily="18" charset="-127"/>
        <a:ea typeface="서울남산 장체L" panose="02020603020101020101" pitchFamily="18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https://injo.tistory.com/48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https://research.sualab.com/introduction/practice/2019/02/19/bayesian-optimization-overview-1.html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Hyperparameter Optimization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을 위한 가장 단순하고 직관적인 방법으로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회차에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시도할 후보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hyperparameter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값을 주관적으로 선정하고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이를 사용하여 학습을 수행한 후 검증 데이터셋에 대하여 측정한 성능 결과를 기록하는 과정을 반복하는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Manual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가 흔히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 방법은 최적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를 찾는 과정 상에서 은연 중에 발생하는 실험자의 편견으로 인해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실제로도 최적인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cs typeface="+mn-cs"/>
              </a:rPr>
              <a:t>hyperparamter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값을 찾기가 상대적으로 어렵다는 등의 단점이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Manual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의 단점을 보완해줄 수 있는 체계적인 방법으로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Grid 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Random Search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등이 있으나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이들 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hyperparameter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조사 과정에서 얻은 ‘사전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지식’을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전혀 반영하지 못한다는 한계가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1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0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4C79F-F19C-4993-856C-10337D255EA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9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790F-7BED-42DF-84CD-62F0388B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B4B0B-D067-408C-A15D-38E2C4F7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3627-48CE-4859-B3F7-B2B4E366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20F0-F9F1-46F6-B5A5-7F77C5AE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F5217-1ED5-4FA5-A012-0389DC90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8D5D-2F7E-495E-B4CD-6EA6837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6A9AB-260D-453A-AB8E-D7758EB2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0F988-287B-4580-AB8C-E88624D0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91E4-19FF-4D81-A862-7847CD8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7C27-50E1-448B-9533-976CCBFC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13E1B-EBD9-4C34-8EDE-C32DE22B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21FFC-8423-4574-801D-CC6B56FA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3144-B4DF-465F-9E7C-7A67EFF8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C3E90-AAC3-479F-AB6C-24A5B0E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0F340-AE27-4DA3-A1EB-DEA79D20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5B30-5CF2-4BE9-8C18-7AEE1594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E8131-DBDA-429B-B30D-4DACFEC0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D6D7F-CD53-44BD-A2A4-AE8D671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DEC6B-F9B9-43E9-B9AD-5B0ACDF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917B-5265-487F-8159-CF39847D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9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128B-D38F-417E-8EEF-93C40129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795EC-465C-43CE-B65A-785A5949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50DF3-A04A-464C-987E-5190BBD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980DE-84DB-449C-BC0B-FB8F410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5236-FFC0-43C1-BE5A-B4DF5AB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4D6B-847B-4FBE-8A0B-25C78DE8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A321C-3289-4E89-A7D1-E6886916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50F87-0458-4A37-9592-1E96B29B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60264-EA44-43CD-AEEE-25EAB1D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83526-D942-44C5-B3FC-DA1245B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641B8-F060-410C-9C47-8149B81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B9C66-7B68-4B41-A799-327B7062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09E25-3BE6-42BB-9B38-5A0DF8FC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88057-173B-48D2-963A-FC6C9CEE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D93C7-62F0-4E25-9A47-C2CFB849F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66078-E719-4112-AD0B-3AB38186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4DD8E-8C7B-4DDA-9868-E7C70678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7915B-4C00-4EBA-8936-6BFF7BE5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867A1-5473-4F8D-9D6A-71294A3D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AD74-423D-4795-B692-80D2AE4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74F63-59A7-4635-B991-13CF985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C2143-B9D7-44F5-8C10-79BF49BA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3B951-47BD-4D2D-8252-D8E54A02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BB990-ACDF-45EB-97E7-A9CE1C6B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BA3D6-EE52-4EEF-B17F-24362894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B8AFE-5E21-4017-83D9-729EF64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25749-02C1-4B29-8603-61B8653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5CF12-46CD-4C71-B548-FDA3522A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C3987-A0B4-4F53-A3C4-E192328F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897EE-2A9D-497B-AE12-7808AE49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1A95-E3A5-43C5-80EC-8E0D8720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425B4-0DD2-4946-89F7-1FC8211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24E-9CDD-476A-9C4A-E18C1543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DC0C5-5F7C-485D-9E2B-DAC792D7F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D2D79-5435-44DC-930D-DC319DAA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1F65B-64FA-4273-8941-651982C0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C30-8AE5-45FE-BA15-642C35EDDD1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5F46D-58C8-4D1D-8963-6C3CF9BB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02ED1-B1CB-46D1-AFFC-4A7DF907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1C10-DA15-429A-B3A8-F3E9FFE7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922A2-A0FF-4B5F-B503-468A58B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9278-FBFF-4B42-B1F5-2E69B33B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BC91F-FFD9-401C-BAEE-C328AAA3B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fld id="{9B550C30-8AE5-45FE-BA15-642C35EDDD1D}" type="datetimeFigureOut">
              <a:rPr lang="ko-KR" altLang="en-US" smtClean="0"/>
              <a:pPr/>
              <a:t>2020-10-22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E80F2-CB49-4DB8-BA6A-0633E9485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2822B-9A97-48CF-9C8F-5D64BEFEB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defRPr>
            </a:lvl1pPr>
          </a:lstStyle>
          <a:p>
            <a:fld id="{38861C10-DA15-429A-B3A8-F3E9FFE7E1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 장체L" panose="02020603020101020101" pitchFamily="18" charset="-127"/>
          <a:ea typeface="서울남산 장체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caret.org/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ilyheumsi.tistory.com/136" TargetMode="Externa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lightgbm.readthedocs.io/en/lates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achaeul/TeamPro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B97E5-884F-4E51-8FA7-D7282D0A9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/>
          <a:stretch/>
        </p:blipFill>
        <p:spPr>
          <a:xfrm>
            <a:off x="0" y="0"/>
            <a:ext cx="12192000" cy="688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0CCAD-B76D-4F5E-9D17-EAF0A0DC98EB}"/>
              </a:ext>
            </a:extLst>
          </p:cNvPr>
          <p:cNvSpPr txBox="1"/>
          <p:nvPr/>
        </p:nvSpPr>
        <p:spPr>
          <a:xfrm>
            <a:off x="5314376" y="3950432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ㅅㅅㅎㅎ</a:t>
            </a:r>
            <a:endParaRPr lang="ko-KR" altLang="en-US" sz="3200" b="1" i="0" dirty="0">
              <a:solidFill>
                <a:schemeClr val="bg1"/>
              </a:solidFill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5ACF4-57F4-4617-8532-8C51991B73DA}"/>
              </a:ext>
            </a:extLst>
          </p:cNvPr>
          <p:cNvSpPr txBox="1"/>
          <p:nvPr/>
        </p:nvSpPr>
        <p:spPr>
          <a:xfrm>
            <a:off x="3710571" y="3203798"/>
            <a:ext cx="477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심리 성향 예측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AI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경진대회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D8DEE-BF35-4368-8C09-5453B8F1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36" y="5732914"/>
            <a:ext cx="2686355" cy="895350"/>
          </a:xfrm>
          <a:prstGeom prst="rect">
            <a:avLst/>
          </a:prstGeom>
        </p:spPr>
      </p:pic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057F010-9205-42A5-9588-4025E6D4F96F}"/>
              </a:ext>
            </a:extLst>
          </p:cNvPr>
          <p:cNvSpPr/>
          <p:nvPr/>
        </p:nvSpPr>
        <p:spPr>
          <a:xfrm>
            <a:off x="3456264" y="2969703"/>
            <a:ext cx="254307" cy="1761688"/>
          </a:xfrm>
          <a:prstGeom prst="leftBracket">
            <a:avLst>
              <a:gd name="adj" fmla="val 6111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74B97DBA-4BBD-47A7-897F-5C10E7E7E8F5}"/>
              </a:ext>
            </a:extLst>
          </p:cNvPr>
          <p:cNvSpPr/>
          <p:nvPr/>
        </p:nvSpPr>
        <p:spPr>
          <a:xfrm flipH="1">
            <a:off x="8414317" y="2969703"/>
            <a:ext cx="254307" cy="1761688"/>
          </a:xfrm>
          <a:prstGeom prst="leftBracket">
            <a:avLst>
              <a:gd name="adj" fmla="val 6111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51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FE31726-EF27-4D94-90E9-44B029AF2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822078-9C17-4CC4-9A50-99741784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Married 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6" y="1232385"/>
            <a:ext cx="526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미혼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이혼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기혼 이외의 값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(other, 93ea)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은 미혼 값으로 포함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43802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race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18CFB-24A0-413C-82FD-226FD3679F8D}"/>
              </a:ext>
            </a:extLst>
          </p:cNvPr>
          <p:cNvSpPr txBox="1"/>
          <p:nvPr/>
        </p:nvSpPr>
        <p:spPr>
          <a:xfrm>
            <a:off x="1313306" y="5052034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인원수가 많은 인종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(White, Black, Asian)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제외한 나머지 인종 그룹화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1CC92-F43D-45BD-9971-7A8F9B4FF542}"/>
              </a:ext>
            </a:extLst>
          </p:cNvPr>
          <p:cNvSpPr txBox="1"/>
          <p:nvPr/>
        </p:nvSpPr>
        <p:spPr>
          <a:xfrm>
            <a:off x="877078" y="2127735"/>
            <a:ext cx="148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age_group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389A6-B188-4145-852F-B8C5BB9966F6}"/>
              </a:ext>
            </a:extLst>
          </p:cNvPr>
          <p:cNvSpPr txBox="1"/>
          <p:nvPr/>
        </p:nvSpPr>
        <p:spPr>
          <a:xfrm>
            <a:off x="1313306" y="2894101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10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 그룹의 투표여부가 현저하게 차이가 나므로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10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 그룹과 그 외로 나눔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E117-E06F-40C9-B483-EF0D8E4F47A7}"/>
              </a:ext>
            </a:extLst>
          </p:cNvPr>
          <p:cNvSpPr txBox="1"/>
          <p:nvPr/>
        </p:nvSpPr>
        <p:spPr>
          <a:xfrm>
            <a:off x="1313306" y="3418463"/>
            <a:ext cx="72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생애주기 이론을 통해 미성년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(~19)/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성년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(20~39)/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중년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(40~59)/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노년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(60~)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으로 구분</a:t>
            </a:r>
          </a:p>
        </p:txBody>
      </p:sp>
    </p:spTree>
    <p:extLst>
      <p:ext uri="{BB962C8B-B14F-4D97-AF65-F5344CB8AC3E}">
        <p14:creationId xmlns:p14="http://schemas.microsoft.com/office/powerpoint/2010/main" val="151527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591B6C-7843-47C4-B821-46C2E26A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B64A20-8160-419B-86EC-3E2493A7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Q_E </a:t>
            </a:r>
            <a:r>
              <a:rPr lang="ko-KR" altLang="en-US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7" y="1185770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변수 간의 편차가 크다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(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최대값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10706013, 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최소값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0)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4621538"/>
            <a:ext cx="115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Wr_new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18CFB-24A0-413C-82FD-226FD3679F8D}"/>
              </a:ext>
            </a:extLst>
          </p:cNvPr>
          <p:cNvSpPr txBox="1"/>
          <p:nvPr/>
        </p:nvSpPr>
        <p:spPr>
          <a:xfrm>
            <a:off x="1313306" y="5208349"/>
            <a:ext cx="103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실존하는 단어들의 의미를 아는가에 대한 질문에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4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가지 질문만 </a:t>
            </a:r>
            <a:r>
              <a:rPr lang="ko-KR" altLang="en-US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모른다의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답변이 월등하게 높으므로 따로 그룹화 해서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FD779-8EF5-44C5-94EA-D6B54E731ACC}"/>
              </a:ext>
            </a:extLst>
          </p:cNvPr>
          <p:cNvSpPr txBox="1"/>
          <p:nvPr/>
        </p:nvSpPr>
        <p:spPr>
          <a:xfrm>
            <a:off x="1313307" y="1649651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절대적인 시간 변수가 아닌 상대적인 변수 이므로 일정한 기준을 통해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EDD67-A3BE-4A5E-B5F7-15793FEF9C4D}"/>
              </a:ext>
            </a:extLst>
          </p:cNvPr>
          <p:cNvSpPr txBox="1"/>
          <p:nvPr/>
        </p:nvSpPr>
        <p:spPr>
          <a:xfrm>
            <a:off x="1313306" y="2119730"/>
            <a:ext cx="662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quantile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함수를 사용해 각각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25% 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값과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75% 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값으로 나누어 그룹화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687B-3EAC-499E-86A7-A8E21C7691F8}"/>
              </a:ext>
            </a:extLst>
          </p:cNvPr>
          <p:cNvSpPr txBox="1"/>
          <p:nvPr/>
        </p:nvSpPr>
        <p:spPr>
          <a:xfrm>
            <a:off x="877078" y="303339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education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664F5-499B-46EF-AD7F-40E11A2D1D57}"/>
              </a:ext>
            </a:extLst>
          </p:cNvPr>
          <p:cNvSpPr txBox="1"/>
          <p:nvPr/>
        </p:nvSpPr>
        <p:spPr>
          <a:xfrm>
            <a:off x="1313307" y="3587068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무응답 값을 </a:t>
            </a:r>
            <a:r>
              <a:rPr lang="en-US" altLang="ko-KR" sz="20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Less than high school</a:t>
            </a:r>
            <a:r>
              <a:rPr lang="ko-KR" altLang="en-US" sz="20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로 추가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97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514C34-FCD6-4313-B1B7-2D7B23B7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FAE273-78C5-4E47-A5AC-73F89D25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594822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Wf_new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097C9-7B3B-4B79-ABCB-CBBDF145EADD}"/>
              </a:ext>
            </a:extLst>
          </p:cNvPr>
          <p:cNvSpPr txBox="1"/>
          <p:nvPr/>
        </p:nvSpPr>
        <p:spPr>
          <a:xfrm>
            <a:off x="1313306" y="1185770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허구의 단어들의 의미를 하나라도 안다고 체크한 경우를 새로운 컬럼으로 생성하여 투표여부와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1CC92-F43D-45BD-9971-7A8F9B4FF542}"/>
              </a:ext>
            </a:extLst>
          </p:cNvPr>
          <p:cNvSpPr txBox="1"/>
          <p:nvPr/>
        </p:nvSpPr>
        <p:spPr>
          <a:xfrm>
            <a:off x="877078" y="235665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tp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FD16B-E3F2-4023-A224-05770DE6A355}"/>
              </a:ext>
            </a:extLst>
          </p:cNvPr>
          <p:cNvSpPr txBox="1"/>
          <p:nvPr/>
        </p:nvSpPr>
        <p:spPr>
          <a:xfrm>
            <a:off x="1313306" y="305294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각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tp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를 그룹화 하여 대표적인 성향을 분류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1F993-142B-41BF-A2C8-A693501B50A6}"/>
              </a:ext>
            </a:extLst>
          </p:cNvPr>
          <p:cNvSpPr txBox="1"/>
          <p:nvPr/>
        </p:nvSpPr>
        <p:spPr>
          <a:xfrm>
            <a:off x="1313306" y="164965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신뢰도와 상관이 있다고 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DA011-2252-4341-9C2D-1C4B32F295D0}"/>
              </a:ext>
            </a:extLst>
          </p:cNvPr>
          <p:cNvSpPr txBox="1"/>
          <p:nvPr/>
        </p:nvSpPr>
        <p:spPr>
          <a:xfrm>
            <a:off x="877078" y="422382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Race_white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A4D27-4A72-4404-AC55-6719B9DBA808}"/>
              </a:ext>
            </a:extLst>
          </p:cNvPr>
          <p:cNvSpPr txBox="1"/>
          <p:nvPr/>
        </p:nvSpPr>
        <p:spPr>
          <a:xfrm>
            <a:off x="1313306" y="4920112"/>
            <a:ext cx="724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백인과 백인이 아닌 사람들을 구분했을 때가 상관계수가 높았기 때문에 변수로 추가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75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0DB097-51F8-47DF-AB0B-CB67824B9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FAC8A0-0DC0-455B-9B8C-472C34A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73534-5248-43C0-917A-471077B94D04}"/>
              </a:ext>
            </a:extLst>
          </p:cNvPr>
          <p:cNvSpPr txBox="1"/>
          <p:nvPr/>
        </p:nvSpPr>
        <p:spPr>
          <a:xfrm>
            <a:off x="877078" y="781903"/>
            <a:ext cx="2157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Mach_score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04ACB-F22B-4C7A-8C02-9809AB719EA0}"/>
              </a:ext>
            </a:extLst>
          </p:cNvPr>
          <p:cNvSpPr txBox="1"/>
          <p:nvPr/>
        </p:nvSpPr>
        <p:spPr>
          <a:xfrm>
            <a:off x="1313306" y="1676704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테스트를 </a:t>
            </a:r>
            <a:r>
              <a:rPr lang="ko-KR" altLang="en-US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점수화하여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투표여부와 상관관계를 확인할 필요성이 있다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DBED9-548F-4D8D-A655-511EC93E3693}"/>
              </a:ext>
            </a:extLst>
          </p:cNvPr>
          <p:cNvSpPr txBox="1"/>
          <p:nvPr/>
        </p:nvSpPr>
        <p:spPr>
          <a:xfrm>
            <a:off x="1313306" y="2320058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역문항을 구별해 내기 위하여 </a:t>
            </a:r>
            <a:r>
              <a:rPr lang="ko-KR" altLang="en-US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히트맵을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통해 문항 간의 상관계수를 구한다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F6C4D-BC4F-46B5-97C9-42CFD542B77A}"/>
              </a:ext>
            </a:extLst>
          </p:cNvPr>
          <p:cNvSpPr txBox="1"/>
          <p:nvPr/>
        </p:nvSpPr>
        <p:spPr>
          <a:xfrm>
            <a:off x="1313306" y="2963412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문항 간의 상관계수를 토대로 역문항을 구별해낸다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E7DF7-B701-4506-88F3-8F057A7F45E8}"/>
              </a:ext>
            </a:extLst>
          </p:cNvPr>
          <p:cNvSpPr txBox="1"/>
          <p:nvPr/>
        </p:nvSpPr>
        <p:spPr>
          <a:xfrm>
            <a:off x="1313306" y="3606766"/>
            <a:ext cx="545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역문항을 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reverse 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처리한 후 전체문항을 더해 평균으로 나눈다</a:t>
            </a:r>
            <a:r>
              <a:rPr lang="en-US" altLang="ko-KR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D12C1-A73B-4934-A4A0-5A18F1A1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330" y="4056606"/>
            <a:ext cx="2736432" cy="2353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080A9-1A31-414A-9795-3406B216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317" y="4103593"/>
            <a:ext cx="2736432" cy="225622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6EA71D-66C0-4354-967A-8EAE673CC2AB}"/>
              </a:ext>
            </a:extLst>
          </p:cNvPr>
          <p:cNvSpPr/>
          <p:nvPr/>
        </p:nvSpPr>
        <p:spPr>
          <a:xfrm>
            <a:off x="5261615" y="5085184"/>
            <a:ext cx="738849" cy="484632"/>
          </a:xfrm>
          <a:prstGeom prst="rightArrow">
            <a:avLst>
              <a:gd name="adj1" fmla="val 22304"/>
              <a:gd name="adj2" fmla="val 50000"/>
            </a:avLst>
          </a:prstGeom>
          <a:solidFill>
            <a:srgbClr val="EFCCC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39D4A5-1A3C-4EA7-888C-1F7387A1D2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741"/>
          <a:stretch/>
        </p:blipFill>
        <p:spPr>
          <a:xfrm>
            <a:off x="5590903" y="4937019"/>
            <a:ext cx="648343" cy="6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머신러닝</a:t>
            </a:r>
            <a:endParaRPr lang="ko-KR" altLang="en-US" sz="4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2" name="그림 1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FEF1A656-35DC-4E88-8899-CDA2379F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94"/>
          <a:stretch/>
        </p:blipFill>
        <p:spPr>
          <a:xfrm>
            <a:off x="0" y="0"/>
            <a:ext cx="6887361" cy="6858000"/>
          </a:xfrm>
          <a:prstGeom prst="rect">
            <a:avLst/>
          </a:prstGeom>
        </p:spPr>
      </p:pic>
      <p:pic>
        <p:nvPicPr>
          <p:cNvPr id="5" name="Picture 2" descr="우리는 모두 가면을 쓰고 살아간다, '융'의 '페르소나'(Persona) - 교육정책뉴스">
            <a:extLst>
              <a:ext uri="{FF2B5EF4-FFF2-40B4-BE49-F238E27FC236}">
                <a16:creationId xmlns:a16="http://schemas.microsoft.com/office/drawing/2014/main" id="{CB9FF0AB-3C87-4AFB-B7D8-DCA5234B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7361" y="-1"/>
            <a:ext cx="5304639" cy="68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20276-70BB-4DDE-810E-5512729587E8}"/>
              </a:ext>
            </a:extLst>
          </p:cNvPr>
          <p:cNvSpPr txBox="1"/>
          <p:nvPr/>
        </p:nvSpPr>
        <p:spPr>
          <a:xfrm>
            <a:off x="8203262" y="6624735"/>
            <a:ext cx="4259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http://www.edupolnews.com/news/articleView.html?idxno=11840</a:t>
            </a:r>
          </a:p>
        </p:txBody>
      </p:sp>
    </p:spTree>
    <p:extLst>
      <p:ext uri="{BB962C8B-B14F-4D97-AF65-F5344CB8AC3E}">
        <p14:creationId xmlns:p14="http://schemas.microsoft.com/office/powerpoint/2010/main" val="217686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03C694-380C-4BE4-9AFA-093F8A654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27CA16-43A5-4445-B721-D67E516C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BCE07-79CC-4B91-B415-333ED683A067}"/>
              </a:ext>
            </a:extLst>
          </p:cNvPr>
          <p:cNvSpPr txBox="1"/>
          <p:nvPr/>
        </p:nvSpPr>
        <p:spPr>
          <a:xfrm>
            <a:off x="1308545" y="4400359"/>
            <a:ext cx="6854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AutoML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공식 사이트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 </a:t>
            </a:r>
            <a:r>
              <a:rPr lang="en-US" altLang="ko-KR" sz="20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https://cloud.google.com/automl?hl=ko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BF424-91F4-457B-9327-9030606A08B6}"/>
              </a:ext>
            </a:extLst>
          </p:cNvPr>
          <p:cNvSpPr txBox="1"/>
          <p:nvPr/>
        </p:nvSpPr>
        <p:spPr>
          <a:xfrm>
            <a:off x="1292744" y="2790403"/>
            <a:ext cx="872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파이썬 라이브러리 </a:t>
            </a:r>
            <a:r>
              <a:rPr lang="en-US" altLang="ko-KR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pycaret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	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2B7E5E-F020-4619-BDAA-757389F6B502}"/>
              </a:ext>
            </a:extLst>
          </p:cNvPr>
          <p:cNvGrpSpPr/>
          <p:nvPr/>
        </p:nvGrpSpPr>
        <p:grpSpPr>
          <a:xfrm>
            <a:off x="7677150" y="643466"/>
            <a:ext cx="3398350" cy="5571067"/>
            <a:chOff x="8322040" y="643466"/>
            <a:chExt cx="3398350" cy="55710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B4E4A3-E73C-40E6-9D63-21BD1DDA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2040" y="643466"/>
              <a:ext cx="3398350" cy="557106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C1ED31-1BFE-423D-B139-C6F41A05C8EB}"/>
                </a:ext>
              </a:extLst>
            </p:cNvPr>
            <p:cNvSpPr/>
            <p:nvPr/>
          </p:nvSpPr>
          <p:spPr>
            <a:xfrm>
              <a:off x="8361845" y="2772431"/>
              <a:ext cx="2702245" cy="249382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DCDA27-BAEB-4D43-8F08-239E03260AF1}"/>
                </a:ext>
              </a:extLst>
            </p:cNvPr>
            <p:cNvSpPr/>
            <p:nvPr/>
          </p:nvSpPr>
          <p:spPr>
            <a:xfrm>
              <a:off x="8361845" y="4585025"/>
              <a:ext cx="2702245" cy="249382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43E600-4DAD-4BF3-97CB-49C0DEAB1E49}"/>
              </a:ext>
            </a:extLst>
          </p:cNvPr>
          <p:cNvSpPr txBox="1"/>
          <p:nvPr/>
        </p:nvSpPr>
        <p:spPr>
          <a:xfrm>
            <a:off x="877078" y="695240"/>
            <a:ext cx="6011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Pycaret</a:t>
            </a:r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라이브러리를 활용한 </a:t>
            </a:r>
            <a:r>
              <a:rPr lang="en-US" altLang="ko-KR" sz="32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AutoML</a:t>
            </a:r>
            <a:endParaRPr lang="en-US" altLang="ko-KR" sz="3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1DE6-283B-49A6-A9A2-97BBF2D2597C}"/>
              </a:ext>
            </a:extLst>
          </p:cNvPr>
          <p:cNvSpPr txBox="1"/>
          <p:nvPr/>
        </p:nvSpPr>
        <p:spPr>
          <a:xfrm>
            <a:off x="1292743" y="1862935"/>
            <a:ext cx="6622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Pycaret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공식 홈페이지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ko-KR" altLang="ko-KR" sz="20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u="sng" dirty="0">
                <a:solidFill>
                  <a:srgbClr val="0563C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  <a:hlinkClick r:id="rId5"/>
              </a:rPr>
              <a:t>https://pycaret.org/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9D0BC-12B0-49F2-8ABE-578A7A5CC9AB}"/>
              </a:ext>
            </a:extLst>
          </p:cNvPr>
          <p:cNvSpPr txBox="1"/>
          <p:nvPr/>
        </p:nvSpPr>
        <p:spPr>
          <a:xfrm>
            <a:off x="1754293" y="3210697"/>
            <a:ext cx="5922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간단한 모델링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하이퍼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파라미터 튜닝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feature importance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등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작업을 한번에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!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94C2D2-0FF5-400B-A30A-2E7558679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F456F-2DD2-4351-927E-B926C073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965952" y="2967335"/>
            <a:ext cx="4886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머신러닝으로</a:t>
            </a:r>
            <a:r>
              <a:rPr lang="ko-KR" altLang="en-US" sz="2000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모델링할 때 사용되는 </a:t>
            </a:r>
            <a:endParaRPr lang="en-US" altLang="ko-KR" sz="2000" dirty="0">
              <a:solidFill>
                <a:srgbClr val="292929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대부분의 알고리즘들은 다 구성되어 있고</a:t>
            </a:r>
            <a:r>
              <a:rPr lang="en-US" altLang="ko-KR" sz="2000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</a:p>
          <a:p>
            <a:r>
              <a:rPr lang="ko-KR" altLang="en-US" sz="2000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이들 중 어떤 모델이 가장 성능이 </a:t>
            </a:r>
            <a:r>
              <a:rPr lang="ko-KR" altLang="en-US" sz="2000" dirty="0" err="1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좋은지</a:t>
            </a:r>
            <a:r>
              <a:rPr lang="ko-KR" altLang="en-US" sz="2000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확인 가능</a:t>
            </a:r>
            <a:endParaRPr lang="ko-KR" altLang="en-US" sz="2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E024-DEBE-40B3-8E2F-CDC810F8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747" y="1480060"/>
            <a:ext cx="4886293" cy="4619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3EE6A-5B6A-440C-969A-F8C3ABCC2ACA}"/>
              </a:ext>
            </a:extLst>
          </p:cNvPr>
          <p:cNvSpPr txBox="1"/>
          <p:nvPr/>
        </p:nvSpPr>
        <p:spPr>
          <a:xfrm>
            <a:off x="877078" y="695240"/>
            <a:ext cx="616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Pycaret</a:t>
            </a:r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라이브러리를 활용한 </a:t>
            </a:r>
            <a:r>
              <a:rPr lang="en-US" altLang="ko-KR" sz="32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AutoML</a:t>
            </a:r>
            <a:endParaRPr lang="en-US" altLang="ko-KR" sz="3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36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BC710B-240F-4C28-8DAB-C8BEA5BC4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F7D1C3-7829-4D23-BBD5-633DE07B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938211" y="4874567"/>
            <a:ext cx="1075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Boosting </a:t>
            </a:r>
            <a:r>
              <a:rPr lang="ko-KR" altLang="en-US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은 다른 기법과는 달리 앙상블을 반복하는 과정에서 이전 과정의 결과가 다음 과정의 결과에 영향을 미침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3EE6A-5B6A-440C-969A-F8C3ABCC2ACA}"/>
              </a:ext>
            </a:extLst>
          </p:cNvPr>
          <p:cNvSpPr txBox="1"/>
          <p:nvPr/>
        </p:nvSpPr>
        <p:spPr>
          <a:xfrm>
            <a:off x="877078" y="695240"/>
            <a:ext cx="574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Boosting</a:t>
            </a:r>
            <a:endParaRPr lang="en-US" altLang="ko-KR" sz="3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2C86D-B09D-4A30-B570-795AEC0C0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1257300"/>
            <a:ext cx="835342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1275B-D711-49E5-872C-F90762F6AACD}"/>
              </a:ext>
            </a:extLst>
          </p:cNvPr>
          <p:cNvSpPr txBox="1"/>
          <p:nvPr/>
        </p:nvSpPr>
        <p:spPr>
          <a:xfrm>
            <a:off x="938211" y="5355936"/>
            <a:ext cx="1031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오답에 대해서 높은 가중치를 부여하여 집중적으로 이를 </a:t>
            </a:r>
            <a:r>
              <a:rPr lang="ko-KR" altLang="en-US" dirty="0" err="1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고치게함으로써</a:t>
            </a:r>
            <a:r>
              <a:rPr lang="ko-KR" altLang="en-US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모델의 정확도를 크게 향상시킴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04CD21-2183-4DA1-A0C1-43E5DE192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DAC974-0F0B-46A7-9F13-9925BA2E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811684" y="1242051"/>
            <a:ext cx="856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여러 개의 모델을 결합하여 하나의 모델 보다 더 좋은 성능을 내는 머신 러닝 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F2EB9-9FA9-4B95-A7C7-4C6A21AE609C}"/>
              </a:ext>
            </a:extLst>
          </p:cNvPr>
          <p:cNvSpPr txBox="1"/>
          <p:nvPr/>
        </p:nvSpPr>
        <p:spPr>
          <a:xfrm>
            <a:off x="1137136" y="1806750"/>
            <a:ext cx="856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blend_models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9A412-EF6B-49B1-9CA2-86C44CB74D6C}"/>
              </a:ext>
            </a:extLst>
          </p:cNvPr>
          <p:cNvSpPr txBox="1"/>
          <p:nvPr/>
        </p:nvSpPr>
        <p:spPr>
          <a:xfrm>
            <a:off x="1811684" y="2335681"/>
            <a:ext cx="856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블렌딩의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개념은 다양한 기계 학습 알고리즘을 결합하고 분류의 경우 최종 결과를 예측하기 위해 과반수 투표 또는 평균 예측 확률을 사용하는 것입니다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41CC6D-0889-424E-9393-7764996DEE3D}"/>
              </a:ext>
            </a:extLst>
          </p:cNvPr>
          <p:cNvSpPr/>
          <p:nvPr/>
        </p:nvSpPr>
        <p:spPr>
          <a:xfrm>
            <a:off x="1811684" y="4304300"/>
            <a:ext cx="7494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'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소프트 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'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또는 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' 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하드 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' 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를 정의 할 수 있습니다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r>
              <a:rPr lang="ko-KR" altLang="en-US" sz="2000" i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 </a:t>
            </a:r>
            <a:endParaRPr lang="ko-KR" altLang="en-US" sz="2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9C374-FA05-471B-98F9-A741DDFB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546" y="3314160"/>
            <a:ext cx="6010275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D44E0-0CDF-4CCB-9A0C-1BF4FE9A4258}"/>
              </a:ext>
            </a:extLst>
          </p:cNvPr>
          <p:cNvSpPr txBox="1"/>
          <p:nvPr/>
        </p:nvSpPr>
        <p:spPr>
          <a:xfrm>
            <a:off x="535652" y="567128"/>
            <a:ext cx="394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(Model Ensemble)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867E7-D364-4F4F-A5DB-FF95648BBCDD}"/>
              </a:ext>
            </a:extLst>
          </p:cNvPr>
          <p:cNvSpPr txBox="1"/>
          <p:nvPr/>
        </p:nvSpPr>
        <p:spPr>
          <a:xfrm>
            <a:off x="1854546" y="4758829"/>
            <a:ext cx="7041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'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소프트는 투표에 예측 확률을 사용하고 하드는 예측 레이블을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77647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C26B15-134B-43DB-B39E-722DA4C9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99F788-C044-4AE8-86CF-B21EFFF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712963" y="12663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>
                <a:solidFill>
                  <a:srgbClr val="292929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 튜닝</a:t>
            </a:r>
            <a:endParaRPr lang="ko-KR" altLang="en-US" sz="20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2069B-C857-45F1-8A02-7CA70CFABD2D}"/>
              </a:ext>
            </a:extLst>
          </p:cNvPr>
          <p:cNvSpPr/>
          <p:nvPr/>
        </p:nvSpPr>
        <p:spPr>
          <a:xfrm>
            <a:off x="1114745" y="16356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모델을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하이퍼파라미터로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자동으로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튜닝시켜주는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546A7-82AB-41DE-8004-4C22809E5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126" y="2078664"/>
            <a:ext cx="5943600" cy="1323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7493ED-736C-4B40-BF2D-14F93C9D345F}"/>
              </a:ext>
            </a:extLst>
          </p:cNvPr>
          <p:cNvSpPr/>
          <p:nvPr/>
        </p:nvSpPr>
        <p:spPr>
          <a:xfrm>
            <a:off x="712963" y="358730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 예측 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(Prediction)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AC6A82-9185-4DAE-8984-E11A1F2E7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42" y="4128701"/>
            <a:ext cx="5460837" cy="369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4B4505-606D-43BC-ABDC-A3A5A376C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82" y="4152878"/>
            <a:ext cx="5460838" cy="341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04491-3A3B-46F3-998A-F8F9C842594C}"/>
              </a:ext>
            </a:extLst>
          </p:cNvPr>
          <p:cNvSpPr txBox="1"/>
          <p:nvPr/>
        </p:nvSpPr>
        <p:spPr>
          <a:xfrm>
            <a:off x="535652" y="567128"/>
            <a:ext cx="3998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(Model Ensemble)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3BE7F-4AC0-47FC-A3A7-05A0D2C7C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877" y="4607298"/>
            <a:ext cx="5143500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CD5125-A4E7-4C10-BCF8-756AAE47F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281" y="4569771"/>
            <a:ext cx="4848225" cy="666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F42940-1335-499F-9690-6EDED116EFAA}"/>
              </a:ext>
            </a:extLst>
          </p:cNvPr>
          <p:cNvSpPr/>
          <p:nvPr/>
        </p:nvSpPr>
        <p:spPr>
          <a:xfrm>
            <a:off x="2889849" y="4744528"/>
            <a:ext cx="500332" cy="491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54ACF2-CE75-4C25-A830-1CE767EE0971}"/>
              </a:ext>
            </a:extLst>
          </p:cNvPr>
          <p:cNvSpPr/>
          <p:nvPr/>
        </p:nvSpPr>
        <p:spPr>
          <a:xfrm>
            <a:off x="8117457" y="4718650"/>
            <a:ext cx="500332" cy="491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10BC50-DBDA-4EB7-84FC-5213639E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EDB1F71-1F2D-4E42-AA27-D320220A8DF8}"/>
              </a:ext>
            </a:extLst>
          </p:cNvPr>
          <p:cNvGrpSpPr/>
          <p:nvPr/>
        </p:nvGrpSpPr>
        <p:grpSpPr>
          <a:xfrm>
            <a:off x="3073748" y="2560740"/>
            <a:ext cx="1666058" cy="2397154"/>
            <a:chOff x="2827115" y="2099345"/>
            <a:chExt cx="1988192" cy="28606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05A629F-F609-413A-834A-649DBFAC17E0}"/>
                </a:ext>
              </a:extLst>
            </p:cNvPr>
            <p:cNvSpPr/>
            <p:nvPr/>
          </p:nvSpPr>
          <p:spPr>
            <a:xfrm>
              <a:off x="2827116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pic>
          <p:nvPicPr>
            <p:cNvPr id="28" name="그림 27" descr="사람, 실내, 음식, 쥐고있는이(가) 표시된 사진&#10;&#10;자동 생성된 설명">
              <a:extLst>
                <a:ext uri="{FF2B5EF4-FFF2-40B4-BE49-F238E27FC236}">
                  <a16:creationId xmlns:a16="http://schemas.microsoft.com/office/drawing/2014/main" id="{6CEB1D9B-3F73-4710-88A1-E7766DA71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7" t="2701" r="7859"/>
            <a:stretch/>
          </p:blipFill>
          <p:spPr>
            <a:xfrm>
              <a:off x="2827115" y="2099345"/>
              <a:ext cx="1988191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038A64-C511-40E8-A186-70874A887196}"/>
                </a:ext>
              </a:extLst>
            </p:cNvPr>
            <p:cNvSpPr/>
            <p:nvPr/>
          </p:nvSpPr>
          <p:spPr>
            <a:xfrm>
              <a:off x="2827115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박동민</a:t>
              </a:r>
              <a:endPara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92C8245-C10A-44DD-95CB-E36E9540D493}"/>
              </a:ext>
            </a:extLst>
          </p:cNvPr>
          <p:cNvGrpSpPr/>
          <p:nvPr/>
        </p:nvGrpSpPr>
        <p:grpSpPr>
          <a:xfrm>
            <a:off x="7452196" y="2560740"/>
            <a:ext cx="1666681" cy="2398049"/>
            <a:chOff x="7575282" y="2099345"/>
            <a:chExt cx="1988193" cy="2860646"/>
          </a:xfrm>
          <a:solidFill>
            <a:schemeClr val="accent1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C32BDC-EB97-42A4-821E-A30D23267F25}"/>
                </a:ext>
              </a:extLst>
            </p:cNvPr>
            <p:cNvSpPr/>
            <p:nvPr/>
          </p:nvSpPr>
          <p:spPr>
            <a:xfrm>
              <a:off x="7575284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pic>
          <p:nvPicPr>
            <p:cNvPr id="30" name="그림 29" descr="테이블, 방, 남자이(가) 표시된 사진&#10;&#10;자동 생성된 설명">
              <a:extLst>
                <a:ext uri="{FF2B5EF4-FFF2-40B4-BE49-F238E27FC236}">
                  <a16:creationId xmlns:a16="http://schemas.microsoft.com/office/drawing/2014/main" id="{879ED121-3299-470E-B3F5-C342538B8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99" t="29982" r="19399" b="35085"/>
            <a:stretch/>
          </p:blipFill>
          <p:spPr>
            <a:xfrm>
              <a:off x="7575282" y="2099345"/>
              <a:ext cx="1988191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BA6581-6E9E-4598-968F-05BE827A528D}"/>
                </a:ext>
              </a:extLst>
            </p:cNvPr>
            <p:cNvSpPr/>
            <p:nvPr/>
          </p:nvSpPr>
          <p:spPr>
            <a:xfrm>
              <a:off x="7575284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차노을</a:t>
              </a:r>
              <a:endParaRPr lang="ko-KR" altLang="en-US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C02AC0-EC9D-4B7F-9BC2-04C9F5D1DB23}"/>
              </a:ext>
            </a:extLst>
          </p:cNvPr>
          <p:cNvGrpSpPr/>
          <p:nvPr/>
        </p:nvGrpSpPr>
        <p:grpSpPr>
          <a:xfrm>
            <a:off x="9675279" y="2560740"/>
            <a:ext cx="1666680" cy="2398044"/>
            <a:chOff x="9949363" y="2099345"/>
            <a:chExt cx="1988196" cy="2860646"/>
          </a:xfrm>
          <a:solidFill>
            <a:schemeClr val="accent1">
              <a:lumMod val="50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2881E6-54CB-4356-A0DA-AA36314F97C2}"/>
                </a:ext>
              </a:extLst>
            </p:cNvPr>
            <p:cNvSpPr/>
            <p:nvPr/>
          </p:nvSpPr>
          <p:spPr>
            <a:xfrm>
              <a:off x="9949368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pic>
          <p:nvPicPr>
            <p:cNvPr id="32" name="그림 31" descr="실외, 건물, 거리, 전면이(가) 표시된 사진&#10;&#10;자동 생성된 설명">
              <a:extLst>
                <a:ext uri="{FF2B5EF4-FFF2-40B4-BE49-F238E27FC236}">
                  <a16:creationId xmlns:a16="http://schemas.microsoft.com/office/drawing/2014/main" id="{692BF4BF-89C4-4520-913E-B245CFAA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1" t="65046" r="24384"/>
            <a:stretch/>
          </p:blipFill>
          <p:spPr>
            <a:xfrm>
              <a:off x="9949363" y="2099345"/>
              <a:ext cx="1988195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308703-5EF1-4D32-9773-015A93406876}"/>
                </a:ext>
              </a:extLst>
            </p:cNvPr>
            <p:cNvSpPr/>
            <p:nvPr/>
          </p:nvSpPr>
          <p:spPr>
            <a:xfrm>
              <a:off x="9949367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이혜린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7D2DBB1-4E1A-46E7-A68D-58C47798CBCD}"/>
              </a:ext>
            </a:extLst>
          </p:cNvPr>
          <p:cNvGrpSpPr/>
          <p:nvPr/>
        </p:nvGrpSpPr>
        <p:grpSpPr>
          <a:xfrm>
            <a:off x="850667" y="2560740"/>
            <a:ext cx="1666057" cy="2397154"/>
            <a:chOff x="453032" y="2099345"/>
            <a:chExt cx="1988191" cy="286064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EBC865-0B79-4974-B839-2C99ADA0F99D}"/>
                </a:ext>
              </a:extLst>
            </p:cNvPr>
            <p:cNvSpPr/>
            <p:nvPr/>
          </p:nvSpPr>
          <p:spPr>
            <a:xfrm>
              <a:off x="453032" y="2099345"/>
              <a:ext cx="1988191" cy="2860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pic>
          <p:nvPicPr>
            <p:cNvPr id="38" name="그림 37" descr="천장, 실내, 사람, 서있는이(가) 표시된 사진&#10;&#10;자동 생성된 설명">
              <a:extLst>
                <a:ext uri="{FF2B5EF4-FFF2-40B4-BE49-F238E27FC236}">
                  <a16:creationId xmlns:a16="http://schemas.microsoft.com/office/drawing/2014/main" id="{CCA299E6-2D1C-40B0-A099-5AAF9D886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44" t="17895" r="16031" b="31032"/>
            <a:stretch/>
          </p:blipFill>
          <p:spPr>
            <a:xfrm>
              <a:off x="453033" y="2099345"/>
              <a:ext cx="1988190" cy="239715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0209D0A-A78D-491C-9978-6317D0374861}"/>
                </a:ext>
              </a:extLst>
            </p:cNvPr>
            <p:cNvSpPr/>
            <p:nvPr/>
          </p:nvSpPr>
          <p:spPr>
            <a:xfrm>
              <a:off x="453032" y="4496499"/>
              <a:ext cx="1988191" cy="46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류시호</a:t>
              </a:r>
              <a:endPara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1BB5C9-BD3B-4996-BDBB-E16E172CF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5276705" y="1123329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팀원 소개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177FF-FB11-491E-97D5-E8E1EC9112F4}"/>
              </a:ext>
            </a:extLst>
          </p:cNvPr>
          <p:cNvSpPr/>
          <p:nvPr/>
        </p:nvSpPr>
        <p:spPr>
          <a:xfrm>
            <a:off x="5229115" y="2560740"/>
            <a:ext cx="1666057" cy="2397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9000EF-3F7D-4B1C-BC3F-19B9E4594257}"/>
              </a:ext>
            </a:extLst>
          </p:cNvPr>
          <p:cNvGrpSpPr/>
          <p:nvPr/>
        </p:nvGrpSpPr>
        <p:grpSpPr>
          <a:xfrm>
            <a:off x="5229114" y="2560740"/>
            <a:ext cx="1666058" cy="2397154"/>
            <a:chOff x="5229114" y="2560740"/>
            <a:chExt cx="1666058" cy="2397154"/>
          </a:xfrm>
        </p:grpSpPr>
        <p:pic>
          <p:nvPicPr>
            <p:cNvPr id="26" name="그림 25" descr="의류, 사람, 머리장식, 모자이(가) 표시된 사진&#10;&#10;자동 생성된 설명">
              <a:extLst>
                <a:ext uri="{FF2B5EF4-FFF2-40B4-BE49-F238E27FC236}">
                  <a16:creationId xmlns:a16="http://schemas.microsoft.com/office/drawing/2014/main" id="{46209490-AB3D-4F02-8F59-DF697499A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" t="16203" r="3698"/>
            <a:stretch/>
          </p:blipFill>
          <p:spPr>
            <a:xfrm>
              <a:off x="5229114" y="2560740"/>
              <a:ext cx="1666057" cy="20087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117DC1-297D-4A07-A3CE-7B24960F27A3}"/>
                </a:ext>
              </a:extLst>
            </p:cNvPr>
            <p:cNvSpPr/>
            <p:nvPr/>
          </p:nvSpPr>
          <p:spPr>
            <a:xfrm>
              <a:off x="5229115" y="4569499"/>
              <a:ext cx="1666057" cy="388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이상준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790FE6-F742-4407-A9B8-A39F06406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012"/>
            <a:stretch/>
          </p:blipFill>
          <p:spPr>
            <a:xfrm>
              <a:off x="6065240" y="4577707"/>
              <a:ext cx="829931" cy="38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6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2F3C0F3-1586-4F2D-A0F7-01ED510FF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B1C1A4-68BD-4ED1-8EF8-59453E0B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964812-FB2A-438E-A402-BAF8BA0D0151}"/>
              </a:ext>
            </a:extLst>
          </p:cNvPr>
          <p:cNvSpPr/>
          <p:nvPr/>
        </p:nvSpPr>
        <p:spPr>
          <a:xfrm>
            <a:off x="1344584" y="12092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TEST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결과 예측 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(Prediction)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77E5A-4BDD-4ABC-AAB4-E497AB02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418" y="1702724"/>
            <a:ext cx="5924550" cy="77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C7F22-8CD0-4949-8F63-E27D87B6C8E5}"/>
              </a:ext>
            </a:extLst>
          </p:cNvPr>
          <p:cNvSpPr txBox="1"/>
          <p:nvPr/>
        </p:nvSpPr>
        <p:spPr>
          <a:xfrm>
            <a:off x="535651" y="567128"/>
            <a:ext cx="4217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 앙상블 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(Model Ensemble)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F456F-3FEE-4FA3-9B22-51337FB3A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418" y="2587993"/>
            <a:ext cx="4298227" cy="2889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D075E1-FCB0-4FAB-A0BA-D8355F577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4" r="3470" b="5102"/>
          <a:stretch/>
        </p:blipFill>
        <p:spPr>
          <a:xfrm>
            <a:off x="2001417" y="5477357"/>
            <a:ext cx="9270641" cy="81351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2F3A817-3C10-4205-8C92-F6226D559780}"/>
              </a:ext>
            </a:extLst>
          </p:cNvPr>
          <p:cNvSpPr/>
          <p:nvPr/>
        </p:nvSpPr>
        <p:spPr>
          <a:xfrm>
            <a:off x="9353726" y="5508241"/>
            <a:ext cx="1115736" cy="813515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90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B756E7-3820-4BDF-834A-EF147773E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54A7EE-EA08-446E-ACFC-2311D2AF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176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2B514-73F5-4D6F-B82A-65EA877D1895}"/>
              </a:ext>
            </a:extLst>
          </p:cNvPr>
          <p:cNvSpPr txBox="1"/>
          <p:nvPr/>
        </p:nvSpPr>
        <p:spPr>
          <a:xfrm>
            <a:off x="10452585" y="6615175"/>
            <a:ext cx="2075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공식 사이트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 </a:t>
            </a:r>
            <a:r>
              <a:rPr lang="en-US" altLang="ko-KR" sz="10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https://catboost.ai</a:t>
            </a:r>
            <a:endParaRPr lang="ko-KR" altLang="en-US" sz="1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69F79-AF1A-41DF-B8D9-533590A288C6}"/>
              </a:ext>
            </a:extLst>
          </p:cNvPr>
          <p:cNvSpPr txBox="1"/>
          <p:nvPr/>
        </p:nvSpPr>
        <p:spPr>
          <a:xfrm>
            <a:off x="1313305" y="4422406"/>
            <a:ext cx="10097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범주형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피쳐를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지원하는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Gradient Boosting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오픈소스 라이브러리로서 기본 예측기로는 의사결정 나무 사용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8E8B2-A27D-4F71-B2C0-5009C444A508}"/>
              </a:ext>
            </a:extLst>
          </p:cNvPr>
          <p:cNvSpPr txBox="1"/>
          <p:nvPr/>
        </p:nvSpPr>
        <p:spPr>
          <a:xfrm>
            <a:off x="1313305" y="5000040"/>
            <a:ext cx="691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기존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부스팅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모델의 느린 학습속도와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오버피팅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문제 해결이 가능한 모델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0A29AB-4D90-4382-B3B4-64129BC07910}"/>
              </a:ext>
            </a:extLst>
          </p:cNvPr>
          <p:cNvSpPr/>
          <p:nvPr/>
        </p:nvSpPr>
        <p:spPr>
          <a:xfrm>
            <a:off x="1313305" y="5541529"/>
            <a:ext cx="989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대부분의 의사 결정 트리 학습 알고리즘은 다음 이미지와 같이 수준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깊이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별로 트리를 확장합니다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9" name="Picture 6" descr="Image for post">
            <a:extLst>
              <a:ext uri="{FF2B5EF4-FFF2-40B4-BE49-F238E27FC236}">
                <a16:creationId xmlns:a16="http://schemas.microsoft.com/office/drawing/2014/main" id="{3506D910-5B02-4CF0-9415-0E903EF6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42" y="1832884"/>
            <a:ext cx="5161174" cy="17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for post">
            <a:extLst>
              <a:ext uri="{FF2B5EF4-FFF2-40B4-BE49-F238E27FC236}">
                <a16:creationId xmlns:a16="http://schemas.microsoft.com/office/drawing/2014/main" id="{8C402876-C68F-49BE-A3C4-6D77593C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9" y="1691292"/>
            <a:ext cx="5064026" cy="20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67B1118-8C4A-4EC2-8731-E53EDD8F98D7}"/>
              </a:ext>
            </a:extLst>
          </p:cNvPr>
          <p:cNvSpPr/>
          <p:nvPr/>
        </p:nvSpPr>
        <p:spPr>
          <a:xfrm>
            <a:off x="435290" y="1453306"/>
            <a:ext cx="5796194" cy="2318812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4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792D8B-4C78-4CFB-BBE2-AF957979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9D109-CBFB-4AD5-AEDD-A07E9908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175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26E87-2D94-4E8E-B1A1-D76017CC0444}"/>
              </a:ext>
            </a:extLst>
          </p:cNvPr>
          <p:cNvSpPr txBox="1"/>
          <p:nvPr/>
        </p:nvSpPr>
        <p:spPr>
          <a:xfrm>
            <a:off x="5332521" y="2508706"/>
            <a:ext cx="6419461" cy="243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먼저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x1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잔차만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계산하고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이를 기반으로 모델을 만든다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그리고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x2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이 모델로 예측한다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2. x1, x2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가지고 모델을 만든다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이를 기반으로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x3, x4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모델로 예측한다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3. x1, x2, x3, x4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를 가지고 모델을 만든다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이를 기반으로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x5, x6, z7, x8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잔차를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모델로 예측한다</a:t>
            </a: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Times New Roman" panose="02020603050405020304" pitchFamily="18" charset="0"/>
            </a:endParaRPr>
          </a:p>
          <a:p>
            <a:pPr marL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4. ... </a:t>
            </a:r>
            <a:r>
              <a:rPr lang="ko-KR" altLang="ko-KR" kern="1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5655982" y="2118658"/>
            <a:ext cx="3734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r>
              <a:rPr lang="ko-KR" altLang="en-US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2000" b="1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잔차</a:t>
            </a:r>
            <a:r>
              <a:rPr lang="ko-KR" altLang="en-US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계산법</a:t>
            </a:r>
            <a:endParaRPr lang="ko-KR" altLang="en-US" sz="2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2DE0A-5E71-4D92-8F2D-0473E3E12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77" t="11039" r="16148" b="14219"/>
          <a:stretch/>
        </p:blipFill>
        <p:spPr>
          <a:xfrm>
            <a:off x="928040" y="2109133"/>
            <a:ext cx="4423454" cy="33424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BB1B13-0F45-4B88-99DC-D44372EC6036}"/>
              </a:ext>
            </a:extLst>
          </p:cNvPr>
          <p:cNvSpPr/>
          <p:nvPr/>
        </p:nvSpPr>
        <p:spPr>
          <a:xfrm>
            <a:off x="1266825" y="1451342"/>
            <a:ext cx="7929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기존의 </a:t>
            </a:r>
            <a:r>
              <a:rPr lang="ko-KR" altLang="en-US" dirty="0" err="1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기법은 모든 데이터</a:t>
            </a:r>
            <a:r>
              <a:rPr lang="en-US" altLang="ko-KR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(x1 ~ x10) </a:t>
            </a:r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까지의 </a:t>
            </a:r>
            <a:r>
              <a:rPr lang="ko-KR" altLang="en-US" dirty="0" err="1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잔차를</a:t>
            </a:r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일괄 계산한다</a:t>
            </a:r>
            <a:r>
              <a:rPr lang="en-US" altLang="ko-KR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0AC03-5F71-4992-9A18-A73B9E41FDF2}"/>
              </a:ext>
            </a:extLst>
          </p:cNvPr>
          <p:cNvSpPr/>
          <p:nvPr/>
        </p:nvSpPr>
        <p:spPr>
          <a:xfrm>
            <a:off x="8786514" y="6606512"/>
            <a:ext cx="35092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출처</a:t>
            </a:r>
            <a:r>
              <a:rPr lang="en-US" altLang="ko-KR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 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  <a:hlinkClick r:id="rId5"/>
              </a:rPr>
              <a:t>https://dailyheumsi.tistory.com/136</a:t>
            </a:r>
            <a:r>
              <a:rPr lang="ko-KR" altLang="en-US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하나씩 점을 찍어 나가며</a:t>
            </a:r>
            <a:r>
              <a:rPr lang="en-US" altLang="ko-KR" sz="1000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]</a:t>
            </a:r>
            <a:endParaRPr lang="ko-KR" altLang="en-US" sz="1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770DE-04B6-4A11-9F17-9EE07296C917}"/>
              </a:ext>
            </a:extLst>
          </p:cNvPr>
          <p:cNvSpPr/>
          <p:nvPr/>
        </p:nvSpPr>
        <p:spPr>
          <a:xfrm>
            <a:off x="5655982" y="50113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 과정에서 데이터 순서를 </a:t>
            </a:r>
            <a:r>
              <a:rPr lang="ko-KR" altLang="en-US" dirty="0" err="1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셔플링하는</a:t>
            </a:r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등의 방법으로 트리를 </a:t>
            </a:r>
            <a:endParaRPr lang="en-US" altLang="ko-KR" dirty="0">
              <a:solidFill>
                <a:srgbClr val="000000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다각적으로 만들어 </a:t>
            </a:r>
            <a:r>
              <a:rPr lang="ko-KR" altLang="en-US" dirty="0" err="1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오버피팅을</a:t>
            </a:r>
            <a:r>
              <a:rPr lang="ko-KR" altLang="en-US" dirty="0">
                <a:solidFill>
                  <a:srgbClr val="00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방지합니다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6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964CA2-2D94-44A0-BBB8-DCA335E7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C79D99-868B-45D9-85EB-1327CFF4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7E8D28D-2A45-46E7-89F1-9813F9CF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51" y="1706457"/>
            <a:ext cx="5915025" cy="46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F8A80F-09A1-49AE-8191-DEC662F099AE}"/>
              </a:ext>
            </a:extLst>
          </p:cNvPr>
          <p:cNvSpPr txBox="1"/>
          <p:nvPr/>
        </p:nvSpPr>
        <p:spPr>
          <a:xfrm>
            <a:off x="877078" y="755243"/>
            <a:ext cx="177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73573-CF7D-444D-B817-0DF0606F6810}"/>
              </a:ext>
            </a:extLst>
          </p:cNvPr>
          <p:cNvSpPr/>
          <p:nvPr/>
        </p:nvSpPr>
        <p:spPr>
          <a:xfrm>
            <a:off x="1132413" y="1337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모델링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45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ED10F4-919B-424E-879D-4BD70F21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4BA4C-18EB-4F23-9101-25AEF6C3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146960-1656-4026-B502-5754ADA8A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8"/>
          <a:stretch/>
        </p:blipFill>
        <p:spPr>
          <a:xfrm>
            <a:off x="660234" y="1678966"/>
            <a:ext cx="5638774" cy="4693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2D56B-5F60-40DF-BE49-DBCE2632C3B7}"/>
              </a:ext>
            </a:extLst>
          </p:cNvPr>
          <p:cNvSpPr txBox="1"/>
          <p:nvPr/>
        </p:nvSpPr>
        <p:spPr>
          <a:xfrm>
            <a:off x="877078" y="755243"/>
            <a:ext cx="180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CABEAF-587E-4B9D-8330-9C280D4F40E2}"/>
              </a:ext>
            </a:extLst>
          </p:cNvPr>
          <p:cNvSpPr/>
          <p:nvPr/>
        </p:nvSpPr>
        <p:spPr>
          <a:xfrm>
            <a:off x="1275025" y="13108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Test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결과 예측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B9447-C6B8-4CF2-A640-994E10D4F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80"/>
          <a:stretch/>
        </p:blipFill>
        <p:spPr>
          <a:xfrm>
            <a:off x="6411106" y="1698016"/>
            <a:ext cx="5385834" cy="43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1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385EF9-0A1B-4256-8DD9-39ABDA052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C0FA27-3B21-4CF0-984E-49E672BC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18E7F-8381-466E-9513-A2AECEA1589E}"/>
              </a:ext>
            </a:extLst>
          </p:cNvPr>
          <p:cNvSpPr txBox="1"/>
          <p:nvPr/>
        </p:nvSpPr>
        <p:spPr>
          <a:xfrm>
            <a:off x="877077" y="755243"/>
            <a:ext cx="18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C7C0E-AC62-46FC-9D31-E1A6F2056BC6}"/>
              </a:ext>
            </a:extLst>
          </p:cNvPr>
          <p:cNvGrpSpPr/>
          <p:nvPr/>
        </p:nvGrpSpPr>
        <p:grpSpPr>
          <a:xfrm>
            <a:off x="1275025" y="1778187"/>
            <a:ext cx="7620632" cy="3934716"/>
            <a:chOff x="717958" y="1778187"/>
            <a:chExt cx="7620632" cy="39347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0FCDCBB-AA66-4333-A38E-43D03230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80" b="-1"/>
            <a:stretch/>
          </p:blipFill>
          <p:spPr>
            <a:xfrm>
              <a:off x="717958" y="1778187"/>
              <a:ext cx="7620632" cy="39347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F6D07C8-0370-4962-A5C6-0B5AE88C6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1104" y="5079505"/>
              <a:ext cx="1647825" cy="2857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9ACF8B-53CE-4CD8-9A0A-EAAA6D3F2F5A}"/>
              </a:ext>
            </a:extLst>
          </p:cNvPr>
          <p:cNvGrpSpPr/>
          <p:nvPr/>
        </p:nvGrpSpPr>
        <p:grpSpPr>
          <a:xfrm>
            <a:off x="1275025" y="5650024"/>
            <a:ext cx="9270641" cy="648077"/>
            <a:chOff x="1275025" y="5763237"/>
            <a:chExt cx="9270641" cy="64807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37CD3C-4813-4FFB-8C19-1E7819EC4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" t="5871" r="3470" b="18529"/>
            <a:stretch/>
          </p:blipFill>
          <p:spPr>
            <a:xfrm>
              <a:off x="1275025" y="5763237"/>
              <a:ext cx="9270641" cy="64807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F65468-3C85-4597-97A2-C8C57E9B7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0877"/>
            <a:stretch/>
          </p:blipFill>
          <p:spPr>
            <a:xfrm>
              <a:off x="8742725" y="5897461"/>
              <a:ext cx="859553" cy="51385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1313360-781B-4FDA-BC71-B5C23556F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880"/>
            <a:stretch/>
          </p:blipFill>
          <p:spPr>
            <a:xfrm>
              <a:off x="1350059" y="5897462"/>
              <a:ext cx="6418147" cy="492678"/>
            </a:xfrm>
            <a:prstGeom prst="rect">
              <a:avLst/>
            </a:prstGeom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28A59-F23B-4A6C-81BA-7DE3FBA34D28}"/>
              </a:ext>
            </a:extLst>
          </p:cNvPr>
          <p:cNvSpPr/>
          <p:nvPr/>
        </p:nvSpPr>
        <p:spPr>
          <a:xfrm>
            <a:off x="8668460" y="5712903"/>
            <a:ext cx="1008081" cy="648077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9E838-FFCD-4958-B34C-4ED4B4DCE791}"/>
              </a:ext>
            </a:extLst>
          </p:cNvPr>
          <p:cNvSpPr/>
          <p:nvPr/>
        </p:nvSpPr>
        <p:spPr>
          <a:xfrm>
            <a:off x="1275025" y="13108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Test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결과 예측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0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C2F5DB-74E1-4EBA-B54C-760FE233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C9A5BA-2D5C-4E2A-96AC-882E35C9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267408"/>
            <a:ext cx="2368055" cy="93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8781730" y="6597768"/>
            <a:ext cx="3514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LGBM </a:t>
            </a:r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공식 홈페이지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  <a:hlinkClick r:id="rId4"/>
              </a:rPr>
              <a:t>https://lightgbm.readthedocs.io/en/latest/#</a:t>
            </a:r>
            <a:endParaRPr lang="ko-KR" altLang="en-US" sz="1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9" name="Picture 6" descr="Image for post">
            <a:extLst>
              <a:ext uri="{FF2B5EF4-FFF2-40B4-BE49-F238E27FC236}">
                <a16:creationId xmlns:a16="http://schemas.microsoft.com/office/drawing/2014/main" id="{24D5143D-49E5-4B7E-A478-DA131C29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90" y="1864660"/>
            <a:ext cx="4382824" cy="15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for post">
            <a:extLst>
              <a:ext uri="{FF2B5EF4-FFF2-40B4-BE49-F238E27FC236}">
                <a16:creationId xmlns:a16="http://schemas.microsoft.com/office/drawing/2014/main" id="{8AF7E134-30E8-4461-B214-F1F0EFFC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2" y="1611474"/>
            <a:ext cx="4137814" cy="185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1ADD6ABC-7A81-42E5-9BA0-6FE7EE59554C}"/>
              </a:ext>
            </a:extLst>
          </p:cNvPr>
          <p:cNvSpPr/>
          <p:nvPr/>
        </p:nvSpPr>
        <p:spPr>
          <a:xfrm>
            <a:off x="6263114" y="1527477"/>
            <a:ext cx="4775200" cy="185635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F992B-01D1-4F99-A400-75981591FB97}"/>
              </a:ext>
            </a:extLst>
          </p:cNvPr>
          <p:cNvSpPr txBox="1"/>
          <p:nvPr/>
        </p:nvSpPr>
        <p:spPr>
          <a:xfrm>
            <a:off x="999795" y="4872307"/>
            <a:ext cx="10573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다른 알고리즘보다 낮은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loss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를 달성하는 경향이 있다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9BB9F-36E0-480B-B4B7-F16B2AF498DA}"/>
              </a:ext>
            </a:extLst>
          </p:cNvPr>
          <p:cNvSpPr txBox="1"/>
          <p:nvPr/>
        </p:nvSpPr>
        <p:spPr>
          <a:xfrm>
            <a:off x="999796" y="3781981"/>
            <a:ext cx="906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Light GBM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은 트리 기반의 학습 알고리즘인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gradient boosting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방식의 프레임 워크이다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BA37F-03C5-40FC-A252-F326C866DE50}"/>
              </a:ext>
            </a:extLst>
          </p:cNvPr>
          <p:cNvSpPr txBox="1"/>
          <p:nvPr/>
        </p:nvSpPr>
        <p:spPr>
          <a:xfrm>
            <a:off x="999795" y="4327144"/>
            <a:ext cx="930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다른 알고리즘은 나무를 수평으로 확장하는 반면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LGBM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은 나무를 수직으로 확장한다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A4743-66D3-4A58-A460-583D81F9BE5E}"/>
              </a:ext>
            </a:extLst>
          </p:cNvPr>
          <p:cNvSpPr txBox="1"/>
          <p:nvPr/>
        </p:nvSpPr>
        <p:spPr>
          <a:xfrm>
            <a:off x="999796" y="5417470"/>
            <a:ext cx="10573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최대 손실 값을 가지는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리프노드를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지속적으로 분할하면서 트리가 깊어지고 비대칭적으로 생성하여 예측 오류 손실을 최소화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C39EF-391D-4A6E-A276-2916789E1FB5}"/>
              </a:ext>
            </a:extLst>
          </p:cNvPr>
          <p:cNvSpPr txBox="1"/>
          <p:nvPr/>
        </p:nvSpPr>
        <p:spPr>
          <a:xfrm>
            <a:off x="877078" y="615899"/>
            <a:ext cx="521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LGBM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(Light Gradient Boosting Machine)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85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61C502-0CE4-4BF1-AC8A-D899E2487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EEA0A7-E085-40B2-AA57-1645643F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09955"/>
            <a:ext cx="2368055" cy="933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6A79E5-2F4C-4F05-939E-44863D8A1A07}"/>
              </a:ext>
            </a:extLst>
          </p:cNvPr>
          <p:cNvSpPr txBox="1"/>
          <p:nvPr/>
        </p:nvSpPr>
        <p:spPr>
          <a:xfrm>
            <a:off x="877078" y="615899"/>
            <a:ext cx="521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LGBM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(Light Gradient Boosting Machine)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0018-5851-465E-A1AB-A5C8D67FBBB0}"/>
              </a:ext>
            </a:extLst>
          </p:cNvPr>
          <p:cNvSpPr/>
          <p:nvPr/>
        </p:nvSpPr>
        <p:spPr>
          <a:xfrm>
            <a:off x="1079796" y="3303255"/>
            <a:ext cx="3145871" cy="2503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8F8D7-C915-43B3-9C11-5A17F2B93467}"/>
              </a:ext>
            </a:extLst>
          </p:cNvPr>
          <p:cNvSpPr/>
          <p:nvPr/>
        </p:nvSpPr>
        <p:spPr>
          <a:xfrm>
            <a:off x="4225667" y="1420934"/>
            <a:ext cx="6094602" cy="4385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F42288-A158-4848-A7A8-DC73DC7BCA38}"/>
              </a:ext>
            </a:extLst>
          </p:cNvPr>
          <p:cNvSpPr/>
          <p:nvPr/>
        </p:nvSpPr>
        <p:spPr>
          <a:xfrm>
            <a:off x="1079796" y="1420936"/>
            <a:ext cx="3145871" cy="3086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05D03-CCD6-4CCD-926B-87FDEA3E5DB4}"/>
              </a:ext>
            </a:extLst>
          </p:cNvPr>
          <p:cNvSpPr txBox="1"/>
          <p:nvPr/>
        </p:nvSpPr>
        <p:spPr>
          <a:xfrm>
            <a:off x="2245956" y="2645495"/>
            <a:ext cx="372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6BCF-C4A3-4988-80E2-14FBBBD61166}"/>
              </a:ext>
            </a:extLst>
          </p:cNvPr>
          <p:cNvSpPr txBox="1"/>
          <p:nvPr/>
        </p:nvSpPr>
        <p:spPr>
          <a:xfrm>
            <a:off x="4639576" y="1615560"/>
            <a:ext cx="470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XGBoost</a:t>
            </a:r>
            <a:r>
              <a:rPr lang="en-US" altLang="ko-KR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대비 더 빠른 학습과 예측 수행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CC2E0-572D-4B3E-B225-84ADCF71C171}"/>
              </a:ext>
            </a:extLst>
          </p:cNvPr>
          <p:cNvSpPr txBox="1"/>
          <p:nvPr/>
        </p:nvSpPr>
        <p:spPr>
          <a:xfrm>
            <a:off x="2245956" y="4932712"/>
            <a:ext cx="372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단점</a:t>
            </a:r>
            <a:endParaRPr lang="ko-KR" altLang="en-US" sz="2800" b="1" i="0" dirty="0">
              <a:solidFill>
                <a:schemeClr val="bg1"/>
              </a:solidFill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EB513-0115-4F03-A322-C2EE52CB3322}"/>
              </a:ext>
            </a:extLst>
          </p:cNvPr>
          <p:cNvSpPr txBox="1"/>
          <p:nvPr/>
        </p:nvSpPr>
        <p:spPr>
          <a:xfrm>
            <a:off x="4637638" y="4978455"/>
            <a:ext cx="543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적은 데이터 세트에 적용할 경우 과적합이 발생하기 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DCD66-5D66-44F7-9D55-C8D834C2CC1B}"/>
              </a:ext>
            </a:extLst>
          </p:cNvPr>
          <p:cNvSpPr txBox="1"/>
          <p:nvPr/>
        </p:nvSpPr>
        <p:spPr>
          <a:xfrm>
            <a:off x="4639576" y="217230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더 작은 메모리 사용량</a:t>
            </a:r>
            <a:endParaRPr lang="en-US" altLang="ko-KR" sz="2000" b="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1E1B80-6EA4-4E67-BC89-27AB05321E80}"/>
              </a:ext>
            </a:extLst>
          </p:cNvPr>
          <p:cNvCxnSpPr>
            <a:cxnSpLocks/>
          </p:cNvCxnSpPr>
          <p:nvPr/>
        </p:nvCxnSpPr>
        <p:spPr>
          <a:xfrm>
            <a:off x="1140903" y="4507850"/>
            <a:ext cx="911044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E1CD9-F32E-405E-8939-289FCFF92113}"/>
              </a:ext>
            </a:extLst>
          </p:cNvPr>
          <p:cNvSpPr txBox="1"/>
          <p:nvPr/>
        </p:nvSpPr>
        <p:spPr>
          <a:xfrm>
            <a:off x="4639576" y="2729048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카테고리형 피처의 자동 변환과 최적 분할</a:t>
            </a:r>
            <a:endParaRPr lang="en-US" altLang="ko-KR" sz="2000" b="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B642C-C9BB-4563-9DF7-6D662638506F}"/>
              </a:ext>
            </a:extLst>
          </p:cNvPr>
          <p:cNvSpPr txBox="1"/>
          <p:nvPr/>
        </p:nvSpPr>
        <p:spPr>
          <a:xfrm>
            <a:off x="4639576" y="3285825"/>
            <a:ext cx="542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높은 모델의 </a:t>
            </a:r>
            <a:r>
              <a:rPr lang="ko-KR" altLang="en-US" sz="2000" b="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해석력</a:t>
            </a:r>
            <a:endParaRPr lang="en-US" altLang="ko-KR" sz="2000" b="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4AE84-83D9-429A-BC77-56D8C763E2BD}"/>
              </a:ext>
            </a:extLst>
          </p:cNvPr>
          <p:cNvSpPr txBox="1"/>
          <p:nvPr/>
        </p:nvSpPr>
        <p:spPr>
          <a:xfrm>
            <a:off x="4639576" y="383828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이상치와 노이즈에 큰 영향을 받지 않음</a:t>
            </a:r>
            <a:endParaRPr lang="en-US" altLang="ko-KR" sz="2000" b="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4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83882-3029-4CA1-865A-B53CF2698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6468BA-3776-420C-9A49-8776A665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28012" y="704443"/>
            <a:ext cx="511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Hyperparameter Optimization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C07360-3A4E-435D-B0A0-C533554AB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74" y="742468"/>
            <a:ext cx="4613052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E83A13-1ADA-44B9-95A0-16CCFBFF7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" y="1866106"/>
            <a:ext cx="5800431" cy="3125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99EB9-7EBE-456C-B2E6-130BC0D63A97}"/>
              </a:ext>
            </a:extLst>
          </p:cNvPr>
          <p:cNvSpPr txBox="1"/>
          <p:nvPr/>
        </p:nvSpPr>
        <p:spPr>
          <a:xfrm>
            <a:off x="1268018" y="5361117"/>
            <a:ext cx="493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학습을 수행하기 위해 사전에 설정해야 하는 값인 </a:t>
            </a:r>
            <a:endParaRPr lang="en-US" altLang="ko-KR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l"/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파라미터의 </a:t>
            </a:r>
            <a:r>
              <a:rPr lang="ko-KR" altLang="en-US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최적값을</a:t>
            </a:r>
            <a:r>
              <a:rPr lang="ko-KR" altLang="en-US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탐색하는 문제</a:t>
            </a:r>
          </a:p>
        </p:txBody>
      </p:sp>
    </p:spTree>
    <p:extLst>
      <p:ext uri="{BB962C8B-B14F-4D97-AF65-F5344CB8AC3E}">
        <p14:creationId xmlns:p14="http://schemas.microsoft.com/office/powerpoint/2010/main" val="347005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838200" y="365125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2C4A00-3045-44BA-AD20-F9BDB2E3A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A1974A-7D78-4F36-AD54-65DEBA37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E055C-A608-411B-A54F-6B81EB5A3DEF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매 회 새로운 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hyperparameter 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값에 대한 조사를 수행할 시 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‘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사전 </a:t>
            </a:r>
            <a:r>
              <a:rPr lang="ko-KR" altLang="en-US" sz="20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지식’을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충분히 반영하면서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동시에 전체적인 탐색 과정을 좀 더 체계적으로 수행하기 위해 고려해볼 수 있는 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Hyperparameter Optimization 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방법론</a:t>
            </a:r>
            <a:endParaRPr lang="en-US" altLang="ko-KR" sz="2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1709B-DA58-4A87-B148-E3E453D35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435" b="-1"/>
          <a:stretch/>
        </p:blipFill>
        <p:spPr>
          <a:xfrm>
            <a:off x="5326113" y="1484832"/>
            <a:ext cx="6170299" cy="422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A31C6-3060-4F79-958A-4310CF013A10}"/>
              </a:ext>
            </a:extLst>
          </p:cNvPr>
          <p:cNvSpPr txBox="1"/>
          <p:nvPr/>
        </p:nvSpPr>
        <p:spPr>
          <a:xfrm>
            <a:off x="828012" y="704443"/>
            <a:ext cx="49395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  <a:cs typeface="+mj-cs"/>
              </a:rPr>
              <a:t>Bayesian Optimization</a:t>
            </a:r>
            <a:endParaRPr lang="en-US" altLang="ko-KR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33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3391A6-CFE6-4B77-85A3-111DC7E7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1181058" y="2611858"/>
            <a:ext cx="2467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프로젝트 내용 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</a:t>
            </a:r>
            <a:endParaRPr lang="ko-KR" altLang="en-US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552877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심리성향 예측 </a:t>
            </a:r>
            <a:r>
              <a:rPr lang="en-US" altLang="ko-KR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ai </a:t>
            </a:r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공모전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3F485-10B6-4945-804C-89EA9E42FF21}"/>
              </a:ext>
            </a:extLst>
          </p:cNvPr>
          <p:cNvSpPr txBox="1"/>
          <p:nvPr/>
        </p:nvSpPr>
        <p:spPr>
          <a:xfrm>
            <a:off x="1181058" y="3184126"/>
            <a:ext cx="13430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개발 기간 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</a:t>
            </a:r>
            <a:endParaRPr lang="ko-KR" altLang="en-US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E431-A5A0-4DC7-A4FE-F3932009C1D9}"/>
              </a:ext>
            </a:extLst>
          </p:cNvPr>
          <p:cNvSpPr txBox="1"/>
          <p:nvPr/>
        </p:nvSpPr>
        <p:spPr>
          <a:xfrm>
            <a:off x="1181058" y="3799483"/>
            <a:ext cx="220031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사용언어 및 활용 기술 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endParaRPr lang="ko-KR" altLang="en-US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9D5ED-2F45-446B-B1A0-D695EBC78B31}"/>
              </a:ext>
            </a:extLst>
          </p:cNvPr>
          <p:cNvSpPr txBox="1"/>
          <p:nvPr/>
        </p:nvSpPr>
        <p:spPr>
          <a:xfrm>
            <a:off x="1181058" y="1538660"/>
            <a:ext cx="1724067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프로젝트명 </a:t>
            </a:r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</a:t>
            </a:r>
            <a:endParaRPr lang="ko-KR" altLang="en-US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E275E-4CE0-4ACE-9BE7-688BC75F1A0A}"/>
              </a:ext>
            </a:extLst>
          </p:cNvPr>
          <p:cNvSpPr txBox="1"/>
          <p:nvPr/>
        </p:nvSpPr>
        <p:spPr>
          <a:xfrm>
            <a:off x="3769823" y="1995537"/>
            <a:ext cx="54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https://dacon.io/competitions/official/235647/overview/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0FD7BF-360F-40A8-948A-E247C0299977}"/>
              </a:ext>
            </a:extLst>
          </p:cNvPr>
          <p:cNvSpPr txBox="1"/>
          <p:nvPr/>
        </p:nvSpPr>
        <p:spPr>
          <a:xfrm>
            <a:off x="3769823" y="3799483"/>
            <a:ext cx="7612279" cy="112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1)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파이썬 </a:t>
            </a:r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numpy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pandas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등의 패키지를 활용해 데이터를 가공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maltplot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이용해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분석을 시각화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2) </a:t>
            </a:r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catboost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LGBM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모델등을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활용한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머신러닝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26CF6-536C-4D8B-A209-0E5995A9C4F5}"/>
              </a:ext>
            </a:extLst>
          </p:cNvPr>
          <p:cNvSpPr txBox="1"/>
          <p:nvPr/>
        </p:nvSpPr>
        <p:spPr>
          <a:xfrm>
            <a:off x="3769824" y="3184126"/>
            <a:ext cx="2421426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2020.09 - 2020.10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F16E3-5F8B-488A-B1D6-4CA828C94A6F}"/>
              </a:ext>
            </a:extLst>
          </p:cNvPr>
          <p:cNvSpPr txBox="1"/>
          <p:nvPr/>
        </p:nvSpPr>
        <p:spPr>
          <a:xfrm>
            <a:off x="3769824" y="2589047"/>
            <a:ext cx="7545876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심리테스트를 활용하여 테스트 참가자의 국가 선거 투표 여부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3CA14A-24AB-42A7-989E-F98F52BA3CAF}"/>
              </a:ext>
            </a:extLst>
          </p:cNvPr>
          <p:cNvSpPr txBox="1"/>
          <p:nvPr/>
        </p:nvSpPr>
        <p:spPr>
          <a:xfrm>
            <a:off x="3769824" y="1538660"/>
            <a:ext cx="4916976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심리성향 예측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ai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공모전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1BF96-70F1-4425-8C28-37C2866C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2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ED332D-2AA6-4229-9F76-639F7A02D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08337E-B248-4076-9BC7-FC06C4630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B68FA-D3E5-4A2F-955A-882F84C510A5}"/>
              </a:ext>
            </a:extLst>
          </p:cNvPr>
          <p:cNvSpPr/>
          <p:nvPr/>
        </p:nvSpPr>
        <p:spPr>
          <a:xfrm>
            <a:off x="1079796" y="3166068"/>
            <a:ext cx="3145871" cy="3086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8A422-76C6-40C1-87B4-00537C147457}"/>
              </a:ext>
            </a:extLst>
          </p:cNvPr>
          <p:cNvSpPr/>
          <p:nvPr/>
        </p:nvSpPr>
        <p:spPr>
          <a:xfrm>
            <a:off x="4225667" y="1283749"/>
            <a:ext cx="6094602" cy="49492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D8780-5BB1-46FA-AADB-B68F6CE0BD4D}"/>
              </a:ext>
            </a:extLst>
          </p:cNvPr>
          <p:cNvSpPr/>
          <p:nvPr/>
        </p:nvSpPr>
        <p:spPr>
          <a:xfrm>
            <a:off x="1079796" y="1283750"/>
            <a:ext cx="3145871" cy="3086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1969119" y="2508309"/>
            <a:ext cx="372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encoding</a:t>
            </a:r>
            <a:endParaRPr lang="ko-KR" altLang="en-US" sz="2800" b="1" i="0" dirty="0">
              <a:solidFill>
                <a:schemeClr val="bg1"/>
              </a:solidFill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E1B9F-C295-4CC3-A39C-FB966189A24C}"/>
              </a:ext>
            </a:extLst>
          </p:cNvPr>
          <p:cNvSpPr txBox="1"/>
          <p:nvPr/>
        </p:nvSpPr>
        <p:spPr>
          <a:xfrm>
            <a:off x="4752791" y="1409585"/>
            <a:ext cx="442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on</a:t>
            </a:r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e-hot</a:t>
            </a:r>
          </a:p>
          <a:p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bias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가장 적다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E06DD-1E5E-44C8-B166-5DCF1A8EF0BD}"/>
              </a:ext>
            </a:extLst>
          </p:cNvPr>
          <p:cNvSpPr txBox="1"/>
          <p:nvPr/>
        </p:nvSpPr>
        <p:spPr>
          <a:xfrm>
            <a:off x="2108287" y="4980737"/>
            <a:ext cx="372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scaling</a:t>
            </a:r>
            <a:endParaRPr lang="ko-KR" altLang="en-US" sz="2800" b="1" i="0" dirty="0">
              <a:solidFill>
                <a:schemeClr val="bg1"/>
              </a:solidFill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EC1F6-FE27-4EC3-B0B0-34E423BF1E7E}"/>
              </a:ext>
            </a:extLst>
          </p:cNvPr>
          <p:cNvSpPr txBox="1"/>
          <p:nvPr/>
        </p:nvSpPr>
        <p:spPr>
          <a:xfrm>
            <a:off x="4752791" y="4709524"/>
            <a:ext cx="4786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minmax</a:t>
            </a:r>
          </a:p>
          <a:p>
            <a:r>
              <a:rPr lang="ko-KR" altLang="en-US" sz="2000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최소값</a:t>
            </a:r>
            <a:r>
              <a:rPr lang="en-US" altLang="ko-KR" sz="2000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min)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과 최대값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(max)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사용하여 ‘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0~1’ </a:t>
            </a:r>
          </a:p>
          <a:p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사이의 범위로 데이터를 표준화</a:t>
            </a:r>
            <a:endParaRPr lang="ko-KR" altLang="en-US" sz="2000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7282-A8F2-4D75-863E-9CCF4ED89BBE}"/>
              </a:ext>
            </a:extLst>
          </p:cNvPr>
          <p:cNvSpPr txBox="1"/>
          <p:nvPr/>
        </p:nvSpPr>
        <p:spPr>
          <a:xfrm>
            <a:off x="4752791" y="2320709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frequency</a:t>
            </a:r>
          </a:p>
          <a:p>
            <a:r>
              <a:rPr lang="ko-KR" altLang="en-US" sz="18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 분포에 대한 정보가 잘 보존</a:t>
            </a:r>
            <a:endParaRPr lang="en-US" altLang="ko-KR" sz="18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sz="18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값의 빈도가 타겟과 연관이 있으면 유용</a:t>
            </a:r>
            <a:endParaRPr lang="en-US" altLang="ko-KR" sz="18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1CE45-5F79-4848-996B-D304DDB5863B}"/>
              </a:ext>
            </a:extLst>
          </p:cNvPr>
          <p:cNvSpPr txBox="1"/>
          <p:nvPr/>
        </p:nvSpPr>
        <p:spPr>
          <a:xfrm>
            <a:off x="4752791" y="3416499"/>
            <a:ext cx="60946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mean(smooth)</a:t>
            </a:r>
          </a:p>
          <a:p>
            <a:r>
              <a:rPr lang="ko-KR" altLang="en-US" sz="18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타겟을 이용하여 평균값을 얻어내 설명</a:t>
            </a:r>
            <a:endParaRPr lang="en-US" altLang="ko-KR" sz="18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D2FC0-D34E-4F97-85DF-235BFF7EDB05}"/>
              </a:ext>
            </a:extLst>
          </p:cNvPr>
          <p:cNvSpPr txBox="1"/>
          <p:nvPr/>
        </p:nvSpPr>
        <p:spPr>
          <a:xfrm>
            <a:off x="828012" y="704443"/>
            <a:ext cx="493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+mj-cs"/>
              </a:rPr>
              <a:t>LGBM</a:t>
            </a:r>
            <a:r>
              <a:rPr lang="ko-KR" altLang="en-US" sz="2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+mj-cs"/>
              </a:rPr>
              <a:t>을 위한 </a:t>
            </a:r>
            <a:r>
              <a:rPr lang="ko-KR" altLang="en-US" sz="24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+mj-cs"/>
              </a:rPr>
              <a:t>전처리</a:t>
            </a:r>
            <a:endParaRPr lang="en-US" altLang="ko-KR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  <a:cs typeface="+mj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8E908E-62AD-4AC1-9396-2D3AD40A85F6}"/>
              </a:ext>
            </a:extLst>
          </p:cNvPr>
          <p:cNvCxnSpPr>
            <a:cxnSpLocks/>
          </p:cNvCxnSpPr>
          <p:nvPr/>
        </p:nvCxnSpPr>
        <p:spPr>
          <a:xfrm>
            <a:off x="1140903" y="4370664"/>
            <a:ext cx="911044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0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1800DA-159A-4779-9D69-69B202405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31831-1DCE-407B-A768-DA13F950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B2395F-9C69-46EF-B8EA-EE5069E9F401}"/>
              </a:ext>
            </a:extLst>
          </p:cNvPr>
          <p:cNvSpPr txBox="1"/>
          <p:nvPr/>
        </p:nvSpPr>
        <p:spPr>
          <a:xfrm>
            <a:off x="877078" y="755243"/>
            <a:ext cx="108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결과</a:t>
            </a:r>
            <a:endParaRPr lang="ko-KR" altLang="en-US" sz="24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C08024-1666-4277-B9EC-055FC030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132" y="1443410"/>
            <a:ext cx="6042819" cy="41980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887AAA-023A-4FF5-B81A-236C9F38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337" y="5662428"/>
            <a:ext cx="9534525" cy="7239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D235793-6364-4B36-A608-72226A6D04C0}"/>
              </a:ext>
            </a:extLst>
          </p:cNvPr>
          <p:cNvSpPr/>
          <p:nvPr/>
        </p:nvSpPr>
        <p:spPr>
          <a:xfrm>
            <a:off x="8935672" y="5662428"/>
            <a:ext cx="1131117" cy="72390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82C2EF-45CB-4F57-9F37-D6418C2B8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4"/>
          <a:stretch/>
        </p:blipFill>
        <p:spPr>
          <a:xfrm>
            <a:off x="0" y="-16780"/>
            <a:ext cx="8410575" cy="6874779"/>
          </a:xfrm>
          <a:prstGeom prst="rect">
            <a:avLst/>
          </a:prstGeom>
        </p:spPr>
      </p:pic>
      <p:pic>
        <p:nvPicPr>
          <p:cNvPr id="5122" name="Picture 2" descr="아들러심리학대학 (6개월과정) 2기 | 러너코리아">
            <a:extLst>
              <a:ext uri="{FF2B5EF4-FFF2-40B4-BE49-F238E27FC236}">
                <a16:creationId xmlns:a16="http://schemas.microsoft.com/office/drawing/2014/main" id="{A03E377A-6021-4C22-B839-AC9E4AE15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7" t="29565"/>
          <a:stretch/>
        </p:blipFill>
        <p:spPr bwMode="auto">
          <a:xfrm>
            <a:off x="8410575" y="-16779"/>
            <a:ext cx="3781425" cy="68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327606" y="3198167"/>
            <a:ext cx="4652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54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느낀 점 및 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D85F-631D-4F29-8A7E-A81DB3A7AE57}"/>
              </a:ext>
            </a:extLst>
          </p:cNvPr>
          <p:cNvSpPr txBox="1"/>
          <p:nvPr/>
        </p:nvSpPr>
        <p:spPr>
          <a:xfrm>
            <a:off x="4424543" y="6622721"/>
            <a:ext cx="78719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https://m.blog.naver.com/PostView.nhn?blogId=xiaoeun1205&amp;logNo=220511063250&amp;proxyReferer=https%3A%2F%2Fwww.google.com%2F</a:t>
            </a:r>
          </a:p>
        </p:txBody>
      </p:sp>
    </p:spTree>
    <p:extLst>
      <p:ext uri="{BB962C8B-B14F-4D97-AF65-F5344CB8AC3E}">
        <p14:creationId xmlns:p14="http://schemas.microsoft.com/office/powerpoint/2010/main" val="249318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B5674B-2D9F-4E43-8413-E8FAB9818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A33FEA-0656-4BAC-BE52-0820E075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372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느낀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1313304" y="2313238"/>
            <a:ext cx="9807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심리 설문조사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범주형 변수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를 다루는 방법을 이해하고 이를 다양한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it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기획에 적용할 수 있는 방안에 대해 생각해본 계기가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313304" y="3232907"/>
            <a:ext cx="8707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빠르게 변하는 분석 트렌드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기술을 학습하고자 하는 의지가 생김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62A1F-1DD7-4194-A046-A11B6F73F822}"/>
              </a:ext>
            </a:extLst>
          </p:cNvPr>
          <p:cNvSpPr txBox="1"/>
          <p:nvPr/>
        </p:nvSpPr>
        <p:spPr>
          <a:xfrm>
            <a:off x="1313305" y="3875577"/>
            <a:ext cx="67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파라미터 최적화를 통해 평가 지표에 따른 모델의 다양한 활용성을 이해함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5F48-4799-494A-877D-847D6666879B}"/>
              </a:ext>
            </a:extLst>
          </p:cNvPr>
          <p:cNvSpPr txBox="1"/>
          <p:nvPr/>
        </p:nvSpPr>
        <p:spPr>
          <a:xfrm>
            <a:off x="1313305" y="1670568"/>
            <a:ext cx="935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심리학 테스트의 범주가 넓어짐에 따라 해당 영역의 데이터 분석 방법 탐구함</a:t>
            </a:r>
          </a:p>
        </p:txBody>
      </p:sp>
      <p:pic>
        <p:nvPicPr>
          <p:cNvPr id="6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7A9B23A8-A803-4FBC-8C11-608561558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2"/>
          <a:stretch/>
        </p:blipFill>
        <p:spPr bwMode="auto">
          <a:xfrm>
            <a:off x="2647950" y="2117948"/>
            <a:ext cx="9544050" cy="43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69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DE220E-E280-4575-AA82-CBD5E6494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4F25B4-A47B-4FC2-9887-30B4106C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pic>
        <p:nvPicPr>
          <p:cNvPr id="13" name="Picture 2" descr="생활속의 심리 마케팅 사례로 보는 좌우의 심리학 :: Let's play Louisball">
            <a:extLst>
              <a:ext uri="{FF2B5EF4-FFF2-40B4-BE49-F238E27FC236}">
                <a16:creationId xmlns:a16="http://schemas.microsoft.com/office/drawing/2014/main" id="{CE8B9EEC-9A53-4110-B3A4-0F9C95539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2"/>
          <a:stretch/>
        </p:blipFill>
        <p:spPr bwMode="auto">
          <a:xfrm>
            <a:off x="2647950" y="2117948"/>
            <a:ext cx="9544050" cy="43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877078" y="755243"/>
            <a:ext cx="372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한계점</a:t>
            </a:r>
            <a:endParaRPr lang="ko-KR" altLang="en-US" sz="36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7514-D905-4A52-9ED4-A685A9B63AC0}"/>
              </a:ext>
            </a:extLst>
          </p:cNvPr>
          <p:cNvSpPr txBox="1"/>
          <p:nvPr/>
        </p:nvSpPr>
        <p:spPr>
          <a:xfrm>
            <a:off x="1313305" y="1807565"/>
            <a:ext cx="9210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 자체의 수 부족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테스트 자체의 신빙성 부족 및 투표여부와의 상관관계 부족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21326-442B-46C9-B696-DD70E0D34FD6}"/>
              </a:ext>
            </a:extLst>
          </p:cNvPr>
          <p:cNvSpPr txBox="1"/>
          <p:nvPr/>
        </p:nvSpPr>
        <p:spPr>
          <a:xfrm>
            <a:off x="1313305" y="2454077"/>
            <a:ext cx="901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머신 러닝 모델에 대한 기본 지식의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DB5BE-45A6-4CD2-9ECE-FB9261C55A9D}"/>
              </a:ext>
            </a:extLst>
          </p:cNvPr>
          <p:cNvSpPr txBox="1"/>
          <p:nvPr/>
        </p:nvSpPr>
        <p:spPr>
          <a:xfrm>
            <a:off x="1313305" y="3100589"/>
            <a:ext cx="856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전처리에 따라 모델의 적합도가 달라져서 점수도 달라진다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따라서 모델에 맞는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전처리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87470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38C47F-2E4B-47DC-9B63-D1DB0FC15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/>
          <a:stretch/>
        </p:blipFill>
        <p:spPr>
          <a:xfrm>
            <a:off x="0" y="0"/>
            <a:ext cx="12192000" cy="6881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F09AC-6E5D-4989-910E-DC9D94E5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36" y="5732914"/>
            <a:ext cx="2686355" cy="89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4307690" y="242429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감</a:t>
            </a:r>
            <a:r>
              <a:rPr lang="ko-KR" altLang="en-US" sz="66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</a:t>
            </a:r>
            <a:r>
              <a:rPr lang="ko-KR" altLang="en-US" sz="6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합</a:t>
            </a:r>
            <a:r>
              <a:rPr lang="ko-KR" altLang="en-US" sz="66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니</a:t>
            </a:r>
            <a:r>
              <a:rPr lang="ko-KR" altLang="en-US" sz="6600" b="1" i="0" dirty="0">
                <a:solidFill>
                  <a:schemeClr val="bg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ED9A3-5B59-4591-80C3-C9A416CDAAC7}"/>
              </a:ext>
            </a:extLst>
          </p:cNvPr>
          <p:cNvSpPr txBox="1"/>
          <p:nvPr/>
        </p:nvSpPr>
        <p:spPr>
          <a:xfrm>
            <a:off x="6021759" y="3489646"/>
            <a:ext cx="563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dirty="0">
                <a:solidFill>
                  <a:srgbClr val="0563C1"/>
                </a:solidFill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  <a:cs typeface="Times New Roman" panose="02020603050405020304" pitchFamily="18" charset="0"/>
                <a:hlinkClick r:id="rId4"/>
              </a:rPr>
              <a:t>https://github.com/Chachaeul/TeamProject</a:t>
            </a:r>
            <a:endParaRPr lang="ko-KR" altLang="en-US" sz="48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6507B-1B86-4ECA-B004-2C461D8144D4}"/>
              </a:ext>
            </a:extLst>
          </p:cNvPr>
          <p:cNvSpPr txBox="1"/>
          <p:nvPr/>
        </p:nvSpPr>
        <p:spPr>
          <a:xfrm>
            <a:off x="0" y="4643951"/>
            <a:ext cx="90701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800" i="0" dirty="0">
                <a:effectLst/>
                <a:latin typeface="Typonia [standard]" panose="02000508000000020004" pitchFamily="50" charset="0"/>
                <a:ea typeface="서울남산 장체L" panose="02020603020101020101" pitchFamily="18" charset="-127"/>
              </a:rPr>
              <a:t>Thank YOU for Watching</a:t>
            </a:r>
            <a:endParaRPr lang="ko-KR" altLang="en-US" sz="13800" i="0" dirty="0">
              <a:effectLst/>
              <a:latin typeface="Typonia [standard]" panose="02000508000000020004" pitchFamily="50" charset="0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AFB0213F-A30D-4425-8155-16ADF711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변수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E340D-40E9-4329-98BB-B83B8FAD0982}"/>
              </a:ext>
            </a:extLst>
          </p:cNvPr>
          <p:cNvSpPr txBox="1"/>
          <p:nvPr/>
        </p:nvSpPr>
        <p:spPr>
          <a:xfrm>
            <a:off x="4582618" y="6624668"/>
            <a:ext cx="77661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그림 출처 </a:t>
            </a:r>
            <a:r>
              <a:rPr lang="en-US" altLang="ko-KR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https://m.blog.naver.com/PostView.nhn?blogId=nabisuper123&amp;logNo=220745066511&amp;proxyReferer=https:%2F%2Fwww.google.com%2F</a:t>
            </a:r>
          </a:p>
        </p:txBody>
      </p:sp>
    </p:spTree>
    <p:extLst>
      <p:ext uri="{BB962C8B-B14F-4D97-AF65-F5344CB8AC3E}">
        <p14:creationId xmlns:p14="http://schemas.microsoft.com/office/powerpoint/2010/main" val="17164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C624846-3831-4A47-BF6E-EC9A259A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976299-1E7B-4616-8F83-DE237F00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456070" cy="9685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1571583" y="1821685"/>
            <a:ext cx="9048834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성격의 구성개념은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16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세기 정치가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Machiavelli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의 실제 이야기에서 파생되었다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3F485-10B6-4945-804C-89EA9E42FF21}"/>
              </a:ext>
            </a:extLst>
          </p:cNvPr>
          <p:cNvSpPr txBox="1"/>
          <p:nvPr/>
        </p:nvSpPr>
        <p:spPr>
          <a:xfrm>
            <a:off x="1571583" y="2247308"/>
            <a:ext cx="9048834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성취동기가 높아 이를 충족시키기 위해 상대방을 쉽게 속이고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사악하고 냉소적이며 교활하고 위선적인 성격 특성을 지니고 있다고 보고되었다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E431-A5A0-4DC7-A4FE-F3932009C1D9}"/>
              </a:ext>
            </a:extLst>
          </p:cNvPr>
          <p:cNvSpPr txBox="1"/>
          <p:nvPr/>
        </p:nvSpPr>
        <p:spPr>
          <a:xfrm>
            <a:off x="1571583" y="3053403"/>
            <a:ext cx="9048834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조직내에서의 행동 관련 분야와 </a:t>
            </a:r>
            <a:r>
              <a:rPr lang="ko-KR" altLang="en-US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관련지어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연구되는 분야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E83E7-F390-4B07-BED1-5A4129250113}"/>
              </a:ext>
            </a:extLst>
          </p:cNvPr>
          <p:cNvSpPr txBox="1"/>
          <p:nvPr/>
        </p:nvSpPr>
        <p:spPr>
          <a:xfrm>
            <a:off x="1571582" y="3496277"/>
            <a:ext cx="9465385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성격특성을 가진 사람은 조직에 해가 되는 행동이나 반 생산적인 업무행동을 할 가능성이 높다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7F9E-D000-4CF6-82D6-C4C14D253C19}"/>
              </a:ext>
            </a:extLst>
          </p:cNvPr>
          <p:cNvSpPr txBox="1"/>
          <p:nvPr/>
        </p:nvSpPr>
        <p:spPr>
          <a:xfrm>
            <a:off x="1571582" y="3953937"/>
            <a:ext cx="9465385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타인에 대한 불신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지위에 대한 욕구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통제에 대한 욕구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비도덕적 조종의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4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가지 하위 요인으로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9D5ED-2F45-446B-B1A0-D695EBC78B31}"/>
              </a:ext>
            </a:extLst>
          </p:cNvPr>
          <p:cNvSpPr txBox="1"/>
          <p:nvPr/>
        </p:nvSpPr>
        <p:spPr>
          <a:xfrm>
            <a:off x="1571583" y="1370183"/>
            <a:ext cx="9048834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어둠의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요소로 불리는 인격 특성 가운데 하나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603211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테스트란</a:t>
            </a:r>
            <a:r>
              <a:rPr lang="en-US" altLang="ko-KR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?</a:t>
            </a:r>
            <a:endParaRPr lang="ko-KR" altLang="en-US" sz="32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51F26-5004-42B5-8C43-A77688749FCA}"/>
              </a:ext>
            </a:extLst>
          </p:cNvPr>
          <p:cNvSpPr txBox="1"/>
          <p:nvPr/>
        </p:nvSpPr>
        <p:spPr>
          <a:xfrm>
            <a:off x="2507839" y="482228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류시호</a:t>
            </a:r>
            <a:endParaRPr lang="ko-KR" altLang="en-US" sz="2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4F6BC-47F8-4F81-B3C8-BBED0C8A7A22}"/>
              </a:ext>
            </a:extLst>
          </p:cNvPr>
          <p:cNvSpPr txBox="1"/>
          <p:nvPr/>
        </p:nvSpPr>
        <p:spPr>
          <a:xfrm>
            <a:off x="4075488" y="4822283"/>
            <a:ext cx="836611" cy="41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차노을</a:t>
            </a:r>
            <a:endParaRPr lang="ko-KR" altLang="en-US" sz="2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F01E8-A830-4FA8-81B7-7BED827D2133}"/>
              </a:ext>
            </a:extLst>
          </p:cNvPr>
          <p:cNvSpPr txBox="1"/>
          <p:nvPr/>
        </p:nvSpPr>
        <p:spPr>
          <a:xfrm>
            <a:off x="5668949" y="4822283"/>
            <a:ext cx="844925" cy="41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박동민</a:t>
            </a:r>
            <a:endParaRPr lang="ko-KR" altLang="en-US" sz="2000" b="1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13A02-64CF-4ED9-B1C2-29A0E41B0D4B}"/>
              </a:ext>
            </a:extLst>
          </p:cNvPr>
          <p:cNvSpPr txBox="1"/>
          <p:nvPr/>
        </p:nvSpPr>
        <p:spPr>
          <a:xfrm>
            <a:off x="7228700" y="4822283"/>
            <a:ext cx="826636" cy="41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이혜린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18BFF-0A1E-4374-BFD3-7AE1751CB3C6}"/>
              </a:ext>
            </a:extLst>
          </p:cNvPr>
          <p:cNvSpPr txBox="1"/>
          <p:nvPr/>
        </p:nvSpPr>
        <p:spPr>
          <a:xfrm>
            <a:off x="8929897" y="4822283"/>
            <a:ext cx="836611" cy="41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이상준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AE7ADF7-D133-458C-BFA0-B9DA6A86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3929" y1="13333" x2="73214" y2="40000"/>
                        <a14:foregroundMark x1="23214" y1="13333" x2="12500" y2="2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4619" y="4650894"/>
            <a:ext cx="533400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A0A6A-A544-42CD-9EDA-7DD91155C19B}"/>
              </a:ext>
            </a:extLst>
          </p:cNvPr>
          <p:cNvSpPr txBox="1"/>
          <p:nvPr/>
        </p:nvSpPr>
        <p:spPr>
          <a:xfrm>
            <a:off x="2665850" y="5341466"/>
            <a:ext cx="53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73</a:t>
            </a:r>
            <a:endParaRPr lang="ko-KR" altLang="en-US" b="1" i="0" dirty="0">
              <a:effectLst/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140BE-F018-4312-B4B1-05B7AD4774FC}"/>
              </a:ext>
            </a:extLst>
          </p:cNvPr>
          <p:cNvSpPr txBox="1"/>
          <p:nvPr/>
        </p:nvSpPr>
        <p:spPr>
          <a:xfrm>
            <a:off x="4246144" y="5341465"/>
            <a:ext cx="55898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72</a:t>
            </a:r>
            <a:endParaRPr lang="ko-KR" altLang="en-US" b="1" i="0" dirty="0">
              <a:effectLst/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F3D050-AB7B-44F3-8E39-AD5735826B36}"/>
              </a:ext>
            </a:extLst>
          </p:cNvPr>
          <p:cNvSpPr txBox="1"/>
          <p:nvPr/>
        </p:nvSpPr>
        <p:spPr>
          <a:xfrm>
            <a:off x="5825076" y="5341465"/>
            <a:ext cx="55898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68</a:t>
            </a:r>
            <a:endParaRPr lang="ko-KR" altLang="en-US" b="1" i="0" dirty="0">
              <a:effectLst/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9EBA0-C871-42DF-8ACB-6CD535A653B2}"/>
              </a:ext>
            </a:extLst>
          </p:cNvPr>
          <p:cNvSpPr txBox="1"/>
          <p:nvPr/>
        </p:nvSpPr>
        <p:spPr>
          <a:xfrm>
            <a:off x="7416459" y="5341465"/>
            <a:ext cx="55898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67</a:t>
            </a:r>
            <a:endParaRPr lang="ko-KR" altLang="en-US" b="1" i="0" dirty="0">
              <a:effectLst/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7384E-1B31-41D1-91CA-46BD9DD74008}"/>
              </a:ext>
            </a:extLst>
          </p:cNvPr>
          <p:cNvSpPr txBox="1"/>
          <p:nvPr/>
        </p:nvSpPr>
        <p:spPr>
          <a:xfrm>
            <a:off x="9119535" y="5341465"/>
            <a:ext cx="55898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58</a:t>
            </a:r>
            <a:endParaRPr lang="ko-KR" altLang="en-US" b="1" i="0" dirty="0">
              <a:effectLst/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5C0B868-6B32-4D07-97E7-64FD56AF8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8907" y1="73278" x2="57965" y2="75573"/>
                        <a14:foregroundMark x1="60520" y1="69350" x2="60389" y2="69670"/>
                        <a14:backgroundMark x1="57965" y1="28244" x2="62389" y2="65649"/>
                        <a14:backgroundMark x1="62389" y1="65649" x2="60619" y2="69466"/>
                        <a14:backgroundMark x1="60177" y1="28244" x2="60619" y2="28244"/>
                        <a14:backgroundMark x1="60619" y1="70229" x2="57965" y2="70992"/>
                        <a14:backgroundMark x1="60619" y1="27481" x2="56195" y2="26718"/>
                      </a14:backgroundRemoval>
                    </a14:imgEffect>
                  </a14:imgLayer>
                </a14:imgProps>
              </a:ext>
            </a:extLst>
          </a:blip>
          <a:srcRect l="20102" r="25853"/>
          <a:stretch/>
        </p:blipFill>
        <p:spPr>
          <a:xfrm>
            <a:off x="2376778" y="5222394"/>
            <a:ext cx="1061584" cy="65571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07888F7-D9D1-4074-BDD4-E2814AB19B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8907" y1="73278" x2="57965" y2="75573"/>
                        <a14:foregroundMark x1="60520" y1="69350" x2="60389" y2="69670"/>
                        <a14:backgroundMark x1="57965" y1="28244" x2="62389" y2="65649"/>
                        <a14:backgroundMark x1="62389" y1="65649" x2="60619" y2="69466"/>
                        <a14:backgroundMark x1="60177" y1="28244" x2="60619" y2="28244"/>
                        <a14:backgroundMark x1="60619" y1="70229" x2="57965" y2="70992"/>
                        <a14:backgroundMark x1="60619" y1="27481" x2="56195" y2="26718"/>
                      </a14:backgroundRemoval>
                    </a14:imgEffect>
                  </a14:imgLayer>
                </a14:imgProps>
              </a:ext>
            </a:extLst>
          </a:blip>
          <a:srcRect l="20102" r="25853"/>
          <a:stretch/>
        </p:blipFill>
        <p:spPr>
          <a:xfrm>
            <a:off x="3948011" y="5222394"/>
            <a:ext cx="1101040" cy="6800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5264675-79ED-4A94-8067-0849810234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8907" y1="73278" x2="57965" y2="75573"/>
                        <a14:foregroundMark x1="60520" y1="69350" x2="60389" y2="69670"/>
                        <a14:backgroundMark x1="57965" y1="28244" x2="62389" y2="65649"/>
                        <a14:backgroundMark x1="62389" y1="65649" x2="60619" y2="69466"/>
                        <a14:backgroundMark x1="60177" y1="28244" x2="60619" y2="28244"/>
                        <a14:backgroundMark x1="60619" y1="70229" x2="57965" y2="70992"/>
                        <a14:backgroundMark x1="60619" y1="27481" x2="56195" y2="26718"/>
                      </a14:backgroundRemoval>
                    </a14:imgEffect>
                  </a14:imgLayer>
                </a14:imgProps>
              </a:ext>
            </a:extLst>
          </a:blip>
          <a:srcRect l="20102" r="25853"/>
          <a:stretch/>
        </p:blipFill>
        <p:spPr>
          <a:xfrm>
            <a:off x="5545480" y="5222394"/>
            <a:ext cx="1101040" cy="68009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6684BE6-8294-4CCC-A3AF-35CC5D600B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8907" y1="73278" x2="57965" y2="75573"/>
                        <a14:foregroundMark x1="60520" y1="69350" x2="60389" y2="69670"/>
                        <a14:backgroundMark x1="57965" y1="28244" x2="62389" y2="65649"/>
                        <a14:backgroundMark x1="62389" y1="65649" x2="60619" y2="69466"/>
                        <a14:backgroundMark x1="60177" y1="28244" x2="60619" y2="28244"/>
                        <a14:backgroundMark x1="60619" y1="70229" x2="57965" y2="70992"/>
                        <a14:backgroundMark x1="60619" y1="27481" x2="56195" y2="26718"/>
                      </a14:backgroundRemoval>
                    </a14:imgEffect>
                  </a14:imgLayer>
                </a14:imgProps>
              </a:ext>
            </a:extLst>
          </a:blip>
          <a:srcRect l="20102" r="25853"/>
          <a:stretch/>
        </p:blipFill>
        <p:spPr>
          <a:xfrm>
            <a:off x="7142949" y="5222394"/>
            <a:ext cx="1101040" cy="6800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8E21C01-008E-4450-91AA-6C4C3AC17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8907" y1="73278" x2="57965" y2="75573"/>
                        <a14:foregroundMark x1="60520" y1="69350" x2="60389" y2="69670"/>
                        <a14:backgroundMark x1="57965" y1="28244" x2="62389" y2="65649"/>
                        <a14:backgroundMark x1="62389" y1="65649" x2="60619" y2="69466"/>
                        <a14:backgroundMark x1="60177" y1="28244" x2="60619" y2="28244"/>
                        <a14:backgroundMark x1="60619" y1="70229" x2="57965" y2="70992"/>
                        <a14:backgroundMark x1="60619" y1="27481" x2="56195" y2="26718"/>
                      </a14:backgroundRemoval>
                    </a14:imgEffect>
                  </a14:imgLayer>
                </a14:imgProps>
              </a:ext>
            </a:extLst>
          </a:blip>
          <a:srcRect l="20102" r="25853"/>
          <a:stretch/>
        </p:blipFill>
        <p:spPr>
          <a:xfrm>
            <a:off x="8858219" y="5222394"/>
            <a:ext cx="1101040" cy="6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799D2B-9F51-4654-829B-EE3D417F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0" y="13183"/>
            <a:ext cx="12269639" cy="6866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2584F-88BC-4075-9094-8FC35E2B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33" y="5358970"/>
            <a:ext cx="2368055" cy="933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602494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마키아벨리즘 테스트 문항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AC55B-2B40-496B-8C72-1AC588CACF21}"/>
              </a:ext>
            </a:extLst>
          </p:cNvPr>
          <p:cNvSpPr txBox="1"/>
          <p:nvPr/>
        </p:nvSpPr>
        <p:spPr>
          <a:xfrm>
            <a:off x="1571583" y="2156708"/>
            <a:ext cx="9048834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13.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나는 타인을 신뢰하지 않기 때문에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집단에 참여하는 것을 좋아하지 않는다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0A6A7-7340-42E0-B7A2-7904DE16E3B6}"/>
              </a:ext>
            </a:extLst>
          </p:cNvPr>
          <p:cNvSpPr txBox="1"/>
          <p:nvPr/>
        </p:nvSpPr>
        <p:spPr>
          <a:xfrm>
            <a:off x="1571583" y="2718183"/>
            <a:ext cx="9802270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15.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내가 일을 수행하는데 어떤 약점을 보인다면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다른 사람들이 그것을 이용할 것이다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9580B-E928-46A4-9225-FE5A7E237B7E}"/>
              </a:ext>
            </a:extLst>
          </p:cNvPr>
          <p:cNvSpPr txBox="1"/>
          <p:nvPr/>
        </p:nvSpPr>
        <p:spPr>
          <a:xfrm>
            <a:off x="1571583" y="3279658"/>
            <a:ext cx="9802270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12.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사람들은 오직 개인적인 이득에 의해서 동기유발 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2E266-4F8F-4DF9-9EC8-2726C8AD1275}"/>
              </a:ext>
            </a:extLst>
          </p:cNvPr>
          <p:cNvSpPr txBox="1"/>
          <p:nvPr/>
        </p:nvSpPr>
        <p:spPr>
          <a:xfrm>
            <a:off x="1571583" y="3841133"/>
            <a:ext cx="9802270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1.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내가 성공하는데 도움이 된다고 믿는다면 나는 비윤리적인 것이라도 기꺼이 할 것이다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ko-KR" altLang="en-US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35AB4-F7D6-4A58-98F8-50DC57F11EFF}"/>
              </a:ext>
            </a:extLst>
          </p:cNvPr>
          <p:cNvSpPr txBox="1"/>
          <p:nvPr/>
        </p:nvSpPr>
        <p:spPr>
          <a:xfrm>
            <a:off x="1314911" y="1349793"/>
            <a:ext cx="9048834" cy="435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대표문항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CD17CA-500A-4CBA-A622-337AA763C4A4}"/>
              </a:ext>
            </a:extLst>
          </p:cNvPr>
          <p:cNvSpPr/>
          <p:nvPr/>
        </p:nvSpPr>
        <p:spPr>
          <a:xfrm>
            <a:off x="5079934" y="4606102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B4DD51-E6F4-4A70-BBD4-97F49981DB8E}"/>
              </a:ext>
            </a:extLst>
          </p:cNvPr>
          <p:cNvSpPr/>
          <p:nvPr/>
        </p:nvSpPr>
        <p:spPr>
          <a:xfrm>
            <a:off x="5079934" y="4926456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12093-5F39-46A4-882D-A03BEEDE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F201F2D-AF01-42F1-AEC2-10908542EAA2}"/>
              </a:ext>
            </a:extLst>
          </p:cNvPr>
          <p:cNvSpPr/>
          <p:nvPr/>
        </p:nvSpPr>
        <p:spPr>
          <a:xfrm>
            <a:off x="5079934" y="5246810"/>
            <a:ext cx="83890" cy="83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9588C-0788-497B-AEE3-3C4E66316037}"/>
              </a:ext>
            </a:extLst>
          </p:cNvPr>
          <p:cNvSpPr txBox="1"/>
          <p:nvPr/>
        </p:nvSpPr>
        <p:spPr>
          <a:xfrm>
            <a:off x="8616465" y="6597127"/>
            <a:ext cx="3714878" cy="281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출처 </a:t>
            </a:r>
            <a:r>
              <a:rPr lang="en-US" altLang="ko-KR" sz="11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</a:t>
            </a:r>
            <a:r>
              <a:rPr lang="ko-KR" altLang="en-US" sz="11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한국판 마키아벨리즘 성격 척도</a:t>
            </a:r>
            <a:r>
              <a:rPr lang="en-US" altLang="ko-KR" sz="11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(MPS)</a:t>
            </a:r>
            <a:r>
              <a:rPr lang="ko-KR" altLang="en-US" sz="11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의 타당화 및 신뢰도 연구</a:t>
            </a:r>
            <a:endParaRPr lang="ko-KR" altLang="en-US" sz="11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2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82BAC9-D8AB-4568-9917-94ABC04D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0"/>
            <a:ext cx="12269639" cy="6866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EBB99-11C1-495C-819A-9D2BAAAA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6A1884-C488-4E4C-BE71-6B9D97C72ACB}"/>
              </a:ext>
            </a:extLst>
          </p:cNvPr>
          <p:cNvSpPr txBox="1"/>
          <p:nvPr/>
        </p:nvSpPr>
        <p:spPr>
          <a:xfrm>
            <a:off x="6214892" y="1222668"/>
            <a:ext cx="2533066" cy="5168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테스트 문항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테스트 질문까지 걸린 시간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연령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교육수준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모국어가 영어인가 아닌가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형제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자매 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오른손잡이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왼손잡이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양손잡이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결혼유무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인종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종교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본인이 생각하는 성향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고향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유년기에 살았던 곳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전년도 투표 여부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허구인 단어의 의미를 안다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실존하는 단어의 의미를 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6BD14-7741-41EA-ABB3-BCBE93C51992}"/>
              </a:ext>
            </a:extLst>
          </p:cNvPr>
          <p:cNvSpPr txBox="1"/>
          <p:nvPr/>
        </p:nvSpPr>
        <p:spPr>
          <a:xfrm>
            <a:off x="2827836" y="1222668"/>
            <a:ext cx="1851870" cy="518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Q_A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Q_E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age_grou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education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engnat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F</a:t>
            </a: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amilysize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gender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hand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married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race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religion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tp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_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urban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voted</a:t>
            </a:r>
            <a:endParaRPr lang="ko-KR" altLang="en-US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wf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_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wr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A83B9-1562-4FC1-9320-560909BA6F51}"/>
              </a:ext>
            </a:extLst>
          </p:cNvPr>
          <p:cNvSpPr txBox="1"/>
          <p:nvPr/>
        </p:nvSpPr>
        <p:spPr>
          <a:xfrm>
            <a:off x="877078" y="437030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i="0" dirty="0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변수 설명</a:t>
            </a:r>
          </a:p>
        </p:txBody>
      </p:sp>
    </p:spTree>
    <p:extLst>
      <p:ext uri="{BB962C8B-B14F-4D97-AF65-F5344CB8AC3E}">
        <p14:creationId xmlns:p14="http://schemas.microsoft.com/office/powerpoint/2010/main" val="35794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0DE6F5-83A0-48E2-B68C-C282794C2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1110" r="587" b="749"/>
          <a:stretch/>
        </p:blipFill>
        <p:spPr>
          <a:xfrm>
            <a:off x="-38820" y="-76200"/>
            <a:ext cx="12269639" cy="693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20F5B1-A564-438F-87C9-707FE02D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3" y="5345787"/>
            <a:ext cx="2368055" cy="933881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550454C2-4D93-4D9B-A9F6-0D0BEB38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2072"/>
            <a:ext cx="2929467" cy="47889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평가지표 </a:t>
            </a:r>
            <a:r>
              <a:rPr lang="en-US" altLang="ko-KR" sz="3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 AUC</a:t>
            </a:r>
            <a:endParaRPr lang="ko-KR" altLang="en-US" sz="3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85EC7E-8A9C-4C1E-B241-1DF19CDC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55" y="1276678"/>
            <a:ext cx="4653805" cy="3693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3F5B2-8656-46DE-9359-BB75E6C74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82" y="5243184"/>
            <a:ext cx="1819275" cy="662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C23FC0-6501-4C50-B759-A3911C92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385" y="5243184"/>
            <a:ext cx="1781175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FA7F4-716C-4080-8827-06F0F8564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388" y="1226344"/>
            <a:ext cx="4362129" cy="41038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82026-4A25-4CFF-AF6B-99C7AACB42BB}"/>
              </a:ext>
            </a:extLst>
          </p:cNvPr>
          <p:cNvSpPr/>
          <p:nvPr/>
        </p:nvSpPr>
        <p:spPr>
          <a:xfrm>
            <a:off x="7189648" y="6624040"/>
            <a:ext cx="5124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https://developers.google.com/machine-learning/crash-course/classification/roc-and-auc?hl=ko</a:t>
            </a:r>
          </a:p>
        </p:txBody>
      </p:sp>
    </p:spTree>
    <p:extLst>
      <p:ext uri="{BB962C8B-B14F-4D97-AF65-F5344CB8AC3E}">
        <p14:creationId xmlns:p14="http://schemas.microsoft.com/office/powerpoint/2010/main" val="307940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남자, 정장, 착용이(가) 표시된 사진&#10;&#10;자동 생성된 설명">
            <a:extLst>
              <a:ext uri="{FF2B5EF4-FFF2-40B4-BE49-F238E27FC236}">
                <a16:creationId xmlns:a16="http://schemas.microsoft.com/office/drawing/2014/main" id="{F3E45B9C-5385-4CB4-AE96-B2CE6B0B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E9C98-AF64-41A0-BBEA-61F8272F6980}"/>
              </a:ext>
            </a:extLst>
          </p:cNvPr>
          <p:cNvSpPr txBox="1"/>
          <p:nvPr/>
        </p:nvSpPr>
        <p:spPr>
          <a:xfrm>
            <a:off x="1623698" y="3198167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i="0" dirty="0" err="1">
                <a:effectLst/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전처리</a:t>
            </a:r>
            <a:endParaRPr lang="ko-KR" altLang="en-US" sz="4000" i="0" dirty="0">
              <a:effectLst/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1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1505</Words>
  <Application>Microsoft Office PowerPoint</Application>
  <PresentationFormat>와이드스크린</PresentationFormat>
  <Paragraphs>213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Typonia [standard]</vt:lpstr>
      <vt:lpstr>서울남산 장체L</vt:lpstr>
      <vt:lpstr>타이포_백범일지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1286</dc:creator>
  <cp:lastModifiedBy>1286</cp:lastModifiedBy>
  <cp:revision>65</cp:revision>
  <dcterms:created xsi:type="dcterms:W3CDTF">2020-10-21T05:55:53Z</dcterms:created>
  <dcterms:modified xsi:type="dcterms:W3CDTF">2020-10-22T07:20:02Z</dcterms:modified>
</cp:coreProperties>
</file>