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9" r:id="rId2"/>
    <p:sldId id="257" r:id="rId3"/>
    <p:sldId id="288" r:id="rId4"/>
    <p:sldId id="280" r:id="rId5"/>
    <p:sldId id="282" r:id="rId6"/>
    <p:sldId id="283" r:id="rId7"/>
    <p:sldId id="262" r:id="rId8"/>
    <p:sldId id="256" r:id="rId9"/>
    <p:sldId id="265" r:id="rId10"/>
    <p:sldId id="263" r:id="rId11"/>
    <p:sldId id="264" r:id="rId12"/>
    <p:sldId id="279" r:id="rId13"/>
    <p:sldId id="267" r:id="rId14"/>
    <p:sldId id="270" r:id="rId15"/>
    <p:sldId id="290" r:id="rId16"/>
    <p:sldId id="287" r:id="rId17"/>
    <p:sldId id="293" r:id="rId18"/>
    <p:sldId id="273" r:id="rId19"/>
    <p:sldId id="291" r:id="rId20"/>
    <p:sldId id="292" r:id="rId21"/>
    <p:sldId id="271" r:id="rId22"/>
    <p:sldId id="272" r:id="rId23"/>
    <p:sldId id="298" r:id="rId24"/>
    <p:sldId id="299" r:id="rId25"/>
    <p:sldId id="300" r:id="rId26"/>
    <p:sldId id="304" r:id="rId27"/>
    <p:sldId id="305" r:id="rId28"/>
    <p:sldId id="295" r:id="rId29"/>
    <p:sldId id="285" r:id="rId30"/>
    <p:sldId id="286" r:id="rId31"/>
    <p:sldId id="301" r:id="rId32"/>
    <p:sldId id="302" r:id="rId33"/>
    <p:sldId id="277" r:id="rId34"/>
    <p:sldId id="276" r:id="rId35"/>
    <p:sldId id="27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B2B16-958C-4B71-BF30-32D4481DBF9C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288E-F79E-44BE-95DD-45559F904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https://injo.tistory.com/48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https://research.sualab.com/introduction/practice/2019/02/19/bayesian-optimization-overview-1.html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 Optimization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가장 단순하고 직관적인 방법으로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회차에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시도할 후보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주관적으로 선정하고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사용하여 학습을 수행한 후 검증 데이터셋에 대하여 측정한 성능 결과를 기록하는 과정을 반복하는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흔히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방법은 최적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과정 상에서 은연 중에 발생하는 실험자의 편견으로 인해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실제로도 최적인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찾기가 상대적으로 어렵다는 등의 단점이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단점을 보완해줄 수 있는 체계적인 방법으로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Search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있으나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 과정에서 얻은 ‘사전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전혀 반영하지 못한다는 한계가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1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0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9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790F-7BED-42DF-84CD-62F0388B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B4B0B-D067-408C-A15D-38E2C4F7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3627-48CE-4859-B3F7-B2B4E366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20F0-F9F1-46F6-B5A5-7F77C5AE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F5217-1ED5-4FA5-A012-0389DC90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8D5D-2F7E-495E-B4CD-6EA6837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6A9AB-260D-453A-AB8E-D7758EB2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0F988-287B-4580-AB8C-E88624D0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91E4-19FF-4D81-A862-7847CD8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7C27-50E1-448B-9533-976CCBFC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13E1B-EBD9-4C34-8EDE-C32DE22B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21FFC-8423-4574-801D-CC6B56FA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3144-B4DF-465F-9E7C-7A67EFF8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C3E90-AAC3-479F-AB6C-24A5B0E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0F340-AE27-4DA3-A1EB-DEA79D20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5B30-5CF2-4BE9-8C18-7AEE1594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E8131-DBDA-429B-B30D-4DACFEC0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D6D7F-CD53-44BD-A2A4-AE8D671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DEC6B-F9B9-43E9-B9AD-5B0ACDF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917B-5265-487F-8159-CF39847D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9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128B-D38F-417E-8EEF-93C40129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795EC-465C-43CE-B65A-785A5949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50DF3-A04A-464C-987E-5190BBD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980DE-84DB-449C-BC0B-FB8F410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5236-FFC0-43C1-BE5A-B4DF5AB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4D6B-847B-4FBE-8A0B-25C78DE8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A321C-3289-4E89-A7D1-E6886916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50F87-0458-4A37-9592-1E96B29B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60264-EA44-43CD-AEEE-25EAB1D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83526-D942-44C5-B3FC-DA1245B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641B8-F060-410C-9C47-8149B81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B9C66-7B68-4B41-A799-327B7062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09E25-3BE6-42BB-9B38-5A0DF8FC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88057-173B-48D2-963A-FC6C9CEE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D93C7-62F0-4E25-9A47-C2CFB849F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66078-E719-4112-AD0B-3AB38186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4DD8E-8C7B-4DDA-9868-E7C70678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7915B-4C00-4EBA-8936-6BFF7BE5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867A1-5473-4F8D-9D6A-71294A3D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AD74-423D-4795-B692-80D2AE4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74F63-59A7-4635-B991-13CF985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C2143-B9D7-44F5-8C10-79BF49BA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3B951-47BD-4D2D-8252-D8E54A02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BB990-ACDF-45EB-97E7-A9CE1C6B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BA3D6-EE52-4EEF-B17F-24362894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B8AFE-5E21-4017-83D9-729EF64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25749-02C1-4B29-8603-61B8653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5CF12-46CD-4C71-B548-FDA3522A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C3987-A0B4-4F53-A3C4-E192328F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897EE-2A9D-497B-AE12-7808AE49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1A95-E3A5-43C5-80EC-8E0D8720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425B4-0DD2-4946-89F7-1FC8211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24E-9CDD-476A-9C4A-E18C1543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DC0C5-5F7C-485D-9E2B-DAC792D7F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D2D79-5435-44DC-930D-DC319DAA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1F65B-64FA-4273-8941-651982C0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5F46D-58C8-4D1D-8963-6C3CF9BB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02ED1-B1CB-46D1-AFFC-4A7DF907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922A2-A0FF-4B5F-B503-468A58B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9278-FBFF-4B42-B1F5-2E69B33B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BC91F-FFD9-401C-BAEE-C328AAA3B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0C30-8AE5-45FE-BA15-642C35EDDD1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E80F2-CB49-4DB8-BA6A-0633E9485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2822B-9A97-48CF-9C8F-5D64BEFEB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heumsi.tistory.com/136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lightgbm.readthedocs.io/en/late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chaeul/Team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2FC5B9E2-C82A-45FF-9637-A4B7544E2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54" y="1733550"/>
            <a:ext cx="10312846" cy="51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0CCAD-B76D-4F5E-9D17-EAF0A0DC98EB}"/>
              </a:ext>
            </a:extLst>
          </p:cNvPr>
          <p:cNvSpPr txBox="1"/>
          <p:nvPr/>
        </p:nvSpPr>
        <p:spPr>
          <a:xfrm>
            <a:off x="877078" y="395043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ㅅㅅㅎㅎ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5ACF4-57F4-4617-8532-8C51991B73DA}"/>
              </a:ext>
            </a:extLst>
          </p:cNvPr>
          <p:cNvSpPr txBox="1"/>
          <p:nvPr/>
        </p:nvSpPr>
        <p:spPr>
          <a:xfrm>
            <a:off x="877078" y="3203798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심리 성향 예측 </a:t>
            </a:r>
            <a:r>
              <a:rPr lang="en-US" altLang="ko-KR" sz="28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AI </a:t>
            </a:r>
            <a:r>
              <a:rPr lang="ko-KR" altLang="en-US" sz="28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경진대회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F85F1-043C-4D6F-991F-5B091EF92154}"/>
              </a:ext>
            </a:extLst>
          </p:cNvPr>
          <p:cNvSpPr txBox="1"/>
          <p:nvPr/>
        </p:nvSpPr>
        <p:spPr>
          <a:xfrm>
            <a:off x="9201150" y="6611779"/>
            <a:ext cx="2990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https://louisbaseball.tistory.com/16</a:t>
            </a:r>
          </a:p>
        </p:txBody>
      </p:sp>
    </p:spTree>
    <p:extLst>
      <p:ext uri="{BB962C8B-B14F-4D97-AF65-F5344CB8AC3E}">
        <p14:creationId xmlns:p14="http://schemas.microsoft.com/office/powerpoint/2010/main" val="169251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Married 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6" y="1232385"/>
            <a:ext cx="472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미혼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이혼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기혼 이외의 값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(other, 93ea)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은 미혼 값으로 포함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43802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race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18CFB-24A0-413C-82FD-226FD3679F8D}"/>
              </a:ext>
            </a:extLst>
          </p:cNvPr>
          <p:cNvSpPr txBox="1"/>
          <p:nvPr/>
        </p:nvSpPr>
        <p:spPr>
          <a:xfrm>
            <a:off x="1313306" y="5052034"/>
            <a:ext cx="554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인원수가 많은 인종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(White, Black, Asian)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제외한 나머지 인종 그룹화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1CC92-F43D-45BD-9971-7A8F9B4FF542}"/>
              </a:ext>
            </a:extLst>
          </p:cNvPr>
          <p:cNvSpPr txBox="1"/>
          <p:nvPr/>
        </p:nvSpPr>
        <p:spPr>
          <a:xfrm>
            <a:off x="877078" y="2127735"/>
            <a:ext cx="148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age_group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D9695-196C-4874-A958-6B1D9C1CDC44}"/>
              </a:ext>
            </a:extLst>
          </p:cNvPr>
          <p:cNvSpPr txBox="1"/>
          <p:nvPr/>
        </p:nvSpPr>
        <p:spPr>
          <a:xfrm>
            <a:off x="2365695" y="721554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 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후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26BC1-6CCB-4AF1-BA4E-82D9664D4B71}"/>
              </a:ext>
            </a:extLst>
          </p:cNvPr>
          <p:cNvSpPr txBox="1"/>
          <p:nvPr/>
        </p:nvSpPr>
        <p:spPr>
          <a:xfrm>
            <a:off x="2007355" y="4480231"/>
            <a:ext cx="1850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 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후 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389A6-B188-4145-852F-B8C5BB9966F6}"/>
              </a:ext>
            </a:extLst>
          </p:cNvPr>
          <p:cNvSpPr txBox="1"/>
          <p:nvPr/>
        </p:nvSpPr>
        <p:spPr>
          <a:xfrm>
            <a:off x="1313306" y="2894101"/>
            <a:ext cx="582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10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 그룹의 투표여부가 현저하게 차이가 나므로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10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 그룹과 그 외로 나눔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E117-E06F-40C9-B483-EF0D8E4F47A7}"/>
              </a:ext>
            </a:extLst>
          </p:cNvPr>
          <p:cNvSpPr txBox="1"/>
          <p:nvPr/>
        </p:nvSpPr>
        <p:spPr>
          <a:xfrm>
            <a:off x="1313306" y="3418463"/>
            <a:ext cx="644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생애주기 이론을 통해 미성년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(~19)/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성년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(20~39)/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중년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(40~59)/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노년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(60~)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으로 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5322C-287D-48FA-8A6D-01413D857CC3}"/>
              </a:ext>
            </a:extLst>
          </p:cNvPr>
          <p:cNvSpPr txBox="1"/>
          <p:nvPr/>
        </p:nvSpPr>
        <p:spPr>
          <a:xfrm>
            <a:off x="2742797" y="2276024"/>
            <a:ext cx="2646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 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 age_10s / age4 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27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Q_E </a:t>
            </a:r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7" y="1185770"/>
            <a:ext cx="450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변수 간의 편차가 크다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(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최대값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10706013, 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최소값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0)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4621538"/>
            <a:ext cx="115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Wr_new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18CFB-24A0-413C-82FD-226FD3679F8D}"/>
              </a:ext>
            </a:extLst>
          </p:cNvPr>
          <p:cNvSpPr txBox="1"/>
          <p:nvPr/>
        </p:nvSpPr>
        <p:spPr>
          <a:xfrm>
            <a:off x="1313306" y="5208349"/>
            <a:ext cx="929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실존하는 단어들의 의미를 아는가에 대한 질문에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가지 질문만 </a:t>
            </a:r>
            <a:r>
              <a:rPr lang="ko-KR" altLang="en-US" sz="1600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모른다의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답변이 월등하게 높으므로 따로 그룹화 해서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FD779-8EF5-44C5-94EA-D6B54E731ACC}"/>
              </a:ext>
            </a:extLst>
          </p:cNvPr>
          <p:cNvSpPr txBox="1"/>
          <p:nvPr/>
        </p:nvSpPr>
        <p:spPr>
          <a:xfrm>
            <a:off x="1313307" y="1649651"/>
            <a:ext cx="5700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절대적인 시간 변수가 아닌 상대적인 변수 이므로 일정한 기준을 통해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EDD67-A3BE-4A5E-B5F7-15793FEF9C4D}"/>
              </a:ext>
            </a:extLst>
          </p:cNvPr>
          <p:cNvSpPr txBox="1"/>
          <p:nvPr/>
        </p:nvSpPr>
        <p:spPr>
          <a:xfrm>
            <a:off x="1313306" y="2119730"/>
            <a:ext cx="6622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quantile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함수를 사용해 각각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25% 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값과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75% 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값으로 나누어 그룹화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C643D-CFC4-4AD6-902B-D8178273774E}"/>
              </a:ext>
            </a:extLst>
          </p:cNvPr>
          <p:cNvSpPr txBox="1"/>
          <p:nvPr/>
        </p:nvSpPr>
        <p:spPr>
          <a:xfrm>
            <a:off x="2495520" y="4756209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Wr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_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그래프 삽입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687B-3EAC-499E-86A7-A8E21C7691F8}"/>
              </a:ext>
            </a:extLst>
          </p:cNvPr>
          <p:cNvSpPr txBox="1"/>
          <p:nvPr/>
        </p:nvSpPr>
        <p:spPr>
          <a:xfrm>
            <a:off x="877078" y="303339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education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664F5-499B-46EF-AD7F-40E11A2D1D57}"/>
              </a:ext>
            </a:extLst>
          </p:cNvPr>
          <p:cNvSpPr txBox="1"/>
          <p:nvPr/>
        </p:nvSpPr>
        <p:spPr>
          <a:xfrm>
            <a:off x="1313307" y="3587068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무응답 값을 </a:t>
            </a:r>
            <a:r>
              <a:rPr lang="en-US" altLang="ko-KR" sz="18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Less than high school</a:t>
            </a:r>
            <a:r>
              <a:rPr lang="ko-KR" altLang="en-US" sz="18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로 추가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7B4AC-2152-49DD-890E-30C29C65C3AB}"/>
              </a:ext>
            </a:extLst>
          </p:cNvPr>
          <p:cNvSpPr txBox="1"/>
          <p:nvPr/>
        </p:nvSpPr>
        <p:spPr>
          <a:xfrm>
            <a:off x="2608642" y="3133422"/>
            <a:ext cx="1850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 </a:t>
            </a:r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후 그래프 삽입</a:t>
            </a:r>
            <a:r>
              <a:rPr lang="en-US" altLang="ko-KR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97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Wf_new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6" y="1185770"/>
            <a:ext cx="7595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허구의 단어들의 의미를 하나라도 안다고 체크한 경우를 새로운 컬럼으로 생성하여 투표여부와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1CC92-F43D-45BD-9971-7A8F9B4FF542}"/>
              </a:ext>
            </a:extLst>
          </p:cNvPr>
          <p:cNvSpPr txBox="1"/>
          <p:nvPr/>
        </p:nvSpPr>
        <p:spPr>
          <a:xfrm>
            <a:off x="877078" y="235665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tp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FD16B-E3F2-4023-A224-05770DE6A355}"/>
              </a:ext>
            </a:extLst>
          </p:cNvPr>
          <p:cNvSpPr txBox="1"/>
          <p:nvPr/>
        </p:nvSpPr>
        <p:spPr>
          <a:xfrm>
            <a:off x="1313306" y="3052941"/>
            <a:ext cx="335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tp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그룹화 하여 대표적인 성향을 분류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1F993-142B-41BF-A2C8-A693501B50A6}"/>
              </a:ext>
            </a:extLst>
          </p:cNvPr>
          <p:cNvSpPr txBox="1"/>
          <p:nvPr/>
        </p:nvSpPr>
        <p:spPr>
          <a:xfrm>
            <a:off x="1313306" y="1649651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신뢰도와 상관이 있다고 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DA011-2252-4341-9C2D-1C4B32F295D0}"/>
              </a:ext>
            </a:extLst>
          </p:cNvPr>
          <p:cNvSpPr txBox="1"/>
          <p:nvPr/>
        </p:nvSpPr>
        <p:spPr>
          <a:xfrm>
            <a:off x="877078" y="422382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Race_white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A4D27-4A72-4404-AC55-6719B9DBA808}"/>
              </a:ext>
            </a:extLst>
          </p:cNvPr>
          <p:cNvSpPr txBox="1"/>
          <p:nvPr/>
        </p:nvSpPr>
        <p:spPr>
          <a:xfrm>
            <a:off x="1313306" y="4920112"/>
            <a:ext cx="6486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백인과 백인이 아닌 사람들을 구분했을 때가 상관계수가 높았기 때문에 변수로 추가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55028-9265-4002-B4D2-FC0DE309FC79}"/>
              </a:ext>
            </a:extLst>
          </p:cNvPr>
          <p:cNvSpPr txBox="1"/>
          <p:nvPr/>
        </p:nvSpPr>
        <p:spPr>
          <a:xfrm>
            <a:off x="2747191" y="432385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그래프 삽입</a:t>
            </a:r>
          </a:p>
        </p:txBody>
      </p:sp>
    </p:spTree>
    <p:extLst>
      <p:ext uri="{BB962C8B-B14F-4D97-AF65-F5344CB8AC3E}">
        <p14:creationId xmlns:p14="http://schemas.microsoft.com/office/powerpoint/2010/main" val="404775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781903"/>
            <a:ext cx="166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Mach_score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04ACB-F22B-4C7A-8C02-9809AB719EA0}"/>
              </a:ext>
            </a:extLst>
          </p:cNvPr>
          <p:cNvSpPr txBox="1"/>
          <p:nvPr/>
        </p:nvSpPr>
        <p:spPr>
          <a:xfrm>
            <a:off x="1313306" y="1676704"/>
            <a:ext cx="6261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테스트를 </a:t>
            </a:r>
            <a:r>
              <a:rPr lang="ko-KR" altLang="en-US" sz="1600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점수화하여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투표여부와 상관관계를 확인할 필요성이 있다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DBED9-548F-4D8D-A655-511EC93E3693}"/>
              </a:ext>
            </a:extLst>
          </p:cNvPr>
          <p:cNvSpPr txBox="1"/>
          <p:nvPr/>
        </p:nvSpPr>
        <p:spPr>
          <a:xfrm>
            <a:off x="1313306" y="2320058"/>
            <a:ext cx="5747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역문항을 구별해 내기 위하여 </a:t>
            </a:r>
            <a:r>
              <a:rPr lang="ko-KR" altLang="en-US" sz="1600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히트맵을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통해 문항 간의 상관계수를 구한다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F6C4D-BC4F-46B5-97C9-42CFD542B77A}"/>
              </a:ext>
            </a:extLst>
          </p:cNvPr>
          <p:cNvSpPr txBox="1"/>
          <p:nvPr/>
        </p:nvSpPr>
        <p:spPr>
          <a:xfrm>
            <a:off x="1313306" y="2963412"/>
            <a:ext cx="402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문항 간의 상관계수를 토대로 역문항을 구별해낸다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E7DF7-B701-4506-88F3-8F057A7F45E8}"/>
              </a:ext>
            </a:extLst>
          </p:cNvPr>
          <p:cNvSpPr txBox="1"/>
          <p:nvPr/>
        </p:nvSpPr>
        <p:spPr>
          <a:xfrm>
            <a:off x="1313306" y="3606766"/>
            <a:ext cx="4892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역문항을 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reverse 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처리한 후 전체문항을 더해 평균으로 나눈다</a:t>
            </a:r>
            <a:r>
              <a:rPr lang="en-US" altLang="ko-KR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D12C1-A73B-4934-A4A0-5A18F1A1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0" y="4152402"/>
            <a:ext cx="2736432" cy="2353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080A9-1A31-414A-9795-3406B216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17" y="4199389"/>
            <a:ext cx="2736432" cy="225622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6EA71D-66C0-4354-967A-8EAE673CC2AB}"/>
              </a:ext>
            </a:extLst>
          </p:cNvPr>
          <p:cNvSpPr/>
          <p:nvPr/>
        </p:nvSpPr>
        <p:spPr>
          <a:xfrm>
            <a:off x="5261615" y="5085184"/>
            <a:ext cx="738849" cy="484632"/>
          </a:xfrm>
          <a:prstGeom prst="rightArrow">
            <a:avLst>
              <a:gd name="adj1" fmla="val 22304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6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머신러닝</a:t>
            </a:r>
            <a:endParaRPr lang="ko-KR" altLang="en-US" sz="40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2" name="그림 1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FEF1A656-35DC-4E88-8899-CDA2379F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94"/>
          <a:stretch/>
        </p:blipFill>
        <p:spPr>
          <a:xfrm>
            <a:off x="0" y="0"/>
            <a:ext cx="6887361" cy="6858000"/>
          </a:xfrm>
          <a:prstGeom prst="rect">
            <a:avLst/>
          </a:prstGeom>
        </p:spPr>
      </p:pic>
      <p:pic>
        <p:nvPicPr>
          <p:cNvPr id="5" name="Picture 2" descr="우리는 모두 가면을 쓰고 살아간다, '융'의 '페르소나'(Persona) - 교육정책뉴스">
            <a:extLst>
              <a:ext uri="{FF2B5EF4-FFF2-40B4-BE49-F238E27FC236}">
                <a16:creationId xmlns:a16="http://schemas.microsoft.com/office/drawing/2014/main" id="{CB9FF0AB-3C87-4AFB-B7D8-DCA5234B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7361" y="-1"/>
            <a:ext cx="5304639" cy="68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20276-70BB-4DDE-810E-5512729587E8}"/>
              </a:ext>
            </a:extLst>
          </p:cNvPr>
          <p:cNvSpPr txBox="1"/>
          <p:nvPr/>
        </p:nvSpPr>
        <p:spPr>
          <a:xfrm>
            <a:off x="8063918" y="6607317"/>
            <a:ext cx="4259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http://www.edupolnews.com/news/articleView.html?idxno=11840</a:t>
            </a:r>
          </a:p>
        </p:txBody>
      </p:sp>
    </p:spTree>
    <p:extLst>
      <p:ext uri="{BB962C8B-B14F-4D97-AF65-F5344CB8AC3E}">
        <p14:creationId xmlns:p14="http://schemas.microsoft.com/office/powerpoint/2010/main" val="217686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BCE07-79CC-4B91-B415-333ED683A067}"/>
              </a:ext>
            </a:extLst>
          </p:cNvPr>
          <p:cNvSpPr txBox="1"/>
          <p:nvPr/>
        </p:nvSpPr>
        <p:spPr>
          <a:xfrm>
            <a:off x="1308545" y="4400359"/>
            <a:ext cx="68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AutoML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공식 사이트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 </a:t>
            </a:r>
            <a:r>
              <a:rPr lang="en-US" altLang="ko-KR" sz="1800" b="1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https://cloud.google.com/automl?hl=ko</a:t>
            </a:r>
            <a:endParaRPr lang="ko-KR" altLang="en-US" sz="16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BF424-91F4-457B-9327-9030606A08B6}"/>
              </a:ext>
            </a:extLst>
          </p:cNvPr>
          <p:cNvSpPr txBox="1"/>
          <p:nvPr/>
        </p:nvSpPr>
        <p:spPr>
          <a:xfrm>
            <a:off x="1292744" y="2790403"/>
            <a:ext cx="8728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파이썬 라이브러리 </a:t>
            </a:r>
            <a:r>
              <a:rPr lang="en-US" altLang="ko-KR" sz="1600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pycaret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	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2B7E5E-F020-4619-BDAA-757389F6B502}"/>
              </a:ext>
            </a:extLst>
          </p:cNvPr>
          <p:cNvGrpSpPr/>
          <p:nvPr/>
        </p:nvGrpSpPr>
        <p:grpSpPr>
          <a:xfrm>
            <a:off x="7677150" y="643466"/>
            <a:ext cx="3398350" cy="5571067"/>
            <a:chOff x="8322040" y="643466"/>
            <a:chExt cx="3398350" cy="55710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B4E4A3-E73C-40E6-9D63-21BD1DDA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2040" y="643466"/>
              <a:ext cx="3398350" cy="557106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C1ED31-1BFE-423D-B139-C6F41A05C8EB}"/>
                </a:ext>
              </a:extLst>
            </p:cNvPr>
            <p:cNvSpPr/>
            <p:nvPr/>
          </p:nvSpPr>
          <p:spPr>
            <a:xfrm>
              <a:off x="8361845" y="2772431"/>
              <a:ext cx="2702245" cy="249382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DCDA27-BAEB-4D43-8F08-239E03260AF1}"/>
                </a:ext>
              </a:extLst>
            </p:cNvPr>
            <p:cNvSpPr/>
            <p:nvPr/>
          </p:nvSpPr>
          <p:spPr>
            <a:xfrm>
              <a:off x="8361845" y="4585025"/>
              <a:ext cx="2702245" cy="249382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43E600-4DAD-4BF3-97CB-49C0DEAB1E49}"/>
              </a:ext>
            </a:extLst>
          </p:cNvPr>
          <p:cNvSpPr txBox="1"/>
          <p:nvPr/>
        </p:nvSpPr>
        <p:spPr>
          <a:xfrm>
            <a:off x="877078" y="695240"/>
            <a:ext cx="574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Pycaret</a:t>
            </a:r>
            <a:r>
              <a:rPr lang="en-US" altLang="ko-KR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라이브러리를 활용한 </a:t>
            </a:r>
            <a:r>
              <a:rPr lang="en-US" altLang="ko-KR" sz="2400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AutoML</a:t>
            </a:r>
            <a:endParaRPr lang="en-US" altLang="ko-KR" sz="24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1DE6-283B-49A6-A9A2-97BBF2D2597C}"/>
              </a:ext>
            </a:extLst>
          </p:cNvPr>
          <p:cNvSpPr txBox="1"/>
          <p:nvPr/>
        </p:nvSpPr>
        <p:spPr>
          <a:xfrm>
            <a:off x="1292743" y="1862935"/>
            <a:ext cx="662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Pycaret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공식 홈페이지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ko-KR" sz="18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u="sng" dirty="0">
                <a:solidFill>
                  <a:srgbClr val="0563C1"/>
                </a:solidFill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  <a:hlinkClick r:id="rId3"/>
              </a:rPr>
              <a:t>https://pycaret.org/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9D0BC-12B0-49F2-8ABE-578A7A5CC9AB}"/>
              </a:ext>
            </a:extLst>
          </p:cNvPr>
          <p:cNvSpPr txBox="1"/>
          <p:nvPr/>
        </p:nvSpPr>
        <p:spPr>
          <a:xfrm>
            <a:off x="1754293" y="3210697"/>
            <a:ext cx="5922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간단한 모델링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하이퍼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파라미터 튜닝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feature importance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등 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작업을 한번에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!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1224795" y="2967335"/>
            <a:ext cx="4488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머신러닝으로</a:t>
            </a:r>
            <a:r>
              <a:rPr lang="ko-KR" altLang="en-US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모델링할 때 사용되는 </a:t>
            </a:r>
            <a:endParaRPr lang="en-US" altLang="ko-KR" dirty="0">
              <a:solidFill>
                <a:srgbClr val="292929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대부분의 알고리즘들은 다 구성되어 있고</a:t>
            </a:r>
            <a:r>
              <a:rPr lang="en-US" altLang="ko-KR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이들 중 어떤 모델이 가장 성능이 </a:t>
            </a:r>
            <a:r>
              <a:rPr lang="ko-KR" altLang="en-US" dirty="0" err="1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좋은지</a:t>
            </a:r>
            <a:r>
              <a:rPr lang="ko-KR" altLang="en-US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확인 가능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E024-DEBE-40B3-8E2F-CDC810F8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47" y="1480060"/>
            <a:ext cx="4886293" cy="4619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3EE6A-5B6A-440C-969A-F8C3ABCC2ACA}"/>
              </a:ext>
            </a:extLst>
          </p:cNvPr>
          <p:cNvSpPr txBox="1"/>
          <p:nvPr/>
        </p:nvSpPr>
        <p:spPr>
          <a:xfrm>
            <a:off x="877078" y="695240"/>
            <a:ext cx="574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Pycaret</a:t>
            </a:r>
            <a:r>
              <a:rPr lang="en-US" altLang="ko-KR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라이브러리를 활용한 </a:t>
            </a:r>
            <a:r>
              <a:rPr lang="en-US" altLang="ko-KR" sz="2400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AutoML</a:t>
            </a:r>
            <a:endParaRPr lang="en-US" altLang="ko-KR" sz="24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36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938211" y="4874567"/>
            <a:ext cx="10753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Boosting </a:t>
            </a:r>
            <a:r>
              <a:rPr lang="ko-KR" altLang="en-US" sz="1600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은 다른 기법과는 달리 앙상블을 반복하는 과정에서 이전 과정의 결과가 다음 과정의 결과에 영향을 미침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3EE6A-5B6A-440C-969A-F8C3ABCC2ACA}"/>
              </a:ext>
            </a:extLst>
          </p:cNvPr>
          <p:cNvSpPr txBox="1"/>
          <p:nvPr/>
        </p:nvSpPr>
        <p:spPr>
          <a:xfrm>
            <a:off x="877078" y="695240"/>
            <a:ext cx="574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Boosting</a:t>
            </a:r>
            <a:endParaRPr lang="en-US" altLang="ko-KR" sz="24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2C86D-B09D-4A30-B570-795AEC0C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257300"/>
            <a:ext cx="835342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1275B-D711-49E5-872C-F90762F6AACD}"/>
              </a:ext>
            </a:extLst>
          </p:cNvPr>
          <p:cNvSpPr txBox="1"/>
          <p:nvPr/>
        </p:nvSpPr>
        <p:spPr>
          <a:xfrm>
            <a:off x="938211" y="5355936"/>
            <a:ext cx="1031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오답에 대해서 높은 가중치를 부여하여 집중적으로 이를 </a:t>
            </a:r>
            <a:r>
              <a:rPr lang="ko-KR" altLang="en-US" sz="1600" dirty="0" err="1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고치게함으로써</a:t>
            </a:r>
            <a:r>
              <a:rPr lang="ko-KR" altLang="en-US" sz="1600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모델의 정확도를 크게 향상시킴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356167" y="1121035"/>
            <a:ext cx="8568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여러 개의 모델을 결합하여 하나의 모델 보다 더 좋은 성능을 내는 머신 러닝 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F2EB9-9FA9-4B95-A7C7-4C6A21AE609C}"/>
              </a:ext>
            </a:extLst>
          </p:cNvPr>
          <p:cNvSpPr txBox="1"/>
          <p:nvPr/>
        </p:nvSpPr>
        <p:spPr>
          <a:xfrm>
            <a:off x="1137136" y="1771914"/>
            <a:ext cx="856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blend_models</a:t>
            </a:r>
            <a:r>
              <a:rPr lang="en-US" altLang="ko-KR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9A412-EF6B-49B1-9CA2-86C44CB74D6C}"/>
              </a:ext>
            </a:extLst>
          </p:cNvPr>
          <p:cNvSpPr txBox="1"/>
          <p:nvPr/>
        </p:nvSpPr>
        <p:spPr>
          <a:xfrm>
            <a:off x="1811684" y="2337292"/>
            <a:ext cx="856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블렌딩의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개념은 다양한 기계 학습 알고리즘을 결합하고 분류의 경우 최종 결과를 예측하기 위해 과반수 투표 또는 평균 예측 확률을 사용하는 것입니다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41CC6D-0889-424E-9393-7764996DEE3D}"/>
              </a:ext>
            </a:extLst>
          </p:cNvPr>
          <p:cNvSpPr/>
          <p:nvPr/>
        </p:nvSpPr>
        <p:spPr>
          <a:xfrm>
            <a:off x="1313304" y="4301788"/>
            <a:ext cx="10478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 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 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소프트 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또는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 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하드 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 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정의 할 수 있습니다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r>
              <a:rPr lang="ko-KR" altLang="en-US" i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 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9C374-FA05-471B-98F9-A741DDFB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67" y="3314160"/>
            <a:ext cx="6010275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D44E0-0CDF-4CCB-9A0C-1BF4FE9A4258}"/>
              </a:ext>
            </a:extLst>
          </p:cNvPr>
          <p:cNvSpPr txBox="1"/>
          <p:nvPr/>
        </p:nvSpPr>
        <p:spPr>
          <a:xfrm>
            <a:off x="535652" y="567128"/>
            <a:ext cx="394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(Model Ensemble)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867E7-D364-4F4F-A5DB-FF95648BBCDD}"/>
              </a:ext>
            </a:extLst>
          </p:cNvPr>
          <p:cNvSpPr txBox="1"/>
          <p:nvPr/>
        </p:nvSpPr>
        <p:spPr>
          <a:xfrm>
            <a:off x="1356167" y="4756317"/>
            <a:ext cx="984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소프트는 투표에 예측 확률을 사용하고 하드는 예측 레이블을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77647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712963" y="1266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292929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튜닝</a:t>
            </a:r>
            <a:endParaRPr lang="ko-KR" altLang="en-US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2069B-C857-45F1-8A02-7CA70CFABD2D}"/>
              </a:ext>
            </a:extLst>
          </p:cNvPr>
          <p:cNvSpPr/>
          <p:nvPr/>
        </p:nvSpPr>
        <p:spPr>
          <a:xfrm>
            <a:off x="1114745" y="163567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모델을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하이퍼파라미터로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자동으로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튜닝시켜주는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546A7-82AB-41DE-8004-4C22809E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26" y="2078664"/>
            <a:ext cx="5943600" cy="1323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7493ED-736C-4B40-BF2D-14F93C9D345F}"/>
              </a:ext>
            </a:extLst>
          </p:cNvPr>
          <p:cNvSpPr/>
          <p:nvPr/>
        </p:nvSpPr>
        <p:spPr>
          <a:xfrm>
            <a:off x="712963" y="35873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예측 </a:t>
            </a:r>
            <a:r>
              <a:rPr lang="en-US" altLang="ko-KR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(Prediction)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AC6A82-9185-4DAE-8984-E11A1F2E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17" y="4128701"/>
            <a:ext cx="5460837" cy="369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4B4505-606D-43BC-ABDC-A3A5A376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82" y="4152878"/>
            <a:ext cx="5460838" cy="341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04491-3A3B-46F3-998A-F8F9C842594C}"/>
              </a:ext>
            </a:extLst>
          </p:cNvPr>
          <p:cNvSpPr txBox="1"/>
          <p:nvPr/>
        </p:nvSpPr>
        <p:spPr>
          <a:xfrm>
            <a:off x="535652" y="567128"/>
            <a:ext cx="399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(Model Ensemble)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3BE7F-4AC0-47FC-A3A7-05A0D2C7C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77" y="4607298"/>
            <a:ext cx="5143500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CD5125-A4E7-4C10-BCF8-756AAE47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456" y="4569771"/>
            <a:ext cx="48482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0CD9708C-8498-4E09-8B0C-27B20E0F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117948"/>
            <a:ext cx="9544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5276705" y="661934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 소개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BEF933E-3CF7-47EB-91E1-2D0F60E6C8BC}"/>
              </a:ext>
            </a:extLst>
          </p:cNvPr>
          <p:cNvGrpSpPr/>
          <p:nvPr/>
        </p:nvGrpSpPr>
        <p:grpSpPr>
          <a:xfrm>
            <a:off x="3073748" y="2560740"/>
            <a:ext cx="1666058" cy="2397154"/>
            <a:chOff x="2827115" y="2099345"/>
            <a:chExt cx="1988192" cy="28606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A2EE3A-313D-43EF-AAC3-57D050B7A4EF}"/>
                </a:ext>
              </a:extLst>
            </p:cNvPr>
            <p:cNvSpPr/>
            <p:nvPr/>
          </p:nvSpPr>
          <p:spPr>
            <a:xfrm>
              <a:off x="2827116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pic>
          <p:nvPicPr>
            <p:cNvPr id="29" name="그림 28" descr="사람, 실내, 음식, 쥐고있는이(가) 표시된 사진&#10;&#10;자동 생성된 설명">
              <a:extLst>
                <a:ext uri="{FF2B5EF4-FFF2-40B4-BE49-F238E27FC236}">
                  <a16:creationId xmlns:a16="http://schemas.microsoft.com/office/drawing/2014/main" id="{C5A4CEBE-5281-478F-8D6F-9A4BD5E48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7" t="2701" r="7859"/>
            <a:stretch/>
          </p:blipFill>
          <p:spPr>
            <a:xfrm>
              <a:off x="2827115" y="2099345"/>
              <a:ext cx="1988191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D10CE52-5547-4328-8DAE-10F66C4E670E}"/>
                </a:ext>
              </a:extLst>
            </p:cNvPr>
            <p:cNvSpPr/>
            <p:nvPr/>
          </p:nvSpPr>
          <p:spPr>
            <a:xfrm>
              <a:off x="2827115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박동민</a:t>
              </a:r>
              <a:endPara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20C84-ECFB-4256-AA28-7411D8FC0ECC}"/>
              </a:ext>
            </a:extLst>
          </p:cNvPr>
          <p:cNvGrpSpPr/>
          <p:nvPr/>
        </p:nvGrpSpPr>
        <p:grpSpPr>
          <a:xfrm>
            <a:off x="7452196" y="2560740"/>
            <a:ext cx="1666681" cy="2398049"/>
            <a:chOff x="7575282" y="2099345"/>
            <a:chExt cx="1988193" cy="2860646"/>
          </a:xfrm>
          <a:solidFill>
            <a:schemeClr val="accent1">
              <a:lumMod val="75000"/>
            </a:schemeClr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2E144B8-2BDE-43A2-B3D3-16E3EB7B2D50}"/>
                </a:ext>
              </a:extLst>
            </p:cNvPr>
            <p:cNvSpPr/>
            <p:nvPr/>
          </p:nvSpPr>
          <p:spPr>
            <a:xfrm>
              <a:off x="7575284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pic>
          <p:nvPicPr>
            <p:cNvPr id="41" name="그림 40" descr="테이블, 방, 남자이(가) 표시된 사진&#10;&#10;자동 생성된 설명">
              <a:extLst>
                <a:ext uri="{FF2B5EF4-FFF2-40B4-BE49-F238E27FC236}">
                  <a16:creationId xmlns:a16="http://schemas.microsoft.com/office/drawing/2014/main" id="{DBD3B2E8-36B5-4AE0-A710-A17AAB09B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99" t="29982" r="19399" b="35085"/>
            <a:stretch/>
          </p:blipFill>
          <p:spPr>
            <a:xfrm>
              <a:off x="7575282" y="2099345"/>
              <a:ext cx="1988191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74BAE7-0F0F-4824-AE86-0469DAB4F597}"/>
                </a:ext>
              </a:extLst>
            </p:cNvPr>
            <p:cNvSpPr/>
            <p:nvPr/>
          </p:nvSpPr>
          <p:spPr>
            <a:xfrm>
              <a:off x="7575284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차노을</a:t>
              </a:r>
              <a:endParaRPr lang="ko-KR" altLang="en-US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DA8251-0B5F-46E0-9C20-809E7BCDA066}"/>
              </a:ext>
            </a:extLst>
          </p:cNvPr>
          <p:cNvGrpSpPr/>
          <p:nvPr/>
        </p:nvGrpSpPr>
        <p:grpSpPr>
          <a:xfrm>
            <a:off x="9675279" y="2560740"/>
            <a:ext cx="1666680" cy="2398044"/>
            <a:chOff x="9949363" y="2099345"/>
            <a:chExt cx="1988196" cy="2860646"/>
          </a:xfrm>
          <a:solidFill>
            <a:schemeClr val="accent1">
              <a:lumMod val="50000"/>
            </a:scheme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7F80A8-3877-4DED-90D2-CDFDDD1CAE58}"/>
                </a:ext>
              </a:extLst>
            </p:cNvPr>
            <p:cNvSpPr/>
            <p:nvPr/>
          </p:nvSpPr>
          <p:spPr>
            <a:xfrm>
              <a:off x="9949368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pic>
          <p:nvPicPr>
            <p:cNvPr id="45" name="그림 44" descr="실외, 건물, 거리, 전면이(가) 표시된 사진&#10;&#10;자동 생성된 설명">
              <a:extLst>
                <a:ext uri="{FF2B5EF4-FFF2-40B4-BE49-F238E27FC236}">
                  <a16:creationId xmlns:a16="http://schemas.microsoft.com/office/drawing/2014/main" id="{35B97052-C136-4736-8CEA-85F10FCF2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1" t="65046" r="24384"/>
            <a:stretch/>
          </p:blipFill>
          <p:spPr>
            <a:xfrm>
              <a:off x="9949363" y="2099345"/>
              <a:ext cx="1988195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26D57C4-8CE2-48F2-B15F-E31380C8407D}"/>
                </a:ext>
              </a:extLst>
            </p:cNvPr>
            <p:cNvSpPr/>
            <p:nvPr/>
          </p:nvSpPr>
          <p:spPr>
            <a:xfrm>
              <a:off x="9949367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이혜린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49FA427-7731-4495-86D5-676AD9C4F1F1}"/>
              </a:ext>
            </a:extLst>
          </p:cNvPr>
          <p:cNvGrpSpPr/>
          <p:nvPr/>
        </p:nvGrpSpPr>
        <p:grpSpPr>
          <a:xfrm>
            <a:off x="850667" y="2560740"/>
            <a:ext cx="1666057" cy="2397154"/>
            <a:chOff x="453032" y="2099345"/>
            <a:chExt cx="1988191" cy="286064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70C6D87-4124-4FD3-AADD-A8B08F4A3241}"/>
                </a:ext>
              </a:extLst>
            </p:cNvPr>
            <p:cNvSpPr/>
            <p:nvPr/>
          </p:nvSpPr>
          <p:spPr>
            <a:xfrm>
              <a:off x="453032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pic>
          <p:nvPicPr>
            <p:cNvPr id="50" name="그림 49" descr="천장, 실내, 사람, 서있는이(가) 표시된 사진&#10;&#10;자동 생성된 설명">
              <a:extLst>
                <a:ext uri="{FF2B5EF4-FFF2-40B4-BE49-F238E27FC236}">
                  <a16:creationId xmlns:a16="http://schemas.microsoft.com/office/drawing/2014/main" id="{17A6F273-ECB4-4810-87CF-A69D3E5C3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44" t="17895" r="16031" b="31032"/>
            <a:stretch/>
          </p:blipFill>
          <p:spPr>
            <a:xfrm>
              <a:off x="453033" y="2099345"/>
              <a:ext cx="1988190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953EEA-D25F-4681-ABC0-67B546622388}"/>
                </a:ext>
              </a:extLst>
            </p:cNvPr>
            <p:cNvSpPr/>
            <p:nvPr/>
          </p:nvSpPr>
          <p:spPr>
            <a:xfrm>
              <a:off x="453032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류시호</a:t>
              </a:r>
              <a:endPara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D29036-1F74-47D0-BC1F-4EC660734E45}"/>
              </a:ext>
            </a:extLst>
          </p:cNvPr>
          <p:cNvSpPr/>
          <p:nvPr/>
        </p:nvSpPr>
        <p:spPr>
          <a:xfrm>
            <a:off x="5229115" y="2560740"/>
            <a:ext cx="1666057" cy="2397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DB138B5-CE09-49AB-ADC0-3FD304C3AF4D}"/>
              </a:ext>
            </a:extLst>
          </p:cNvPr>
          <p:cNvGrpSpPr/>
          <p:nvPr/>
        </p:nvGrpSpPr>
        <p:grpSpPr>
          <a:xfrm>
            <a:off x="5229114" y="2560740"/>
            <a:ext cx="1666058" cy="2397154"/>
            <a:chOff x="5229114" y="2560740"/>
            <a:chExt cx="1666058" cy="2397154"/>
          </a:xfrm>
        </p:grpSpPr>
        <p:pic>
          <p:nvPicPr>
            <p:cNvPr id="54" name="그림 53" descr="의류, 사람, 머리장식, 모자이(가) 표시된 사진&#10;&#10;자동 생성된 설명">
              <a:extLst>
                <a:ext uri="{FF2B5EF4-FFF2-40B4-BE49-F238E27FC236}">
                  <a16:creationId xmlns:a16="http://schemas.microsoft.com/office/drawing/2014/main" id="{10BE97C0-BE4D-4308-ADB0-291BF0D24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" t="16203" r="3698"/>
            <a:stretch/>
          </p:blipFill>
          <p:spPr>
            <a:xfrm>
              <a:off x="5229114" y="2560740"/>
              <a:ext cx="1666057" cy="20087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97DEC-55EF-4AD4-8CDE-6F33EA9D5C41}"/>
                </a:ext>
              </a:extLst>
            </p:cNvPr>
            <p:cNvSpPr/>
            <p:nvPr/>
          </p:nvSpPr>
          <p:spPr>
            <a:xfrm>
              <a:off x="5229115" y="4569499"/>
              <a:ext cx="1666057" cy="388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이상준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833EB60-6E89-47E8-BA28-FAE2CE319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012"/>
            <a:stretch/>
          </p:blipFill>
          <p:spPr>
            <a:xfrm>
              <a:off x="6065240" y="4577707"/>
              <a:ext cx="829931" cy="38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6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1344584" y="116570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TEST </a:t>
            </a:r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 예측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(Prediction)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77E5A-4BDD-4ABC-AAB4-E497AB02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8" y="1702724"/>
            <a:ext cx="5924550" cy="77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C7F22-8CD0-4949-8F63-E27D87B6C8E5}"/>
              </a:ext>
            </a:extLst>
          </p:cNvPr>
          <p:cNvSpPr txBox="1"/>
          <p:nvPr/>
        </p:nvSpPr>
        <p:spPr>
          <a:xfrm>
            <a:off x="535651" y="567128"/>
            <a:ext cx="42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(Model Ensemble)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F456F-3FEE-4FA3-9B22-51337FB3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18" y="2587993"/>
            <a:ext cx="4298227" cy="2889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D075E1-FCB0-4FAB-A0BA-D8355F577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4" r="3470" b="5102"/>
          <a:stretch/>
        </p:blipFill>
        <p:spPr>
          <a:xfrm>
            <a:off x="2001417" y="5477357"/>
            <a:ext cx="9270641" cy="81351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2F3A817-3C10-4205-8C92-F6226D559780}"/>
              </a:ext>
            </a:extLst>
          </p:cNvPr>
          <p:cNvSpPr/>
          <p:nvPr/>
        </p:nvSpPr>
        <p:spPr>
          <a:xfrm>
            <a:off x="9353726" y="5508241"/>
            <a:ext cx="1115736" cy="813515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90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16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2B514-73F5-4D6F-B82A-65EA877D1895}"/>
              </a:ext>
            </a:extLst>
          </p:cNvPr>
          <p:cNvSpPr txBox="1"/>
          <p:nvPr/>
        </p:nvSpPr>
        <p:spPr>
          <a:xfrm>
            <a:off x="10116153" y="6537541"/>
            <a:ext cx="2075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공식 사이트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 </a:t>
            </a:r>
            <a:r>
              <a:rPr lang="en-US" altLang="ko-KR" sz="10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https://catboost.ai</a:t>
            </a:r>
            <a:endParaRPr lang="ko-KR" altLang="en-US" sz="1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69F79-AF1A-41DF-B8D9-533590A288C6}"/>
              </a:ext>
            </a:extLst>
          </p:cNvPr>
          <p:cNvSpPr txBox="1"/>
          <p:nvPr/>
        </p:nvSpPr>
        <p:spPr>
          <a:xfrm>
            <a:off x="1313305" y="4422406"/>
            <a:ext cx="10097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범주형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피쳐를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지원하는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Gradient Boosting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오픈소스 라이브러리로서 기본 예측기로는 의사결정 나무 사용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8E8B2-A27D-4F71-B2C0-5009C444A508}"/>
              </a:ext>
            </a:extLst>
          </p:cNvPr>
          <p:cNvSpPr txBox="1"/>
          <p:nvPr/>
        </p:nvSpPr>
        <p:spPr>
          <a:xfrm>
            <a:off x="1313305" y="5000040"/>
            <a:ext cx="69162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기존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부스팅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모델의 느린 학습속도와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오버피팅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문제 해결이 가능한 모델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0A29AB-4D90-4382-B3B4-64129BC07910}"/>
              </a:ext>
            </a:extLst>
          </p:cNvPr>
          <p:cNvSpPr/>
          <p:nvPr/>
        </p:nvSpPr>
        <p:spPr>
          <a:xfrm>
            <a:off x="1313305" y="5541529"/>
            <a:ext cx="9897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대부분의 의사 결정 트리 학습 알고리즘은 다음 이미지와 같이 수준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깊이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별로 트리를 확장합니다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19" name="Picture 6" descr="Image for post">
            <a:extLst>
              <a:ext uri="{FF2B5EF4-FFF2-40B4-BE49-F238E27FC236}">
                <a16:creationId xmlns:a16="http://schemas.microsoft.com/office/drawing/2014/main" id="{3506D910-5B02-4CF0-9415-0E903EF6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42" y="1922531"/>
            <a:ext cx="5161174" cy="17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for post">
            <a:extLst>
              <a:ext uri="{FF2B5EF4-FFF2-40B4-BE49-F238E27FC236}">
                <a16:creationId xmlns:a16="http://schemas.microsoft.com/office/drawing/2014/main" id="{8C402876-C68F-49BE-A3C4-6D77593C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9" y="1780939"/>
            <a:ext cx="5064026" cy="20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67B1118-8C4A-4EC2-8731-E53EDD8F98D7}"/>
              </a:ext>
            </a:extLst>
          </p:cNvPr>
          <p:cNvSpPr/>
          <p:nvPr/>
        </p:nvSpPr>
        <p:spPr>
          <a:xfrm>
            <a:off x="435290" y="1249958"/>
            <a:ext cx="5796194" cy="2611807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4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16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26E87-2D94-4E8E-B1A1-D76017CC0444}"/>
              </a:ext>
            </a:extLst>
          </p:cNvPr>
          <p:cNvSpPr txBox="1"/>
          <p:nvPr/>
        </p:nvSpPr>
        <p:spPr>
          <a:xfrm>
            <a:off x="5332521" y="2508706"/>
            <a:ext cx="6419461" cy="222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먼저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x1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잔차만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계산하고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이를 기반으로 모델을 만든다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그리고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x2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이 모델로 예측한다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2. x1, x2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가지고 모델을 만든다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이를 기반으로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x3, x4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모델로 예측한다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3. x1, x2, x3, x4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를 가지고 모델을 만든다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이를 기반으로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x5, x6, z7, x8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모델로 예측한다</a:t>
            </a: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4. ... </a:t>
            </a:r>
            <a:r>
              <a:rPr lang="ko-KR" altLang="ko-KR" sz="1600" kern="1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5655982" y="2118658"/>
            <a:ext cx="373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r>
              <a:rPr lang="ko-KR" altLang="en-US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b="1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잔차</a:t>
            </a:r>
            <a:r>
              <a:rPr lang="ko-KR" altLang="en-US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계산법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2DE0A-5E71-4D92-8F2D-0473E3E1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7" t="11039" r="16148" b="14219"/>
          <a:stretch/>
        </p:blipFill>
        <p:spPr>
          <a:xfrm>
            <a:off x="928040" y="2109133"/>
            <a:ext cx="4423454" cy="33424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BB1B13-0F45-4B88-99DC-D44372EC6036}"/>
              </a:ext>
            </a:extLst>
          </p:cNvPr>
          <p:cNvSpPr/>
          <p:nvPr/>
        </p:nvSpPr>
        <p:spPr>
          <a:xfrm>
            <a:off x="1266825" y="1451342"/>
            <a:ext cx="7929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기존의 </a:t>
            </a:r>
            <a:r>
              <a:rPr lang="ko-KR" altLang="en-US" sz="1600" dirty="0" err="1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부스팅</a:t>
            </a:r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기법은 모든 데이터</a:t>
            </a:r>
            <a:r>
              <a:rPr lang="en-US" altLang="ko-KR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(x1 ~ x10) </a:t>
            </a:r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까지의 </a:t>
            </a:r>
            <a:r>
              <a:rPr lang="ko-KR" altLang="en-US" sz="1600" dirty="0" err="1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잔차를</a:t>
            </a:r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일괄 계산한다</a:t>
            </a:r>
            <a:r>
              <a:rPr lang="en-US" altLang="ko-KR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0AC03-5F71-4992-9A18-A73B9E41FDF2}"/>
              </a:ext>
            </a:extLst>
          </p:cNvPr>
          <p:cNvSpPr/>
          <p:nvPr/>
        </p:nvSpPr>
        <p:spPr>
          <a:xfrm>
            <a:off x="8038319" y="6399871"/>
            <a:ext cx="40584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출처</a:t>
            </a:r>
            <a:r>
              <a:rPr lang="en-US" altLang="ko-KR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 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  <a:hlinkClick r:id="rId3"/>
              </a:rPr>
              <a:t>https://dailyheumsi.tistory.com/136</a:t>
            </a:r>
            <a:r>
              <a:rPr lang="ko-KR" altLang="en-US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하나씩 점을 찍어 나가며</a:t>
            </a:r>
            <a:r>
              <a:rPr lang="en-US" altLang="ko-KR" sz="10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]</a:t>
            </a:r>
            <a:endParaRPr lang="ko-KR" altLang="en-US" sz="1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770DE-04B6-4A11-9F17-9EE07296C917}"/>
              </a:ext>
            </a:extLst>
          </p:cNvPr>
          <p:cNvSpPr/>
          <p:nvPr/>
        </p:nvSpPr>
        <p:spPr>
          <a:xfrm>
            <a:off x="5655982" y="49242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 과정에서 데이터 순서를 </a:t>
            </a:r>
            <a:r>
              <a:rPr lang="ko-KR" altLang="en-US" sz="1600" dirty="0" err="1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셔플링하는</a:t>
            </a:r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등의 방법으로 트리를 </a:t>
            </a:r>
            <a:endParaRPr lang="en-US" altLang="ko-KR" sz="1600" dirty="0">
              <a:solidFill>
                <a:srgbClr val="00000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다각적으로 만들어 </a:t>
            </a:r>
            <a:r>
              <a:rPr lang="ko-KR" altLang="en-US" sz="1600" dirty="0" err="1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오버피팅을</a:t>
            </a:r>
            <a:r>
              <a:rPr lang="ko-KR" altLang="en-US" sz="1600" dirty="0">
                <a:solidFill>
                  <a:srgbClr val="00000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방지합니다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6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E8D28D-2A45-46E7-89F1-9813F9CF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51" y="1706457"/>
            <a:ext cx="5915025" cy="46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F8A80F-09A1-49AE-8191-DEC662F099AE}"/>
              </a:ext>
            </a:extLst>
          </p:cNvPr>
          <p:cNvSpPr txBox="1"/>
          <p:nvPr/>
        </p:nvSpPr>
        <p:spPr>
          <a:xfrm>
            <a:off x="877078" y="755243"/>
            <a:ext cx="16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3573-CF7D-444D-B817-0DF0606F6810}"/>
              </a:ext>
            </a:extLst>
          </p:cNvPr>
          <p:cNvSpPr/>
          <p:nvPr/>
        </p:nvSpPr>
        <p:spPr>
          <a:xfrm>
            <a:off x="1132413" y="1337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모델링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45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146960-1656-4026-B502-5754ADA8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34" y="1869466"/>
            <a:ext cx="5638774" cy="4781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2D56B-5F60-40DF-BE49-DBCE2632C3B7}"/>
              </a:ext>
            </a:extLst>
          </p:cNvPr>
          <p:cNvSpPr txBox="1"/>
          <p:nvPr/>
        </p:nvSpPr>
        <p:spPr>
          <a:xfrm>
            <a:off x="877078" y="755243"/>
            <a:ext cx="16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CABEAF-587E-4B9D-8330-9C280D4F40E2}"/>
              </a:ext>
            </a:extLst>
          </p:cNvPr>
          <p:cNvSpPr/>
          <p:nvPr/>
        </p:nvSpPr>
        <p:spPr>
          <a:xfrm>
            <a:off x="1275025" y="13585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Test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 예측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B9447-C6B8-4CF2-A640-994E10D4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0"/>
          <a:stretch/>
        </p:blipFill>
        <p:spPr>
          <a:xfrm>
            <a:off x="6449206" y="1869466"/>
            <a:ext cx="5385834" cy="43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1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1275025" y="13585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Test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 예측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18E7F-8381-466E-9513-A2AECEA1589E}"/>
              </a:ext>
            </a:extLst>
          </p:cNvPr>
          <p:cNvSpPr txBox="1"/>
          <p:nvPr/>
        </p:nvSpPr>
        <p:spPr>
          <a:xfrm>
            <a:off x="877078" y="755243"/>
            <a:ext cx="160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C7C0E-AC62-46FC-9D31-E1A6F2056BC6}"/>
              </a:ext>
            </a:extLst>
          </p:cNvPr>
          <p:cNvGrpSpPr/>
          <p:nvPr/>
        </p:nvGrpSpPr>
        <p:grpSpPr>
          <a:xfrm>
            <a:off x="1275025" y="1778187"/>
            <a:ext cx="7620632" cy="3934716"/>
            <a:chOff x="717958" y="1778187"/>
            <a:chExt cx="7620632" cy="39347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0FCDCBB-AA66-4333-A38E-43D03230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0" b="-1"/>
            <a:stretch/>
          </p:blipFill>
          <p:spPr>
            <a:xfrm>
              <a:off x="717958" y="1778187"/>
              <a:ext cx="7620632" cy="39347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F6D07C8-0370-4962-A5C6-0B5AE88C6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104" y="5079505"/>
              <a:ext cx="1647825" cy="2857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4ADA31-9B5C-4ED3-BFFD-2AEE87C656A5}"/>
              </a:ext>
            </a:extLst>
          </p:cNvPr>
          <p:cNvGrpSpPr/>
          <p:nvPr/>
        </p:nvGrpSpPr>
        <p:grpSpPr>
          <a:xfrm>
            <a:off x="1275025" y="5712903"/>
            <a:ext cx="9270641" cy="813515"/>
            <a:chOff x="1275025" y="5712903"/>
            <a:chExt cx="9270641" cy="81351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37CD3C-4813-4FFB-8C19-1E7819EC4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" r="3470" b="5102"/>
            <a:stretch/>
          </p:blipFill>
          <p:spPr>
            <a:xfrm>
              <a:off x="1275025" y="5712903"/>
              <a:ext cx="9270641" cy="81351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F65468-3C85-4597-97A2-C8C57E9B7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877"/>
            <a:stretch/>
          </p:blipFill>
          <p:spPr>
            <a:xfrm>
              <a:off x="8742725" y="5897461"/>
              <a:ext cx="859553" cy="51385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1313360-781B-4FDA-BC71-B5C23556F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880"/>
            <a:stretch/>
          </p:blipFill>
          <p:spPr>
            <a:xfrm>
              <a:off x="1350059" y="5897462"/>
              <a:ext cx="6418147" cy="492678"/>
            </a:xfrm>
            <a:prstGeom prst="rect">
              <a:avLst/>
            </a:prstGeom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28A59-F23B-4A6C-81BA-7DE3FBA34D28}"/>
              </a:ext>
            </a:extLst>
          </p:cNvPr>
          <p:cNvSpPr/>
          <p:nvPr/>
        </p:nvSpPr>
        <p:spPr>
          <a:xfrm>
            <a:off x="8668460" y="5712903"/>
            <a:ext cx="1008081" cy="898884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0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52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LGBM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(Light Gradient Boosting Machine)</a:t>
            </a:r>
            <a:endParaRPr lang="ko-KR" altLang="en-US" sz="16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8485631" y="6458427"/>
            <a:ext cx="36111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LGBM </a:t>
            </a:r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공식 홈페이지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  <a:hlinkClick r:id="rId2"/>
              </a:rPr>
              <a:t>https://lightgbm.readthedocs.io/en/latest/#</a:t>
            </a:r>
            <a:endParaRPr lang="ko-KR" altLang="en-US" sz="1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9" name="Picture 6" descr="Image for post">
            <a:extLst>
              <a:ext uri="{FF2B5EF4-FFF2-40B4-BE49-F238E27FC236}">
                <a16:creationId xmlns:a16="http://schemas.microsoft.com/office/drawing/2014/main" id="{24D5143D-49E5-4B7E-A478-DA131C29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90" y="1943039"/>
            <a:ext cx="4382824" cy="15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for post">
            <a:extLst>
              <a:ext uri="{FF2B5EF4-FFF2-40B4-BE49-F238E27FC236}">
                <a16:creationId xmlns:a16="http://schemas.microsoft.com/office/drawing/2014/main" id="{8AF7E134-30E8-4461-B214-F1F0EFFC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2" y="1689853"/>
            <a:ext cx="4137814" cy="185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1ADD6ABC-7A81-42E5-9BA0-6FE7EE59554C}"/>
              </a:ext>
            </a:extLst>
          </p:cNvPr>
          <p:cNvSpPr/>
          <p:nvPr/>
        </p:nvSpPr>
        <p:spPr>
          <a:xfrm>
            <a:off x="6263114" y="1605856"/>
            <a:ext cx="4775200" cy="185635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F992B-01D1-4F99-A400-75981591FB97}"/>
              </a:ext>
            </a:extLst>
          </p:cNvPr>
          <p:cNvSpPr txBox="1"/>
          <p:nvPr/>
        </p:nvSpPr>
        <p:spPr>
          <a:xfrm>
            <a:off x="1313306" y="4889724"/>
            <a:ext cx="985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다른 알고리즘보다 낮은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loss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달성하는 경향이 있다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9BB9F-36E0-480B-B4B7-F16B2AF498DA}"/>
              </a:ext>
            </a:extLst>
          </p:cNvPr>
          <p:cNvSpPr txBox="1"/>
          <p:nvPr/>
        </p:nvSpPr>
        <p:spPr>
          <a:xfrm>
            <a:off x="1313306" y="3799398"/>
            <a:ext cx="844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Light GBM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은 트리 기반의 학습 알고리즘인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gradient boosting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방식의 프레임 워크이다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BA37F-03C5-40FC-A252-F326C866DE50}"/>
              </a:ext>
            </a:extLst>
          </p:cNvPr>
          <p:cNvSpPr txBox="1"/>
          <p:nvPr/>
        </p:nvSpPr>
        <p:spPr>
          <a:xfrm>
            <a:off x="1313306" y="4344561"/>
            <a:ext cx="8669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다른 알고리즘은 나무를 수평으로 확장하는 반면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LGBM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은 나무를 수직으로 확장한다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A4743-66D3-4A58-A460-583D81F9BE5E}"/>
              </a:ext>
            </a:extLst>
          </p:cNvPr>
          <p:cNvSpPr txBox="1"/>
          <p:nvPr/>
        </p:nvSpPr>
        <p:spPr>
          <a:xfrm>
            <a:off x="1313307" y="5434887"/>
            <a:ext cx="985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최대 손실 값을 가지는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리프노드를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지속적으로 분할하면서 트리가 깊어지고 비대칭적으로 생성하여 예측 오류 손실을 최소화</a:t>
            </a:r>
          </a:p>
        </p:txBody>
      </p:sp>
    </p:spTree>
    <p:extLst>
      <p:ext uri="{BB962C8B-B14F-4D97-AF65-F5344CB8AC3E}">
        <p14:creationId xmlns:p14="http://schemas.microsoft.com/office/powerpoint/2010/main" val="371785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06A79E5-2F4C-4F05-939E-44863D8A1A07}"/>
              </a:ext>
            </a:extLst>
          </p:cNvPr>
          <p:cNvSpPr txBox="1"/>
          <p:nvPr/>
        </p:nvSpPr>
        <p:spPr>
          <a:xfrm>
            <a:off x="877078" y="755243"/>
            <a:ext cx="52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LGBM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(Light Gradient Boosting Machine)</a:t>
            </a:r>
            <a:endParaRPr lang="ko-KR" altLang="en-US" sz="16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0018-5851-465E-A1AB-A5C8D67FBBB0}"/>
              </a:ext>
            </a:extLst>
          </p:cNvPr>
          <p:cNvSpPr/>
          <p:nvPr/>
        </p:nvSpPr>
        <p:spPr>
          <a:xfrm>
            <a:off x="1079796" y="3166068"/>
            <a:ext cx="3145871" cy="3086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8F8D7-C915-43B3-9C11-5A17F2B93467}"/>
              </a:ext>
            </a:extLst>
          </p:cNvPr>
          <p:cNvSpPr/>
          <p:nvPr/>
        </p:nvSpPr>
        <p:spPr>
          <a:xfrm>
            <a:off x="4225667" y="1283747"/>
            <a:ext cx="6094602" cy="49492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F42288-A158-4848-A7A8-DC73DC7BCA38}"/>
              </a:ext>
            </a:extLst>
          </p:cNvPr>
          <p:cNvSpPr/>
          <p:nvPr/>
        </p:nvSpPr>
        <p:spPr>
          <a:xfrm>
            <a:off x="1079796" y="1283750"/>
            <a:ext cx="3145871" cy="3086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05D03-CCD6-4CCD-926B-87FDEA3E5DB4}"/>
              </a:ext>
            </a:extLst>
          </p:cNvPr>
          <p:cNvSpPr txBox="1"/>
          <p:nvPr/>
        </p:nvSpPr>
        <p:spPr>
          <a:xfrm>
            <a:off x="2245956" y="2508309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6BCF-C4A3-4988-80E2-14FBBBD61166}"/>
              </a:ext>
            </a:extLst>
          </p:cNvPr>
          <p:cNvSpPr txBox="1"/>
          <p:nvPr/>
        </p:nvSpPr>
        <p:spPr>
          <a:xfrm>
            <a:off x="4752791" y="1478374"/>
            <a:ext cx="470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XGBoost</a:t>
            </a:r>
            <a:r>
              <a:rPr lang="en-US" altLang="ko-KR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대비 더 빠른 학습과 예측 수행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CC2E0-572D-4B3E-B225-84ADCF71C171}"/>
              </a:ext>
            </a:extLst>
          </p:cNvPr>
          <p:cNvSpPr txBox="1"/>
          <p:nvPr/>
        </p:nvSpPr>
        <p:spPr>
          <a:xfrm>
            <a:off x="2245956" y="4980737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단점</a:t>
            </a:r>
            <a:endParaRPr lang="ko-KR" altLang="en-US" sz="2400" b="1" i="0" dirty="0">
              <a:solidFill>
                <a:schemeClr val="bg1"/>
              </a:solidFill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EB513-0115-4F03-A322-C2EE52CB3322}"/>
              </a:ext>
            </a:extLst>
          </p:cNvPr>
          <p:cNvSpPr txBox="1"/>
          <p:nvPr/>
        </p:nvSpPr>
        <p:spPr>
          <a:xfrm>
            <a:off x="4655816" y="4684357"/>
            <a:ext cx="543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적은 데이터 세트에 적용할 경우 과적합이 발생하기 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DCD66-5D66-44F7-9D55-C8D834C2CC1B}"/>
              </a:ext>
            </a:extLst>
          </p:cNvPr>
          <p:cNvSpPr txBox="1"/>
          <p:nvPr/>
        </p:nvSpPr>
        <p:spPr>
          <a:xfrm>
            <a:off x="4752791" y="2035118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더 작은 메모리 사용량</a:t>
            </a:r>
            <a:endParaRPr lang="en-US" altLang="ko-KR" sz="2000" b="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1E1B80-6EA4-4E67-BC89-27AB05321E80}"/>
              </a:ext>
            </a:extLst>
          </p:cNvPr>
          <p:cNvCxnSpPr>
            <a:cxnSpLocks/>
          </p:cNvCxnSpPr>
          <p:nvPr/>
        </p:nvCxnSpPr>
        <p:spPr>
          <a:xfrm>
            <a:off x="1140903" y="4370664"/>
            <a:ext cx="911044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E1CD9-F32E-405E-8939-289FCFF92113}"/>
              </a:ext>
            </a:extLst>
          </p:cNvPr>
          <p:cNvSpPr txBox="1"/>
          <p:nvPr/>
        </p:nvSpPr>
        <p:spPr>
          <a:xfrm>
            <a:off x="4752791" y="259186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카테고리형 피처의 자동 변환과 최적 분할</a:t>
            </a:r>
            <a:endParaRPr lang="en-US" altLang="ko-KR" sz="2000" b="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B642C-C9BB-4563-9DF7-6D662638506F}"/>
              </a:ext>
            </a:extLst>
          </p:cNvPr>
          <p:cNvSpPr txBox="1"/>
          <p:nvPr/>
        </p:nvSpPr>
        <p:spPr>
          <a:xfrm>
            <a:off x="4752791" y="314863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모델의 </a:t>
            </a:r>
            <a:r>
              <a:rPr lang="ko-KR" altLang="en-US" sz="2000" b="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해석력이</a:t>
            </a: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높음</a:t>
            </a:r>
            <a:endParaRPr lang="en-US" altLang="ko-KR" sz="2000" b="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4AE84-83D9-429A-BC77-56D8C763E2BD}"/>
              </a:ext>
            </a:extLst>
          </p:cNvPr>
          <p:cNvSpPr txBox="1"/>
          <p:nvPr/>
        </p:nvSpPr>
        <p:spPr>
          <a:xfrm>
            <a:off x="4752791" y="370109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이상치와 노이즈에 큰 영향을 받지 않음</a:t>
            </a:r>
            <a:endParaRPr lang="en-US" altLang="ko-KR" sz="2000" b="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662E7-F6BD-4304-8F45-AFA2C8B70A22}"/>
              </a:ext>
            </a:extLst>
          </p:cNvPr>
          <p:cNvSpPr txBox="1"/>
          <p:nvPr/>
        </p:nvSpPr>
        <p:spPr>
          <a:xfrm>
            <a:off x="4655816" y="5227334"/>
            <a:ext cx="5431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부스팅</a:t>
            </a: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알고리즘 특성상 약점을 보완하려고 하기 때문에 잘못된 레이블링이나 </a:t>
            </a:r>
            <a:r>
              <a:rPr lang="ko-KR" altLang="en-US" sz="2000" b="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아웃라이어에</a:t>
            </a:r>
            <a:r>
              <a:rPr lang="ko-KR" altLang="en-US" sz="2000" b="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필요 이상으로 민감</a:t>
            </a:r>
            <a:endParaRPr lang="en-US" altLang="ko-KR" sz="2000" b="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4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28012" y="704443"/>
            <a:ext cx="493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Hyperparameter Optimization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C07360-3A4E-435D-B0A0-C533554AB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74" y="1166108"/>
            <a:ext cx="4613052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E83A13-1ADA-44B9-95A0-16CCFBFF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54" y="1866106"/>
            <a:ext cx="5800431" cy="3125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99EB9-7EBE-456C-B2E6-130BC0D63A97}"/>
              </a:ext>
            </a:extLst>
          </p:cNvPr>
          <p:cNvSpPr txBox="1"/>
          <p:nvPr/>
        </p:nvSpPr>
        <p:spPr>
          <a:xfrm>
            <a:off x="1268018" y="5361117"/>
            <a:ext cx="493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학습을 수행하기 위해 사전에 설정해야 하는 값인 </a:t>
            </a:r>
            <a:endParaRPr lang="en-US" altLang="ko-KR" sz="16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l"/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파라미터의 </a:t>
            </a:r>
            <a:r>
              <a:rPr lang="ko-KR" altLang="en-US" sz="1600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최적값을</a:t>
            </a:r>
            <a:r>
              <a:rPr lang="ko-KR" altLang="en-US" sz="16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탐색하는 문제</a:t>
            </a:r>
          </a:p>
        </p:txBody>
      </p:sp>
    </p:spTree>
    <p:extLst>
      <p:ext uri="{BB962C8B-B14F-4D97-AF65-F5344CB8AC3E}">
        <p14:creationId xmlns:p14="http://schemas.microsoft.com/office/powerpoint/2010/main" val="347005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838200" y="365125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b="1" i="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E055C-A608-411B-A54F-6B81EB5A3DEF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매 회 새로운 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hyperparameter 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값에 대한 조사를 수행할 시 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사전 </a:t>
            </a:r>
            <a:r>
              <a:rPr lang="ko-KR" altLang="en-US" sz="20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지식’을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충분히 반영하면서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동시에 전체적인 탐색 과정을 좀 더 체계적으로 수행하기 위해 고려해볼 수 있는 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Hyperparameter Optimization 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방법론</a:t>
            </a:r>
            <a:endParaRPr lang="en-US" altLang="ko-KR" sz="20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1709B-DA58-4A87-B148-E3E453D35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35" b="-1"/>
          <a:stretch/>
        </p:blipFill>
        <p:spPr>
          <a:xfrm>
            <a:off x="5326113" y="1484832"/>
            <a:ext cx="6170299" cy="422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A31C6-3060-4F79-958A-4310CF013A10}"/>
              </a:ext>
            </a:extLst>
          </p:cNvPr>
          <p:cNvSpPr txBox="1"/>
          <p:nvPr/>
        </p:nvSpPr>
        <p:spPr>
          <a:xfrm>
            <a:off x="828012" y="704443"/>
            <a:ext cx="493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  <a:cs typeface="+mj-cs"/>
              </a:rPr>
              <a:t>Bayesian Optimization</a:t>
            </a:r>
            <a:endParaRPr lang="en-US" altLang="ko-KR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33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4A06311A-824F-4254-B22E-657171BE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117948"/>
            <a:ext cx="9544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1181058" y="2875901"/>
            <a:ext cx="246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내용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endParaRPr lang="ko-KR" altLang="en-US" sz="16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393486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심리성향 예측 </a:t>
            </a:r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ai </a:t>
            </a:r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공모전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3F485-10B6-4945-804C-89EA9E42FF21}"/>
              </a:ext>
            </a:extLst>
          </p:cNvPr>
          <p:cNvSpPr txBox="1"/>
          <p:nvPr/>
        </p:nvSpPr>
        <p:spPr>
          <a:xfrm>
            <a:off x="1181058" y="3448169"/>
            <a:ext cx="1343067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개발 기간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endParaRPr lang="ko-KR" altLang="en-US" sz="16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E431-A5A0-4DC7-A4FE-F3932009C1D9}"/>
              </a:ext>
            </a:extLst>
          </p:cNvPr>
          <p:cNvSpPr txBox="1"/>
          <p:nvPr/>
        </p:nvSpPr>
        <p:spPr>
          <a:xfrm>
            <a:off x="1181058" y="4063526"/>
            <a:ext cx="2200317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사용언어 및 활용 기술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endParaRPr lang="ko-KR" altLang="en-US" sz="16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9D5ED-2F45-446B-B1A0-D695EBC78B31}"/>
              </a:ext>
            </a:extLst>
          </p:cNvPr>
          <p:cNvSpPr txBox="1"/>
          <p:nvPr/>
        </p:nvSpPr>
        <p:spPr>
          <a:xfrm>
            <a:off x="1181058" y="1379269"/>
            <a:ext cx="1724067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프로젝트명 </a:t>
            </a:r>
            <a:r>
              <a:rPr lang="en-US" altLang="ko-KR" sz="16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endParaRPr lang="ko-KR" altLang="en-US" sz="16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E275E-4CE0-4ACE-9BE7-688BC75F1A0A}"/>
              </a:ext>
            </a:extLst>
          </p:cNvPr>
          <p:cNvSpPr txBox="1"/>
          <p:nvPr/>
        </p:nvSpPr>
        <p:spPr>
          <a:xfrm>
            <a:off x="1181057" y="1836146"/>
            <a:ext cx="9048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https://dacon.io/competitions/official/235647/overview/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0FD7BF-360F-40A8-948A-E247C0299977}"/>
              </a:ext>
            </a:extLst>
          </p:cNvPr>
          <p:cNvSpPr txBox="1"/>
          <p:nvPr/>
        </p:nvSpPr>
        <p:spPr>
          <a:xfrm>
            <a:off x="3769824" y="4063526"/>
            <a:ext cx="7545876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1)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파이썬 </a:t>
            </a:r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numpy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pandas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등의 패키지를 활용해 데이터를 가공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maltplot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이용해 분석을 시각화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2) </a:t>
            </a:r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catboost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LGBM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모델등을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활용한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머신러닝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26CF6-536C-4D8B-A209-0E5995A9C4F5}"/>
              </a:ext>
            </a:extLst>
          </p:cNvPr>
          <p:cNvSpPr txBox="1"/>
          <p:nvPr/>
        </p:nvSpPr>
        <p:spPr>
          <a:xfrm>
            <a:off x="3769824" y="3448169"/>
            <a:ext cx="242142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2020.07 - 2020.08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F16E3-5F8B-488A-B1D6-4CA828C94A6F}"/>
              </a:ext>
            </a:extLst>
          </p:cNvPr>
          <p:cNvSpPr txBox="1"/>
          <p:nvPr/>
        </p:nvSpPr>
        <p:spPr>
          <a:xfrm>
            <a:off x="3769824" y="2853090"/>
            <a:ext cx="7545876" cy="38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심리테스트를 활용하여 테스트 참가자의 국가 선거 투표 여부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3CA14A-24AB-42A7-989E-F98F52BA3CAF}"/>
              </a:ext>
            </a:extLst>
          </p:cNvPr>
          <p:cNvSpPr txBox="1"/>
          <p:nvPr/>
        </p:nvSpPr>
        <p:spPr>
          <a:xfrm>
            <a:off x="3769824" y="1379269"/>
            <a:ext cx="491697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심리성향 예측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ai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공모전</a:t>
            </a:r>
          </a:p>
        </p:txBody>
      </p:sp>
    </p:spTree>
    <p:extLst>
      <p:ext uri="{BB962C8B-B14F-4D97-AF65-F5344CB8AC3E}">
        <p14:creationId xmlns:p14="http://schemas.microsoft.com/office/powerpoint/2010/main" val="1984502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B68FA-D3E5-4A2F-955A-882F84C510A5}"/>
              </a:ext>
            </a:extLst>
          </p:cNvPr>
          <p:cNvSpPr/>
          <p:nvPr/>
        </p:nvSpPr>
        <p:spPr>
          <a:xfrm>
            <a:off x="1079796" y="3166068"/>
            <a:ext cx="3145871" cy="3086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8A422-76C6-40C1-87B4-00537C147457}"/>
              </a:ext>
            </a:extLst>
          </p:cNvPr>
          <p:cNvSpPr/>
          <p:nvPr/>
        </p:nvSpPr>
        <p:spPr>
          <a:xfrm>
            <a:off x="4225667" y="1283749"/>
            <a:ext cx="6094602" cy="49492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D8780-5BB1-46FA-AADB-B68F6CE0BD4D}"/>
              </a:ext>
            </a:extLst>
          </p:cNvPr>
          <p:cNvSpPr/>
          <p:nvPr/>
        </p:nvSpPr>
        <p:spPr>
          <a:xfrm>
            <a:off x="1079796" y="1283750"/>
            <a:ext cx="3145871" cy="3086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1969119" y="2508309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encoding</a:t>
            </a:r>
            <a:endParaRPr lang="ko-KR" altLang="en-US" sz="2400" b="1" i="0" dirty="0">
              <a:solidFill>
                <a:schemeClr val="bg1"/>
              </a:solidFill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E1B9F-C295-4CC3-A39C-FB966189A24C}"/>
              </a:ext>
            </a:extLst>
          </p:cNvPr>
          <p:cNvSpPr txBox="1"/>
          <p:nvPr/>
        </p:nvSpPr>
        <p:spPr>
          <a:xfrm>
            <a:off x="4752791" y="1409585"/>
            <a:ext cx="442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on</a:t>
            </a:r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e-hot</a:t>
            </a:r>
          </a:p>
          <a:p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bias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가장 적다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E06DD-1E5E-44C8-B166-5DCF1A8EF0BD}"/>
              </a:ext>
            </a:extLst>
          </p:cNvPr>
          <p:cNvSpPr txBox="1"/>
          <p:nvPr/>
        </p:nvSpPr>
        <p:spPr>
          <a:xfrm>
            <a:off x="2108287" y="4980737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scaling</a:t>
            </a:r>
            <a:endParaRPr lang="ko-KR" altLang="en-US" sz="2400" b="1" i="0" dirty="0">
              <a:solidFill>
                <a:schemeClr val="bg1"/>
              </a:solidFill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EC1F6-FE27-4EC3-B0B0-34E423BF1E7E}"/>
              </a:ext>
            </a:extLst>
          </p:cNvPr>
          <p:cNvSpPr txBox="1"/>
          <p:nvPr/>
        </p:nvSpPr>
        <p:spPr>
          <a:xfrm>
            <a:off x="4752791" y="4709524"/>
            <a:ext cx="4786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minmax</a:t>
            </a:r>
          </a:p>
          <a:p>
            <a:r>
              <a:rPr lang="ko-KR" altLang="en-US" sz="20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최소값</a:t>
            </a:r>
            <a:r>
              <a:rPr lang="en-US" altLang="ko-KR" sz="2000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min)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 최대값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(max)</a:t>
            </a:r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사용하여 ‘</a:t>
            </a:r>
            <a:r>
              <a:rPr lang="en-US" altLang="ko-KR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0~1’ </a:t>
            </a:r>
          </a:p>
          <a:p>
            <a:r>
              <a:rPr lang="ko-KR" altLang="en-US" sz="2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사이의 범위로 데이터를 표준화</a:t>
            </a:r>
            <a:endParaRPr lang="ko-KR" altLang="en-US" sz="20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7282-A8F2-4D75-863E-9CCF4ED89BBE}"/>
              </a:ext>
            </a:extLst>
          </p:cNvPr>
          <p:cNvSpPr txBox="1"/>
          <p:nvPr/>
        </p:nvSpPr>
        <p:spPr>
          <a:xfrm>
            <a:off x="4752791" y="2320709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frequency</a:t>
            </a:r>
          </a:p>
          <a:p>
            <a:r>
              <a:rPr lang="ko-KR" altLang="en-US" sz="18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값 분포에 대한 정보가 잘 보존</a:t>
            </a:r>
            <a:endParaRPr lang="en-US" altLang="ko-KR" sz="1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18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값의 빈도가 타겟과 연관이 있으면 유용</a:t>
            </a:r>
            <a:endParaRPr lang="en-US" altLang="ko-KR" sz="1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1CE45-5F79-4848-996B-D304DDB5863B}"/>
              </a:ext>
            </a:extLst>
          </p:cNvPr>
          <p:cNvSpPr txBox="1"/>
          <p:nvPr/>
        </p:nvSpPr>
        <p:spPr>
          <a:xfrm>
            <a:off x="4752791" y="3416499"/>
            <a:ext cx="60946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mean(smooth)</a:t>
            </a:r>
          </a:p>
          <a:p>
            <a:r>
              <a:rPr lang="ko-KR" altLang="en-US" sz="18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타겟을 이용하여 평균값을 얻어내 설명</a:t>
            </a:r>
            <a:endParaRPr lang="en-US" altLang="ko-KR" sz="1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D2FC0-D34E-4F97-85DF-235BFF7EDB05}"/>
              </a:ext>
            </a:extLst>
          </p:cNvPr>
          <p:cNvSpPr txBox="1"/>
          <p:nvPr/>
        </p:nvSpPr>
        <p:spPr>
          <a:xfrm>
            <a:off x="828012" y="704443"/>
            <a:ext cx="493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+mj-cs"/>
              </a:rPr>
              <a:t>LGBM</a:t>
            </a:r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+mj-cs"/>
              </a:rPr>
              <a:t>을 위한 </a:t>
            </a:r>
            <a:r>
              <a:rPr lang="ko-KR" altLang="en-US" sz="2400" b="1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+mj-cs"/>
              </a:rPr>
              <a:t>전처리</a:t>
            </a:r>
            <a:endParaRPr lang="en-US" altLang="ko-KR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  <a:cs typeface="+mj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8E908E-62AD-4AC1-9396-2D3AD40A85F6}"/>
              </a:ext>
            </a:extLst>
          </p:cNvPr>
          <p:cNvCxnSpPr>
            <a:cxnSpLocks/>
          </p:cNvCxnSpPr>
          <p:nvPr/>
        </p:nvCxnSpPr>
        <p:spPr>
          <a:xfrm>
            <a:off x="1140903" y="4370664"/>
            <a:ext cx="911044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0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877078" y="755243"/>
            <a:ext cx="108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C08024-1666-4277-B9EC-055FC030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32" y="1443410"/>
            <a:ext cx="6042819" cy="41980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887AAA-023A-4FF5-B81A-236C9F38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37" y="5740807"/>
            <a:ext cx="9534525" cy="7239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D235793-6364-4B36-A608-72226A6D04C0}"/>
              </a:ext>
            </a:extLst>
          </p:cNvPr>
          <p:cNvSpPr/>
          <p:nvPr/>
        </p:nvSpPr>
        <p:spPr>
          <a:xfrm>
            <a:off x="8935672" y="5740807"/>
            <a:ext cx="1131117" cy="72390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82C2EF-45CB-4F57-9F37-D6418C2B8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4"/>
          <a:stretch/>
        </p:blipFill>
        <p:spPr>
          <a:xfrm>
            <a:off x="0" y="-16780"/>
            <a:ext cx="8410575" cy="6874779"/>
          </a:xfrm>
          <a:prstGeom prst="rect">
            <a:avLst/>
          </a:prstGeom>
        </p:spPr>
      </p:pic>
      <p:pic>
        <p:nvPicPr>
          <p:cNvPr id="5122" name="Picture 2" descr="아들러심리학대학 (6개월과정) 2기 | 러너코리아">
            <a:extLst>
              <a:ext uri="{FF2B5EF4-FFF2-40B4-BE49-F238E27FC236}">
                <a16:creationId xmlns:a16="http://schemas.microsoft.com/office/drawing/2014/main" id="{A03E377A-6021-4C22-B839-AC9E4AE15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7" t="29565"/>
          <a:stretch/>
        </p:blipFill>
        <p:spPr bwMode="auto">
          <a:xfrm>
            <a:off x="8410575" y="-16779"/>
            <a:ext cx="3781425" cy="68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느낀 점 및 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D85F-631D-4F29-8A7E-A81DB3A7AE57}"/>
              </a:ext>
            </a:extLst>
          </p:cNvPr>
          <p:cNvSpPr txBox="1"/>
          <p:nvPr/>
        </p:nvSpPr>
        <p:spPr>
          <a:xfrm>
            <a:off x="4232945" y="6509505"/>
            <a:ext cx="79590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https://m.blog.naver.com/PostView.nhn?blogId=xiaoeun1205&amp;logNo=220511063250&amp;proxyReferer=https%3A%2F%2Fwww.google.com%2F</a:t>
            </a:r>
          </a:p>
        </p:txBody>
      </p:sp>
    </p:spTree>
    <p:extLst>
      <p:ext uri="{BB962C8B-B14F-4D97-AF65-F5344CB8AC3E}">
        <p14:creationId xmlns:p14="http://schemas.microsoft.com/office/powerpoint/2010/main" val="249318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6B94A83C-AF80-42E6-91C6-A7892164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117948"/>
            <a:ext cx="9544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느낀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1313305" y="2313238"/>
            <a:ext cx="9651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심리 설문조사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범주형 변수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다루는 방법을 이해하고 이를 다양한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it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기획에 적용할 수 있는 방안에 대해 생각해본 계기가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313305" y="2942070"/>
            <a:ext cx="8568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빠르게 변하는 분석 트렌드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기술을 학습하고자 하는 의지가 생김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62A1F-1DD7-4194-A046-A11B6F73F822}"/>
              </a:ext>
            </a:extLst>
          </p:cNvPr>
          <p:cNvSpPr txBox="1"/>
          <p:nvPr/>
        </p:nvSpPr>
        <p:spPr>
          <a:xfrm>
            <a:off x="1313305" y="3584740"/>
            <a:ext cx="6622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파라미터 최적화를 통해 평가 지표에 따른 모델의 다양한 활용성을 이해함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5F48-4799-494A-877D-847D6666879B}"/>
              </a:ext>
            </a:extLst>
          </p:cNvPr>
          <p:cNvSpPr txBox="1"/>
          <p:nvPr/>
        </p:nvSpPr>
        <p:spPr>
          <a:xfrm>
            <a:off x="1313305" y="1670568"/>
            <a:ext cx="9210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심리학 테스트의 범주가 넓어짐에 따라 해당 영역의 데이터 분석 방법 탐구함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D381E-0B90-4E96-8BBD-DF14B6E6AEEA}"/>
              </a:ext>
            </a:extLst>
          </p:cNvPr>
          <p:cNvSpPr txBox="1"/>
          <p:nvPr/>
        </p:nvSpPr>
        <p:spPr>
          <a:xfrm>
            <a:off x="1313305" y="4227410"/>
            <a:ext cx="6622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부스팅과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배깅의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차이를 알고 앙상블 모델의 활용법을 익힘</a:t>
            </a:r>
          </a:p>
        </p:txBody>
      </p:sp>
    </p:spTree>
    <p:extLst>
      <p:ext uri="{BB962C8B-B14F-4D97-AF65-F5344CB8AC3E}">
        <p14:creationId xmlns:p14="http://schemas.microsoft.com/office/powerpoint/2010/main" val="2826269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CE8B9EEC-9A53-4110-B3A4-0F9C9553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117948"/>
            <a:ext cx="9544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37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한계점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1313305" y="1695424"/>
            <a:ext cx="9210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데이터 자체의 수 부족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테스트 자체의 신빙성 부족 및 투표여부와의 상관관계 부족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21326-442B-46C9-B696-DD70E0D34FD6}"/>
              </a:ext>
            </a:extLst>
          </p:cNvPr>
          <p:cNvSpPr txBox="1"/>
          <p:nvPr/>
        </p:nvSpPr>
        <p:spPr>
          <a:xfrm>
            <a:off x="1313305" y="2341936"/>
            <a:ext cx="9017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머신 러닝 모델에 대한 기본 지식의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313305" y="2988448"/>
            <a:ext cx="8568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전처리에 따라 모델의 적합도가 달라져서 점수도 달라진다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62A1F-1DD7-4194-A046-A11B6F73F822}"/>
              </a:ext>
            </a:extLst>
          </p:cNvPr>
          <p:cNvSpPr txBox="1"/>
          <p:nvPr/>
        </p:nvSpPr>
        <p:spPr>
          <a:xfrm>
            <a:off x="1313305" y="3630336"/>
            <a:ext cx="6622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모델에 맞는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87470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EC7E8CF6-C9F3-4275-BDD1-58F85DE2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54" y="1485900"/>
            <a:ext cx="10808146" cy="54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ED9A3-5B59-4591-80C3-C9A416CDAAC7}"/>
              </a:ext>
            </a:extLst>
          </p:cNvPr>
          <p:cNvSpPr txBox="1"/>
          <p:nvPr/>
        </p:nvSpPr>
        <p:spPr>
          <a:xfrm>
            <a:off x="1623698" y="3731766"/>
            <a:ext cx="563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dirty="0">
                <a:solidFill>
                  <a:srgbClr val="0563C1"/>
                </a:solidFill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  <a:cs typeface="Times New Roman" panose="02020603050405020304" pitchFamily="18" charset="0"/>
                <a:hlinkClick r:id="rId3"/>
              </a:rPr>
              <a:t>https://github.com/Chachaeul/TeamProject</a:t>
            </a:r>
            <a:endParaRPr lang="ko-KR" altLang="en-US" sz="48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6507B-1B86-4ECA-B004-2C461D8144D4}"/>
              </a:ext>
            </a:extLst>
          </p:cNvPr>
          <p:cNvSpPr txBox="1"/>
          <p:nvPr/>
        </p:nvSpPr>
        <p:spPr>
          <a:xfrm>
            <a:off x="239515" y="4433706"/>
            <a:ext cx="90701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800" i="0" dirty="0">
                <a:effectLst/>
                <a:latin typeface="Typonia [standard]" panose="02000508000000020004" pitchFamily="50" charset="0"/>
                <a:ea typeface="서울남산 장체EB" panose="02020603020101020101" pitchFamily="18" charset="-127"/>
              </a:rPr>
              <a:t>Thank YOU for Watching</a:t>
            </a:r>
            <a:endParaRPr lang="ko-KR" altLang="en-US" sz="13800" i="0" dirty="0">
              <a:effectLst/>
              <a:latin typeface="Typonia [standard]" panose="02000508000000020004" pitchFamily="50" charset="0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변수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E340D-40E9-4329-98BB-B83B8FAD0982}"/>
              </a:ext>
            </a:extLst>
          </p:cNvPr>
          <p:cNvSpPr txBox="1"/>
          <p:nvPr/>
        </p:nvSpPr>
        <p:spPr>
          <a:xfrm>
            <a:off x="3476626" y="6520160"/>
            <a:ext cx="88868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0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https://m.blog.naver.com/PostView.nhn?blogId=nabisuper123&amp;logNo=220745066511&amp;proxyReferer=https:%2F%2Fwww.google.com%2F</a:t>
            </a:r>
          </a:p>
        </p:txBody>
      </p:sp>
      <p:pic>
        <p:nvPicPr>
          <p:cNvPr id="2" name="그림 1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AFB0213F-A30D-4425-8155-16ADF711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마키아벨리스트 테스트 - 자기탐구 - 유멘시아">
            <a:extLst>
              <a:ext uri="{FF2B5EF4-FFF2-40B4-BE49-F238E27FC236}">
                <a16:creationId xmlns:a16="http://schemas.microsoft.com/office/drawing/2014/main" id="{DC156971-0183-422A-BE05-30828ECE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-16013"/>
            <a:ext cx="10327835" cy="68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1571583" y="1942451"/>
            <a:ext cx="9048834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성격의 구성개념은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세기 정치가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Machiavelli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실제 이야기에서 파생되었다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393486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테스트란</a:t>
            </a:r>
            <a:r>
              <a:rPr lang="en-US" altLang="ko-KR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?</a:t>
            </a:r>
            <a:endParaRPr lang="ko-KR" altLang="en-US" sz="2400" b="1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3F485-10B6-4945-804C-89EA9E42FF21}"/>
              </a:ext>
            </a:extLst>
          </p:cNvPr>
          <p:cNvSpPr txBox="1"/>
          <p:nvPr/>
        </p:nvSpPr>
        <p:spPr>
          <a:xfrm>
            <a:off x="1571583" y="2514719"/>
            <a:ext cx="9048834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성취동기가 높아 이를 충족시키기 위해 상대방을 쉽게 속이고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사악하고 냉소적이며 교활하고 위선적인 성격 특성을 지니고 있다고 보고되었다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3D7C-ED12-4B6A-8D2F-14322011A5FC}"/>
              </a:ext>
            </a:extLst>
          </p:cNvPr>
          <p:cNvSpPr txBox="1"/>
          <p:nvPr/>
        </p:nvSpPr>
        <p:spPr>
          <a:xfrm>
            <a:off x="7304057" y="6137256"/>
            <a:ext cx="4887943" cy="50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atin typeface="+mn-ea"/>
              </a:rPr>
              <a:t>출처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한국판 마키아벨리즘 성격 척도</a:t>
            </a:r>
            <a:r>
              <a:rPr lang="en-US" altLang="ko-KR" sz="1100" dirty="0">
                <a:latin typeface="+mn-ea"/>
              </a:rPr>
              <a:t>(MPS)</a:t>
            </a:r>
            <a:r>
              <a:rPr lang="ko-KR" altLang="en-US" sz="1100" dirty="0">
                <a:latin typeface="+mn-ea"/>
              </a:rPr>
              <a:t>의 타당화 및 신뢰도 연구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dirty="0">
                <a:latin typeface="+mn-ea"/>
              </a:rPr>
              <a:t>그림 출처 </a:t>
            </a:r>
            <a:r>
              <a:rPr lang="en-US" altLang="ko-KR" sz="1100" dirty="0">
                <a:latin typeface="+mn-ea"/>
              </a:rPr>
              <a:t>: https://umentia.com/psy31/3788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E431-A5A0-4DC7-A4FE-F3932009C1D9}"/>
              </a:ext>
            </a:extLst>
          </p:cNvPr>
          <p:cNvSpPr txBox="1"/>
          <p:nvPr/>
        </p:nvSpPr>
        <p:spPr>
          <a:xfrm>
            <a:off x="1571583" y="3407075"/>
            <a:ext cx="9048834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조직내에서의 행동 관련 분야와 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관련지어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연구되는 분야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E83E7-F390-4B07-BED1-5A4129250113}"/>
              </a:ext>
            </a:extLst>
          </p:cNvPr>
          <p:cNvSpPr txBox="1"/>
          <p:nvPr/>
        </p:nvSpPr>
        <p:spPr>
          <a:xfrm>
            <a:off x="1571582" y="3979343"/>
            <a:ext cx="9465385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성격특성을 가진 사람은 조직에 해가 되는 행동이나 반 생산적인 업무행동을 할 가능성이 높다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7F9E-D000-4CF6-82D6-C4C14D253C19}"/>
              </a:ext>
            </a:extLst>
          </p:cNvPr>
          <p:cNvSpPr txBox="1"/>
          <p:nvPr/>
        </p:nvSpPr>
        <p:spPr>
          <a:xfrm>
            <a:off x="1571582" y="4549145"/>
            <a:ext cx="9465385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타인에 대한 불신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지위에 대한 욕구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통제에 대한 욕구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비도덕적 조종의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가지 하위 요인으로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9D5ED-2F45-446B-B1A0-D695EBC78B31}"/>
              </a:ext>
            </a:extLst>
          </p:cNvPr>
          <p:cNvSpPr txBox="1"/>
          <p:nvPr/>
        </p:nvSpPr>
        <p:spPr>
          <a:xfrm>
            <a:off x="1571583" y="1370183"/>
            <a:ext cx="9048834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어둠의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요소로 불리는 인격 특성 가운데 하나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7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마키아벨리스트 테스트 - 자기탐구 - 유멘시아">
            <a:extLst>
              <a:ext uri="{FF2B5EF4-FFF2-40B4-BE49-F238E27FC236}">
                <a16:creationId xmlns:a16="http://schemas.microsoft.com/office/drawing/2014/main" id="{A4EE1057-BA77-4937-AC7E-D9F04B42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-16013"/>
            <a:ext cx="10327835" cy="68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39348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마키아벨리즘 테스트 문항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AC55B-2B40-496B-8C72-1AC588CACF21}"/>
              </a:ext>
            </a:extLst>
          </p:cNvPr>
          <p:cNvSpPr txBox="1"/>
          <p:nvPr/>
        </p:nvSpPr>
        <p:spPr>
          <a:xfrm>
            <a:off x="1571583" y="1947700"/>
            <a:ext cx="9048834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13.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나는 타인을 신뢰하지 않기 때문에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집단에 참여하는 것을 좋아하지 않는다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0A6A7-7340-42E0-B7A2-7904DE16E3B6}"/>
              </a:ext>
            </a:extLst>
          </p:cNvPr>
          <p:cNvSpPr txBox="1"/>
          <p:nvPr/>
        </p:nvSpPr>
        <p:spPr>
          <a:xfrm>
            <a:off x="1571583" y="2509175"/>
            <a:ext cx="980227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15.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내가 일을 수행하는데 어떤 약점을 보인다면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다른 사람들이 그것을 이용할 것이다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9580B-E928-46A4-9225-FE5A7E237B7E}"/>
              </a:ext>
            </a:extLst>
          </p:cNvPr>
          <p:cNvSpPr txBox="1"/>
          <p:nvPr/>
        </p:nvSpPr>
        <p:spPr>
          <a:xfrm>
            <a:off x="1571583" y="3070650"/>
            <a:ext cx="980227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12.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사람들은 오직 개인적인 이득에 의해서 동기유발 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2E266-4F8F-4DF9-9EC8-2726C8AD1275}"/>
              </a:ext>
            </a:extLst>
          </p:cNvPr>
          <p:cNvSpPr txBox="1"/>
          <p:nvPr/>
        </p:nvSpPr>
        <p:spPr>
          <a:xfrm>
            <a:off x="1571583" y="3632125"/>
            <a:ext cx="980227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내가 성공하는데 도움이 된다고 믿는다면 나는 비윤리적인 것이라도 기꺼이 할 것이다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35AB4-F7D6-4A58-98F8-50DC57F11EFF}"/>
              </a:ext>
            </a:extLst>
          </p:cNvPr>
          <p:cNvSpPr txBox="1"/>
          <p:nvPr/>
        </p:nvSpPr>
        <p:spPr>
          <a:xfrm>
            <a:off x="1314911" y="1140785"/>
            <a:ext cx="9048834" cy="435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대표문항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CD17CA-500A-4CBA-A622-337AA763C4A4}"/>
              </a:ext>
            </a:extLst>
          </p:cNvPr>
          <p:cNvSpPr/>
          <p:nvPr/>
        </p:nvSpPr>
        <p:spPr>
          <a:xfrm>
            <a:off x="5079934" y="4397094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B4DD51-E6F4-4A70-BBD4-97F49981DB8E}"/>
              </a:ext>
            </a:extLst>
          </p:cNvPr>
          <p:cNvSpPr/>
          <p:nvPr/>
        </p:nvSpPr>
        <p:spPr>
          <a:xfrm>
            <a:off x="5079934" y="4717448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201F2D-AF01-42F1-AEC2-10908542EAA2}"/>
              </a:ext>
            </a:extLst>
          </p:cNvPr>
          <p:cNvSpPr/>
          <p:nvPr/>
        </p:nvSpPr>
        <p:spPr>
          <a:xfrm>
            <a:off x="5079934" y="5037802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9588C-0788-497B-AEE3-3C4E66316037}"/>
              </a:ext>
            </a:extLst>
          </p:cNvPr>
          <p:cNvSpPr txBox="1"/>
          <p:nvPr/>
        </p:nvSpPr>
        <p:spPr>
          <a:xfrm>
            <a:off x="7304057" y="6313862"/>
            <a:ext cx="4887943" cy="28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atin typeface="+mn-ea"/>
              </a:rPr>
              <a:t>출처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한국판 마키아벨리즘 성격 척도</a:t>
            </a:r>
            <a:r>
              <a:rPr lang="en-US" altLang="ko-KR" sz="1100" dirty="0">
                <a:latin typeface="+mn-ea"/>
              </a:rPr>
              <a:t>(MPS)</a:t>
            </a:r>
            <a:r>
              <a:rPr lang="ko-KR" altLang="en-US" sz="1100" dirty="0">
                <a:latin typeface="+mn-ea"/>
              </a:rPr>
              <a:t>의 타당화 및 신뢰도 연구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2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마키아벨리스트 테스트 - 자기탐구 - 유멘시아">
            <a:extLst>
              <a:ext uri="{FF2B5EF4-FFF2-40B4-BE49-F238E27FC236}">
                <a16:creationId xmlns:a16="http://schemas.microsoft.com/office/drawing/2014/main" id="{89FDCAC3-E601-4D44-A9CB-D0226CCF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-16013"/>
            <a:ext cx="10327835" cy="68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6A1884-C488-4E4C-BE71-6B9D97C72ACB}"/>
              </a:ext>
            </a:extLst>
          </p:cNvPr>
          <p:cNvSpPr txBox="1"/>
          <p:nvPr/>
        </p:nvSpPr>
        <p:spPr>
          <a:xfrm>
            <a:off x="5182685" y="963883"/>
            <a:ext cx="2533066" cy="5168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테스트 문항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테스트 질문까지 걸린 시간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연령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교육수준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모국어가 영어인가 아닌가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형제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자매 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성별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오른손잡이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왼손잡이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양손잡이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결혼유무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인종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종교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본인이 생각하는 성향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고향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유년기에 살았던 곳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전년도 투표 여부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허구인 단어의 의미를 안다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실존하는 단어의 의미를 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1795629" y="963883"/>
            <a:ext cx="1851870" cy="518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Q_A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Q_E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age_grou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education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engnat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F</a:t>
            </a: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amilysize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gender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hand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married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race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religion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tp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_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urban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voted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wf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_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wr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393486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i="0" dirty="0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변수 설명</a:t>
            </a:r>
          </a:p>
        </p:txBody>
      </p:sp>
    </p:spTree>
    <p:extLst>
      <p:ext uri="{BB962C8B-B14F-4D97-AF65-F5344CB8AC3E}">
        <p14:creationId xmlns:p14="http://schemas.microsoft.com/office/powerpoint/2010/main" val="35794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50454C2-4D93-4D9B-A9F6-0D0BEB38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67772"/>
            <a:ext cx="2929467" cy="478895"/>
          </a:xfrm>
        </p:spPr>
        <p:txBody>
          <a:bodyPr/>
          <a:lstStyle/>
          <a:p>
            <a:r>
              <a:rPr lang="ko-KR" altLang="en-US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평가지표 </a:t>
            </a:r>
            <a:r>
              <a:rPr lang="en-US" altLang="ko-KR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AUC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85EC7E-8A9C-4C1E-B241-1DF19CDC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55" y="1276678"/>
            <a:ext cx="4653805" cy="3693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3F5B2-8656-46DE-9359-BB75E6C7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2" y="5243184"/>
            <a:ext cx="1819275" cy="662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C23FC0-6501-4C50-B759-A3911C92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85" y="5243184"/>
            <a:ext cx="1781175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FA7F4-716C-4080-8827-06F0F8564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388" y="1226344"/>
            <a:ext cx="4362129" cy="41038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82026-4A25-4CFF-AF6B-99C7AACB42BB}"/>
              </a:ext>
            </a:extLst>
          </p:cNvPr>
          <p:cNvSpPr/>
          <p:nvPr/>
        </p:nvSpPr>
        <p:spPr>
          <a:xfrm>
            <a:off x="6858715" y="6519534"/>
            <a:ext cx="54571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https://developers.google.com/machine-learning/crash-course/classification/roc-and-auc?hl=ko</a:t>
            </a:r>
            <a:endParaRPr lang="ko-KR" altLang="en-US" sz="1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40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F3E45B9C-5385-4CB4-AE96-B2CE6B0B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i="0" dirty="0" err="1">
                <a:effectLst/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sz="4000" i="0" dirty="0">
              <a:effectLst/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1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1596</Words>
  <Application>Microsoft Office PowerPoint</Application>
  <PresentationFormat>와이드스크린</PresentationFormat>
  <Paragraphs>214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서울남산 장체EB</vt:lpstr>
      <vt:lpstr>Arial</vt:lpstr>
      <vt:lpstr>Typonia [standard]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1286</dc:creator>
  <cp:lastModifiedBy>1286</cp:lastModifiedBy>
  <cp:revision>41</cp:revision>
  <dcterms:created xsi:type="dcterms:W3CDTF">2020-10-21T05:55:53Z</dcterms:created>
  <dcterms:modified xsi:type="dcterms:W3CDTF">2020-10-21T08:45:38Z</dcterms:modified>
</cp:coreProperties>
</file>