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300" r:id="rId12"/>
    <p:sldId id="301" r:id="rId13"/>
    <p:sldId id="303" r:id="rId14"/>
    <p:sldId id="304" r:id="rId15"/>
    <p:sldId id="299" r:id="rId16"/>
    <p:sldId id="305" r:id="rId17"/>
    <p:sldId id="306" r:id="rId18"/>
    <p:sldId id="307" r:id="rId19"/>
    <p:sldId id="308" r:id="rId20"/>
    <p:sldId id="310" r:id="rId21"/>
    <p:sldId id="311" r:id="rId22"/>
    <p:sldId id="312" r:id="rId23"/>
    <p:sldId id="309" r:id="rId24"/>
    <p:sldId id="28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480"/>
    <a:srgbClr val="1334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37" autoAdjust="0"/>
    <p:restoredTop sz="94660"/>
  </p:normalViewPr>
  <p:slideViewPr>
    <p:cSldViewPr>
      <p:cViewPr varScale="1">
        <p:scale>
          <a:sx n="90" d="100"/>
          <a:sy n="90" d="100"/>
        </p:scale>
        <p:origin x="-96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16-01-25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4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16-01-25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7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16-01-25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7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16-01-25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4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16-01-25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5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16-01-25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2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16-01-25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7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16-01-25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9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16-01-25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8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16-01-25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5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16-01-25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1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8AC7A713-7007-4913-B2CB-7614D15284D3}" type="datetimeFigureOut">
              <a:rPr lang="en-US" smtClean="0"/>
              <a:pPr/>
              <a:t>16-01-25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7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ln w="19050">
            <a:solidFill>
              <a:schemeClr val="bg1"/>
            </a:solidFill>
          </a:ln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anose="020B0502040204020203" pitchFamily="34" charset="0"/>
          <a:ea typeface="+mj-ea"/>
          <a:cs typeface="Microsoft New Tai Lue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stackoverflow.com/questions/738629/math-random-versus-random-nextintint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040" y="806847"/>
            <a:ext cx="7772400" cy="1470025"/>
          </a:xfrm>
        </p:spPr>
        <p:txBody>
          <a:bodyPr/>
          <a:lstStyle/>
          <a:p>
            <a:r>
              <a:rPr lang="en-CA" sz="9600" dirty="0" smtClean="0">
                <a:latin typeface="+mj-lt"/>
                <a:ea typeface="Microsoft JhengHei" panose="020B0604030504040204" pitchFamily="34" charset="-120"/>
              </a:rPr>
              <a:t>ITI1121</a:t>
            </a:r>
            <a:r>
              <a:rPr lang="tr-TR" sz="9600" dirty="0" smtClean="0">
                <a:latin typeface="+mj-lt"/>
                <a:ea typeface="Microsoft JhengHei" panose="020B0604030504040204" pitchFamily="34" charset="-120"/>
              </a:rPr>
              <a:t>A</a:t>
            </a:r>
            <a:endParaRPr lang="en-US" sz="9600" dirty="0">
              <a:latin typeface="+mj-lt"/>
              <a:ea typeface="Microsoft JhengHei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4864"/>
            <a:ext cx="6400800" cy="609600"/>
          </a:xfrm>
        </p:spPr>
        <p:txBody>
          <a:bodyPr>
            <a:noAutofit/>
          </a:bodyPr>
          <a:lstStyle/>
          <a:p>
            <a:r>
              <a:rPr lang="tr-TR" sz="2400" dirty="0" smtClean="0">
                <a:solidFill>
                  <a:srgbClr val="FFC000"/>
                </a:solidFill>
              </a:rPr>
              <a:t>LAB #</a:t>
            </a:r>
            <a:r>
              <a:rPr lang="en-CA" sz="2400" dirty="0" smtClean="0">
                <a:solidFill>
                  <a:srgbClr val="FFC000"/>
                </a:solidFill>
              </a:rPr>
              <a:t>2</a:t>
            </a:r>
            <a:r>
              <a:rPr lang="tr-TR" sz="2400" dirty="0" smtClean="0"/>
              <a:t> </a:t>
            </a:r>
            <a:endParaRPr lang="en-CA" sz="2400" dirty="0" smtClean="0"/>
          </a:p>
          <a:p>
            <a:r>
              <a:rPr lang="en-CA" sz="2400" dirty="0" smtClean="0"/>
              <a:t>Friday 11:30 – 14:30</a:t>
            </a:r>
            <a:endParaRPr lang="en-U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3179440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Professor: </a:t>
            </a:r>
            <a:r>
              <a:rPr lang="en-CA" dirty="0" err="1" smtClean="0"/>
              <a:t>Nour</a:t>
            </a:r>
            <a:r>
              <a:rPr lang="en-CA" dirty="0" smtClean="0"/>
              <a:t> El-</a:t>
            </a:r>
            <a:r>
              <a:rPr lang="en-CA" dirty="0" err="1" smtClean="0"/>
              <a:t>Kadri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11560" y="3861048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TA: Berk Soysal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03648" y="4475584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smtClean="0">
                <a:solidFill>
                  <a:srgbClr val="FF0000"/>
                </a:solidFill>
              </a:rPr>
              <a:t>bsoys096@uottawa.ca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Prepared by Berk Soysal for ITI1121A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4941168"/>
            <a:ext cx="9144000" cy="7920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2" descr="C:\Users\Herrberk\Desktop\vector-character-with-laptop-2081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97" t="19428" r="27594" b="56933"/>
          <a:stretch/>
        </p:blipFill>
        <p:spPr bwMode="auto">
          <a:xfrm>
            <a:off x="1331641" y="836712"/>
            <a:ext cx="216024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1426056" y="4941168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b="1" dirty="0" smtClean="0"/>
              <a:t>Office Hour: Fridays 15:00 – 16:00</a:t>
            </a:r>
          </a:p>
          <a:p>
            <a:r>
              <a:rPr lang="en-CA" sz="2000" b="1" dirty="0" smtClean="0"/>
              <a:t>Office Location: SITE 5000D</a:t>
            </a:r>
            <a:endParaRPr lang="en-US" sz="2000" b="1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411560" y="5733256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 smtClean="0"/>
              <a:t>Download this ppt. </a:t>
            </a:r>
            <a:r>
              <a:rPr lang="en-CA" sz="2800" dirty="0"/>
              <a:t>-</a:t>
            </a:r>
            <a:r>
              <a:rPr lang="en-CA" sz="2800" dirty="0" smtClean="0"/>
              <a:t> </a:t>
            </a:r>
            <a:r>
              <a:rPr lang="en-CA" sz="2800" dirty="0" smtClean="0">
                <a:solidFill>
                  <a:srgbClr val="FFC000"/>
                </a:solidFill>
              </a:rPr>
              <a:t>http://uottawa.ml</a:t>
            </a:r>
            <a:endParaRPr lang="en-US" sz="2800" dirty="0">
              <a:solidFill>
                <a:srgbClr val="FFC000"/>
              </a:solidFill>
            </a:endParaRPr>
          </a:p>
        </p:txBody>
      </p:sp>
      <p:pic>
        <p:nvPicPr>
          <p:cNvPr id="1028" name="Picture 4" descr="http://howtolearn.me/wp-content/uploads/2014/05/java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36" y="1054147"/>
            <a:ext cx="1835696" cy="112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Herrberk\Desktop\vector-character-with-laptop-208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1302">
            <a:off x="593840" y="440718"/>
            <a:ext cx="1292851" cy="182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952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212" y="188640"/>
            <a:ext cx="8229600" cy="1143000"/>
          </a:xfrm>
        </p:spPr>
        <p:txBody>
          <a:bodyPr/>
          <a:lstStyle/>
          <a:p>
            <a:r>
              <a:rPr lang="en-CA" sz="4800" dirty="0" smtClean="0"/>
              <a:t>Reference Data Types</a:t>
            </a:r>
            <a:endParaRPr lang="en-US" sz="4800" dirty="0"/>
          </a:p>
        </p:txBody>
      </p:sp>
      <p:pic>
        <p:nvPicPr>
          <p:cNvPr id="4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075856" y="6597352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dirty="0" smtClean="0">
                <a:solidFill>
                  <a:schemeClr val="tx1"/>
                </a:solidFill>
              </a:rPr>
              <a:t>Download this ppt. </a:t>
            </a:r>
            <a:r>
              <a:rPr lang="en-CA" sz="1400" b="1" dirty="0">
                <a:solidFill>
                  <a:schemeClr val="tx1"/>
                </a:solidFill>
              </a:rPr>
              <a:t>-</a:t>
            </a:r>
            <a:r>
              <a:rPr lang="en-CA" sz="1400" b="1" dirty="0" smtClean="0">
                <a:solidFill>
                  <a:schemeClr val="tx1"/>
                </a:solidFill>
              </a:rPr>
              <a:t> http://uottawa.ml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60963" y="1266301"/>
            <a:ext cx="8687584" cy="50094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 smtClean="0"/>
              <a:t>Reference </a:t>
            </a:r>
            <a:r>
              <a:rPr lang="en-CA" sz="2800" dirty="0"/>
              <a:t>variables are created using defined constructors of the classes. They are used to access objects. </a:t>
            </a:r>
            <a:endParaRPr lang="en-CA" sz="2800" dirty="0" smtClean="0"/>
          </a:p>
          <a:p>
            <a:endParaRPr lang="en-CA" sz="2800" dirty="0"/>
          </a:p>
          <a:p>
            <a:r>
              <a:rPr lang="en-CA" sz="2800" dirty="0" smtClean="0"/>
              <a:t>Class </a:t>
            </a:r>
            <a:r>
              <a:rPr lang="en-CA" sz="2800" dirty="0"/>
              <a:t>objects, and various type of array variables come under reference data type</a:t>
            </a:r>
            <a:r>
              <a:rPr lang="en-CA" sz="2800" dirty="0" smtClean="0"/>
              <a:t>.</a:t>
            </a:r>
          </a:p>
          <a:p>
            <a:endParaRPr lang="en-CA" sz="2800" dirty="0"/>
          </a:p>
          <a:p>
            <a:r>
              <a:rPr lang="en-CA" sz="2800" dirty="0"/>
              <a:t>Default value of any reference variable is null.</a:t>
            </a:r>
          </a:p>
          <a:p>
            <a:endParaRPr lang="en-CA" sz="2800" dirty="0" smtClean="0"/>
          </a:p>
          <a:p>
            <a:r>
              <a:rPr lang="en-CA" sz="2800" dirty="0" smtClean="0"/>
              <a:t>Example</a:t>
            </a:r>
            <a:r>
              <a:rPr lang="en-CA" sz="2800" dirty="0"/>
              <a:t>: </a:t>
            </a:r>
            <a:r>
              <a:rPr lang="en-CA" sz="2800" dirty="0">
                <a:solidFill>
                  <a:srgbClr val="FFC000"/>
                </a:solidFill>
              </a:rPr>
              <a:t>Animal</a:t>
            </a:r>
            <a:r>
              <a:rPr lang="en-CA" sz="2800" dirty="0"/>
              <a:t> </a:t>
            </a:r>
            <a:r>
              <a:rPr lang="en-CA" sz="2800" dirty="0" smtClean="0"/>
              <a:t>mydog </a:t>
            </a:r>
            <a:r>
              <a:rPr lang="en-CA" sz="2800" dirty="0"/>
              <a:t>= </a:t>
            </a:r>
            <a:r>
              <a:rPr lang="en-CA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new</a:t>
            </a:r>
            <a:r>
              <a:rPr lang="en-CA" sz="2800" dirty="0"/>
              <a:t> </a:t>
            </a:r>
            <a:r>
              <a:rPr lang="en-CA" sz="2800" dirty="0">
                <a:solidFill>
                  <a:srgbClr val="FFC000"/>
                </a:solidFill>
              </a:rPr>
              <a:t>Animal</a:t>
            </a:r>
            <a:r>
              <a:rPr lang="en-CA" sz="2800" dirty="0" smtClean="0"/>
              <a:t>(“Dog");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271681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212" y="188640"/>
            <a:ext cx="8229600" cy="1143000"/>
          </a:xfrm>
        </p:spPr>
        <p:txBody>
          <a:bodyPr/>
          <a:lstStyle/>
          <a:p>
            <a:r>
              <a:rPr lang="en-CA" sz="4800" dirty="0" smtClean="0"/>
              <a:t>Type Casting</a:t>
            </a:r>
            <a:endParaRPr lang="en-US" sz="4800" dirty="0"/>
          </a:p>
        </p:txBody>
      </p:sp>
      <p:pic>
        <p:nvPicPr>
          <p:cNvPr id="4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-36512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r>
              <a:rPr lang="en-CA" sz="1400" b="1" dirty="0" smtClean="0">
                <a:solidFill>
                  <a:schemeClr val="tx1"/>
                </a:solidFill>
              </a:rPr>
              <a:t> 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075856" y="6597352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dirty="0" smtClean="0">
                <a:solidFill>
                  <a:schemeClr val="tx1"/>
                </a:solidFill>
              </a:rPr>
              <a:t>Download this ppt. </a:t>
            </a:r>
            <a:r>
              <a:rPr lang="en-CA" sz="1400" b="1" dirty="0">
                <a:solidFill>
                  <a:schemeClr val="tx1"/>
                </a:solidFill>
              </a:rPr>
              <a:t>-</a:t>
            </a:r>
            <a:r>
              <a:rPr lang="en-CA" sz="1400" b="1" dirty="0" smtClean="0">
                <a:solidFill>
                  <a:schemeClr val="tx1"/>
                </a:solidFill>
              </a:rPr>
              <a:t> http://uottawa.ml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8884" y="1394609"/>
            <a:ext cx="9361316" cy="42666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Assigning a value of one type to a variable of another type is known as </a:t>
            </a:r>
            <a:r>
              <a:rPr lang="en-CA" sz="2800" b="1" dirty="0">
                <a:solidFill>
                  <a:srgbClr val="FFC000"/>
                </a:solidFill>
              </a:rPr>
              <a:t>Type Casting</a:t>
            </a:r>
            <a:r>
              <a:rPr lang="en-CA" sz="2800" dirty="0">
                <a:solidFill>
                  <a:srgbClr val="FFC000"/>
                </a:solidFill>
              </a:rPr>
              <a:t>. </a:t>
            </a:r>
            <a:endParaRPr lang="en-CA" sz="2800" dirty="0" smtClean="0">
              <a:solidFill>
                <a:srgbClr val="FFC000"/>
              </a:solidFill>
            </a:endParaRPr>
          </a:p>
          <a:p>
            <a:endParaRPr lang="en-CA" sz="2800" dirty="0">
              <a:solidFill>
                <a:srgbClr val="FFC000"/>
              </a:solidFill>
            </a:endParaRPr>
          </a:p>
          <a:p>
            <a:r>
              <a:rPr lang="en-CA" sz="2800" b="1" dirty="0"/>
              <a:t>Example </a:t>
            </a:r>
            <a:r>
              <a:rPr lang="en-CA" sz="2800" b="1" dirty="0" smtClean="0"/>
              <a:t>:</a:t>
            </a:r>
            <a:endParaRPr lang="en-CA" sz="2800" b="1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sz="2800" dirty="0" smtClean="0">
                <a:latin typeface="Lucida Console" panose="020B0609040504020204" pitchFamily="49" charset="0"/>
              </a:rPr>
              <a:t>    long </a:t>
            </a:r>
            <a:r>
              <a:rPr lang="en-CA" sz="2800" dirty="0">
                <a:latin typeface="Lucida Console" panose="020B0609040504020204" pitchFamily="49" charset="0"/>
              </a:rPr>
              <a:t>l = 100000; </a:t>
            </a:r>
            <a:r>
              <a:rPr lang="en-CA" sz="2800" dirty="0">
                <a:solidFill>
                  <a:srgbClr val="FFC000"/>
                </a:solidFill>
                <a:latin typeface="Lucida Console" panose="020B0609040504020204" pitchFamily="49" charset="0"/>
              </a:rPr>
              <a:t>// Adjust this value</a:t>
            </a:r>
          </a:p>
          <a:p>
            <a:pPr marL="0" indent="0">
              <a:buNone/>
            </a:pPr>
            <a:r>
              <a:rPr lang="en-CA" sz="2800" dirty="0">
                <a:latin typeface="Lucida Console" panose="020B0609040504020204" pitchFamily="49" charset="0"/>
              </a:rPr>
              <a:t>    short s = (short) l;</a:t>
            </a:r>
          </a:p>
          <a:p>
            <a:pPr marL="0" indent="0">
              <a:buNone/>
            </a:pPr>
            <a:r>
              <a:rPr lang="en-CA" sz="2800" dirty="0">
                <a:latin typeface="Lucida Console" panose="020B06090405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CA" sz="2800" dirty="0">
                <a:latin typeface="Lucida Console" panose="020B0609040504020204" pitchFamily="49" charset="0"/>
              </a:rPr>
              <a:t>    </a:t>
            </a:r>
            <a:r>
              <a:rPr lang="en-CA" sz="2800" dirty="0" err="1">
                <a:latin typeface="Lucida Console" panose="020B0609040504020204" pitchFamily="49" charset="0"/>
              </a:rPr>
              <a:t>System.out.println</a:t>
            </a:r>
            <a:r>
              <a:rPr lang="en-CA" sz="2800" dirty="0">
                <a:latin typeface="Lucida Console" panose="020B0609040504020204" pitchFamily="49" charset="0"/>
              </a:rPr>
              <a:t>(s);</a:t>
            </a:r>
          </a:p>
        </p:txBody>
      </p:sp>
    </p:spTree>
    <p:extLst>
      <p:ext uri="{BB962C8B-B14F-4D97-AF65-F5344CB8AC3E}">
        <p14:creationId xmlns:p14="http://schemas.microsoft.com/office/powerpoint/2010/main" val="3158895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212" y="188640"/>
            <a:ext cx="8229600" cy="1143000"/>
          </a:xfrm>
        </p:spPr>
        <p:txBody>
          <a:bodyPr/>
          <a:lstStyle/>
          <a:p>
            <a:r>
              <a:rPr lang="en-CA" sz="4800" dirty="0" smtClean="0"/>
              <a:t>Type Casting</a:t>
            </a:r>
            <a:endParaRPr lang="en-US" sz="4800" dirty="0"/>
          </a:p>
        </p:txBody>
      </p:sp>
      <p:pic>
        <p:nvPicPr>
          <p:cNvPr id="4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-36512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r>
              <a:rPr lang="en-CA" sz="1400" b="1" dirty="0" smtClean="0">
                <a:solidFill>
                  <a:schemeClr val="tx1"/>
                </a:solidFill>
              </a:rPr>
              <a:t> 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075856" y="6597352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dirty="0" smtClean="0">
                <a:solidFill>
                  <a:schemeClr val="tx1"/>
                </a:solidFill>
              </a:rPr>
              <a:t>Download this ppt. </a:t>
            </a:r>
            <a:r>
              <a:rPr lang="en-CA" sz="1400" b="1" dirty="0">
                <a:solidFill>
                  <a:schemeClr val="tx1"/>
                </a:solidFill>
              </a:rPr>
              <a:t>-</a:t>
            </a:r>
            <a:r>
              <a:rPr lang="en-CA" sz="1400" b="1" dirty="0" smtClean="0">
                <a:solidFill>
                  <a:schemeClr val="tx1"/>
                </a:solidFill>
              </a:rPr>
              <a:t> http://uottawa.ml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23252" y="1394609"/>
            <a:ext cx="9361316" cy="42666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 smtClean="0"/>
              <a:t>There are two different types of </a:t>
            </a:r>
            <a:r>
              <a:rPr lang="en-CA" sz="2800" dirty="0" smtClean="0">
                <a:solidFill>
                  <a:srgbClr val="FFC000"/>
                </a:solidFill>
              </a:rPr>
              <a:t>type casting</a:t>
            </a:r>
            <a:r>
              <a:rPr lang="en-CA" sz="2800" dirty="0" smtClean="0"/>
              <a:t>:</a:t>
            </a:r>
          </a:p>
          <a:p>
            <a:endParaRPr lang="en-CA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Implicit </a:t>
            </a:r>
            <a:r>
              <a:rPr lang="en-CA" sz="2800" dirty="0" smtClean="0"/>
              <a:t>(Widening) Casting,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Explicit</a:t>
            </a:r>
            <a:r>
              <a:rPr lang="en-CA" sz="2800" dirty="0" smtClean="0"/>
              <a:t> (Narrowing) Casting.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818" y="2417440"/>
            <a:ext cx="7438994" cy="19476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553340"/>
            <a:ext cx="7566482" cy="198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47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212" y="188640"/>
            <a:ext cx="8229600" cy="1143000"/>
          </a:xfrm>
        </p:spPr>
        <p:txBody>
          <a:bodyPr/>
          <a:lstStyle/>
          <a:p>
            <a:r>
              <a:rPr lang="en-CA" sz="4800" dirty="0" smtClean="0"/>
              <a:t>Implicit Casting</a:t>
            </a:r>
            <a:endParaRPr lang="en-US" sz="4800" dirty="0"/>
          </a:p>
        </p:txBody>
      </p:sp>
      <p:pic>
        <p:nvPicPr>
          <p:cNvPr id="4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-36512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r>
              <a:rPr lang="en-CA" sz="1400" b="1" dirty="0" smtClean="0">
                <a:solidFill>
                  <a:schemeClr val="tx1"/>
                </a:solidFill>
              </a:rPr>
              <a:t> 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075856" y="6597352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dirty="0" smtClean="0">
                <a:solidFill>
                  <a:schemeClr val="tx1"/>
                </a:solidFill>
              </a:rPr>
              <a:t>Download this ppt. </a:t>
            </a:r>
            <a:r>
              <a:rPr lang="en-CA" sz="1400" b="1" dirty="0">
                <a:solidFill>
                  <a:schemeClr val="tx1"/>
                </a:solidFill>
              </a:rPr>
              <a:t>-</a:t>
            </a:r>
            <a:r>
              <a:rPr lang="en-CA" sz="1400" b="1" dirty="0" smtClean="0">
                <a:solidFill>
                  <a:schemeClr val="tx1"/>
                </a:solidFill>
              </a:rPr>
              <a:t> http://uottawa.ml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23252" y="1394609"/>
            <a:ext cx="9361316" cy="42666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 smtClean="0"/>
              <a:t>Implicit conversion is automatic in Java,</a:t>
            </a:r>
          </a:p>
          <a:p>
            <a:r>
              <a:rPr lang="en-CA" sz="2800" dirty="0" smtClean="0"/>
              <a:t>Information is preserved.</a:t>
            </a:r>
          </a:p>
          <a:p>
            <a:endParaRPr lang="en-CA" sz="2800" dirty="0" smtClean="0"/>
          </a:p>
          <a:p>
            <a:r>
              <a:rPr lang="en-CA" sz="2800" dirty="0" smtClean="0"/>
              <a:t>Example:</a:t>
            </a:r>
            <a:endParaRPr lang="en-CA" sz="2800" dirty="0"/>
          </a:p>
          <a:p>
            <a:pPr marL="0" indent="0">
              <a:buNone/>
            </a:pPr>
            <a:r>
              <a:rPr lang="en-CA" sz="2800" dirty="0" smtClean="0">
                <a:latin typeface="Lucida Console" panose="020B0609040504020204" pitchFamily="49" charset="0"/>
              </a:rPr>
              <a:t>  short s = 4;</a:t>
            </a:r>
          </a:p>
          <a:p>
            <a:pPr marL="0" indent="0">
              <a:buNone/>
            </a:pPr>
            <a:r>
              <a:rPr lang="en-CA" sz="2800" dirty="0" smtClean="0">
                <a:latin typeface="Lucida Console" panose="020B0609040504020204" pitchFamily="49" charset="0"/>
              </a:rPr>
              <a:t>  </a:t>
            </a:r>
            <a:r>
              <a:rPr lang="en-CA" sz="2800" dirty="0" err="1" smtClean="0">
                <a:latin typeface="Lucida Console" panose="020B0609040504020204" pitchFamily="49" charset="0"/>
              </a:rPr>
              <a:t>int</a:t>
            </a:r>
            <a:r>
              <a:rPr lang="en-CA" sz="2800" dirty="0" smtClean="0">
                <a:latin typeface="Lucida Console" panose="020B0609040504020204" pitchFamily="49" charset="0"/>
              </a:rPr>
              <a:t> </a:t>
            </a:r>
            <a:r>
              <a:rPr lang="en-CA" sz="2800" dirty="0" err="1" smtClean="0">
                <a:latin typeface="Lucida Console" panose="020B0609040504020204" pitchFamily="49" charset="0"/>
              </a:rPr>
              <a:t>i</a:t>
            </a:r>
            <a:r>
              <a:rPr lang="en-CA" sz="2800" dirty="0" smtClean="0">
                <a:latin typeface="Lucida Console" panose="020B0609040504020204" pitchFamily="49" charset="0"/>
              </a:rPr>
              <a:t> = s;</a:t>
            </a:r>
          </a:p>
          <a:p>
            <a:endParaRPr lang="en-CA" sz="1600" dirty="0" smtClean="0"/>
          </a:p>
        </p:txBody>
      </p:sp>
      <p:sp>
        <p:nvSpPr>
          <p:cNvPr id="14" name="Right Arrow 13"/>
          <p:cNvSpPr/>
          <p:nvPr/>
        </p:nvSpPr>
        <p:spPr>
          <a:xfrm>
            <a:off x="3500999" y="5157192"/>
            <a:ext cx="1025388" cy="50405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ounded Rectangle 10"/>
          <p:cNvSpPr/>
          <p:nvPr/>
        </p:nvSpPr>
        <p:spPr>
          <a:xfrm>
            <a:off x="4871392" y="4440393"/>
            <a:ext cx="3096972" cy="1951562"/>
          </a:xfrm>
          <a:custGeom>
            <a:avLst/>
            <a:gdLst>
              <a:gd name="connsiteX0" fmla="*/ 0 w 3142692"/>
              <a:gd name="connsiteY0" fmla="*/ 324042 h 1944216"/>
              <a:gd name="connsiteX1" fmla="*/ 324042 w 3142692"/>
              <a:gd name="connsiteY1" fmla="*/ 0 h 1944216"/>
              <a:gd name="connsiteX2" fmla="*/ 2818650 w 3142692"/>
              <a:gd name="connsiteY2" fmla="*/ 0 h 1944216"/>
              <a:gd name="connsiteX3" fmla="*/ 3142692 w 3142692"/>
              <a:gd name="connsiteY3" fmla="*/ 324042 h 1944216"/>
              <a:gd name="connsiteX4" fmla="*/ 3142692 w 3142692"/>
              <a:gd name="connsiteY4" fmla="*/ 1620174 h 1944216"/>
              <a:gd name="connsiteX5" fmla="*/ 2818650 w 3142692"/>
              <a:gd name="connsiteY5" fmla="*/ 1944216 h 1944216"/>
              <a:gd name="connsiteX6" fmla="*/ 324042 w 3142692"/>
              <a:gd name="connsiteY6" fmla="*/ 1944216 h 1944216"/>
              <a:gd name="connsiteX7" fmla="*/ 0 w 3142692"/>
              <a:gd name="connsiteY7" fmla="*/ 1620174 h 1944216"/>
              <a:gd name="connsiteX8" fmla="*/ 0 w 3142692"/>
              <a:gd name="connsiteY8" fmla="*/ 324042 h 1944216"/>
              <a:gd name="connsiteX0" fmla="*/ 0 w 3142692"/>
              <a:gd name="connsiteY0" fmla="*/ 324042 h 1944216"/>
              <a:gd name="connsiteX1" fmla="*/ 324042 w 3142692"/>
              <a:gd name="connsiteY1" fmla="*/ 0 h 1944216"/>
              <a:gd name="connsiteX2" fmla="*/ 2818650 w 3142692"/>
              <a:gd name="connsiteY2" fmla="*/ 0 h 1944216"/>
              <a:gd name="connsiteX3" fmla="*/ 3142692 w 3142692"/>
              <a:gd name="connsiteY3" fmla="*/ 324042 h 1944216"/>
              <a:gd name="connsiteX4" fmla="*/ 3142692 w 3142692"/>
              <a:gd name="connsiteY4" fmla="*/ 1620174 h 1944216"/>
              <a:gd name="connsiteX5" fmla="*/ 2818650 w 3142692"/>
              <a:gd name="connsiteY5" fmla="*/ 1944216 h 1944216"/>
              <a:gd name="connsiteX6" fmla="*/ 324042 w 3142692"/>
              <a:gd name="connsiteY6" fmla="*/ 1944216 h 1944216"/>
              <a:gd name="connsiteX7" fmla="*/ 0 w 3142692"/>
              <a:gd name="connsiteY7" fmla="*/ 1620174 h 1944216"/>
              <a:gd name="connsiteX8" fmla="*/ 0 w 3142692"/>
              <a:gd name="connsiteY8" fmla="*/ 324042 h 1944216"/>
              <a:gd name="connsiteX0" fmla="*/ 0 w 3142692"/>
              <a:gd name="connsiteY0" fmla="*/ 324042 h 1944216"/>
              <a:gd name="connsiteX1" fmla="*/ 324042 w 3142692"/>
              <a:gd name="connsiteY1" fmla="*/ 0 h 1944216"/>
              <a:gd name="connsiteX2" fmla="*/ 2818650 w 3142692"/>
              <a:gd name="connsiteY2" fmla="*/ 0 h 1944216"/>
              <a:gd name="connsiteX3" fmla="*/ 3142692 w 3142692"/>
              <a:gd name="connsiteY3" fmla="*/ 324042 h 1944216"/>
              <a:gd name="connsiteX4" fmla="*/ 2853132 w 3142692"/>
              <a:gd name="connsiteY4" fmla="*/ 1589694 h 1944216"/>
              <a:gd name="connsiteX5" fmla="*/ 2818650 w 3142692"/>
              <a:gd name="connsiteY5" fmla="*/ 1944216 h 1944216"/>
              <a:gd name="connsiteX6" fmla="*/ 324042 w 3142692"/>
              <a:gd name="connsiteY6" fmla="*/ 1944216 h 1944216"/>
              <a:gd name="connsiteX7" fmla="*/ 0 w 3142692"/>
              <a:gd name="connsiteY7" fmla="*/ 1620174 h 1944216"/>
              <a:gd name="connsiteX8" fmla="*/ 0 w 3142692"/>
              <a:gd name="connsiteY8" fmla="*/ 324042 h 1944216"/>
              <a:gd name="connsiteX0" fmla="*/ 0 w 3142692"/>
              <a:gd name="connsiteY0" fmla="*/ 324042 h 1944216"/>
              <a:gd name="connsiteX1" fmla="*/ 324042 w 3142692"/>
              <a:gd name="connsiteY1" fmla="*/ 0 h 1944216"/>
              <a:gd name="connsiteX2" fmla="*/ 2818650 w 3142692"/>
              <a:gd name="connsiteY2" fmla="*/ 0 h 1944216"/>
              <a:gd name="connsiteX3" fmla="*/ 3142692 w 3142692"/>
              <a:gd name="connsiteY3" fmla="*/ 324042 h 1944216"/>
              <a:gd name="connsiteX4" fmla="*/ 2853132 w 3142692"/>
              <a:gd name="connsiteY4" fmla="*/ 1589694 h 1944216"/>
              <a:gd name="connsiteX5" fmla="*/ 2605290 w 3142692"/>
              <a:gd name="connsiteY5" fmla="*/ 1944216 h 1944216"/>
              <a:gd name="connsiteX6" fmla="*/ 324042 w 3142692"/>
              <a:gd name="connsiteY6" fmla="*/ 1944216 h 1944216"/>
              <a:gd name="connsiteX7" fmla="*/ 0 w 3142692"/>
              <a:gd name="connsiteY7" fmla="*/ 1620174 h 1944216"/>
              <a:gd name="connsiteX8" fmla="*/ 0 w 3142692"/>
              <a:gd name="connsiteY8" fmla="*/ 324042 h 1944216"/>
              <a:gd name="connsiteX0" fmla="*/ 0 w 3142692"/>
              <a:gd name="connsiteY0" fmla="*/ 324042 h 1944216"/>
              <a:gd name="connsiteX1" fmla="*/ 324042 w 3142692"/>
              <a:gd name="connsiteY1" fmla="*/ 0 h 1944216"/>
              <a:gd name="connsiteX2" fmla="*/ 2818650 w 3142692"/>
              <a:gd name="connsiteY2" fmla="*/ 0 h 1944216"/>
              <a:gd name="connsiteX3" fmla="*/ 3142692 w 3142692"/>
              <a:gd name="connsiteY3" fmla="*/ 324042 h 1944216"/>
              <a:gd name="connsiteX4" fmla="*/ 2883612 w 3142692"/>
              <a:gd name="connsiteY4" fmla="*/ 1467774 h 1944216"/>
              <a:gd name="connsiteX5" fmla="*/ 2605290 w 3142692"/>
              <a:gd name="connsiteY5" fmla="*/ 1944216 h 1944216"/>
              <a:gd name="connsiteX6" fmla="*/ 324042 w 3142692"/>
              <a:gd name="connsiteY6" fmla="*/ 1944216 h 1944216"/>
              <a:gd name="connsiteX7" fmla="*/ 0 w 3142692"/>
              <a:gd name="connsiteY7" fmla="*/ 1620174 h 1944216"/>
              <a:gd name="connsiteX8" fmla="*/ 0 w 3142692"/>
              <a:gd name="connsiteY8" fmla="*/ 324042 h 1944216"/>
              <a:gd name="connsiteX0" fmla="*/ 0 w 3142692"/>
              <a:gd name="connsiteY0" fmla="*/ 324042 h 1944216"/>
              <a:gd name="connsiteX1" fmla="*/ 324042 w 3142692"/>
              <a:gd name="connsiteY1" fmla="*/ 0 h 1944216"/>
              <a:gd name="connsiteX2" fmla="*/ 2818650 w 3142692"/>
              <a:gd name="connsiteY2" fmla="*/ 0 h 1944216"/>
              <a:gd name="connsiteX3" fmla="*/ 3142692 w 3142692"/>
              <a:gd name="connsiteY3" fmla="*/ 324042 h 1944216"/>
              <a:gd name="connsiteX4" fmla="*/ 2944572 w 3142692"/>
              <a:gd name="connsiteY4" fmla="*/ 1467774 h 1944216"/>
              <a:gd name="connsiteX5" fmla="*/ 2605290 w 3142692"/>
              <a:gd name="connsiteY5" fmla="*/ 1944216 h 1944216"/>
              <a:gd name="connsiteX6" fmla="*/ 324042 w 3142692"/>
              <a:gd name="connsiteY6" fmla="*/ 1944216 h 1944216"/>
              <a:gd name="connsiteX7" fmla="*/ 0 w 3142692"/>
              <a:gd name="connsiteY7" fmla="*/ 1620174 h 1944216"/>
              <a:gd name="connsiteX8" fmla="*/ 0 w 3142692"/>
              <a:gd name="connsiteY8" fmla="*/ 324042 h 1944216"/>
              <a:gd name="connsiteX0" fmla="*/ 0 w 3142692"/>
              <a:gd name="connsiteY0" fmla="*/ 324042 h 1944216"/>
              <a:gd name="connsiteX1" fmla="*/ 324042 w 3142692"/>
              <a:gd name="connsiteY1" fmla="*/ 0 h 1944216"/>
              <a:gd name="connsiteX2" fmla="*/ 2818650 w 3142692"/>
              <a:gd name="connsiteY2" fmla="*/ 0 h 1944216"/>
              <a:gd name="connsiteX3" fmla="*/ 3142692 w 3142692"/>
              <a:gd name="connsiteY3" fmla="*/ 324042 h 1944216"/>
              <a:gd name="connsiteX4" fmla="*/ 2944572 w 3142692"/>
              <a:gd name="connsiteY4" fmla="*/ 1467774 h 1944216"/>
              <a:gd name="connsiteX5" fmla="*/ 2605290 w 3142692"/>
              <a:gd name="connsiteY5" fmla="*/ 1944216 h 1944216"/>
              <a:gd name="connsiteX6" fmla="*/ 324042 w 3142692"/>
              <a:gd name="connsiteY6" fmla="*/ 1944216 h 1944216"/>
              <a:gd name="connsiteX7" fmla="*/ 0 w 3142692"/>
              <a:gd name="connsiteY7" fmla="*/ 1620174 h 1944216"/>
              <a:gd name="connsiteX8" fmla="*/ 0 w 3142692"/>
              <a:gd name="connsiteY8" fmla="*/ 324042 h 1944216"/>
              <a:gd name="connsiteX0" fmla="*/ 0 w 3142692"/>
              <a:gd name="connsiteY0" fmla="*/ 324042 h 1944216"/>
              <a:gd name="connsiteX1" fmla="*/ 324042 w 3142692"/>
              <a:gd name="connsiteY1" fmla="*/ 0 h 1944216"/>
              <a:gd name="connsiteX2" fmla="*/ 2818650 w 3142692"/>
              <a:gd name="connsiteY2" fmla="*/ 0 h 1944216"/>
              <a:gd name="connsiteX3" fmla="*/ 3142692 w 3142692"/>
              <a:gd name="connsiteY3" fmla="*/ 324042 h 1944216"/>
              <a:gd name="connsiteX4" fmla="*/ 2929332 w 3142692"/>
              <a:gd name="connsiteY4" fmla="*/ 1467774 h 1944216"/>
              <a:gd name="connsiteX5" fmla="*/ 2605290 w 3142692"/>
              <a:gd name="connsiteY5" fmla="*/ 1944216 h 1944216"/>
              <a:gd name="connsiteX6" fmla="*/ 324042 w 3142692"/>
              <a:gd name="connsiteY6" fmla="*/ 1944216 h 1944216"/>
              <a:gd name="connsiteX7" fmla="*/ 0 w 3142692"/>
              <a:gd name="connsiteY7" fmla="*/ 1620174 h 1944216"/>
              <a:gd name="connsiteX8" fmla="*/ 0 w 3142692"/>
              <a:gd name="connsiteY8" fmla="*/ 324042 h 1944216"/>
              <a:gd name="connsiteX0" fmla="*/ 0 w 3142692"/>
              <a:gd name="connsiteY0" fmla="*/ 324042 h 1944216"/>
              <a:gd name="connsiteX1" fmla="*/ 324042 w 3142692"/>
              <a:gd name="connsiteY1" fmla="*/ 0 h 1944216"/>
              <a:gd name="connsiteX2" fmla="*/ 2818650 w 3142692"/>
              <a:gd name="connsiteY2" fmla="*/ 0 h 1944216"/>
              <a:gd name="connsiteX3" fmla="*/ 3142692 w 3142692"/>
              <a:gd name="connsiteY3" fmla="*/ 324042 h 1944216"/>
              <a:gd name="connsiteX4" fmla="*/ 2929332 w 3142692"/>
              <a:gd name="connsiteY4" fmla="*/ 1467774 h 1944216"/>
              <a:gd name="connsiteX5" fmla="*/ 2605290 w 3142692"/>
              <a:gd name="connsiteY5" fmla="*/ 1944216 h 1944216"/>
              <a:gd name="connsiteX6" fmla="*/ 324042 w 3142692"/>
              <a:gd name="connsiteY6" fmla="*/ 1944216 h 1944216"/>
              <a:gd name="connsiteX7" fmla="*/ 167640 w 3142692"/>
              <a:gd name="connsiteY7" fmla="*/ 1574454 h 1944216"/>
              <a:gd name="connsiteX8" fmla="*/ 0 w 3142692"/>
              <a:gd name="connsiteY8" fmla="*/ 324042 h 1944216"/>
              <a:gd name="connsiteX0" fmla="*/ 0 w 3142692"/>
              <a:gd name="connsiteY0" fmla="*/ 324042 h 1944216"/>
              <a:gd name="connsiteX1" fmla="*/ 324042 w 3142692"/>
              <a:gd name="connsiteY1" fmla="*/ 0 h 1944216"/>
              <a:gd name="connsiteX2" fmla="*/ 2818650 w 3142692"/>
              <a:gd name="connsiteY2" fmla="*/ 0 h 1944216"/>
              <a:gd name="connsiteX3" fmla="*/ 3142692 w 3142692"/>
              <a:gd name="connsiteY3" fmla="*/ 324042 h 1944216"/>
              <a:gd name="connsiteX4" fmla="*/ 2929332 w 3142692"/>
              <a:gd name="connsiteY4" fmla="*/ 1467774 h 1944216"/>
              <a:gd name="connsiteX5" fmla="*/ 2605290 w 3142692"/>
              <a:gd name="connsiteY5" fmla="*/ 1944216 h 1944216"/>
              <a:gd name="connsiteX6" fmla="*/ 491682 w 3142692"/>
              <a:gd name="connsiteY6" fmla="*/ 1928976 h 1944216"/>
              <a:gd name="connsiteX7" fmla="*/ 167640 w 3142692"/>
              <a:gd name="connsiteY7" fmla="*/ 1574454 h 1944216"/>
              <a:gd name="connsiteX8" fmla="*/ 0 w 3142692"/>
              <a:gd name="connsiteY8" fmla="*/ 324042 h 1944216"/>
              <a:gd name="connsiteX0" fmla="*/ 0 w 3127452"/>
              <a:gd name="connsiteY0" fmla="*/ 133268 h 1951562"/>
              <a:gd name="connsiteX1" fmla="*/ 308802 w 3127452"/>
              <a:gd name="connsiteY1" fmla="*/ 7346 h 1951562"/>
              <a:gd name="connsiteX2" fmla="*/ 2803410 w 3127452"/>
              <a:gd name="connsiteY2" fmla="*/ 7346 h 1951562"/>
              <a:gd name="connsiteX3" fmla="*/ 3127452 w 3127452"/>
              <a:gd name="connsiteY3" fmla="*/ 331388 h 1951562"/>
              <a:gd name="connsiteX4" fmla="*/ 2914092 w 3127452"/>
              <a:gd name="connsiteY4" fmla="*/ 1475120 h 1951562"/>
              <a:gd name="connsiteX5" fmla="*/ 2590050 w 3127452"/>
              <a:gd name="connsiteY5" fmla="*/ 1951562 h 1951562"/>
              <a:gd name="connsiteX6" fmla="*/ 476442 w 3127452"/>
              <a:gd name="connsiteY6" fmla="*/ 1936322 h 1951562"/>
              <a:gd name="connsiteX7" fmla="*/ 152400 w 3127452"/>
              <a:gd name="connsiteY7" fmla="*/ 1581800 h 1951562"/>
              <a:gd name="connsiteX8" fmla="*/ 0 w 3127452"/>
              <a:gd name="connsiteY8" fmla="*/ 133268 h 1951562"/>
              <a:gd name="connsiteX0" fmla="*/ 0 w 3096972"/>
              <a:gd name="connsiteY0" fmla="*/ 133268 h 1951562"/>
              <a:gd name="connsiteX1" fmla="*/ 308802 w 3096972"/>
              <a:gd name="connsiteY1" fmla="*/ 7346 h 1951562"/>
              <a:gd name="connsiteX2" fmla="*/ 2803410 w 3096972"/>
              <a:gd name="connsiteY2" fmla="*/ 7346 h 1951562"/>
              <a:gd name="connsiteX3" fmla="*/ 3096972 w 3096972"/>
              <a:gd name="connsiteY3" fmla="*/ 133268 h 1951562"/>
              <a:gd name="connsiteX4" fmla="*/ 2914092 w 3096972"/>
              <a:gd name="connsiteY4" fmla="*/ 1475120 h 1951562"/>
              <a:gd name="connsiteX5" fmla="*/ 2590050 w 3096972"/>
              <a:gd name="connsiteY5" fmla="*/ 1951562 h 1951562"/>
              <a:gd name="connsiteX6" fmla="*/ 476442 w 3096972"/>
              <a:gd name="connsiteY6" fmla="*/ 1936322 h 1951562"/>
              <a:gd name="connsiteX7" fmla="*/ 152400 w 3096972"/>
              <a:gd name="connsiteY7" fmla="*/ 1581800 h 1951562"/>
              <a:gd name="connsiteX8" fmla="*/ 0 w 3096972"/>
              <a:gd name="connsiteY8" fmla="*/ 133268 h 1951562"/>
              <a:gd name="connsiteX0" fmla="*/ 0 w 3096972"/>
              <a:gd name="connsiteY0" fmla="*/ 133268 h 1951562"/>
              <a:gd name="connsiteX1" fmla="*/ 308802 w 3096972"/>
              <a:gd name="connsiteY1" fmla="*/ 7346 h 1951562"/>
              <a:gd name="connsiteX2" fmla="*/ 2803410 w 3096972"/>
              <a:gd name="connsiteY2" fmla="*/ 7346 h 1951562"/>
              <a:gd name="connsiteX3" fmla="*/ 3096972 w 3096972"/>
              <a:gd name="connsiteY3" fmla="*/ 133268 h 1951562"/>
              <a:gd name="connsiteX4" fmla="*/ 2914092 w 3096972"/>
              <a:gd name="connsiteY4" fmla="*/ 1475120 h 1951562"/>
              <a:gd name="connsiteX5" fmla="*/ 2590050 w 3096972"/>
              <a:gd name="connsiteY5" fmla="*/ 1951562 h 1951562"/>
              <a:gd name="connsiteX6" fmla="*/ 476442 w 3096972"/>
              <a:gd name="connsiteY6" fmla="*/ 1936322 h 1951562"/>
              <a:gd name="connsiteX7" fmla="*/ 198120 w 3096972"/>
              <a:gd name="connsiteY7" fmla="*/ 1566560 h 1951562"/>
              <a:gd name="connsiteX8" fmla="*/ 0 w 3096972"/>
              <a:gd name="connsiteY8" fmla="*/ 133268 h 1951562"/>
              <a:gd name="connsiteX0" fmla="*/ 0 w 3096972"/>
              <a:gd name="connsiteY0" fmla="*/ 133268 h 1951562"/>
              <a:gd name="connsiteX1" fmla="*/ 308802 w 3096972"/>
              <a:gd name="connsiteY1" fmla="*/ 7346 h 1951562"/>
              <a:gd name="connsiteX2" fmla="*/ 2803410 w 3096972"/>
              <a:gd name="connsiteY2" fmla="*/ 7346 h 1951562"/>
              <a:gd name="connsiteX3" fmla="*/ 3096972 w 3096972"/>
              <a:gd name="connsiteY3" fmla="*/ 133268 h 1951562"/>
              <a:gd name="connsiteX4" fmla="*/ 2914092 w 3096972"/>
              <a:gd name="connsiteY4" fmla="*/ 1475120 h 1951562"/>
              <a:gd name="connsiteX5" fmla="*/ 2590050 w 3096972"/>
              <a:gd name="connsiteY5" fmla="*/ 1951562 h 1951562"/>
              <a:gd name="connsiteX6" fmla="*/ 476442 w 3096972"/>
              <a:gd name="connsiteY6" fmla="*/ 1936322 h 1951562"/>
              <a:gd name="connsiteX7" fmla="*/ 198120 w 3096972"/>
              <a:gd name="connsiteY7" fmla="*/ 1566560 h 1951562"/>
              <a:gd name="connsiteX8" fmla="*/ 0 w 3096972"/>
              <a:gd name="connsiteY8" fmla="*/ 133268 h 195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96972" h="1951562">
                <a:moveTo>
                  <a:pt x="0" y="133268"/>
                </a:moveTo>
                <a:cubicBezTo>
                  <a:pt x="0" y="-45695"/>
                  <a:pt x="129839" y="7346"/>
                  <a:pt x="308802" y="7346"/>
                </a:cubicBezTo>
                <a:lnTo>
                  <a:pt x="2803410" y="7346"/>
                </a:lnTo>
                <a:cubicBezTo>
                  <a:pt x="2982373" y="7346"/>
                  <a:pt x="3096972" y="-45695"/>
                  <a:pt x="3096972" y="133268"/>
                </a:cubicBezTo>
                <a:lnTo>
                  <a:pt x="2914092" y="1475120"/>
                </a:lnTo>
                <a:cubicBezTo>
                  <a:pt x="2868372" y="1638843"/>
                  <a:pt x="2769013" y="1951562"/>
                  <a:pt x="2590050" y="1951562"/>
                </a:cubicBezTo>
                <a:lnTo>
                  <a:pt x="476442" y="1936322"/>
                </a:lnTo>
                <a:cubicBezTo>
                  <a:pt x="297479" y="1936322"/>
                  <a:pt x="289560" y="1760763"/>
                  <a:pt x="198120" y="1566560"/>
                </a:cubicBezTo>
                <a:lnTo>
                  <a:pt x="0" y="13326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800" b="1" dirty="0" err="1" smtClean="0"/>
              <a:t>int</a:t>
            </a:r>
            <a:endParaRPr lang="en-CA" sz="8800" b="1" dirty="0"/>
          </a:p>
        </p:txBody>
      </p:sp>
      <p:sp>
        <p:nvSpPr>
          <p:cNvPr id="16" name="Rounded Rectangle 11"/>
          <p:cNvSpPr/>
          <p:nvPr/>
        </p:nvSpPr>
        <p:spPr>
          <a:xfrm>
            <a:off x="1599826" y="4750810"/>
            <a:ext cx="1719300" cy="1378490"/>
          </a:xfrm>
          <a:custGeom>
            <a:avLst/>
            <a:gdLst>
              <a:gd name="connsiteX0" fmla="*/ 0 w 1566900"/>
              <a:gd name="connsiteY0" fmla="*/ 190628 h 1143744"/>
              <a:gd name="connsiteX1" fmla="*/ 190628 w 1566900"/>
              <a:gd name="connsiteY1" fmla="*/ 0 h 1143744"/>
              <a:gd name="connsiteX2" fmla="*/ 1376272 w 1566900"/>
              <a:gd name="connsiteY2" fmla="*/ 0 h 1143744"/>
              <a:gd name="connsiteX3" fmla="*/ 1566900 w 1566900"/>
              <a:gd name="connsiteY3" fmla="*/ 190628 h 1143744"/>
              <a:gd name="connsiteX4" fmla="*/ 1566900 w 1566900"/>
              <a:gd name="connsiteY4" fmla="*/ 953116 h 1143744"/>
              <a:gd name="connsiteX5" fmla="*/ 1376272 w 1566900"/>
              <a:gd name="connsiteY5" fmla="*/ 1143744 h 1143744"/>
              <a:gd name="connsiteX6" fmla="*/ 190628 w 1566900"/>
              <a:gd name="connsiteY6" fmla="*/ 1143744 h 1143744"/>
              <a:gd name="connsiteX7" fmla="*/ 0 w 1566900"/>
              <a:gd name="connsiteY7" fmla="*/ 953116 h 1143744"/>
              <a:gd name="connsiteX8" fmla="*/ 0 w 1566900"/>
              <a:gd name="connsiteY8" fmla="*/ 190628 h 1143744"/>
              <a:gd name="connsiteX0" fmla="*/ 0 w 1566900"/>
              <a:gd name="connsiteY0" fmla="*/ 190628 h 1372344"/>
              <a:gd name="connsiteX1" fmla="*/ 190628 w 1566900"/>
              <a:gd name="connsiteY1" fmla="*/ 0 h 1372344"/>
              <a:gd name="connsiteX2" fmla="*/ 1376272 w 1566900"/>
              <a:gd name="connsiteY2" fmla="*/ 0 h 1372344"/>
              <a:gd name="connsiteX3" fmla="*/ 1566900 w 1566900"/>
              <a:gd name="connsiteY3" fmla="*/ 190628 h 1372344"/>
              <a:gd name="connsiteX4" fmla="*/ 1566900 w 1566900"/>
              <a:gd name="connsiteY4" fmla="*/ 953116 h 1372344"/>
              <a:gd name="connsiteX5" fmla="*/ 1376272 w 1566900"/>
              <a:gd name="connsiteY5" fmla="*/ 1143744 h 1372344"/>
              <a:gd name="connsiteX6" fmla="*/ 510668 w 1566900"/>
              <a:gd name="connsiteY6" fmla="*/ 1372344 h 1372344"/>
              <a:gd name="connsiteX7" fmla="*/ 0 w 1566900"/>
              <a:gd name="connsiteY7" fmla="*/ 953116 h 1372344"/>
              <a:gd name="connsiteX8" fmla="*/ 0 w 1566900"/>
              <a:gd name="connsiteY8" fmla="*/ 190628 h 1372344"/>
              <a:gd name="connsiteX0" fmla="*/ 0 w 1566900"/>
              <a:gd name="connsiteY0" fmla="*/ 190628 h 1372344"/>
              <a:gd name="connsiteX1" fmla="*/ 190628 w 1566900"/>
              <a:gd name="connsiteY1" fmla="*/ 0 h 1372344"/>
              <a:gd name="connsiteX2" fmla="*/ 1376272 w 1566900"/>
              <a:gd name="connsiteY2" fmla="*/ 0 h 1372344"/>
              <a:gd name="connsiteX3" fmla="*/ 1566900 w 1566900"/>
              <a:gd name="connsiteY3" fmla="*/ 190628 h 1372344"/>
              <a:gd name="connsiteX4" fmla="*/ 1566900 w 1566900"/>
              <a:gd name="connsiteY4" fmla="*/ 953116 h 1372344"/>
              <a:gd name="connsiteX5" fmla="*/ 1361032 w 1566900"/>
              <a:gd name="connsiteY5" fmla="*/ 1357104 h 1372344"/>
              <a:gd name="connsiteX6" fmla="*/ 510668 w 1566900"/>
              <a:gd name="connsiteY6" fmla="*/ 1372344 h 1372344"/>
              <a:gd name="connsiteX7" fmla="*/ 0 w 1566900"/>
              <a:gd name="connsiteY7" fmla="*/ 953116 h 1372344"/>
              <a:gd name="connsiteX8" fmla="*/ 0 w 1566900"/>
              <a:gd name="connsiteY8" fmla="*/ 190628 h 1372344"/>
              <a:gd name="connsiteX0" fmla="*/ 0 w 1566900"/>
              <a:gd name="connsiteY0" fmla="*/ 190628 h 1372344"/>
              <a:gd name="connsiteX1" fmla="*/ 190628 w 1566900"/>
              <a:gd name="connsiteY1" fmla="*/ 0 h 1372344"/>
              <a:gd name="connsiteX2" fmla="*/ 1376272 w 1566900"/>
              <a:gd name="connsiteY2" fmla="*/ 0 h 1372344"/>
              <a:gd name="connsiteX3" fmla="*/ 1566900 w 1566900"/>
              <a:gd name="connsiteY3" fmla="*/ 190628 h 1372344"/>
              <a:gd name="connsiteX4" fmla="*/ 1566900 w 1566900"/>
              <a:gd name="connsiteY4" fmla="*/ 953116 h 1372344"/>
              <a:gd name="connsiteX5" fmla="*/ 1162912 w 1566900"/>
              <a:gd name="connsiteY5" fmla="*/ 1357104 h 1372344"/>
              <a:gd name="connsiteX6" fmla="*/ 510668 w 1566900"/>
              <a:gd name="connsiteY6" fmla="*/ 1372344 h 1372344"/>
              <a:gd name="connsiteX7" fmla="*/ 0 w 1566900"/>
              <a:gd name="connsiteY7" fmla="*/ 953116 h 1372344"/>
              <a:gd name="connsiteX8" fmla="*/ 0 w 1566900"/>
              <a:gd name="connsiteY8" fmla="*/ 190628 h 1372344"/>
              <a:gd name="connsiteX0" fmla="*/ 0 w 1566900"/>
              <a:gd name="connsiteY0" fmla="*/ 190628 h 1372344"/>
              <a:gd name="connsiteX1" fmla="*/ 190628 w 1566900"/>
              <a:gd name="connsiteY1" fmla="*/ 0 h 1372344"/>
              <a:gd name="connsiteX2" fmla="*/ 1376272 w 1566900"/>
              <a:gd name="connsiteY2" fmla="*/ 0 h 1372344"/>
              <a:gd name="connsiteX3" fmla="*/ 1566900 w 1566900"/>
              <a:gd name="connsiteY3" fmla="*/ 190628 h 1372344"/>
              <a:gd name="connsiteX4" fmla="*/ 1566900 w 1566900"/>
              <a:gd name="connsiteY4" fmla="*/ 953116 h 1372344"/>
              <a:gd name="connsiteX5" fmla="*/ 1162912 w 1566900"/>
              <a:gd name="connsiteY5" fmla="*/ 1357104 h 1372344"/>
              <a:gd name="connsiteX6" fmla="*/ 510668 w 1566900"/>
              <a:gd name="connsiteY6" fmla="*/ 1372344 h 1372344"/>
              <a:gd name="connsiteX7" fmla="*/ 106680 w 1566900"/>
              <a:gd name="connsiteY7" fmla="*/ 846436 h 1372344"/>
              <a:gd name="connsiteX8" fmla="*/ 0 w 1566900"/>
              <a:gd name="connsiteY8" fmla="*/ 190628 h 1372344"/>
              <a:gd name="connsiteX0" fmla="*/ 0 w 1566900"/>
              <a:gd name="connsiteY0" fmla="*/ 190628 h 1372344"/>
              <a:gd name="connsiteX1" fmla="*/ 190628 w 1566900"/>
              <a:gd name="connsiteY1" fmla="*/ 0 h 1372344"/>
              <a:gd name="connsiteX2" fmla="*/ 1376272 w 1566900"/>
              <a:gd name="connsiteY2" fmla="*/ 0 h 1372344"/>
              <a:gd name="connsiteX3" fmla="*/ 1566900 w 1566900"/>
              <a:gd name="connsiteY3" fmla="*/ 190628 h 1372344"/>
              <a:gd name="connsiteX4" fmla="*/ 1414500 w 1566900"/>
              <a:gd name="connsiteY4" fmla="*/ 937876 h 1372344"/>
              <a:gd name="connsiteX5" fmla="*/ 1162912 w 1566900"/>
              <a:gd name="connsiteY5" fmla="*/ 1357104 h 1372344"/>
              <a:gd name="connsiteX6" fmla="*/ 510668 w 1566900"/>
              <a:gd name="connsiteY6" fmla="*/ 1372344 h 1372344"/>
              <a:gd name="connsiteX7" fmla="*/ 106680 w 1566900"/>
              <a:gd name="connsiteY7" fmla="*/ 846436 h 1372344"/>
              <a:gd name="connsiteX8" fmla="*/ 0 w 1566900"/>
              <a:gd name="connsiteY8" fmla="*/ 190628 h 1372344"/>
              <a:gd name="connsiteX0" fmla="*/ 0 w 1673580"/>
              <a:gd name="connsiteY0" fmla="*/ 196774 h 1378490"/>
              <a:gd name="connsiteX1" fmla="*/ 190628 w 1673580"/>
              <a:gd name="connsiteY1" fmla="*/ 6146 h 1378490"/>
              <a:gd name="connsiteX2" fmla="*/ 1376272 w 1673580"/>
              <a:gd name="connsiteY2" fmla="*/ 6146 h 1378490"/>
              <a:gd name="connsiteX3" fmla="*/ 1673580 w 1673580"/>
              <a:gd name="connsiteY3" fmla="*/ 74854 h 1378490"/>
              <a:gd name="connsiteX4" fmla="*/ 1414500 w 1673580"/>
              <a:gd name="connsiteY4" fmla="*/ 944022 h 1378490"/>
              <a:gd name="connsiteX5" fmla="*/ 1162912 w 1673580"/>
              <a:gd name="connsiteY5" fmla="*/ 1363250 h 1378490"/>
              <a:gd name="connsiteX6" fmla="*/ 510668 w 1673580"/>
              <a:gd name="connsiteY6" fmla="*/ 1378490 h 1378490"/>
              <a:gd name="connsiteX7" fmla="*/ 106680 w 1673580"/>
              <a:gd name="connsiteY7" fmla="*/ 852582 h 1378490"/>
              <a:gd name="connsiteX8" fmla="*/ 0 w 1673580"/>
              <a:gd name="connsiteY8" fmla="*/ 196774 h 1378490"/>
              <a:gd name="connsiteX0" fmla="*/ 0 w 1719300"/>
              <a:gd name="connsiteY0" fmla="*/ 90094 h 1378490"/>
              <a:gd name="connsiteX1" fmla="*/ 236348 w 1719300"/>
              <a:gd name="connsiteY1" fmla="*/ 6146 h 1378490"/>
              <a:gd name="connsiteX2" fmla="*/ 1421992 w 1719300"/>
              <a:gd name="connsiteY2" fmla="*/ 6146 h 1378490"/>
              <a:gd name="connsiteX3" fmla="*/ 1719300 w 1719300"/>
              <a:gd name="connsiteY3" fmla="*/ 74854 h 1378490"/>
              <a:gd name="connsiteX4" fmla="*/ 1460220 w 1719300"/>
              <a:gd name="connsiteY4" fmla="*/ 944022 h 1378490"/>
              <a:gd name="connsiteX5" fmla="*/ 1208632 w 1719300"/>
              <a:gd name="connsiteY5" fmla="*/ 1363250 h 1378490"/>
              <a:gd name="connsiteX6" fmla="*/ 556388 w 1719300"/>
              <a:gd name="connsiteY6" fmla="*/ 1378490 h 1378490"/>
              <a:gd name="connsiteX7" fmla="*/ 152400 w 1719300"/>
              <a:gd name="connsiteY7" fmla="*/ 852582 h 1378490"/>
              <a:gd name="connsiteX8" fmla="*/ 0 w 1719300"/>
              <a:gd name="connsiteY8" fmla="*/ 90094 h 1378490"/>
              <a:gd name="connsiteX0" fmla="*/ 0 w 1719300"/>
              <a:gd name="connsiteY0" fmla="*/ 90094 h 1378490"/>
              <a:gd name="connsiteX1" fmla="*/ 236348 w 1719300"/>
              <a:gd name="connsiteY1" fmla="*/ 6146 h 1378490"/>
              <a:gd name="connsiteX2" fmla="*/ 1421992 w 1719300"/>
              <a:gd name="connsiteY2" fmla="*/ 6146 h 1378490"/>
              <a:gd name="connsiteX3" fmla="*/ 1719300 w 1719300"/>
              <a:gd name="connsiteY3" fmla="*/ 74854 h 1378490"/>
              <a:gd name="connsiteX4" fmla="*/ 1460220 w 1719300"/>
              <a:gd name="connsiteY4" fmla="*/ 944022 h 1378490"/>
              <a:gd name="connsiteX5" fmla="*/ 1208632 w 1719300"/>
              <a:gd name="connsiteY5" fmla="*/ 1363250 h 1378490"/>
              <a:gd name="connsiteX6" fmla="*/ 556388 w 1719300"/>
              <a:gd name="connsiteY6" fmla="*/ 1378490 h 1378490"/>
              <a:gd name="connsiteX7" fmla="*/ 259080 w 1719300"/>
              <a:gd name="connsiteY7" fmla="*/ 852582 h 1378490"/>
              <a:gd name="connsiteX8" fmla="*/ 0 w 1719300"/>
              <a:gd name="connsiteY8" fmla="*/ 90094 h 13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9300" h="1378490">
                <a:moveTo>
                  <a:pt x="0" y="90094"/>
                </a:moveTo>
                <a:cubicBezTo>
                  <a:pt x="0" y="-15187"/>
                  <a:pt x="131067" y="6146"/>
                  <a:pt x="236348" y="6146"/>
                </a:cubicBezTo>
                <a:lnTo>
                  <a:pt x="1421992" y="6146"/>
                </a:lnTo>
                <a:cubicBezTo>
                  <a:pt x="1527273" y="6146"/>
                  <a:pt x="1719300" y="-30427"/>
                  <a:pt x="1719300" y="74854"/>
                </a:cubicBezTo>
                <a:lnTo>
                  <a:pt x="1460220" y="944022"/>
                </a:lnTo>
                <a:cubicBezTo>
                  <a:pt x="1460220" y="1049303"/>
                  <a:pt x="1313913" y="1363250"/>
                  <a:pt x="1208632" y="1363250"/>
                </a:cubicBezTo>
                <a:cubicBezTo>
                  <a:pt x="813417" y="1363250"/>
                  <a:pt x="951603" y="1378490"/>
                  <a:pt x="556388" y="1378490"/>
                </a:cubicBezTo>
                <a:cubicBezTo>
                  <a:pt x="451107" y="1378490"/>
                  <a:pt x="259080" y="957863"/>
                  <a:pt x="259080" y="852582"/>
                </a:cubicBezTo>
                <a:lnTo>
                  <a:pt x="0" y="90094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b="1" dirty="0" smtClean="0"/>
              <a:t>short</a:t>
            </a:r>
            <a:endParaRPr lang="en-CA" sz="4400" b="1" dirty="0"/>
          </a:p>
        </p:txBody>
      </p:sp>
    </p:spTree>
    <p:extLst>
      <p:ext uri="{BB962C8B-B14F-4D97-AF65-F5344CB8AC3E}">
        <p14:creationId xmlns:p14="http://schemas.microsoft.com/office/powerpoint/2010/main" val="3532889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212" y="188640"/>
            <a:ext cx="8229600" cy="1143000"/>
          </a:xfrm>
        </p:spPr>
        <p:txBody>
          <a:bodyPr/>
          <a:lstStyle/>
          <a:p>
            <a:r>
              <a:rPr lang="en-CA" sz="4800" dirty="0" smtClean="0"/>
              <a:t>Explicit Casting</a:t>
            </a:r>
            <a:endParaRPr lang="en-US" sz="4800" dirty="0"/>
          </a:p>
        </p:txBody>
      </p:sp>
      <p:pic>
        <p:nvPicPr>
          <p:cNvPr id="4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-36512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r>
              <a:rPr lang="en-CA" sz="1400" b="1" dirty="0" smtClean="0">
                <a:solidFill>
                  <a:schemeClr val="tx1"/>
                </a:solidFill>
              </a:rPr>
              <a:t> 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075856" y="6597352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dirty="0" smtClean="0">
                <a:solidFill>
                  <a:schemeClr val="tx1"/>
                </a:solidFill>
              </a:rPr>
              <a:t>Download this ppt. </a:t>
            </a:r>
            <a:r>
              <a:rPr lang="en-CA" sz="1400" b="1" dirty="0">
                <a:solidFill>
                  <a:schemeClr val="tx1"/>
                </a:solidFill>
              </a:rPr>
              <a:t>-</a:t>
            </a:r>
            <a:r>
              <a:rPr lang="en-CA" sz="1400" b="1" dirty="0" smtClean="0">
                <a:solidFill>
                  <a:schemeClr val="tx1"/>
                </a:solidFill>
              </a:rPr>
              <a:t> http://uottawa.ml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23252" y="1268760"/>
            <a:ext cx="9361316" cy="42666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 smtClean="0"/>
              <a:t>Explicit conversion is</a:t>
            </a:r>
            <a:r>
              <a:rPr lang="en-CA" sz="2800" dirty="0" smtClean="0">
                <a:solidFill>
                  <a:srgbClr val="FF0000"/>
                </a:solidFill>
              </a:rPr>
              <a:t> </a:t>
            </a:r>
            <a:r>
              <a:rPr lang="en-CA" sz="2800" b="1" dirty="0" smtClean="0">
                <a:solidFill>
                  <a:srgbClr val="FF0000"/>
                </a:solidFill>
              </a:rPr>
              <a:t>NOT </a:t>
            </a:r>
            <a:r>
              <a:rPr lang="en-CA" sz="2800" dirty="0" smtClean="0"/>
              <a:t>automatic,</a:t>
            </a:r>
          </a:p>
          <a:p>
            <a:r>
              <a:rPr lang="en-CA" sz="2800" dirty="0" smtClean="0"/>
              <a:t>There </a:t>
            </a:r>
            <a:r>
              <a:rPr lang="en-CA" sz="2800" b="1" dirty="0" smtClean="0">
                <a:solidFill>
                  <a:srgbClr val="FF0000"/>
                </a:solidFill>
              </a:rPr>
              <a:t>MIGHT</a:t>
            </a:r>
            <a:r>
              <a:rPr lang="en-CA" sz="2800" dirty="0" smtClean="0">
                <a:solidFill>
                  <a:srgbClr val="FF0000"/>
                </a:solidFill>
              </a:rPr>
              <a:t> </a:t>
            </a:r>
            <a:r>
              <a:rPr lang="en-CA" sz="2800" dirty="0" smtClean="0"/>
              <a:t>be some losses.</a:t>
            </a:r>
          </a:p>
          <a:p>
            <a:r>
              <a:rPr lang="en-CA" sz="2800" dirty="0" smtClean="0"/>
              <a:t>Example:</a:t>
            </a:r>
            <a:endParaRPr lang="en-CA" sz="2800" dirty="0"/>
          </a:p>
          <a:p>
            <a:pPr marL="0" indent="0">
              <a:buNone/>
            </a:pPr>
            <a:r>
              <a:rPr lang="en-CA" sz="2800" dirty="0" smtClean="0">
                <a:latin typeface="Lucida Console" panose="020B0609040504020204" pitchFamily="49" charset="0"/>
              </a:rPr>
              <a:t>  </a:t>
            </a:r>
            <a:r>
              <a:rPr lang="en-CA" sz="2800" dirty="0" err="1" smtClean="0">
                <a:latin typeface="Lucida Console" panose="020B0609040504020204" pitchFamily="49" charset="0"/>
              </a:rPr>
              <a:t>int</a:t>
            </a:r>
            <a:r>
              <a:rPr lang="en-CA" sz="2800" dirty="0" smtClean="0">
                <a:latin typeface="Lucida Console" panose="020B0609040504020204" pitchFamily="49" charset="0"/>
              </a:rPr>
              <a:t> </a:t>
            </a:r>
            <a:r>
              <a:rPr lang="en-CA" sz="2800" dirty="0" err="1" smtClean="0">
                <a:latin typeface="Lucida Console" panose="020B0609040504020204" pitchFamily="49" charset="0"/>
              </a:rPr>
              <a:t>i</a:t>
            </a:r>
            <a:r>
              <a:rPr lang="en-CA" sz="2800" dirty="0" smtClean="0">
                <a:latin typeface="Lucida Console" panose="020B0609040504020204" pitchFamily="49" charset="0"/>
              </a:rPr>
              <a:t> = 100;</a:t>
            </a:r>
          </a:p>
          <a:p>
            <a:pPr marL="0" indent="0">
              <a:buNone/>
            </a:pPr>
            <a:r>
              <a:rPr lang="en-CA" sz="2800" dirty="0" smtClean="0">
                <a:latin typeface="Lucida Console" panose="020B0609040504020204" pitchFamily="49" charset="0"/>
              </a:rPr>
              <a:t>  </a:t>
            </a:r>
            <a:r>
              <a:rPr lang="en-CA" sz="2800" dirty="0" smtClean="0">
                <a:solidFill>
                  <a:srgbClr val="92D050"/>
                </a:solidFill>
                <a:latin typeface="Lucida Console" panose="020B0609040504020204" pitchFamily="49" charset="0"/>
              </a:rPr>
              <a:t>// Explicit type casting required</a:t>
            </a:r>
          </a:p>
          <a:p>
            <a:pPr marL="0" indent="0">
              <a:buNone/>
            </a:pPr>
            <a:r>
              <a:rPr lang="en-CA" sz="2800" dirty="0" smtClean="0">
                <a:latin typeface="Lucida Console" panose="020B0609040504020204" pitchFamily="49" charset="0"/>
              </a:rPr>
              <a:t>  short </a:t>
            </a:r>
            <a:r>
              <a:rPr lang="en-CA" sz="2800" dirty="0">
                <a:latin typeface="Lucida Console" panose="020B0609040504020204" pitchFamily="49" charset="0"/>
              </a:rPr>
              <a:t>s</a:t>
            </a:r>
            <a:r>
              <a:rPr lang="en-CA" sz="2800" dirty="0" smtClean="0">
                <a:latin typeface="Lucida Console" panose="020B0609040504020204" pitchFamily="49" charset="0"/>
              </a:rPr>
              <a:t> = </a:t>
            </a:r>
            <a:r>
              <a:rPr lang="en-CA" sz="28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(short) </a:t>
            </a:r>
            <a:r>
              <a:rPr lang="en-CA" sz="2800" dirty="0" err="1" smtClean="0">
                <a:latin typeface="Lucida Console" panose="020B0609040504020204" pitchFamily="49" charset="0"/>
              </a:rPr>
              <a:t>i</a:t>
            </a:r>
            <a:r>
              <a:rPr lang="en-CA" sz="2800" dirty="0" smtClean="0">
                <a:latin typeface="Lucida Console" panose="020B0609040504020204" pitchFamily="49" charset="0"/>
              </a:rPr>
              <a:t>;</a:t>
            </a:r>
          </a:p>
          <a:p>
            <a:endParaRPr lang="en-CA" sz="1600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1516556" y="4515946"/>
            <a:ext cx="3096972" cy="1951562"/>
          </a:xfrm>
          <a:custGeom>
            <a:avLst/>
            <a:gdLst>
              <a:gd name="connsiteX0" fmla="*/ 0 w 3142692"/>
              <a:gd name="connsiteY0" fmla="*/ 324042 h 1944216"/>
              <a:gd name="connsiteX1" fmla="*/ 324042 w 3142692"/>
              <a:gd name="connsiteY1" fmla="*/ 0 h 1944216"/>
              <a:gd name="connsiteX2" fmla="*/ 2818650 w 3142692"/>
              <a:gd name="connsiteY2" fmla="*/ 0 h 1944216"/>
              <a:gd name="connsiteX3" fmla="*/ 3142692 w 3142692"/>
              <a:gd name="connsiteY3" fmla="*/ 324042 h 1944216"/>
              <a:gd name="connsiteX4" fmla="*/ 3142692 w 3142692"/>
              <a:gd name="connsiteY4" fmla="*/ 1620174 h 1944216"/>
              <a:gd name="connsiteX5" fmla="*/ 2818650 w 3142692"/>
              <a:gd name="connsiteY5" fmla="*/ 1944216 h 1944216"/>
              <a:gd name="connsiteX6" fmla="*/ 324042 w 3142692"/>
              <a:gd name="connsiteY6" fmla="*/ 1944216 h 1944216"/>
              <a:gd name="connsiteX7" fmla="*/ 0 w 3142692"/>
              <a:gd name="connsiteY7" fmla="*/ 1620174 h 1944216"/>
              <a:gd name="connsiteX8" fmla="*/ 0 w 3142692"/>
              <a:gd name="connsiteY8" fmla="*/ 324042 h 1944216"/>
              <a:gd name="connsiteX0" fmla="*/ 0 w 3142692"/>
              <a:gd name="connsiteY0" fmla="*/ 324042 h 1944216"/>
              <a:gd name="connsiteX1" fmla="*/ 324042 w 3142692"/>
              <a:gd name="connsiteY1" fmla="*/ 0 h 1944216"/>
              <a:gd name="connsiteX2" fmla="*/ 2818650 w 3142692"/>
              <a:gd name="connsiteY2" fmla="*/ 0 h 1944216"/>
              <a:gd name="connsiteX3" fmla="*/ 3142692 w 3142692"/>
              <a:gd name="connsiteY3" fmla="*/ 324042 h 1944216"/>
              <a:gd name="connsiteX4" fmla="*/ 3142692 w 3142692"/>
              <a:gd name="connsiteY4" fmla="*/ 1620174 h 1944216"/>
              <a:gd name="connsiteX5" fmla="*/ 2818650 w 3142692"/>
              <a:gd name="connsiteY5" fmla="*/ 1944216 h 1944216"/>
              <a:gd name="connsiteX6" fmla="*/ 324042 w 3142692"/>
              <a:gd name="connsiteY6" fmla="*/ 1944216 h 1944216"/>
              <a:gd name="connsiteX7" fmla="*/ 0 w 3142692"/>
              <a:gd name="connsiteY7" fmla="*/ 1620174 h 1944216"/>
              <a:gd name="connsiteX8" fmla="*/ 0 w 3142692"/>
              <a:gd name="connsiteY8" fmla="*/ 324042 h 1944216"/>
              <a:gd name="connsiteX0" fmla="*/ 0 w 3142692"/>
              <a:gd name="connsiteY0" fmla="*/ 324042 h 1944216"/>
              <a:gd name="connsiteX1" fmla="*/ 324042 w 3142692"/>
              <a:gd name="connsiteY1" fmla="*/ 0 h 1944216"/>
              <a:gd name="connsiteX2" fmla="*/ 2818650 w 3142692"/>
              <a:gd name="connsiteY2" fmla="*/ 0 h 1944216"/>
              <a:gd name="connsiteX3" fmla="*/ 3142692 w 3142692"/>
              <a:gd name="connsiteY3" fmla="*/ 324042 h 1944216"/>
              <a:gd name="connsiteX4" fmla="*/ 2853132 w 3142692"/>
              <a:gd name="connsiteY4" fmla="*/ 1589694 h 1944216"/>
              <a:gd name="connsiteX5" fmla="*/ 2818650 w 3142692"/>
              <a:gd name="connsiteY5" fmla="*/ 1944216 h 1944216"/>
              <a:gd name="connsiteX6" fmla="*/ 324042 w 3142692"/>
              <a:gd name="connsiteY6" fmla="*/ 1944216 h 1944216"/>
              <a:gd name="connsiteX7" fmla="*/ 0 w 3142692"/>
              <a:gd name="connsiteY7" fmla="*/ 1620174 h 1944216"/>
              <a:gd name="connsiteX8" fmla="*/ 0 w 3142692"/>
              <a:gd name="connsiteY8" fmla="*/ 324042 h 1944216"/>
              <a:gd name="connsiteX0" fmla="*/ 0 w 3142692"/>
              <a:gd name="connsiteY0" fmla="*/ 324042 h 1944216"/>
              <a:gd name="connsiteX1" fmla="*/ 324042 w 3142692"/>
              <a:gd name="connsiteY1" fmla="*/ 0 h 1944216"/>
              <a:gd name="connsiteX2" fmla="*/ 2818650 w 3142692"/>
              <a:gd name="connsiteY2" fmla="*/ 0 h 1944216"/>
              <a:gd name="connsiteX3" fmla="*/ 3142692 w 3142692"/>
              <a:gd name="connsiteY3" fmla="*/ 324042 h 1944216"/>
              <a:gd name="connsiteX4" fmla="*/ 2853132 w 3142692"/>
              <a:gd name="connsiteY4" fmla="*/ 1589694 h 1944216"/>
              <a:gd name="connsiteX5" fmla="*/ 2605290 w 3142692"/>
              <a:gd name="connsiteY5" fmla="*/ 1944216 h 1944216"/>
              <a:gd name="connsiteX6" fmla="*/ 324042 w 3142692"/>
              <a:gd name="connsiteY6" fmla="*/ 1944216 h 1944216"/>
              <a:gd name="connsiteX7" fmla="*/ 0 w 3142692"/>
              <a:gd name="connsiteY7" fmla="*/ 1620174 h 1944216"/>
              <a:gd name="connsiteX8" fmla="*/ 0 w 3142692"/>
              <a:gd name="connsiteY8" fmla="*/ 324042 h 1944216"/>
              <a:gd name="connsiteX0" fmla="*/ 0 w 3142692"/>
              <a:gd name="connsiteY0" fmla="*/ 324042 h 1944216"/>
              <a:gd name="connsiteX1" fmla="*/ 324042 w 3142692"/>
              <a:gd name="connsiteY1" fmla="*/ 0 h 1944216"/>
              <a:gd name="connsiteX2" fmla="*/ 2818650 w 3142692"/>
              <a:gd name="connsiteY2" fmla="*/ 0 h 1944216"/>
              <a:gd name="connsiteX3" fmla="*/ 3142692 w 3142692"/>
              <a:gd name="connsiteY3" fmla="*/ 324042 h 1944216"/>
              <a:gd name="connsiteX4" fmla="*/ 2883612 w 3142692"/>
              <a:gd name="connsiteY4" fmla="*/ 1467774 h 1944216"/>
              <a:gd name="connsiteX5" fmla="*/ 2605290 w 3142692"/>
              <a:gd name="connsiteY5" fmla="*/ 1944216 h 1944216"/>
              <a:gd name="connsiteX6" fmla="*/ 324042 w 3142692"/>
              <a:gd name="connsiteY6" fmla="*/ 1944216 h 1944216"/>
              <a:gd name="connsiteX7" fmla="*/ 0 w 3142692"/>
              <a:gd name="connsiteY7" fmla="*/ 1620174 h 1944216"/>
              <a:gd name="connsiteX8" fmla="*/ 0 w 3142692"/>
              <a:gd name="connsiteY8" fmla="*/ 324042 h 1944216"/>
              <a:gd name="connsiteX0" fmla="*/ 0 w 3142692"/>
              <a:gd name="connsiteY0" fmla="*/ 324042 h 1944216"/>
              <a:gd name="connsiteX1" fmla="*/ 324042 w 3142692"/>
              <a:gd name="connsiteY1" fmla="*/ 0 h 1944216"/>
              <a:gd name="connsiteX2" fmla="*/ 2818650 w 3142692"/>
              <a:gd name="connsiteY2" fmla="*/ 0 h 1944216"/>
              <a:gd name="connsiteX3" fmla="*/ 3142692 w 3142692"/>
              <a:gd name="connsiteY3" fmla="*/ 324042 h 1944216"/>
              <a:gd name="connsiteX4" fmla="*/ 2944572 w 3142692"/>
              <a:gd name="connsiteY4" fmla="*/ 1467774 h 1944216"/>
              <a:gd name="connsiteX5" fmla="*/ 2605290 w 3142692"/>
              <a:gd name="connsiteY5" fmla="*/ 1944216 h 1944216"/>
              <a:gd name="connsiteX6" fmla="*/ 324042 w 3142692"/>
              <a:gd name="connsiteY6" fmla="*/ 1944216 h 1944216"/>
              <a:gd name="connsiteX7" fmla="*/ 0 w 3142692"/>
              <a:gd name="connsiteY7" fmla="*/ 1620174 h 1944216"/>
              <a:gd name="connsiteX8" fmla="*/ 0 w 3142692"/>
              <a:gd name="connsiteY8" fmla="*/ 324042 h 1944216"/>
              <a:gd name="connsiteX0" fmla="*/ 0 w 3142692"/>
              <a:gd name="connsiteY0" fmla="*/ 324042 h 1944216"/>
              <a:gd name="connsiteX1" fmla="*/ 324042 w 3142692"/>
              <a:gd name="connsiteY1" fmla="*/ 0 h 1944216"/>
              <a:gd name="connsiteX2" fmla="*/ 2818650 w 3142692"/>
              <a:gd name="connsiteY2" fmla="*/ 0 h 1944216"/>
              <a:gd name="connsiteX3" fmla="*/ 3142692 w 3142692"/>
              <a:gd name="connsiteY3" fmla="*/ 324042 h 1944216"/>
              <a:gd name="connsiteX4" fmla="*/ 2944572 w 3142692"/>
              <a:gd name="connsiteY4" fmla="*/ 1467774 h 1944216"/>
              <a:gd name="connsiteX5" fmla="*/ 2605290 w 3142692"/>
              <a:gd name="connsiteY5" fmla="*/ 1944216 h 1944216"/>
              <a:gd name="connsiteX6" fmla="*/ 324042 w 3142692"/>
              <a:gd name="connsiteY6" fmla="*/ 1944216 h 1944216"/>
              <a:gd name="connsiteX7" fmla="*/ 0 w 3142692"/>
              <a:gd name="connsiteY7" fmla="*/ 1620174 h 1944216"/>
              <a:gd name="connsiteX8" fmla="*/ 0 w 3142692"/>
              <a:gd name="connsiteY8" fmla="*/ 324042 h 1944216"/>
              <a:gd name="connsiteX0" fmla="*/ 0 w 3142692"/>
              <a:gd name="connsiteY0" fmla="*/ 324042 h 1944216"/>
              <a:gd name="connsiteX1" fmla="*/ 324042 w 3142692"/>
              <a:gd name="connsiteY1" fmla="*/ 0 h 1944216"/>
              <a:gd name="connsiteX2" fmla="*/ 2818650 w 3142692"/>
              <a:gd name="connsiteY2" fmla="*/ 0 h 1944216"/>
              <a:gd name="connsiteX3" fmla="*/ 3142692 w 3142692"/>
              <a:gd name="connsiteY3" fmla="*/ 324042 h 1944216"/>
              <a:gd name="connsiteX4" fmla="*/ 2929332 w 3142692"/>
              <a:gd name="connsiteY4" fmla="*/ 1467774 h 1944216"/>
              <a:gd name="connsiteX5" fmla="*/ 2605290 w 3142692"/>
              <a:gd name="connsiteY5" fmla="*/ 1944216 h 1944216"/>
              <a:gd name="connsiteX6" fmla="*/ 324042 w 3142692"/>
              <a:gd name="connsiteY6" fmla="*/ 1944216 h 1944216"/>
              <a:gd name="connsiteX7" fmla="*/ 0 w 3142692"/>
              <a:gd name="connsiteY7" fmla="*/ 1620174 h 1944216"/>
              <a:gd name="connsiteX8" fmla="*/ 0 w 3142692"/>
              <a:gd name="connsiteY8" fmla="*/ 324042 h 1944216"/>
              <a:gd name="connsiteX0" fmla="*/ 0 w 3142692"/>
              <a:gd name="connsiteY0" fmla="*/ 324042 h 1944216"/>
              <a:gd name="connsiteX1" fmla="*/ 324042 w 3142692"/>
              <a:gd name="connsiteY1" fmla="*/ 0 h 1944216"/>
              <a:gd name="connsiteX2" fmla="*/ 2818650 w 3142692"/>
              <a:gd name="connsiteY2" fmla="*/ 0 h 1944216"/>
              <a:gd name="connsiteX3" fmla="*/ 3142692 w 3142692"/>
              <a:gd name="connsiteY3" fmla="*/ 324042 h 1944216"/>
              <a:gd name="connsiteX4" fmla="*/ 2929332 w 3142692"/>
              <a:gd name="connsiteY4" fmla="*/ 1467774 h 1944216"/>
              <a:gd name="connsiteX5" fmla="*/ 2605290 w 3142692"/>
              <a:gd name="connsiteY5" fmla="*/ 1944216 h 1944216"/>
              <a:gd name="connsiteX6" fmla="*/ 324042 w 3142692"/>
              <a:gd name="connsiteY6" fmla="*/ 1944216 h 1944216"/>
              <a:gd name="connsiteX7" fmla="*/ 167640 w 3142692"/>
              <a:gd name="connsiteY7" fmla="*/ 1574454 h 1944216"/>
              <a:gd name="connsiteX8" fmla="*/ 0 w 3142692"/>
              <a:gd name="connsiteY8" fmla="*/ 324042 h 1944216"/>
              <a:gd name="connsiteX0" fmla="*/ 0 w 3142692"/>
              <a:gd name="connsiteY0" fmla="*/ 324042 h 1944216"/>
              <a:gd name="connsiteX1" fmla="*/ 324042 w 3142692"/>
              <a:gd name="connsiteY1" fmla="*/ 0 h 1944216"/>
              <a:gd name="connsiteX2" fmla="*/ 2818650 w 3142692"/>
              <a:gd name="connsiteY2" fmla="*/ 0 h 1944216"/>
              <a:gd name="connsiteX3" fmla="*/ 3142692 w 3142692"/>
              <a:gd name="connsiteY3" fmla="*/ 324042 h 1944216"/>
              <a:gd name="connsiteX4" fmla="*/ 2929332 w 3142692"/>
              <a:gd name="connsiteY4" fmla="*/ 1467774 h 1944216"/>
              <a:gd name="connsiteX5" fmla="*/ 2605290 w 3142692"/>
              <a:gd name="connsiteY5" fmla="*/ 1944216 h 1944216"/>
              <a:gd name="connsiteX6" fmla="*/ 491682 w 3142692"/>
              <a:gd name="connsiteY6" fmla="*/ 1928976 h 1944216"/>
              <a:gd name="connsiteX7" fmla="*/ 167640 w 3142692"/>
              <a:gd name="connsiteY7" fmla="*/ 1574454 h 1944216"/>
              <a:gd name="connsiteX8" fmla="*/ 0 w 3142692"/>
              <a:gd name="connsiteY8" fmla="*/ 324042 h 1944216"/>
              <a:gd name="connsiteX0" fmla="*/ 0 w 3127452"/>
              <a:gd name="connsiteY0" fmla="*/ 133268 h 1951562"/>
              <a:gd name="connsiteX1" fmla="*/ 308802 w 3127452"/>
              <a:gd name="connsiteY1" fmla="*/ 7346 h 1951562"/>
              <a:gd name="connsiteX2" fmla="*/ 2803410 w 3127452"/>
              <a:gd name="connsiteY2" fmla="*/ 7346 h 1951562"/>
              <a:gd name="connsiteX3" fmla="*/ 3127452 w 3127452"/>
              <a:gd name="connsiteY3" fmla="*/ 331388 h 1951562"/>
              <a:gd name="connsiteX4" fmla="*/ 2914092 w 3127452"/>
              <a:gd name="connsiteY4" fmla="*/ 1475120 h 1951562"/>
              <a:gd name="connsiteX5" fmla="*/ 2590050 w 3127452"/>
              <a:gd name="connsiteY5" fmla="*/ 1951562 h 1951562"/>
              <a:gd name="connsiteX6" fmla="*/ 476442 w 3127452"/>
              <a:gd name="connsiteY6" fmla="*/ 1936322 h 1951562"/>
              <a:gd name="connsiteX7" fmla="*/ 152400 w 3127452"/>
              <a:gd name="connsiteY7" fmla="*/ 1581800 h 1951562"/>
              <a:gd name="connsiteX8" fmla="*/ 0 w 3127452"/>
              <a:gd name="connsiteY8" fmla="*/ 133268 h 1951562"/>
              <a:gd name="connsiteX0" fmla="*/ 0 w 3096972"/>
              <a:gd name="connsiteY0" fmla="*/ 133268 h 1951562"/>
              <a:gd name="connsiteX1" fmla="*/ 308802 w 3096972"/>
              <a:gd name="connsiteY1" fmla="*/ 7346 h 1951562"/>
              <a:gd name="connsiteX2" fmla="*/ 2803410 w 3096972"/>
              <a:gd name="connsiteY2" fmla="*/ 7346 h 1951562"/>
              <a:gd name="connsiteX3" fmla="*/ 3096972 w 3096972"/>
              <a:gd name="connsiteY3" fmla="*/ 133268 h 1951562"/>
              <a:gd name="connsiteX4" fmla="*/ 2914092 w 3096972"/>
              <a:gd name="connsiteY4" fmla="*/ 1475120 h 1951562"/>
              <a:gd name="connsiteX5" fmla="*/ 2590050 w 3096972"/>
              <a:gd name="connsiteY5" fmla="*/ 1951562 h 1951562"/>
              <a:gd name="connsiteX6" fmla="*/ 476442 w 3096972"/>
              <a:gd name="connsiteY6" fmla="*/ 1936322 h 1951562"/>
              <a:gd name="connsiteX7" fmla="*/ 152400 w 3096972"/>
              <a:gd name="connsiteY7" fmla="*/ 1581800 h 1951562"/>
              <a:gd name="connsiteX8" fmla="*/ 0 w 3096972"/>
              <a:gd name="connsiteY8" fmla="*/ 133268 h 1951562"/>
              <a:gd name="connsiteX0" fmla="*/ 0 w 3096972"/>
              <a:gd name="connsiteY0" fmla="*/ 133268 h 1951562"/>
              <a:gd name="connsiteX1" fmla="*/ 308802 w 3096972"/>
              <a:gd name="connsiteY1" fmla="*/ 7346 h 1951562"/>
              <a:gd name="connsiteX2" fmla="*/ 2803410 w 3096972"/>
              <a:gd name="connsiteY2" fmla="*/ 7346 h 1951562"/>
              <a:gd name="connsiteX3" fmla="*/ 3096972 w 3096972"/>
              <a:gd name="connsiteY3" fmla="*/ 133268 h 1951562"/>
              <a:gd name="connsiteX4" fmla="*/ 2914092 w 3096972"/>
              <a:gd name="connsiteY4" fmla="*/ 1475120 h 1951562"/>
              <a:gd name="connsiteX5" fmla="*/ 2590050 w 3096972"/>
              <a:gd name="connsiteY5" fmla="*/ 1951562 h 1951562"/>
              <a:gd name="connsiteX6" fmla="*/ 476442 w 3096972"/>
              <a:gd name="connsiteY6" fmla="*/ 1936322 h 1951562"/>
              <a:gd name="connsiteX7" fmla="*/ 198120 w 3096972"/>
              <a:gd name="connsiteY7" fmla="*/ 1566560 h 1951562"/>
              <a:gd name="connsiteX8" fmla="*/ 0 w 3096972"/>
              <a:gd name="connsiteY8" fmla="*/ 133268 h 1951562"/>
              <a:gd name="connsiteX0" fmla="*/ 0 w 3096972"/>
              <a:gd name="connsiteY0" fmla="*/ 133268 h 1951562"/>
              <a:gd name="connsiteX1" fmla="*/ 308802 w 3096972"/>
              <a:gd name="connsiteY1" fmla="*/ 7346 h 1951562"/>
              <a:gd name="connsiteX2" fmla="*/ 2803410 w 3096972"/>
              <a:gd name="connsiteY2" fmla="*/ 7346 h 1951562"/>
              <a:gd name="connsiteX3" fmla="*/ 3096972 w 3096972"/>
              <a:gd name="connsiteY3" fmla="*/ 133268 h 1951562"/>
              <a:gd name="connsiteX4" fmla="*/ 2914092 w 3096972"/>
              <a:gd name="connsiteY4" fmla="*/ 1475120 h 1951562"/>
              <a:gd name="connsiteX5" fmla="*/ 2590050 w 3096972"/>
              <a:gd name="connsiteY5" fmla="*/ 1951562 h 1951562"/>
              <a:gd name="connsiteX6" fmla="*/ 476442 w 3096972"/>
              <a:gd name="connsiteY6" fmla="*/ 1936322 h 1951562"/>
              <a:gd name="connsiteX7" fmla="*/ 198120 w 3096972"/>
              <a:gd name="connsiteY7" fmla="*/ 1566560 h 1951562"/>
              <a:gd name="connsiteX8" fmla="*/ 0 w 3096972"/>
              <a:gd name="connsiteY8" fmla="*/ 133268 h 195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96972" h="1951562">
                <a:moveTo>
                  <a:pt x="0" y="133268"/>
                </a:moveTo>
                <a:cubicBezTo>
                  <a:pt x="0" y="-45695"/>
                  <a:pt x="129839" y="7346"/>
                  <a:pt x="308802" y="7346"/>
                </a:cubicBezTo>
                <a:lnTo>
                  <a:pt x="2803410" y="7346"/>
                </a:lnTo>
                <a:cubicBezTo>
                  <a:pt x="2982373" y="7346"/>
                  <a:pt x="3096972" y="-45695"/>
                  <a:pt x="3096972" y="133268"/>
                </a:cubicBezTo>
                <a:lnTo>
                  <a:pt x="2914092" y="1475120"/>
                </a:lnTo>
                <a:cubicBezTo>
                  <a:pt x="2868372" y="1638843"/>
                  <a:pt x="2769013" y="1951562"/>
                  <a:pt x="2590050" y="1951562"/>
                </a:cubicBezTo>
                <a:lnTo>
                  <a:pt x="476442" y="1936322"/>
                </a:lnTo>
                <a:cubicBezTo>
                  <a:pt x="297479" y="1936322"/>
                  <a:pt x="289560" y="1760763"/>
                  <a:pt x="198120" y="1566560"/>
                </a:cubicBezTo>
                <a:lnTo>
                  <a:pt x="0" y="13326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800" b="1" dirty="0" err="1" smtClean="0"/>
              <a:t>int</a:t>
            </a:r>
            <a:endParaRPr lang="en-CA" sz="88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055724" y="4917382"/>
            <a:ext cx="1719300" cy="1378490"/>
          </a:xfrm>
          <a:custGeom>
            <a:avLst/>
            <a:gdLst>
              <a:gd name="connsiteX0" fmla="*/ 0 w 1566900"/>
              <a:gd name="connsiteY0" fmla="*/ 190628 h 1143744"/>
              <a:gd name="connsiteX1" fmla="*/ 190628 w 1566900"/>
              <a:gd name="connsiteY1" fmla="*/ 0 h 1143744"/>
              <a:gd name="connsiteX2" fmla="*/ 1376272 w 1566900"/>
              <a:gd name="connsiteY2" fmla="*/ 0 h 1143744"/>
              <a:gd name="connsiteX3" fmla="*/ 1566900 w 1566900"/>
              <a:gd name="connsiteY3" fmla="*/ 190628 h 1143744"/>
              <a:gd name="connsiteX4" fmla="*/ 1566900 w 1566900"/>
              <a:gd name="connsiteY4" fmla="*/ 953116 h 1143744"/>
              <a:gd name="connsiteX5" fmla="*/ 1376272 w 1566900"/>
              <a:gd name="connsiteY5" fmla="*/ 1143744 h 1143744"/>
              <a:gd name="connsiteX6" fmla="*/ 190628 w 1566900"/>
              <a:gd name="connsiteY6" fmla="*/ 1143744 h 1143744"/>
              <a:gd name="connsiteX7" fmla="*/ 0 w 1566900"/>
              <a:gd name="connsiteY7" fmla="*/ 953116 h 1143744"/>
              <a:gd name="connsiteX8" fmla="*/ 0 w 1566900"/>
              <a:gd name="connsiteY8" fmla="*/ 190628 h 1143744"/>
              <a:gd name="connsiteX0" fmla="*/ 0 w 1566900"/>
              <a:gd name="connsiteY0" fmla="*/ 190628 h 1372344"/>
              <a:gd name="connsiteX1" fmla="*/ 190628 w 1566900"/>
              <a:gd name="connsiteY1" fmla="*/ 0 h 1372344"/>
              <a:gd name="connsiteX2" fmla="*/ 1376272 w 1566900"/>
              <a:gd name="connsiteY2" fmla="*/ 0 h 1372344"/>
              <a:gd name="connsiteX3" fmla="*/ 1566900 w 1566900"/>
              <a:gd name="connsiteY3" fmla="*/ 190628 h 1372344"/>
              <a:gd name="connsiteX4" fmla="*/ 1566900 w 1566900"/>
              <a:gd name="connsiteY4" fmla="*/ 953116 h 1372344"/>
              <a:gd name="connsiteX5" fmla="*/ 1376272 w 1566900"/>
              <a:gd name="connsiteY5" fmla="*/ 1143744 h 1372344"/>
              <a:gd name="connsiteX6" fmla="*/ 510668 w 1566900"/>
              <a:gd name="connsiteY6" fmla="*/ 1372344 h 1372344"/>
              <a:gd name="connsiteX7" fmla="*/ 0 w 1566900"/>
              <a:gd name="connsiteY7" fmla="*/ 953116 h 1372344"/>
              <a:gd name="connsiteX8" fmla="*/ 0 w 1566900"/>
              <a:gd name="connsiteY8" fmla="*/ 190628 h 1372344"/>
              <a:gd name="connsiteX0" fmla="*/ 0 w 1566900"/>
              <a:gd name="connsiteY0" fmla="*/ 190628 h 1372344"/>
              <a:gd name="connsiteX1" fmla="*/ 190628 w 1566900"/>
              <a:gd name="connsiteY1" fmla="*/ 0 h 1372344"/>
              <a:gd name="connsiteX2" fmla="*/ 1376272 w 1566900"/>
              <a:gd name="connsiteY2" fmla="*/ 0 h 1372344"/>
              <a:gd name="connsiteX3" fmla="*/ 1566900 w 1566900"/>
              <a:gd name="connsiteY3" fmla="*/ 190628 h 1372344"/>
              <a:gd name="connsiteX4" fmla="*/ 1566900 w 1566900"/>
              <a:gd name="connsiteY4" fmla="*/ 953116 h 1372344"/>
              <a:gd name="connsiteX5" fmla="*/ 1361032 w 1566900"/>
              <a:gd name="connsiteY5" fmla="*/ 1357104 h 1372344"/>
              <a:gd name="connsiteX6" fmla="*/ 510668 w 1566900"/>
              <a:gd name="connsiteY6" fmla="*/ 1372344 h 1372344"/>
              <a:gd name="connsiteX7" fmla="*/ 0 w 1566900"/>
              <a:gd name="connsiteY7" fmla="*/ 953116 h 1372344"/>
              <a:gd name="connsiteX8" fmla="*/ 0 w 1566900"/>
              <a:gd name="connsiteY8" fmla="*/ 190628 h 1372344"/>
              <a:gd name="connsiteX0" fmla="*/ 0 w 1566900"/>
              <a:gd name="connsiteY0" fmla="*/ 190628 h 1372344"/>
              <a:gd name="connsiteX1" fmla="*/ 190628 w 1566900"/>
              <a:gd name="connsiteY1" fmla="*/ 0 h 1372344"/>
              <a:gd name="connsiteX2" fmla="*/ 1376272 w 1566900"/>
              <a:gd name="connsiteY2" fmla="*/ 0 h 1372344"/>
              <a:gd name="connsiteX3" fmla="*/ 1566900 w 1566900"/>
              <a:gd name="connsiteY3" fmla="*/ 190628 h 1372344"/>
              <a:gd name="connsiteX4" fmla="*/ 1566900 w 1566900"/>
              <a:gd name="connsiteY4" fmla="*/ 953116 h 1372344"/>
              <a:gd name="connsiteX5" fmla="*/ 1162912 w 1566900"/>
              <a:gd name="connsiteY5" fmla="*/ 1357104 h 1372344"/>
              <a:gd name="connsiteX6" fmla="*/ 510668 w 1566900"/>
              <a:gd name="connsiteY6" fmla="*/ 1372344 h 1372344"/>
              <a:gd name="connsiteX7" fmla="*/ 0 w 1566900"/>
              <a:gd name="connsiteY7" fmla="*/ 953116 h 1372344"/>
              <a:gd name="connsiteX8" fmla="*/ 0 w 1566900"/>
              <a:gd name="connsiteY8" fmla="*/ 190628 h 1372344"/>
              <a:gd name="connsiteX0" fmla="*/ 0 w 1566900"/>
              <a:gd name="connsiteY0" fmla="*/ 190628 h 1372344"/>
              <a:gd name="connsiteX1" fmla="*/ 190628 w 1566900"/>
              <a:gd name="connsiteY1" fmla="*/ 0 h 1372344"/>
              <a:gd name="connsiteX2" fmla="*/ 1376272 w 1566900"/>
              <a:gd name="connsiteY2" fmla="*/ 0 h 1372344"/>
              <a:gd name="connsiteX3" fmla="*/ 1566900 w 1566900"/>
              <a:gd name="connsiteY3" fmla="*/ 190628 h 1372344"/>
              <a:gd name="connsiteX4" fmla="*/ 1566900 w 1566900"/>
              <a:gd name="connsiteY4" fmla="*/ 953116 h 1372344"/>
              <a:gd name="connsiteX5" fmla="*/ 1162912 w 1566900"/>
              <a:gd name="connsiteY5" fmla="*/ 1357104 h 1372344"/>
              <a:gd name="connsiteX6" fmla="*/ 510668 w 1566900"/>
              <a:gd name="connsiteY6" fmla="*/ 1372344 h 1372344"/>
              <a:gd name="connsiteX7" fmla="*/ 106680 w 1566900"/>
              <a:gd name="connsiteY7" fmla="*/ 846436 h 1372344"/>
              <a:gd name="connsiteX8" fmla="*/ 0 w 1566900"/>
              <a:gd name="connsiteY8" fmla="*/ 190628 h 1372344"/>
              <a:gd name="connsiteX0" fmla="*/ 0 w 1566900"/>
              <a:gd name="connsiteY0" fmla="*/ 190628 h 1372344"/>
              <a:gd name="connsiteX1" fmla="*/ 190628 w 1566900"/>
              <a:gd name="connsiteY1" fmla="*/ 0 h 1372344"/>
              <a:gd name="connsiteX2" fmla="*/ 1376272 w 1566900"/>
              <a:gd name="connsiteY2" fmla="*/ 0 h 1372344"/>
              <a:gd name="connsiteX3" fmla="*/ 1566900 w 1566900"/>
              <a:gd name="connsiteY3" fmla="*/ 190628 h 1372344"/>
              <a:gd name="connsiteX4" fmla="*/ 1414500 w 1566900"/>
              <a:gd name="connsiteY4" fmla="*/ 937876 h 1372344"/>
              <a:gd name="connsiteX5" fmla="*/ 1162912 w 1566900"/>
              <a:gd name="connsiteY5" fmla="*/ 1357104 h 1372344"/>
              <a:gd name="connsiteX6" fmla="*/ 510668 w 1566900"/>
              <a:gd name="connsiteY6" fmla="*/ 1372344 h 1372344"/>
              <a:gd name="connsiteX7" fmla="*/ 106680 w 1566900"/>
              <a:gd name="connsiteY7" fmla="*/ 846436 h 1372344"/>
              <a:gd name="connsiteX8" fmla="*/ 0 w 1566900"/>
              <a:gd name="connsiteY8" fmla="*/ 190628 h 1372344"/>
              <a:gd name="connsiteX0" fmla="*/ 0 w 1673580"/>
              <a:gd name="connsiteY0" fmla="*/ 196774 h 1378490"/>
              <a:gd name="connsiteX1" fmla="*/ 190628 w 1673580"/>
              <a:gd name="connsiteY1" fmla="*/ 6146 h 1378490"/>
              <a:gd name="connsiteX2" fmla="*/ 1376272 w 1673580"/>
              <a:gd name="connsiteY2" fmla="*/ 6146 h 1378490"/>
              <a:gd name="connsiteX3" fmla="*/ 1673580 w 1673580"/>
              <a:gd name="connsiteY3" fmla="*/ 74854 h 1378490"/>
              <a:gd name="connsiteX4" fmla="*/ 1414500 w 1673580"/>
              <a:gd name="connsiteY4" fmla="*/ 944022 h 1378490"/>
              <a:gd name="connsiteX5" fmla="*/ 1162912 w 1673580"/>
              <a:gd name="connsiteY5" fmla="*/ 1363250 h 1378490"/>
              <a:gd name="connsiteX6" fmla="*/ 510668 w 1673580"/>
              <a:gd name="connsiteY6" fmla="*/ 1378490 h 1378490"/>
              <a:gd name="connsiteX7" fmla="*/ 106680 w 1673580"/>
              <a:gd name="connsiteY7" fmla="*/ 852582 h 1378490"/>
              <a:gd name="connsiteX8" fmla="*/ 0 w 1673580"/>
              <a:gd name="connsiteY8" fmla="*/ 196774 h 1378490"/>
              <a:gd name="connsiteX0" fmla="*/ 0 w 1719300"/>
              <a:gd name="connsiteY0" fmla="*/ 90094 h 1378490"/>
              <a:gd name="connsiteX1" fmla="*/ 236348 w 1719300"/>
              <a:gd name="connsiteY1" fmla="*/ 6146 h 1378490"/>
              <a:gd name="connsiteX2" fmla="*/ 1421992 w 1719300"/>
              <a:gd name="connsiteY2" fmla="*/ 6146 h 1378490"/>
              <a:gd name="connsiteX3" fmla="*/ 1719300 w 1719300"/>
              <a:gd name="connsiteY3" fmla="*/ 74854 h 1378490"/>
              <a:gd name="connsiteX4" fmla="*/ 1460220 w 1719300"/>
              <a:gd name="connsiteY4" fmla="*/ 944022 h 1378490"/>
              <a:gd name="connsiteX5" fmla="*/ 1208632 w 1719300"/>
              <a:gd name="connsiteY5" fmla="*/ 1363250 h 1378490"/>
              <a:gd name="connsiteX6" fmla="*/ 556388 w 1719300"/>
              <a:gd name="connsiteY6" fmla="*/ 1378490 h 1378490"/>
              <a:gd name="connsiteX7" fmla="*/ 152400 w 1719300"/>
              <a:gd name="connsiteY7" fmla="*/ 852582 h 1378490"/>
              <a:gd name="connsiteX8" fmla="*/ 0 w 1719300"/>
              <a:gd name="connsiteY8" fmla="*/ 90094 h 1378490"/>
              <a:gd name="connsiteX0" fmla="*/ 0 w 1719300"/>
              <a:gd name="connsiteY0" fmla="*/ 90094 h 1378490"/>
              <a:gd name="connsiteX1" fmla="*/ 236348 w 1719300"/>
              <a:gd name="connsiteY1" fmla="*/ 6146 h 1378490"/>
              <a:gd name="connsiteX2" fmla="*/ 1421992 w 1719300"/>
              <a:gd name="connsiteY2" fmla="*/ 6146 h 1378490"/>
              <a:gd name="connsiteX3" fmla="*/ 1719300 w 1719300"/>
              <a:gd name="connsiteY3" fmla="*/ 74854 h 1378490"/>
              <a:gd name="connsiteX4" fmla="*/ 1460220 w 1719300"/>
              <a:gd name="connsiteY4" fmla="*/ 944022 h 1378490"/>
              <a:gd name="connsiteX5" fmla="*/ 1208632 w 1719300"/>
              <a:gd name="connsiteY5" fmla="*/ 1363250 h 1378490"/>
              <a:gd name="connsiteX6" fmla="*/ 556388 w 1719300"/>
              <a:gd name="connsiteY6" fmla="*/ 1378490 h 1378490"/>
              <a:gd name="connsiteX7" fmla="*/ 259080 w 1719300"/>
              <a:gd name="connsiteY7" fmla="*/ 852582 h 1378490"/>
              <a:gd name="connsiteX8" fmla="*/ 0 w 1719300"/>
              <a:gd name="connsiteY8" fmla="*/ 90094 h 13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9300" h="1378490">
                <a:moveTo>
                  <a:pt x="0" y="90094"/>
                </a:moveTo>
                <a:cubicBezTo>
                  <a:pt x="0" y="-15187"/>
                  <a:pt x="131067" y="6146"/>
                  <a:pt x="236348" y="6146"/>
                </a:cubicBezTo>
                <a:lnTo>
                  <a:pt x="1421992" y="6146"/>
                </a:lnTo>
                <a:cubicBezTo>
                  <a:pt x="1527273" y="6146"/>
                  <a:pt x="1719300" y="-30427"/>
                  <a:pt x="1719300" y="74854"/>
                </a:cubicBezTo>
                <a:lnTo>
                  <a:pt x="1460220" y="944022"/>
                </a:lnTo>
                <a:cubicBezTo>
                  <a:pt x="1460220" y="1049303"/>
                  <a:pt x="1313913" y="1363250"/>
                  <a:pt x="1208632" y="1363250"/>
                </a:cubicBezTo>
                <a:cubicBezTo>
                  <a:pt x="813417" y="1363250"/>
                  <a:pt x="951603" y="1378490"/>
                  <a:pt x="556388" y="1378490"/>
                </a:cubicBezTo>
                <a:cubicBezTo>
                  <a:pt x="451107" y="1378490"/>
                  <a:pt x="259080" y="957863"/>
                  <a:pt x="259080" y="852582"/>
                </a:cubicBezTo>
                <a:lnTo>
                  <a:pt x="0" y="90094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b="1" dirty="0" smtClean="0"/>
              <a:t>short</a:t>
            </a:r>
            <a:endParaRPr lang="en-CA" sz="4400" b="1" dirty="0"/>
          </a:p>
        </p:txBody>
      </p:sp>
      <p:sp>
        <p:nvSpPr>
          <p:cNvPr id="13" name="Right Arrow 12"/>
          <p:cNvSpPr/>
          <p:nvPr/>
        </p:nvSpPr>
        <p:spPr>
          <a:xfrm>
            <a:off x="4860032" y="5212577"/>
            <a:ext cx="1025388" cy="50405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3198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212" y="188640"/>
            <a:ext cx="8229600" cy="1143000"/>
          </a:xfrm>
        </p:spPr>
        <p:txBody>
          <a:bodyPr/>
          <a:lstStyle/>
          <a:p>
            <a:r>
              <a:rPr lang="en-CA" sz="4800" dirty="0" smtClean="0"/>
              <a:t>Wrapper Classes</a:t>
            </a:r>
            <a:endParaRPr lang="en-US" sz="4800" dirty="0"/>
          </a:p>
        </p:txBody>
      </p:sp>
      <p:pic>
        <p:nvPicPr>
          <p:cNvPr id="4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075856" y="6597352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dirty="0" smtClean="0">
                <a:solidFill>
                  <a:schemeClr val="tx1"/>
                </a:solidFill>
              </a:rPr>
              <a:t>Download this ppt. </a:t>
            </a:r>
            <a:r>
              <a:rPr lang="en-CA" sz="1400" b="1" dirty="0">
                <a:solidFill>
                  <a:schemeClr val="tx1"/>
                </a:solidFill>
              </a:rPr>
              <a:t>-</a:t>
            </a:r>
            <a:r>
              <a:rPr lang="en-CA" sz="1400" b="1" dirty="0" smtClean="0">
                <a:solidFill>
                  <a:schemeClr val="tx1"/>
                </a:solidFill>
              </a:rPr>
              <a:t> http://uottawa.ml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71"/>
          <a:stretch/>
        </p:blipFill>
        <p:spPr>
          <a:xfrm>
            <a:off x="1331640" y="2087022"/>
            <a:ext cx="6192964" cy="3292774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38884" y="1394609"/>
            <a:ext cx="9361316" cy="1154587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Each primitive data type </a:t>
            </a:r>
            <a:r>
              <a:rPr lang="en-CA" sz="2400" dirty="0" smtClean="0"/>
              <a:t>has a </a:t>
            </a:r>
            <a:r>
              <a:rPr lang="en-CA" sz="2400" dirty="0"/>
              <a:t>corresponding “wrapper” class. </a:t>
            </a:r>
            <a:br>
              <a:rPr lang="en-CA" sz="2400" dirty="0"/>
            </a:br>
            <a:endParaRPr lang="en-CA" sz="2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38884" y="5690837"/>
            <a:ext cx="9361316" cy="1154587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As </a:t>
            </a:r>
            <a:r>
              <a:rPr lang="en-CA" sz="2400" dirty="0" smtClean="0"/>
              <a:t>the name </a:t>
            </a:r>
            <a:r>
              <a:rPr lang="en-CA" sz="2400" dirty="0"/>
              <a:t>“wrapper” suggests, such class packages a value inside an object.</a:t>
            </a:r>
            <a:br>
              <a:rPr lang="en-CA" sz="2400" dirty="0"/>
            </a:br>
            <a:r>
              <a:rPr lang="en-CA" sz="2400" dirty="0" smtClean="0"/>
              <a:t>. </a:t>
            </a:r>
            <a:r>
              <a:rPr lang="en-CA" sz="2400" dirty="0"/>
              <a:t/>
            </a:r>
            <a:br>
              <a:rPr lang="en-CA" sz="2400" dirty="0"/>
            </a:b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491086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401" y="238454"/>
            <a:ext cx="8229600" cy="1143000"/>
          </a:xfrm>
        </p:spPr>
        <p:txBody>
          <a:bodyPr/>
          <a:lstStyle/>
          <a:p>
            <a:r>
              <a:rPr lang="en-CA" sz="4800" dirty="0" smtClean="0"/>
              <a:t>Guard a Type Casting</a:t>
            </a:r>
            <a:endParaRPr lang="en-US" sz="4800" dirty="0"/>
          </a:p>
        </p:txBody>
      </p:sp>
      <p:pic>
        <p:nvPicPr>
          <p:cNvPr id="4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-36512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r>
              <a:rPr lang="en-CA" sz="1400" b="1" dirty="0" smtClean="0">
                <a:solidFill>
                  <a:schemeClr val="tx1"/>
                </a:solidFill>
              </a:rPr>
              <a:t> 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075856" y="6597352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dirty="0" smtClean="0">
                <a:solidFill>
                  <a:schemeClr val="tx1"/>
                </a:solidFill>
              </a:rPr>
              <a:t>Download this ppt. </a:t>
            </a:r>
            <a:r>
              <a:rPr lang="en-CA" sz="1400" b="1" dirty="0">
                <a:solidFill>
                  <a:schemeClr val="tx1"/>
                </a:solidFill>
              </a:rPr>
              <a:t>-</a:t>
            </a:r>
            <a:r>
              <a:rPr lang="en-CA" sz="1400" b="1" dirty="0" smtClean="0">
                <a:solidFill>
                  <a:schemeClr val="tx1"/>
                </a:solidFill>
              </a:rPr>
              <a:t> http://uottawa.ml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23252" y="1268760"/>
            <a:ext cx="9361316" cy="42666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Always guard a type casting with the proper test to ensure </a:t>
            </a:r>
            <a:r>
              <a:rPr lang="en-CA" sz="2800" dirty="0" smtClean="0"/>
              <a:t>that the </a:t>
            </a:r>
            <a:r>
              <a:rPr lang="en-CA" sz="2800" dirty="0"/>
              <a:t>value is in the proper </a:t>
            </a:r>
            <a:r>
              <a:rPr lang="en-CA" sz="2800" dirty="0" smtClean="0"/>
              <a:t>range.</a:t>
            </a:r>
            <a:r>
              <a:rPr lang="en-CA" sz="2800" dirty="0"/>
              <a:t/>
            </a:r>
            <a:br>
              <a:rPr lang="en-CA" sz="2800" dirty="0"/>
            </a:br>
            <a:r>
              <a:rPr lang="en-CA" sz="2800" b="1" dirty="0" smtClean="0">
                <a:solidFill>
                  <a:srgbClr val="FFC000"/>
                </a:solidFill>
              </a:rPr>
              <a:t>Example:</a:t>
            </a:r>
            <a:endParaRPr lang="en-CA" sz="28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CA" sz="2800" dirty="0" smtClean="0">
                <a:latin typeface="Lucida Console" panose="020B0609040504020204" pitchFamily="49" charset="0"/>
              </a:rPr>
              <a:t>  </a:t>
            </a:r>
            <a:r>
              <a:rPr lang="en-CA" sz="2800" dirty="0" err="1" smtClean="0">
                <a:latin typeface="Lucida Console" panose="020B0609040504020204" pitchFamily="49" charset="0"/>
              </a:rPr>
              <a:t>int</a:t>
            </a:r>
            <a:r>
              <a:rPr lang="en-CA" sz="2800" dirty="0" smtClean="0">
                <a:latin typeface="Lucida Console" panose="020B0609040504020204" pitchFamily="49" charset="0"/>
              </a:rPr>
              <a:t> </a:t>
            </a:r>
            <a:r>
              <a:rPr lang="en-CA" sz="2800" dirty="0" err="1" smtClean="0">
                <a:latin typeface="Lucida Console" panose="020B0609040504020204" pitchFamily="49" charset="0"/>
              </a:rPr>
              <a:t>i</a:t>
            </a:r>
            <a:r>
              <a:rPr lang="en-CA" sz="2800" dirty="0" smtClean="0">
                <a:latin typeface="Lucida Console" panose="020B0609040504020204" pitchFamily="49" charset="0"/>
              </a:rPr>
              <a:t> = 100000;</a:t>
            </a:r>
          </a:p>
          <a:p>
            <a:pPr marL="0" indent="0">
              <a:buNone/>
            </a:pPr>
            <a:r>
              <a:rPr lang="en-CA" sz="2800" dirty="0" smtClean="0">
                <a:latin typeface="Lucida Console" panose="020B0609040504020204" pitchFamily="49" charset="0"/>
              </a:rPr>
              <a:t>  Short s;</a:t>
            </a:r>
          </a:p>
          <a:p>
            <a:pPr marL="0" indent="0">
              <a:buNone/>
            </a:pPr>
            <a:endParaRPr lang="en-CA" sz="28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sz="2800" dirty="0" smtClean="0">
                <a:latin typeface="Lucida Console" panose="020B0609040504020204" pitchFamily="49" charset="0"/>
              </a:rPr>
              <a:t>  if (</a:t>
            </a:r>
            <a:r>
              <a:rPr lang="en-CA" sz="2800" dirty="0" err="1" smtClean="0">
                <a:latin typeface="Lucida Console" panose="020B0609040504020204" pitchFamily="49" charset="0"/>
              </a:rPr>
              <a:t>i</a:t>
            </a:r>
            <a:r>
              <a:rPr lang="en-CA" sz="2800" dirty="0" smtClean="0">
                <a:latin typeface="Lucida Console" panose="020B0609040504020204" pitchFamily="49" charset="0"/>
              </a:rPr>
              <a:t> &lt; </a:t>
            </a:r>
            <a:r>
              <a:rPr lang="en-CA" sz="2800" dirty="0" err="1" smtClean="0">
                <a:latin typeface="Lucida Console" panose="020B0609040504020204" pitchFamily="49" charset="0"/>
              </a:rPr>
              <a:t>Short.MAX_VALUE</a:t>
            </a:r>
            <a:r>
              <a:rPr lang="en-CA" sz="28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2800" dirty="0" smtClean="0">
                <a:latin typeface="Lucida Console" panose="020B0609040504020204" pitchFamily="49" charset="0"/>
              </a:rPr>
              <a:t>  </a:t>
            </a:r>
            <a:r>
              <a:rPr lang="en-CA" sz="2800" dirty="0">
                <a:latin typeface="Lucida Console" panose="020B0609040504020204" pitchFamily="49" charset="0"/>
              </a:rPr>
              <a:t> </a:t>
            </a:r>
            <a:r>
              <a:rPr lang="en-CA" sz="2800" dirty="0" smtClean="0">
                <a:latin typeface="Lucida Console" panose="020B0609040504020204" pitchFamily="49" charset="0"/>
              </a:rPr>
              <a:t> s = </a:t>
            </a:r>
            <a:r>
              <a:rPr lang="en-CA" sz="28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(short) </a:t>
            </a:r>
            <a:r>
              <a:rPr lang="en-CA" sz="2800" dirty="0" err="1" smtClean="0">
                <a:latin typeface="Lucida Console" panose="020B0609040504020204" pitchFamily="49" charset="0"/>
              </a:rPr>
              <a:t>i</a:t>
            </a:r>
            <a:r>
              <a:rPr lang="en-CA" sz="28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2800" dirty="0" smtClean="0">
                <a:latin typeface="Lucida Console" panose="020B0609040504020204" pitchFamily="49" charset="0"/>
              </a:rPr>
              <a:t>  else</a:t>
            </a:r>
          </a:p>
          <a:p>
            <a:pPr marL="0" indent="0">
              <a:buNone/>
            </a:pPr>
            <a:r>
              <a:rPr lang="en-CA" sz="2800" dirty="0" smtClean="0">
                <a:latin typeface="Lucida Console" panose="020B0609040504020204" pitchFamily="49" charset="0"/>
              </a:rPr>
              <a:t>	</a:t>
            </a:r>
            <a:r>
              <a:rPr lang="en-CA" sz="2800" dirty="0" err="1" smtClean="0">
                <a:latin typeface="Lucida Console" panose="020B0609040504020204" pitchFamily="49" charset="0"/>
              </a:rPr>
              <a:t>System.out.println</a:t>
            </a:r>
            <a:r>
              <a:rPr lang="en-CA" sz="2800" dirty="0" smtClean="0">
                <a:latin typeface="Lucida Console" panose="020B0609040504020204" pitchFamily="49" charset="0"/>
              </a:rPr>
              <a:t>(“Data Loss”);</a:t>
            </a:r>
          </a:p>
          <a:p>
            <a:endParaRPr lang="en-CA" sz="1600" dirty="0" smtClean="0"/>
          </a:p>
        </p:txBody>
      </p:sp>
    </p:spTree>
    <p:extLst>
      <p:ext uri="{BB962C8B-B14F-4D97-AF65-F5344CB8AC3E}">
        <p14:creationId xmlns:p14="http://schemas.microsoft.com/office/powerpoint/2010/main" val="1408401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401" y="238454"/>
            <a:ext cx="8229600" cy="1143000"/>
          </a:xfrm>
        </p:spPr>
        <p:txBody>
          <a:bodyPr/>
          <a:lstStyle/>
          <a:p>
            <a:r>
              <a:rPr lang="en-CA" sz="4800" dirty="0" err="1" smtClean="0"/>
              <a:t>ParseInt</a:t>
            </a:r>
            <a:r>
              <a:rPr lang="en-CA" sz="4800" dirty="0" smtClean="0"/>
              <a:t>(String s)</a:t>
            </a:r>
            <a:endParaRPr lang="en-US" sz="4800" dirty="0"/>
          </a:p>
        </p:txBody>
      </p:sp>
      <p:pic>
        <p:nvPicPr>
          <p:cNvPr id="4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-36512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r>
              <a:rPr lang="en-CA" sz="1400" b="1" dirty="0" smtClean="0">
                <a:solidFill>
                  <a:schemeClr val="tx1"/>
                </a:solidFill>
              </a:rPr>
              <a:t> 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075856" y="6597352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dirty="0" smtClean="0">
                <a:solidFill>
                  <a:schemeClr val="tx1"/>
                </a:solidFill>
              </a:rPr>
              <a:t>Download this ppt. </a:t>
            </a:r>
            <a:r>
              <a:rPr lang="en-CA" sz="1400" b="1" dirty="0">
                <a:solidFill>
                  <a:schemeClr val="tx1"/>
                </a:solidFill>
              </a:rPr>
              <a:t>-</a:t>
            </a:r>
            <a:r>
              <a:rPr lang="en-CA" sz="1400" b="1" dirty="0" smtClean="0">
                <a:solidFill>
                  <a:schemeClr val="tx1"/>
                </a:solidFill>
              </a:rPr>
              <a:t> http://uottawa.ml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23252" y="1268760"/>
            <a:ext cx="9361316" cy="42666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 err="1" smtClean="0"/>
              <a:t>ParseInt</a:t>
            </a:r>
            <a:r>
              <a:rPr lang="en-CA" sz="2800" dirty="0" smtClean="0"/>
              <a:t> method of Integer class converts a String s </a:t>
            </a:r>
            <a:endParaRPr lang="en-CA" sz="2800" dirty="0"/>
          </a:p>
          <a:p>
            <a:pPr marL="0" indent="0">
              <a:buNone/>
            </a:pPr>
            <a:r>
              <a:rPr lang="en-CA" sz="2800" dirty="0"/>
              <a:t>i</a:t>
            </a:r>
            <a:r>
              <a:rPr lang="en-CA" sz="2800" dirty="0" smtClean="0"/>
              <a:t>nto an integer;</a:t>
            </a:r>
            <a:r>
              <a:rPr lang="en-CA" sz="2800" dirty="0"/>
              <a:t/>
            </a:r>
            <a:br>
              <a:rPr lang="en-CA" sz="2800" dirty="0"/>
            </a:br>
            <a:r>
              <a:rPr lang="en-CA" sz="2800" b="1" dirty="0" smtClean="0">
                <a:solidFill>
                  <a:srgbClr val="FFC000"/>
                </a:solidFill>
              </a:rPr>
              <a:t>Example:</a:t>
            </a:r>
            <a:endParaRPr lang="en-CA" sz="28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CA" sz="2800" dirty="0">
                <a:latin typeface="Lucida Console" panose="020B0609040504020204" pitchFamily="49" charset="0"/>
              </a:rPr>
              <a:t>  String s1 = "9";</a:t>
            </a:r>
          </a:p>
          <a:p>
            <a:pPr marL="0" indent="0">
              <a:buNone/>
            </a:pPr>
            <a:r>
              <a:rPr lang="en-CA" sz="2800" dirty="0">
                <a:latin typeface="Lucida Console" panose="020B0609040504020204" pitchFamily="49" charset="0"/>
              </a:rPr>
              <a:t>  </a:t>
            </a:r>
            <a:r>
              <a:rPr lang="en-CA" sz="2800" dirty="0" smtClean="0">
                <a:latin typeface="Lucida Console" panose="020B0609040504020204" pitchFamily="49" charset="0"/>
              </a:rPr>
              <a:t>String </a:t>
            </a:r>
            <a:r>
              <a:rPr lang="en-CA" sz="2800" dirty="0">
                <a:latin typeface="Lucida Console" panose="020B0609040504020204" pitchFamily="49" charset="0"/>
              </a:rPr>
              <a:t>s2 = "4"; </a:t>
            </a:r>
          </a:p>
          <a:p>
            <a:pPr marL="0" indent="0">
              <a:buNone/>
            </a:pPr>
            <a:r>
              <a:rPr lang="en-CA" sz="2800" dirty="0">
                <a:latin typeface="Lucida Console" panose="020B0609040504020204" pitchFamily="49" charset="0"/>
              </a:rPr>
              <a:t>  </a:t>
            </a:r>
            <a:r>
              <a:rPr lang="en-CA" sz="2800" dirty="0" smtClean="0">
                <a:solidFill>
                  <a:srgbClr val="92D050"/>
                </a:solidFill>
                <a:latin typeface="Lucida Console" panose="020B0609040504020204" pitchFamily="49" charset="0"/>
              </a:rPr>
              <a:t>//Observe the difference</a:t>
            </a:r>
            <a:endParaRPr lang="en-CA" sz="2800" dirty="0">
              <a:solidFill>
                <a:srgbClr val="92D05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sz="2800" dirty="0">
                <a:latin typeface="Lucida Console" panose="020B0609040504020204" pitchFamily="49" charset="0"/>
              </a:rPr>
              <a:t>  </a:t>
            </a:r>
            <a:r>
              <a:rPr lang="en-CA" sz="2800" dirty="0" err="1" smtClean="0">
                <a:latin typeface="Lucida Console" panose="020B0609040504020204" pitchFamily="49" charset="0"/>
              </a:rPr>
              <a:t>System.out.println</a:t>
            </a:r>
            <a:r>
              <a:rPr lang="en-CA" sz="2800" dirty="0" smtClean="0">
                <a:latin typeface="Lucida Console" panose="020B0609040504020204" pitchFamily="49" charset="0"/>
              </a:rPr>
              <a:t>(s1+s2</a:t>
            </a:r>
            <a:r>
              <a:rPr lang="en-CA" sz="2800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800" dirty="0">
                <a:latin typeface="Lucida Console" panose="020B0609040504020204" pitchFamily="49" charset="0"/>
              </a:rPr>
              <a:t>  </a:t>
            </a:r>
            <a:r>
              <a:rPr lang="en-CA" sz="2800" dirty="0" err="1">
                <a:latin typeface="Lucida Console" panose="020B0609040504020204" pitchFamily="49" charset="0"/>
              </a:rPr>
              <a:t>System.out.println</a:t>
            </a:r>
            <a:r>
              <a:rPr lang="en-CA" sz="2800" dirty="0" smtClean="0">
                <a:latin typeface="Lucida Console" panose="020B0609040504020204" pitchFamily="49" charset="0"/>
              </a:rPr>
              <a:t>  </a:t>
            </a:r>
            <a:r>
              <a:rPr lang="en-CA" sz="2400" dirty="0" smtClean="0">
                <a:latin typeface="Lucida Console" panose="020B0609040504020204" pitchFamily="49" charset="0"/>
              </a:rPr>
              <a:t>((</a:t>
            </a:r>
            <a:r>
              <a:rPr lang="en-CA" sz="2400" dirty="0" err="1" smtClean="0">
                <a:latin typeface="Lucida Console" panose="020B0609040504020204" pitchFamily="49" charset="0"/>
              </a:rPr>
              <a:t>Integer.parseInt</a:t>
            </a:r>
            <a:r>
              <a:rPr lang="en-CA" sz="2400" dirty="0" smtClean="0">
                <a:latin typeface="Lucida Console" panose="020B0609040504020204" pitchFamily="49" charset="0"/>
              </a:rPr>
              <a:t>(s1</a:t>
            </a:r>
            <a:r>
              <a:rPr lang="en-CA" sz="2400" dirty="0">
                <a:latin typeface="Lucida Console" panose="020B0609040504020204" pitchFamily="49" charset="0"/>
              </a:rPr>
              <a:t>)+</a:t>
            </a:r>
            <a:r>
              <a:rPr lang="en-CA" sz="2400" dirty="0" err="1">
                <a:latin typeface="Lucida Console" panose="020B0609040504020204" pitchFamily="49" charset="0"/>
              </a:rPr>
              <a:t>Integer.parseInt</a:t>
            </a:r>
            <a:r>
              <a:rPr lang="en-CA" sz="2400" dirty="0">
                <a:latin typeface="Lucida Console" panose="020B0609040504020204" pitchFamily="49" charset="0"/>
              </a:rPr>
              <a:t>(s2)));</a:t>
            </a:r>
          </a:p>
          <a:p>
            <a:pPr marL="0" indent="0">
              <a:buNone/>
            </a:pPr>
            <a:r>
              <a:rPr lang="en-CA" sz="2800" dirty="0">
                <a:latin typeface="Lucida Console" panose="020B0609040504020204" pitchFamily="49" charset="0"/>
              </a:rPr>
              <a:t> </a:t>
            </a:r>
            <a:endParaRPr lang="en-CA" sz="1600" dirty="0" smtClean="0"/>
          </a:p>
        </p:txBody>
      </p:sp>
    </p:spTree>
    <p:extLst>
      <p:ext uri="{BB962C8B-B14F-4D97-AF65-F5344CB8AC3E}">
        <p14:creationId xmlns:p14="http://schemas.microsoft.com/office/powerpoint/2010/main" val="3642007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401" y="238454"/>
            <a:ext cx="8229600" cy="1143000"/>
          </a:xfrm>
        </p:spPr>
        <p:txBody>
          <a:bodyPr/>
          <a:lstStyle/>
          <a:p>
            <a:r>
              <a:rPr lang="en-CA" sz="3600" dirty="0" smtClean="0"/>
              <a:t>Object Oriented Programming</a:t>
            </a:r>
            <a:endParaRPr lang="en-US" sz="3600" dirty="0"/>
          </a:p>
        </p:txBody>
      </p:sp>
      <p:pic>
        <p:nvPicPr>
          <p:cNvPr id="4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-36512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r>
              <a:rPr lang="en-CA" sz="1400" b="1" dirty="0" smtClean="0">
                <a:solidFill>
                  <a:schemeClr val="tx1"/>
                </a:solidFill>
              </a:rPr>
              <a:t> 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075856" y="6597352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dirty="0" smtClean="0">
                <a:solidFill>
                  <a:schemeClr val="tx1"/>
                </a:solidFill>
              </a:rPr>
              <a:t>Download this ppt. </a:t>
            </a:r>
            <a:r>
              <a:rPr lang="en-CA" sz="1400" b="1" dirty="0">
                <a:solidFill>
                  <a:schemeClr val="tx1"/>
                </a:solidFill>
              </a:rPr>
              <a:t>-</a:t>
            </a:r>
            <a:r>
              <a:rPr lang="en-CA" sz="1400" b="1" dirty="0" smtClean="0">
                <a:solidFill>
                  <a:schemeClr val="tx1"/>
                </a:solidFill>
              </a:rPr>
              <a:t> http://uottawa.ml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7504" y="1345588"/>
            <a:ext cx="9361316" cy="42666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 smtClean="0"/>
              <a:t>Java is an </a:t>
            </a:r>
            <a:r>
              <a:rPr lang="en-CA" sz="2800" dirty="0" smtClean="0">
                <a:solidFill>
                  <a:srgbClr val="FFC000"/>
                </a:solidFill>
              </a:rPr>
              <a:t>OOP language</a:t>
            </a:r>
            <a:r>
              <a:rPr lang="en-CA" sz="2800" dirty="0" smtClean="0"/>
              <a:t>.</a:t>
            </a:r>
          </a:p>
          <a:p>
            <a:r>
              <a:rPr lang="en-CA" sz="2800" dirty="0" smtClean="0">
                <a:solidFill>
                  <a:srgbClr val="FFC000"/>
                </a:solidFill>
              </a:rPr>
              <a:t>An Object </a:t>
            </a:r>
            <a:r>
              <a:rPr lang="en-CA" sz="2800" dirty="0"/>
              <a:t>is </a:t>
            </a:r>
            <a:r>
              <a:rPr lang="en-CA" sz="2800" dirty="0" smtClean="0"/>
              <a:t>an </a:t>
            </a:r>
            <a:r>
              <a:rPr lang="en-CA" sz="2800" dirty="0"/>
              <a:t>entity that has </a:t>
            </a:r>
            <a:r>
              <a:rPr lang="en-CA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states</a:t>
            </a:r>
            <a:r>
              <a:rPr lang="en-CA" sz="2800" dirty="0" smtClean="0"/>
              <a:t> </a:t>
            </a:r>
            <a:r>
              <a:rPr lang="en-CA" sz="2800" dirty="0"/>
              <a:t>and </a:t>
            </a:r>
            <a:r>
              <a:rPr lang="en-CA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behaviors</a:t>
            </a:r>
            <a:r>
              <a:rPr lang="en-CA" sz="2800" dirty="0" smtClean="0"/>
              <a:t>.</a:t>
            </a:r>
          </a:p>
          <a:p>
            <a:pPr marL="0" indent="0">
              <a:buNone/>
            </a:pPr>
            <a:r>
              <a:rPr lang="en-CA" sz="2800" dirty="0" smtClean="0"/>
              <a:t>Look </a:t>
            </a:r>
            <a:r>
              <a:rPr lang="en-CA" sz="2800" dirty="0"/>
              <a:t>around right now and you'll find many examples of real-world objects: your dog, your desk, your television set, your bicycle</a:t>
            </a:r>
            <a:r>
              <a:rPr lang="en-CA" sz="2800" dirty="0" smtClean="0"/>
              <a:t>..</a:t>
            </a:r>
          </a:p>
          <a:p>
            <a:r>
              <a:rPr lang="en-CA" sz="2800" dirty="0">
                <a:solidFill>
                  <a:srgbClr val="FFC000"/>
                </a:solidFill>
              </a:rPr>
              <a:t>A </a:t>
            </a:r>
            <a:r>
              <a:rPr lang="en-CA" sz="2800" dirty="0" smtClean="0">
                <a:solidFill>
                  <a:srgbClr val="FFC000"/>
                </a:solidFill>
              </a:rPr>
              <a:t>Class </a:t>
            </a:r>
            <a:r>
              <a:rPr lang="en-CA" sz="2800" dirty="0"/>
              <a:t>is a </a:t>
            </a:r>
            <a:r>
              <a:rPr lang="en-CA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group of objects </a:t>
            </a:r>
            <a:endParaRPr lang="en-CA" sz="2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CA" sz="2800" dirty="0" smtClean="0"/>
              <a:t>that </a:t>
            </a:r>
            <a:r>
              <a:rPr lang="en-CA" sz="2800" dirty="0"/>
              <a:t>has common properties. </a:t>
            </a:r>
            <a:endParaRPr lang="en-CA" sz="2800" dirty="0" smtClean="0"/>
          </a:p>
          <a:p>
            <a:pPr marL="0" indent="0">
              <a:buNone/>
            </a:pPr>
            <a:r>
              <a:rPr lang="en-CA" sz="2800" dirty="0" smtClean="0"/>
              <a:t>It </a:t>
            </a:r>
            <a:r>
              <a:rPr lang="en-CA" sz="2800" dirty="0"/>
              <a:t>is a template or blueprint </a:t>
            </a:r>
            <a:endParaRPr lang="en-CA" sz="2800" dirty="0" smtClean="0"/>
          </a:p>
          <a:p>
            <a:pPr marL="0" indent="0">
              <a:buNone/>
            </a:pPr>
            <a:r>
              <a:rPr lang="en-CA" sz="2800" dirty="0" smtClean="0"/>
              <a:t>from </a:t>
            </a:r>
            <a:r>
              <a:rPr lang="en-CA" sz="2800" dirty="0"/>
              <a:t>which objects are created. </a:t>
            </a:r>
            <a:endParaRPr lang="en-CA" sz="2800" dirty="0" smtClean="0"/>
          </a:p>
          <a:p>
            <a:endParaRPr lang="en-CA" sz="1600" dirty="0" smtClean="0"/>
          </a:p>
        </p:txBody>
      </p:sp>
      <p:pic>
        <p:nvPicPr>
          <p:cNvPr id="6148" name="Picture 4" descr="https://d13yacurqjgara.cloudfront.net/users/71940/screenshots/929139/objects_dribb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445" y="3490347"/>
            <a:ext cx="3794144" cy="284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13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401" y="238454"/>
            <a:ext cx="8229600" cy="1143000"/>
          </a:xfrm>
        </p:spPr>
        <p:txBody>
          <a:bodyPr/>
          <a:lstStyle/>
          <a:p>
            <a:r>
              <a:rPr lang="en-CA" sz="3600" dirty="0" smtClean="0"/>
              <a:t>Object – Class Relationship</a:t>
            </a:r>
            <a:endParaRPr lang="en-US" sz="3600" dirty="0"/>
          </a:p>
        </p:txBody>
      </p:sp>
      <p:pic>
        <p:nvPicPr>
          <p:cNvPr id="4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-36512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r>
              <a:rPr lang="en-CA" sz="1400" b="1" dirty="0" smtClean="0">
                <a:solidFill>
                  <a:schemeClr val="tx1"/>
                </a:solidFill>
              </a:rPr>
              <a:t> 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075856" y="6597352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dirty="0" smtClean="0">
                <a:solidFill>
                  <a:schemeClr val="tx1"/>
                </a:solidFill>
              </a:rPr>
              <a:t>Download this ppt. </a:t>
            </a:r>
            <a:r>
              <a:rPr lang="en-CA" sz="1400" b="1" dirty="0">
                <a:solidFill>
                  <a:schemeClr val="tx1"/>
                </a:solidFill>
              </a:rPr>
              <a:t>-</a:t>
            </a:r>
            <a:r>
              <a:rPr lang="en-CA" sz="1400" b="1" dirty="0" smtClean="0">
                <a:solidFill>
                  <a:schemeClr val="tx1"/>
                </a:solidFill>
              </a:rPr>
              <a:t> http://uottawa.ml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9384" y="1381454"/>
            <a:ext cx="9361316" cy="42666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 smtClean="0"/>
              <a:t>Example:</a:t>
            </a:r>
          </a:p>
          <a:p>
            <a:pPr marL="0" indent="0">
              <a:buNone/>
            </a:pPr>
            <a:r>
              <a:rPr lang="en-CA" sz="2800" dirty="0" smtClean="0"/>
              <a:t>Let’s create an </a:t>
            </a:r>
            <a:r>
              <a:rPr lang="en-CA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Animal Class </a:t>
            </a:r>
            <a:r>
              <a:rPr lang="en-CA" sz="2800" dirty="0" smtClean="0"/>
              <a:t>and </a:t>
            </a:r>
            <a:r>
              <a:rPr lang="en-CA" sz="2800" dirty="0" smtClean="0">
                <a:solidFill>
                  <a:srgbClr val="FFC000"/>
                </a:solidFill>
              </a:rPr>
              <a:t>a Cat and a</a:t>
            </a:r>
            <a:r>
              <a:rPr lang="en-CA" sz="2800" dirty="0" smtClean="0"/>
              <a:t> </a:t>
            </a:r>
            <a:r>
              <a:rPr lang="en-CA" sz="2800" dirty="0" smtClean="0">
                <a:solidFill>
                  <a:srgbClr val="FFC000"/>
                </a:solidFill>
              </a:rPr>
              <a:t>Dog Object </a:t>
            </a:r>
            <a:r>
              <a:rPr lang="en-CA" sz="2800" dirty="0" smtClean="0"/>
              <a:t>!</a:t>
            </a:r>
          </a:p>
          <a:p>
            <a:pPr marL="0" indent="0">
              <a:buNone/>
            </a:pPr>
            <a:endParaRPr lang="en-CA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CA" sz="2400" dirty="0" smtClean="0"/>
              <a:t>Create 2 classes. (Animal and Main)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sz="2400" dirty="0" smtClean="0"/>
              <a:t>Animal must have a name, an age and a color attribute.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sz="2400" dirty="0" smtClean="0"/>
              <a:t>Also Animal must have </a:t>
            </a:r>
            <a:r>
              <a:rPr lang="en-CA" sz="2400" dirty="0" err="1" smtClean="0"/>
              <a:t>setAge</a:t>
            </a:r>
            <a:r>
              <a:rPr lang="en-CA" sz="2400" dirty="0" smtClean="0"/>
              <a:t>(), </a:t>
            </a:r>
            <a:r>
              <a:rPr lang="en-CA" sz="2400" dirty="0" err="1" smtClean="0"/>
              <a:t>getName</a:t>
            </a:r>
            <a:r>
              <a:rPr lang="en-CA" sz="2400" dirty="0" smtClean="0"/>
              <a:t>(), </a:t>
            </a:r>
            <a:r>
              <a:rPr lang="en-CA" sz="2400" dirty="0" err="1" smtClean="0"/>
              <a:t>getType</a:t>
            </a:r>
            <a:r>
              <a:rPr lang="en-CA" sz="2400" dirty="0" smtClean="0"/>
              <a:t>() and </a:t>
            </a:r>
            <a:r>
              <a:rPr lang="en-CA" sz="2400" dirty="0" err="1" smtClean="0"/>
              <a:t>getAge</a:t>
            </a:r>
            <a:r>
              <a:rPr lang="en-CA" sz="2400" dirty="0" smtClean="0"/>
              <a:t>() methods.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sz="2400" dirty="0" smtClean="0"/>
              <a:t>Create a Cat and a Dog object with </a:t>
            </a:r>
          </a:p>
          <a:p>
            <a:pPr marL="0" indent="0">
              <a:buNone/>
            </a:pPr>
            <a:r>
              <a:rPr lang="en-CA" sz="2400" dirty="0" smtClean="0"/>
              <a:t>different attributes.</a:t>
            </a:r>
            <a:endParaRPr lang="en-CA" sz="2400" dirty="0"/>
          </a:p>
        </p:txBody>
      </p:sp>
      <p:pic>
        <p:nvPicPr>
          <p:cNvPr id="9218" name="Picture 2" descr="https://noruffdaysdotcom1.files.wordpress.com/2012/02/beagle_and_ca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864" y="4329149"/>
            <a:ext cx="2832249" cy="212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344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212" y="188640"/>
            <a:ext cx="8229600" cy="1143000"/>
          </a:xfrm>
        </p:spPr>
        <p:txBody>
          <a:bodyPr/>
          <a:lstStyle/>
          <a:p>
            <a:r>
              <a:rPr lang="en-CA" sz="4800" dirty="0" smtClean="0"/>
              <a:t>Data Types</a:t>
            </a:r>
            <a:endParaRPr lang="en-US" sz="4800" dirty="0"/>
          </a:p>
        </p:txBody>
      </p:sp>
      <p:pic>
        <p:nvPicPr>
          <p:cNvPr id="4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075856" y="6597352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dirty="0" smtClean="0">
                <a:solidFill>
                  <a:schemeClr val="tx1"/>
                </a:solidFill>
              </a:rPr>
              <a:t>Download this ppt. </a:t>
            </a:r>
            <a:r>
              <a:rPr lang="en-CA" sz="1400" b="1" dirty="0">
                <a:solidFill>
                  <a:schemeClr val="tx1"/>
                </a:solidFill>
              </a:rPr>
              <a:t>-</a:t>
            </a:r>
            <a:r>
              <a:rPr lang="en-CA" sz="1400" b="1" dirty="0" smtClean="0">
                <a:solidFill>
                  <a:schemeClr val="tx1"/>
                </a:solidFill>
              </a:rPr>
              <a:t> http://uottawa.ml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4683" y="1577625"/>
            <a:ext cx="8687584" cy="235543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Variables are nothing but </a:t>
            </a:r>
            <a:r>
              <a:rPr lang="en-CA" sz="2800" dirty="0">
                <a:solidFill>
                  <a:srgbClr val="FFC000"/>
                </a:solidFill>
              </a:rPr>
              <a:t>reserved memory locations </a:t>
            </a:r>
            <a:r>
              <a:rPr lang="en-CA" sz="2800" dirty="0"/>
              <a:t>to store values. </a:t>
            </a:r>
            <a:endParaRPr lang="en-CA" sz="2800" dirty="0" smtClean="0"/>
          </a:p>
          <a:p>
            <a:endParaRPr lang="en-CA" sz="2800" dirty="0"/>
          </a:p>
          <a:p>
            <a:r>
              <a:rPr lang="en-CA" sz="2800" dirty="0" smtClean="0"/>
              <a:t>This </a:t>
            </a:r>
            <a:r>
              <a:rPr lang="en-CA" sz="2800" dirty="0"/>
              <a:t>means that when you create a variable you reserve some space in memory</a:t>
            </a:r>
            <a:r>
              <a:rPr lang="en-CA" sz="2800" dirty="0" smtClean="0"/>
              <a:t>.</a:t>
            </a:r>
          </a:p>
          <a:p>
            <a:endParaRPr lang="en-CA" sz="2800" b="1" dirty="0"/>
          </a:p>
          <a:p>
            <a:r>
              <a:rPr lang="en-CA" sz="2800" dirty="0"/>
              <a:t>Based on the </a:t>
            </a:r>
            <a:r>
              <a:rPr lang="en-CA" sz="2800" dirty="0">
                <a:solidFill>
                  <a:srgbClr val="FFC000"/>
                </a:solidFill>
              </a:rPr>
              <a:t>data type </a:t>
            </a:r>
            <a:r>
              <a:rPr lang="en-CA" sz="2800" dirty="0"/>
              <a:t>of a variable, the operating system allocates </a:t>
            </a:r>
            <a:r>
              <a:rPr lang="en-CA" sz="2800" dirty="0" smtClean="0"/>
              <a:t>memory for this variable. 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791485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3792"/>
            <a:ext cx="8229600" cy="1143000"/>
          </a:xfrm>
        </p:spPr>
        <p:txBody>
          <a:bodyPr/>
          <a:lstStyle/>
          <a:p>
            <a:r>
              <a:rPr lang="en-US" sz="3200" dirty="0" smtClean="0"/>
              <a:t>Random Number Generation in Java</a:t>
            </a:r>
            <a:endParaRPr lang="en-US" sz="3200" dirty="0"/>
          </a:p>
        </p:txBody>
      </p:sp>
      <p:pic>
        <p:nvPicPr>
          <p:cNvPr id="4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-36512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r>
              <a:rPr lang="en-CA" sz="1400" b="1" dirty="0" smtClean="0">
                <a:solidFill>
                  <a:schemeClr val="tx1"/>
                </a:solidFill>
              </a:rPr>
              <a:t> 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075856" y="6597352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dirty="0" smtClean="0">
                <a:solidFill>
                  <a:schemeClr val="tx1"/>
                </a:solidFill>
              </a:rPr>
              <a:t>Download this ppt. </a:t>
            </a:r>
            <a:r>
              <a:rPr lang="en-CA" sz="1400" b="1" dirty="0">
                <a:solidFill>
                  <a:schemeClr val="tx1"/>
                </a:solidFill>
              </a:rPr>
              <a:t>-</a:t>
            </a:r>
            <a:r>
              <a:rPr lang="en-CA" sz="1400" b="1" dirty="0" smtClean="0">
                <a:solidFill>
                  <a:schemeClr val="tx1"/>
                </a:solidFill>
              </a:rPr>
              <a:t> http://uottawa.ml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1244" y="1700808"/>
            <a:ext cx="9361316" cy="42666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 smtClean="0"/>
              <a:t>There are two built-in classes that we can use to generate random numbers in Java.</a:t>
            </a:r>
          </a:p>
          <a:p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>
                <a:solidFill>
                  <a:srgbClr val="FFC000"/>
                </a:solidFill>
              </a:rPr>
              <a:t>Math </a:t>
            </a:r>
            <a:r>
              <a:rPr lang="en-CA" sz="2800" dirty="0" smtClean="0"/>
              <a:t>Class</a:t>
            </a:r>
            <a:r>
              <a:rPr lang="en-CA" sz="2800" dirty="0" smtClean="0">
                <a:solidFill>
                  <a:srgbClr val="FFC000"/>
                </a:solidFill>
              </a:rPr>
              <a:t> 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random() </a:t>
            </a:r>
            <a:r>
              <a:rPr lang="en-CA" sz="2800" dirty="0" smtClean="0"/>
              <a:t>method,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err="1" smtClean="0">
                <a:solidFill>
                  <a:srgbClr val="FFC000"/>
                </a:solidFill>
              </a:rPr>
              <a:t>Java.util.Random</a:t>
            </a:r>
            <a:r>
              <a:rPr lang="en-CA" sz="2800" dirty="0" smtClean="0"/>
              <a:t> Class </a:t>
            </a:r>
            <a:r>
              <a:rPr lang="en-CA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nextInt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(n)</a:t>
            </a:r>
            <a:r>
              <a:rPr lang="en-CA" sz="2800" dirty="0" smtClean="0"/>
              <a:t> method.</a:t>
            </a:r>
          </a:p>
          <a:p>
            <a:endParaRPr lang="en-CA" sz="2800" dirty="0"/>
          </a:p>
          <a:p>
            <a:pPr marL="0" indent="0">
              <a:buNone/>
            </a:pPr>
            <a:r>
              <a:rPr lang="en-CA" sz="2800" dirty="0"/>
              <a:t/>
            </a:r>
            <a:br>
              <a:rPr lang="en-CA" sz="2800" dirty="0"/>
            </a:b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547687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401" y="413792"/>
            <a:ext cx="8229600" cy="1143000"/>
          </a:xfrm>
        </p:spPr>
        <p:txBody>
          <a:bodyPr/>
          <a:lstStyle/>
          <a:p>
            <a:r>
              <a:rPr lang="en-US" sz="4000" dirty="0" err="1" smtClean="0"/>
              <a:t>Math.random</a:t>
            </a:r>
            <a:r>
              <a:rPr lang="en-US" sz="4000" dirty="0" smtClean="0"/>
              <a:t>()</a:t>
            </a:r>
            <a:endParaRPr lang="en-US" sz="4000" dirty="0"/>
          </a:p>
        </p:txBody>
      </p:sp>
      <p:pic>
        <p:nvPicPr>
          <p:cNvPr id="4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-36512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r>
              <a:rPr lang="en-CA" sz="1400" b="1" dirty="0" smtClean="0">
                <a:solidFill>
                  <a:schemeClr val="tx1"/>
                </a:solidFill>
              </a:rPr>
              <a:t> 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075856" y="6597352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dirty="0" smtClean="0">
                <a:solidFill>
                  <a:schemeClr val="tx1"/>
                </a:solidFill>
              </a:rPr>
              <a:t>Download this ppt. </a:t>
            </a:r>
            <a:r>
              <a:rPr lang="en-CA" sz="1400" b="1" dirty="0">
                <a:solidFill>
                  <a:schemeClr val="tx1"/>
                </a:solidFill>
              </a:rPr>
              <a:t>-</a:t>
            </a:r>
            <a:r>
              <a:rPr lang="en-CA" sz="1400" b="1" dirty="0" smtClean="0">
                <a:solidFill>
                  <a:schemeClr val="tx1"/>
                </a:solidFill>
              </a:rPr>
              <a:t> http://uottawa.ml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-36788" y="1556792"/>
            <a:ext cx="9865372" cy="42666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 smtClean="0"/>
              <a:t>Random() method returns a value greater than 0.0 and</a:t>
            </a:r>
          </a:p>
          <a:p>
            <a:pPr marL="0" indent="0">
              <a:buNone/>
            </a:pPr>
            <a:r>
              <a:rPr lang="en-CA" sz="2800" dirty="0" smtClean="0"/>
              <a:t>less </a:t>
            </a:r>
            <a:r>
              <a:rPr lang="en-CA" sz="2800" dirty="0"/>
              <a:t>than 1.0. With a simple calculation we can generate numbers for any </a:t>
            </a:r>
            <a:r>
              <a:rPr lang="en-CA" sz="2800" dirty="0" smtClean="0"/>
              <a:t>range:</a:t>
            </a:r>
          </a:p>
          <a:p>
            <a:pPr marL="0" indent="0">
              <a:buNone/>
            </a:pPr>
            <a:r>
              <a:rPr lang="en-CA" sz="2000" dirty="0">
                <a:latin typeface="Lucida Sans Typewriter" panose="020B0509030504030204" pitchFamily="49" charset="0"/>
              </a:rPr>
              <a:t/>
            </a:r>
            <a:br>
              <a:rPr lang="en-CA" sz="2000" dirty="0">
                <a:latin typeface="Lucida Sans Typewriter" panose="020B0509030504030204" pitchFamily="49" charset="0"/>
              </a:rPr>
            </a:br>
            <a:r>
              <a:rPr lang="en-CA" sz="2000" dirty="0" smtClean="0">
                <a:latin typeface="Lucida Sans Typewriter" panose="020B0509030504030204" pitchFamily="49" charset="0"/>
              </a:rPr>
              <a:t>  </a:t>
            </a:r>
            <a:r>
              <a:rPr lang="en-CA" sz="2000" dirty="0" err="1" smtClean="0">
                <a:latin typeface="Lucida Sans Typewriter" panose="020B0509030504030204" pitchFamily="49" charset="0"/>
              </a:rPr>
              <a:t>int</a:t>
            </a:r>
            <a:r>
              <a:rPr lang="en-CA" sz="2000" dirty="0" smtClean="0">
                <a:latin typeface="Lucida Sans Typewriter" panose="020B0509030504030204" pitchFamily="49" charset="0"/>
              </a:rPr>
              <a:t> </a:t>
            </a:r>
            <a:r>
              <a:rPr lang="en-CA" sz="2000" dirty="0">
                <a:latin typeface="Lucida Sans Typewriter" panose="020B0509030504030204" pitchFamily="49" charset="0"/>
              </a:rPr>
              <a:t>r</a:t>
            </a:r>
            <a:r>
              <a:rPr lang="en-CA" sz="2000" dirty="0" smtClean="0">
                <a:latin typeface="Lucida Sans Typewriter" panose="020B0509030504030204" pitchFamily="49" charset="0"/>
              </a:rPr>
              <a:t>ange </a:t>
            </a:r>
            <a:r>
              <a:rPr lang="en-CA" sz="2000" dirty="0">
                <a:latin typeface="Lucida Sans Typewriter" panose="020B0509030504030204" pitchFamily="49" charset="0"/>
              </a:rPr>
              <a:t>= (</a:t>
            </a:r>
            <a:r>
              <a:rPr lang="en-CA" sz="2000" dirty="0" err="1" smtClean="0">
                <a:latin typeface="Lucida Sans Typewriter" panose="020B0509030504030204" pitchFamily="49" charset="0"/>
              </a:rPr>
              <a:t>maximumValue</a:t>
            </a:r>
            <a:r>
              <a:rPr lang="en-CA" sz="2000" dirty="0" smtClean="0">
                <a:latin typeface="Lucida Sans Typewriter" panose="020B0509030504030204" pitchFamily="49" charset="0"/>
              </a:rPr>
              <a:t> - </a:t>
            </a:r>
            <a:r>
              <a:rPr lang="en-CA" sz="2000" dirty="0" err="1" smtClean="0">
                <a:latin typeface="Lucida Sans Typewriter" panose="020B0509030504030204" pitchFamily="49" charset="0"/>
              </a:rPr>
              <a:t>minimumValue</a:t>
            </a:r>
            <a:r>
              <a:rPr lang="en-CA" sz="2000" dirty="0" smtClean="0">
                <a:latin typeface="Lucida Sans Typewriter" panose="020B0509030504030204" pitchFamily="49" charset="0"/>
              </a:rPr>
              <a:t>) + 1</a:t>
            </a:r>
            <a:r>
              <a:rPr lang="en-CA" sz="2000" dirty="0">
                <a:latin typeface="Lucida Sans Typewriter" panose="020B0509030504030204" pitchFamily="49" charset="0"/>
              </a:rPr>
              <a:t>;</a:t>
            </a:r>
            <a:br>
              <a:rPr lang="en-CA" sz="2000" dirty="0">
                <a:latin typeface="Lucida Sans Typewriter" panose="020B0509030504030204" pitchFamily="49" charset="0"/>
              </a:rPr>
            </a:br>
            <a:r>
              <a:rPr lang="en-CA" sz="2000" dirty="0" smtClean="0">
                <a:latin typeface="Lucida Sans Typewriter" panose="020B0509030504030204" pitchFamily="49" charset="0"/>
              </a:rPr>
              <a:t>  </a:t>
            </a:r>
            <a:r>
              <a:rPr lang="en-CA" sz="2000" dirty="0" err="1" smtClean="0">
                <a:latin typeface="Lucida Sans Typewriter" panose="020B0509030504030204" pitchFamily="49" charset="0"/>
              </a:rPr>
              <a:t>int</a:t>
            </a:r>
            <a:r>
              <a:rPr lang="en-CA" sz="2000" dirty="0" smtClean="0">
                <a:latin typeface="Lucida Sans Typewriter" panose="020B0509030504030204" pitchFamily="49" charset="0"/>
              </a:rPr>
              <a:t> value = </a:t>
            </a:r>
            <a:r>
              <a:rPr lang="en-CA" sz="2000" dirty="0" smtClean="0">
                <a:solidFill>
                  <a:srgbClr val="FFC000"/>
                </a:solidFill>
                <a:latin typeface="Lucida Sans Typewriter" panose="020B0509030504030204" pitchFamily="49" charset="0"/>
              </a:rPr>
              <a:t>(</a:t>
            </a:r>
            <a:r>
              <a:rPr lang="en-CA" sz="2000" dirty="0" err="1">
                <a:solidFill>
                  <a:srgbClr val="FFC000"/>
                </a:solidFill>
                <a:latin typeface="Lucida Sans Typewriter" panose="020B0509030504030204" pitchFamily="49" charset="0"/>
              </a:rPr>
              <a:t>int</a:t>
            </a:r>
            <a:r>
              <a:rPr lang="en-CA" sz="2000" dirty="0">
                <a:solidFill>
                  <a:srgbClr val="FFC000"/>
                </a:solidFill>
                <a:latin typeface="Lucida Sans Typewriter" panose="020B0509030504030204" pitchFamily="49" charset="0"/>
              </a:rPr>
              <a:t>)</a:t>
            </a:r>
            <a:r>
              <a:rPr lang="en-CA" sz="2000" dirty="0">
                <a:latin typeface="Lucida Sans Typewriter" panose="020B0509030504030204" pitchFamily="49" charset="0"/>
              </a:rPr>
              <a:t>(</a:t>
            </a:r>
            <a:r>
              <a:rPr lang="en-CA" sz="2000" dirty="0" err="1">
                <a:latin typeface="Lucida Sans Typewriter" panose="020B0509030504030204" pitchFamily="49" charset="0"/>
              </a:rPr>
              <a:t>Math.random</a:t>
            </a:r>
            <a:r>
              <a:rPr lang="en-CA" sz="2000" dirty="0" smtClean="0">
                <a:latin typeface="Lucida Sans Typewriter" panose="020B0509030504030204" pitchFamily="49" charset="0"/>
              </a:rPr>
              <a:t>()*range) + </a:t>
            </a:r>
            <a:r>
              <a:rPr lang="en-CA" sz="2000" dirty="0" err="1" smtClean="0">
                <a:latin typeface="Lucida Sans Typewriter" panose="020B0509030504030204" pitchFamily="49" charset="0"/>
              </a:rPr>
              <a:t>minimumValue</a:t>
            </a:r>
            <a:r>
              <a:rPr lang="en-CA" sz="2000" dirty="0" smtClean="0">
                <a:latin typeface="Lucida Sans Typewriter" panose="020B0509030504030204" pitchFamily="49" charset="0"/>
              </a:rPr>
              <a:t>;</a:t>
            </a:r>
          </a:p>
          <a:p>
            <a:pPr marL="0" indent="0">
              <a:buNone/>
            </a:pPr>
            <a:endParaRPr lang="en-CA" sz="2000" dirty="0">
              <a:latin typeface="Lucida Sans Typewriter" panose="020B0509030504030204" pitchFamily="49" charset="0"/>
            </a:endParaRPr>
          </a:p>
          <a:p>
            <a:r>
              <a:rPr lang="en-CA" sz="2800" dirty="0" smtClean="0">
                <a:latin typeface="+mn-lt"/>
              </a:rPr>
              <a:t>Example (A random number between 1 and 5):</a:t>
            </a:r>
          </a:p>
          <a:p>
            <a:pPr marL="0" indent="0">
              <a:buNone/>
            </a:pPr>
            <a:r>
              <a:rPr lang="en-CA" sz="1800" dirty="0" smtClean="0">
                <a:latin typeface="+mn-lt"/>
              </a:rPr>
              <a:t>  </a:t>
            </a:r>
          </a:p>
          <a:p>
            <a:pPr marL="0" indent="0">
              <a:buNone/>
            </a:pPr>
            <a:r>
              <a:rPr lang="en-CA" sz="2000" dirty="0">
                <a:latin typeface="Lucida Sans Typewriter" panose="020B0509030504030204" pitchFamily="49" charset="0"/>
              </a:rPr>
              <a:t> </a:t>
            </a:r>
            <a:r>
              <a:rPr lang="en-CA" sz="2000" dirty="0" smtClean="0">
                <a:latin typeface="Lucida Sans Typewriter" panose="020B0509030504030204" pitchFamily="49" charset="0"/>
              </a:rPr>
              <a:t> </a:t>
            </a:r>
            <a:r>
              <a:rPr lang="en-CA" sz="2000" dirty="0" err="1" smtClean="0">
                <a:latin typeface="Lucida Sans Typewriter" panose="020B0509030504030204" pitchFamily="49" charset="0"/>
              </a:rPr>
              <a:t>int</a:t>
            </a:r>
            <a:r>
              <a:rPr lang="en-CA" sz="2000" dirty="0" smtClean="0">
                <a:latin typeface="Lucida Sans Typewriter" panose="020B0509030504030204" pitchFamily="49" charset="0"/>
              </a:rPr>
              <a:t> </a:t>
            </a:r>
            <a:r>
              <a:rPr lang="en-CA" sz="2000" dirty="0">
                <a:latin typeface="Lucida Sans Typewriter" panose="020B0509030504030204" pitchFamily="49" charset="0"/>
              </a:rPr>
              <a:t>range = </a:t>
            </a:r>
            <a:r>
              <a:rPr lang="en-CA" sz="2000" dirty="0" smtClean="0">
                <a:latin typeface="Lucida Sans Typewriter" panose="020B0509030504030204" pitchFamily="49" charset="0"/>
              </a:rPr>
              <a:t>(5 </a:t>
            </a:r>
            <a:r>
              <a:rPr lang="en-CA" sz="2000" dirty="0">
                <a:latin typeface="Lucida Sans Typewriter" panose="020B0509030504030204" pitchFamily="49" charset="0"/>
              </a:rPr>
              <a:t>- </a:t>
            </a:r>
            <a:r>
              <a:rPr lang="en-CA" sz="2000" dirty="0" smtClean="0">
                <a:latin typeface="Lucida Sans Typewriter" panose="020B0509030504030204" pitchFamily="49" charset="0"/>
              </a:rPr>
              <a:t>1) </a:t>
            </a:r>
            <a:r>
              <a:rPr lang="en-CA" sz="2000" dirty="0">
                <a:latin typeface="Lucida Sans Typewriter" panose="020B0509030504030204" pitchFamily="49" charset="0"/>
              </a:rPr>
              <a:t>+ 1;</a:t>
            </a:r>
            <a:br>
              <a:rPr lang="en-CA" sz="2000" dirty="0">
                <a:latin typeface="Lucida Sans Typewriter" panose="020B0509030504030204" pitchFamily="49" charset="0"/>
              </a:rPr>
            </a:br>
            <a:r>
              <a:rPr lang="en-CA" sz="2000" dirty="0">
                <a:latin typeface="Lucida Sans Typewriter" panose="020B0509030504030204" pitchFamily="49" charset="0"/>
              </a:rPr>
              <a:t>  </a:t>
            </a:r>
            <a:r>
              <a:rPr lang="en-CA" sz="2000" dirty="0" err="1">
                <a:latin typeface="Lucida Sans Typewriter" panose="020B0509030504030204" pitchFamily="49" charset="0"/>
              </a:rPr>
              <a:t>int</a:t>
            </a:r>
            <a:r>
              <a:rPr lang="en-CA" sz="2000" dirty="0">
                <a:latin typeface="Lucida Sans Typewriter" panose="020B0509030504030204" pitchFamily="49" charset="0"/>
              </a:rPr>
              <a:t> value = </a:t>
            </a:r>
            <a:r>
              <a:rPr lang="en-CA" sz="2000" dirty="0">
                <a:solidFill>
                  <a:srgbClr val="FFC000"/>
                </a:solidFill>
                <a:latin typeface="Lucida Sans Typewriter" panose="020B0509030504030204" pitchFamily="49" charset="0"/>
              </a:rPr>
              <a:t>(</a:t>
            </a:r>
            <a:r>
              <a:rPr lang="en-CA" sz="2000" dirty="0" err="1">
                <a:solidFill>
                  <a:srgbClr val="FFC000"/>
                </a:solidFill>
                <a:latin typeface="Lucida Sans Typewriter" panose="020B0509030504030204" pitchFamily="49" charset="0"/>
              </a:rPr>
              <a:t>int</a:t>
            </a:r>
            <a:r>
              <a:rPr lang="en-CA" sz="2000" dirty="0">
                <a:solidFill>
                  <a:srgbClr val="FFC000"/>
                </a:solidFill>
                <a:latin typeface="Lucida Sans Typewriter" panose="020B0509030504030204" pitchFamily="49" charset="0"/>
              </a:rPr>
              <a:t>)</a:t>
            </a:r>
            <a:r>
              <a:rPr lang="en-CA" sz="2000" dirty="0">
                <a:latin typeface="Lucida Sans Typewriter" panose="020B0509030504030204" pitchFamily="49" charset="0"/>
              </a:rPr>
              <a:t>(</a:t>
            </a:r>
            <a:r>
              <a:rPr lang="en-CA" sz="2000" dirty="0" err="1">
                <a:latin typeface="Lucida Sans Typewriter" panose="020B0509030504030204" pitchFamily="49" charset="0"/>
              </a:rPr>
              <a:t>Math.random</a:t>
            </a:r>
            <a:r>
              <a:rPr lang="en-CA" sz="2000" dirty="0">
                <a:latin typeface="Lucida Sans Typewriter" panose="020B0509030504030204" pitchFamily="49" charset="0"/>
              </a:rPr>
              <a:t>()*range) + </a:t>
            </a:r>
            <a:r>
              <a:rPr lang="en-CA" sz="2000" dirty="0" smtClean="0">
                <a:latin typeface="Lucida Sans Typewriter" panose="020B0509030504030204" pitchFamily="49" charset="0"/>
              </a:rPr>
              <a:t>1;</a:t>
            </a:r>
            <a:endParaRPr lang="en-CA" sz="20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Lucida Sans Typewriter" panose="020B0509030504030204" pitchFamily="49" charset="0"/>
              </a:rPr>
              <a:t/>
            </a:r>
            <a:br>
              <a:rPr lang="en-CA" sz="2000" dirty="0">
                <a:latin typeface="Lucida Sans Typewriter" panose="020B0509030504030204" pitchFamily="49" charset="0"/>
              </a:rPr>
            </a:br>
            <a:endParaRPr lang="en-CA" sz="1800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281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401" y="413792"/>
            <a:ext cx="8229600" cy="1143000"/>
          </a:xfrm>
        </p:spPr>
        <p:txBody>
          <a:bodyPr/>
          <a:lstStyle/>
          <a:p>
            <a:r>
              <a:rPr lang="en-US" sz="4000" dirty="0" err="1" smtClean="0"/>
              <a:t>java.util.random.nextInt</a:t>
            </a:r>
            <a:r>
              <a:rPr lang="en-US" sz="4000" dirty="0" smtClean="0"/>
              <a:t>(n)</a:t>
            </a:r>
            <a:endParaRPr lang="en-US" sz="4000" dirty="0"/>
          </a:p>
        </p:txBody>
      </p:sp>
      <p:pic>
        <p:nvPicPr>
          <p:cNvPr id="4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-36512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r>
              <a:rPr lang="en-CA" sz="1400" b="1" dirty="0" smtClean="0">
                <a:solidFill>
                  <a:schemeClr val="tx1"/>
                </a:solidFill>
              </a:rPr>
              <a:t> 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075856" y="6597352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dirty="0" smtClean="0">
                <a:solidFill>
                  <a:schemeClr val="tx1"/>
                </a:solidFill>
              </a:rPr>
              <a:t>Download this ppt. </a:t>
            </a:r>
            <a:r>
              <a:rPr lang="en-CA" sz="1400" b="1" dirty="0">
                <a:solidFill>
                  <a:schemeClr val="tx1"/>
                </a:solidFill>
              </a:rPr>
              <a:t>-</a:t>
            </a:r>
            <a:r>
              <a:rPr lang="en-CA" sz="1400" b="1" dirty="0" smtClean="0">
                <a:solidFill>
                  <a:schemeClr val="tx1"/>
                </a:solidFill>
              </a:rPr>
              <a:t> http://uottawa.ml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-36788" y="1556792"/>
            <a:ext cx="9180788" cy="42666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M</a:t>
            </a:r>
            <a:r>
              <a:rPr lang="en-CA" sz="2800" dirty="0" smtClean="0"/>
              <a:t>ethod </a:t>
            </a:r>
            <a:r>
              <a:rPr lang="en-CA" sz="2800" dirty="0" err="1" smtClean="0"/>
              <a:t>nextInt</a:t>
            </a:r>
            <a:r>
              <a:rPr lang="en-CA" sz="2800" dirty="0" smtClean="0"/>
              <a:t>(</a:t>
            </a:r>
            <a:r>
              <a:rPr lang="en-CA" sz="2800" dirty="0" err="1" smtClean="0"/>
              <a:t>int</a:t>
            </a:r>
            <a:r>
              <a:rPr lang="en-CA" sz="2800" dirty="0" smtClean="0"/>
              <a:t> n) </a:t>
            </a:r>
            <a:r>
              <a:rPr lang="en-CA" sz="2800" dirty="0"/>
              <a:t>which </a:t>
            </a:r>
            <a:r>
              <a:rPr lang="en-CA" sz="2800" dirty="0" smtClean="0"/>
              <a:t>returns an </a:t>
            </a:r>
            <a:r>
              <a:rPr lang="en-CA" sz="2800" dirty="0" err="1"/>
              <a:t>int</a:t>
            </a:r>
            <a:r>
              <a:rPr lang="en-CA" sz="2800" dirty="0"/>
              <a:t> value </a:t>
            </a:r>
            <a:r>
              <a:rPr lang="en-CA" sz="2800" dirty="0" smtClean="0"/>
              <a:t>between </a:t>
            </a:r>
            <a:r>
              <a:rPr lang="en-CA" sz="2800" dirty="0"/>
              <a:t>zero </a:t>
            </a:r>
            <a:r>
              <a:rPr lang="en-CA" sz="2800" dirty="0">
                <a:solidFill>
                  <a:srgbClr val="FFC000"/>
                </a:solidFill>
              </a:rPr>
              <a:t>(inclusive) </a:t>
            </a:r>
            <a:r>
              <a:rPr lang="en-CA" sz="2800" dirty="0" smtClean="0"/>
              <a:t>and</a:t>
            </a:r>
            <a:r>
              <a:rPr lang="en-CA" sz="2800" dirty="0"/>
              <a:t> </a:t>
            </a:r>
            <a:r>
              <a:rPr lang="en-CA" sz="2800" dirty="0" smtClean="0"/>
              <a:t>n </a:t>
            </a:r>
            <a:r>
              <a:rPr lang="en-CA" sz="2800" dirty="0">
                <a:solidFill>
                  <a:srgbClr val="FFC000"/>
                </a:solidFill>
              </a:rPr>
              <a:t>(exclusive). </a:t>
            </a:r>
            <a:endParaRPr lang="en-CA" sz="2800" dirty="0" smtClean="0">
              <a:solidFill>
                <a:srgbClr val="FFC000"/>
              </a:solidFill>
            </a:endParaRPr>
          </a:p>
          <a:p>
            <a:r>
              <a:rPr lang="en-CA" sz="2800" dirty="0" smtClean="0"/>
              <a:t>Basically</a:t>
            </a:r>
            <a:r>
              <a:rPr lang="en-CA" sz="2800" dirty="0"/>
              <a:t>, this approach is cleaner and easier to read</a:t>
            </a:r>
            <a:br>
              <a:rPr lang="en-CA" sz="2800" dirty="0"/>
            </a:br>
            <a:r>
              <a:rPr lang="en-CA" sz="2800" dirty="0"/>
              <a:t>to get random number of a given type uniformly distributed over a range of your chance</a:t>
            </a:r>
            <a:r>
              <a:rPr lang="en-CA" sz="2800" dirty="0" smtClean="0"/>
              <a:t>. </a:t>
            </a:r>
          </a:p>
          <a:p>
            <a:r>
              <a:rPr lang="en-CA" sz="2800" dirty="0"/>
              <a:t>Example (A random number between </a:t>
            </a:r>
            <a:r>
              <a:rPr lang="en-CA" sz="2800" dirty="0" smtClean="0"/>
              <a:t>1 </a:t>
            </a:r>
            <a:r>
              <a:rPr lang="en-CA" sz="2800" dirty="0"/>
              <a:t>and </a:t>
            </a:r>
            <a:r>
              <a:rPr lang="en-CA" sz="2800" dirty="0" smtClean="0"/>
              <a:t>5):</a:t>
            </a:r>
            <a:r>
              <a:rPr lang="en-CA" sz="2800" dirty="0"/>
              <a:t/>
            </a:r>
            <a:br>
              <a:rPr lang="en-CA" sz="2800" dirty="0"/>
            </a:br>
            <a:r>
              <a:rPr lang="en-CA" sz="2000" dirty="0">
                <a:latin typeface="Lucida Sans Typewriter" panose="020B0509030504030204" pitchFamily="49" charset="0"/>
              </a:rPr>
              <a:t/>
            </a:r>
            <a:br>
              <a:rPr lang="en-CA" sz="2000" dirty="0">
                <a:latin typeface="Lucida Sans Typewriter" panose="020B0509030504030204" pitchFamily="49" charset="0"/>
              </a:rPr>
            </a:br>
            <a:r>
              <a:rPr lang="en-CA" sz="2000" dirty="0">
                <a:latin typeface="Lucida Sans Typewriter" panose="020B0509030504030204" pitchFamily="49" charset="0"/>
              </a:rPr>
              <a:t>  Random generator = new Random</a:t>
            </a:r>
            <a:r>
              <a:rPr lang="en-CA" sz="2000" dirty="0" smtClean="0">
                <a:latin typeface="Lucida Sans Typewriter" panose="020B05090305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CA" sz="2000" dirty="0" smtClean="0">
                <a:latin typeface="Lucida Sans Typewriter" panose="020B0509030504030204" pitchFamily="49" charset="0"/>
              </a:rPr>
              <a:t>    </a:t>
            </a:r>
            <a:r>
              <a:rPr lang="en-CA" sz="2000" dirty="0" err="1" smtClean="0">
                <a:latin typeface="Lucida Sans Typewriter" panose="020B0509030504030204" pitchFamily="49" charset="0"/>
              </a:rPr>
              <a:t>int</a:t>
            </a:r>
            <a:r>
              <a:rPr lang="en-CA" sz="2000" dirty="0" smtClean="0">
                <a:latin typeface="Lucida Sans Typewriter" panose="020B0509030504030204" pitchFamily="49" charset="0"/>
              </a:rPr>
              <a:t> value </a:t>
            </a:r>
            <a:r>
              <a:rPr lang="en-CA" sz="2000" dirty="0">
                <a:latin typeface="Lucida Sans Typewriter" panose="020B0509030504030204" pitchFamily="49" charset="0"/>
              </a:rPr>
              <a:t>= </a:t>
            </a:r>
            <a:r>
              <a:rPr lang="en-CA" sz="2000" dirty="0" err="1" smtClean="0">
                <a:latin typeface="Lucida Sans Typewriter" panose="020B0509030504030204" pitchFamily="49" charset="0"/>
              </a:rPr>
              <a:t>generator.nextInt</a:t>
            </a:r>
            <a:r>
              <a:rPr lang="en-CA" sz="2000" dirty="0" smtClean="0">
                <a:latin typeface="Lucida Sans Typewriter" panose="020B0509030504030204" pitchFamily="49" charset="0"/>
              </a:rPr>
              <a:t>(5) </a:t>
            </a:r>
            <a:r>
              <a:rPr lang="en-CA" sz="2000" dirty="0">
                <a:latin typeface="Lucida Sans Typewriter" panose="020B0509030504030204" pitchFamily="49" charset="0"/>
              </a:rPr>
              <a:t>+ </a:t>
            </a:r>
            <a:r>
              <a:rPr lang="en-CA" sz="2000" dirty="0" smtClean="0">
                <a:latin typeface="Lucida Sans Typewriter" panose="020B0509030504030204" pitchFamily="49" charset="0"/>
              </a:rPr>
              <a:t>1;</a:t>
            </a:r>
          </a:p>
          <a:p>
            <a:pPr marL="0" indent="0">
              <a:buNone/>
            </a:pPr>
            <a:endParaRPr lang="en-CA" sz="20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endParaRPr lang="en-CA" sz="1200" dirty="0" smtClean="0">
              <a:solidFill>
                <a:srgbClr val="FFC000"/>
              </a:solidFill>
              <a:latin typeface="+mj-lt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FFC000"/>
                </a:solidFill>
                <a:latin typeface="+mj-lt"/>
              </a:rPr>
              <a:t>	Comparison of the mentioned random number generator methods.</a:t>
            </a:r>
          </a:p>
          <a:p>
            <a:pPr marL="0" indent="0">
              <a:buNone/>
            </a:pPr>
            <a:r>
              <a:rPr lang="en-CA" sz="1400" dirty="0" smtClean="0">
                <a:latin typeface="Lucida Sans Typewriter" panose="020B0509030504030204" pitchFamily="49" charset="0"/>
                <a:hlinkClick r:id="rId3"/>
              </a:rPr>
              <a:t>   http</a:t>
            </a:r>
            <a:r>
              <a:rPr lang="en-CA" sz="1400" dirty="0">
                <a:latin typeface="Lucida Sans Typewriter" panose="020B0509030504030204" pitchFamily="49" charset="0"/>
                <a:hlinkClick r:id="rId3"/>
              </a:rPr>
              <a:t>://stackoverflow.com/questions/738629/math-random-versus-random-nextintint</a:t>
            </a:r>
            <a:endParaRPr lang="en-CA" sz="1400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105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401" y="457101"/>
            <a:ext cx="8229600" cy="1143000"/>
          </a:xfrm>
        </p:spPr>
        <p:txBody>
          <a:bodyPr/>
          <a:lstStyle/>
          <a:p>
            <a:r>
              <a:rPr lang="en-US" sz="4400" dirty="0" smtClean="0"/>
              <a:t>IN - LAB EXAMPLE</a:t>
            </a:r>
            <a:endParaRPr lang="en-US" sz="4400" dirty="0"/>
          </a:p>
        </p:txBody>
      </p:sp>
      <p:pic>
        <p:nvPicPr>
          <p:cNvPr id="4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-36512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r>
              <a:rPr lang="en-CA" sz="1400" b="1" dirty="0" smtClean="0">
                <a:solidFill>
                  <a:schemeClr val="tx1"/>
                </a:solidFill>
              </a:rPr>
              <a:t> 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075856" y="6597352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dirty="0" smtClean="0">
                <a:solidFill>
                  <a:schemeClr val="tx1"/>
                </a:solidFill>
              </a:rPr>
              <a:t>Download this ppt. </a:t>
            </a:r>
            <a:r>
              <a:rPr lang="en-CA" sz="1400" b="1" dirty="0">
                <a:solidFill>
                  <a:schemeClr val="tx1"/>
                </a:solidFill>
              </a:rPr>
              <a:t>-</a:t>
            </a:r>
            <a:r>
              <a:rPr lang="en-CA" sz="1400" b="1" dirty="0" smtClean="0">
                <a:solidFill>
                  <a:schemeClr val="tx1"/>
                </a:solidFill>
              </a:rPr>
              <a:t> http://uottawa.ml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1244" y="1975570"/>
            <a:ext cx="9361316" cy="42666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Combination, </a:t>
            </a:r>
            <a:r>
              <a:rPr lang="en-CA" sz="2800" dirty="0" err="1"/>
              <a:t>DoorLock</a:t>
            </a:r>
            <a:r>
              <a:rPr lang="en-CA" sz="2800" dirty="0"/>
              <a:t>, and </a:t>
            </a:r>
            <a:r>
              <a:rPr lang="en-CA" sz="2800" dirty="0" err="1" smtClean="0"/>
              <a:t>SecurityAgent</a:t>
            </a:r>
            <a:r>
              <a:rPr lang="en-CA" sz="2800" dirty="0" smtClean="0"/>
              <a:t> classes </a:t>
            </a:r>
          </a:p>
          <a:p>
            <a:pPr marL="0" indent="0">
              <a:buNone/>
            </a:pPr>
            <a:r>
              <a:rPr lang="en-CA" sz="2800" dirty="0" smtClean="0"/>
              <a:t>will be implemented.</a:t>
            </a:r>
          </a:p>
          <a:p>
            <a:endParaRPr lang="en-CA" sz="2800" dirty="0"/>
          </a:p>
          <a:p>
            <a:r>
              <a:rPr lang="en-CA" sz="2800" dirty="0" smtClean="0"/>
              <a:t>Please read </a:t>
            </a:r>
            <a:r>
              <a:rPr lang="en-CA" sz="2800" dirty="0" smtClean="0">
                <a:solidFill>
                  <a:srgbClr val="FFC000"/>
                </a:solidFill>
              </a:rPr>
              <a:t>index_lab2.pdf</a:t>
            </a:r>
            <a:r>
              <a:rPr lang="en-CA" sz="2800" dirty="0" smtClean="0"/>
              <a:t> carefully and try to implement these classes by yourselves.</a:t>
            </a:r>
          </a:p>
          <a:p>
            <a:endParaRPr lang="en-CA" sz="2800" dirty="0"/>
          </a:p>
          <a:p>
            <a:r>
              <a:rPr lang="en-CA" sz="2800" dirty="0" smtClean="0"/>
              <a:t>Use the given Test.java to run your program.</a:t>
            </a:r>
          </a:p>
          <a:p>
            <a:pPr marL="0" indent="0">
              <a:buNone/>
            </a:pPr>
            <a:endParaRPr lang="en-CA" sz="2800" dirty="0" smtClean="0"/>
          </a:p>
          <a:p>
            <a:endParaRPr lang="en-CA" sz="2800" dirty="0"/>
          </a:p>
          <a:p>
            <a:endParaRPr lang="en-CA" sz="2800" dirty="0" smtClean="0"/>
          </a:p>
          <a:p>
            <a:endParaRPr lang="en-CA" sz="2800" dirty="0"/>
          </a:p>
          <a:p>
            <a:pPr marL="0" indent="0">
              <a:buNone/>
            </a:pPr>
            <a:r>
              <a:rPr lang="en-CA" sz="2800" dirty="0"/>
              <a:t/>
            </a:r>
            <a:br>
              <a:rPr lang="en-CA" sz="2800" dirty="0"/>
            </a:b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151002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8229600" cy="1143000"/>
          </a:xfrm>
        </p:spPr>
        <p:txBody>
          <a:bodyPr/>
          <a:lstStyle/>
          <a:p>
            <a:r>
              <a:rPr lang="en-CA" sz="4800" dirty="0" smtClean="0">
                <a:solidFill>
                  <a:srgbClr val="FFC000"/>
                </a:solidFill>
              </a:rPr>
              <a:t>Quiz Question</a:t>
            </a:r>
            <a:endParaRPr lang="en-US" sz="4800" dirty="0">
              <a:solidFill>
                <a:srgbClr val="FFC000"/>
              </a:solidFill>
            </a:endParaRPr>
          </a:p>
        </p:txBody>
      </p:sp>
      <p:pic>
        <p:nvPicPr>
          <p:cNvPr id="4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075856" y="6597352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dirty="0" smtClean="0">
                <a:solidFill>
                  <a:schemeClr val="tx1"/>
                </a:solidFill>
              </a:rPr>
              <a:t>Download this ppt. </a:t>
            </a:r>
            <a:r>
              <a:rPr lang="en-CA" sz="1400" b="1" dirty="0">
                <a:solidFill>
                  <a:schemeClr val="tx1"/>
                </a:solidFill>
              </a:rPr>
              <a:t>-</a:t>
            </a:r>
            <a:r>
              <a:rPr lang="en-CA" sz="1400" b="1" dirty="0" smtClean="0">
                <a:solidFill>
                  <a:schemeClr val="tx1"/>
                </a:solidFill>
              </a:rPr>
              <a:t> http://uottawa.ml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6416" y="1001217"/>
            <a:ext cx="8687584" cy="2139407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dirty="0" smtClean="0">
                <a:latin typeface="Lucida Sans Typewriter" panose="020B0509030504030204" pitchFamily="49" charset="0"/>
              </a:rPr>
              <a:t>public </a:t>
            </a:r>
            <a:r>
              <a:rPr lang="en-CA" sz="2000" dirty="0">
                <a:latin typeface="Lucida Sans Typewriter" panose="020B0509030504030204" pitchFamily="49" charset="0"/>
              </a:rPr>
              <a:t>class Quiz {</a:t>
            </a:r>
            <a:br>
              <a:rPr lang="en-CA" sz="2000" dirty="0">
                <a:latin typeface="Lucida Sans Typewriter" panose="020B0509030504030204" pitchFamily="49" charset="0"/>
              </a:rPr>
            </a:br>
            <a:r>
              <a:rPr lang="en-CA" sz="2000" dirty="0" smtClean="0">
                <a:latin typeface="Lucida Sans Typewriter" panose="020B0509030504030204" pitchFamily="49" charset="0"/>
              </a:rPr>
              <a:t>	public </a:t>
            </a:r>
            <a:r>
              <a:rPr lang="en-CA" sz="2000" dirty="0">
                <a:latin typeface="Lucida Sans Typewriter" panose="020B0509030504030204" pitchFamily="49" charset="0"/>
              </a:rPr>
              <a:t>static void main(String[] </a:t>
            </a:r>
            <a:r>
              <a:rPr lang="en-CA" sz="2000" dirty="0" err="1">
                <a:latin typeface="Lucida Sans Typewriter" panose="020B0509030504030204" pitchFamily="49" charset="0"/>
              </a:rPr>
              <a:t>args</a:t>
            </a:r>
            <a:r>
              <a:rPr lang="en-CA" sz="2000" dirty="0">
                <a:latin typeface="Lucida Sans Typewriter" panose="020B0509030504030204" pitchFamily="49" charset="0"/>
              </a:rPr>
              <a:t>) {</a:t>
            </a:r>
            <a:br>
              <a:rPr lang="en-CA" sz="2000" dirty="0">
                <a:latin typeface="Lucida Sans Typewriter" panose="020B0509030504030204" pitchFamily="49" charset="0"/>
              </a:rPr>
            </a:br>
            <a:r>
              <a:rPr lang="en-CA" sz="2000" dirty="0" smtClean="0">
                <a:latin typeface="Lucida Sans Typewriter" panose="020B0509030504030204" pitchFamily="49" charset="0"/>
              </a:rPr>
              <a:t>		String </a:t>
            </a:r>
            <a:r>
              <a:rPr lang="en-CA" sz="2000" dirty="0">
                <a:latin typeface="Lucida Sans Typewriter" panose="020B0509030504030204" pitchFamily="49" charset="0"/>
              </a:rPr>
              <a:t>s = null;</a:t>
            </a:r>
            <a:br>
              <a:rPr lang="en-CA" sz="2000" dirty="0">
                <a:latin typeface="Lucida Sans Typewriter" panose="020B0509030504030204" pitchFamily="49" charset="0"/>
              </a:rPr>
            </a:br>
            <a:r>
              <a:rPr lang="en-CA" sz="2000" dirty="0" smtClean="0">
                <a:latin typeface="Lucida Sans Typewriter" panose="020B0509030504030204" pitchFamily="49" charset="0"/>
              </a:rPr>
              <a:t>		if </a:t>
            </a:r>
            <a:r>
              <a:rPr lang="en-CA" sz="2000" dirty="0">
                <a:latin typeface="Lucida Sans Typewriter" panose="020B0509030504030204" pitchFamily="49" charset="0"/>
              </a:rPr>
              <a:t>(</a:t>
            </a:r>
            <a:r>
              <a:rPr lang="en-CA" sz="2000" dirty="0" err="1">
                <a:latin typeface="Lucida Sans Typewriter" panose="020B0509030504030204" pitchFamily="49" charset="0"/>
              </a:rPr>
              <a:t>s.length</a:t>
            </a:r>
            <a:r>
              <a:rPr lang="en-CA" sz="2000" dirty="0">
                <a:latin typeface="Lucida Sans Typewriter" panose="020B0509030504030204" pitchFamily="49" charset="0"/>
              </a:rPr>
              <a:t>() &gt; 0) </a:t>
            </a:r>
            <a:br>
              <a:rPr lang="en-CA" sz="2000" dirty="0">
                <a:latin typeface="Lucida Sans Typewriter" panose="020B0509030504030204" pitchFamily="49" charset="0"/>
              </a:rPr>
            </a:br>
            <a:r>
              <a:rPr lang="en-CA" sz="2000" dirty="0" smtClean="0">
                <a:latin typeface="Lucida Sans Typewriter" panose="020B0509030504030204" pitchFamily="49" charset="0"/>
              </a:rPr>
              <a:t>			</a:t>
            </a:r>
            <a:r>
              <a:rPr lang="en-CA" sz="2000" dirty="0" err="1" smtClean="0">
                <a:latin typeface="Lucida Sans Typewriter" panose="020B0509030504030204" pitchFamily="49" charset="0"/>
              </a:rPr>
              <a:t>System.out.println</a:t>
            </a:r>
            <a:r>
              <a:rPr lang="en-CA" sz="2000" dirty="0" smtClean="0">
                <a:latin typeface="Lucida Sans Typewriter" panose="020B0509030504030204" pitchFamily="49" charset="0"/>
              </a:rPr>
              <a:t>(s</a:t>
            </a:r>
            <a:r>
              <a:rPr lang="en-CA" sz="2000" dirty="0">
                <a:latin typeface="Lucida Sans Typewriter" panose="020B0509030504030204" pitchFamily="49" charset="0"/>
              </a:rPr>
              <a:t>);</a:t>
            </a:r>
            <a:br>
              <a:rPr lang="en-CA" sz="2000" dirty="0">
                <a:latin typeface="Lucida Sans Typewriter" panose="020B0509030504030204" pitchFamily="49" charset="0"/>
              </a:rPr>
            </a:br>
            <a:r>
              <a:rPr lang="en-CA" sz="2000" dirty="0" smtClean="0">
                <a:latin typeface="Lucida Sans Typewriter" panose="020B0509030504030204" pitchFamily="49" charset="0"/>
              </a:rPr>
              <a:t> 		else </a:t>
            </a:r>
            <a:r>
              <a:rPr lang="en-CA" sz="2000" dirty="0">
                <a:latin typeface="Lucida Sans Typewriter" panose="020B0509030504030204" pitchFamily="49" charset="0"/>
              </a:rPr>
              <a:t/>
            </a:r>
            <a:br>
              <a:rPr lang="en-CA" sz="2000" dirty="0">
                <a:latin typeface="Lucida Sans Typewriter" panose="020B0509030504030204" pitchFamily="49" charset="0"/>
              </a:rPr>
            </a:br>
            <a:r>
              <a:rPr lang="en-CA" sz="2000" dirty="0" smtClean="0">
                <a:latin typeface="Lucida Sans Typewriter" panose="020B0509030504030204" pitchFamily="49" charset="0"/>
              </a:rPr>
              <a:t>			</a:t>
            </a:r>
            <a:r>
              <a:rPr lang="en-CA" sz="2000" dirty="0" err="1" smtClean="0">
                <a:latin typeface="Lucida Sans Typewriter" panose="020B0509030504030204" pitchFamily="49" charset="0"/>
              </a:rPr>
              <a:t>System.out.println</a:t>
            </a:r>
            <a:r>
              <a:rPr lang="en-CA" sz="2000" dirty="0">
                <a:latin typeface="Lucida Sans Typewriter" panose="020B0509030504030204" pitchFamily="49" charset="0"/>
              </a:rPr>
              <a:t>("empty string</a:t>
            </a:r>
            <a:r>
              <a:rPr lang="en-CA" sz="2000" dirty="0" smtClean="0">
                <a:latin typeface="Lucida Sans Typewriter" panose="020B0509030504030204" pitchFamily="49" charset="0"/>
              </a:rPr>
              <a:t>");</a:t>
            </a:r>
            <a:r>
              <a:rPr lang="en-CA" sz="2000" dirty="0">
                <a:latin typeface="Lucida Sans Typewriter" panose="020B0509030504030204" pitchFamily="49" charset="0"/>
              </a:rPr>
              <a:t/>
            </a:r>
            <a:br>
              <a:rPr lang="en-CA" sz="2000" dirty="0">
                <a:latin typeface="Lucida Sans Typewriter" panose="020B0509030504030204" pitchFamily="49" charset="0"/>
              </a:rPr>
            </a:br>
            <a:r>
              <a:rPr lang="en-CA" sz="2000" dirty="0" smtClean="0">
                <a:latin typeface="Lucida Sans Typewriter" panose="020B0509030504030204" pitchFamily="49" charset="0"/>
              </a:rPr>
              <a:t>	}</a:t>
            </a:r>
            <a:r>
              <a:rPr lang="en-CA" sz="2000" dirty="0">
                <a:latin typeface="Lucida Sans Typewriter" panose="020B0509030504030204" pitchFamily="49" charset="0"/>
              </a:rPr>
              <a:t/>
            </a:r>
            <a:br>
              <a:rPr lang="en-CA" sz="2000" dirty="0">
                <a:latin typeface="Lucida Sans Typewriter" panose="020B0509030504030204" pitchFamily="49" charset="0"/>
              </a:rPr>
            </a:br>
            <a:r>
              <a:rPr lang="en-CA" sz="2000" dirty="0" smtClean="0">
                <a:latin typeface="Lucida Sans Typewriter" panose="020B0509030504030204" pitchFamily="49" charset="0"/>
              </a:rPr>
              <a:t>}</a:t>
            </a:r>
          </a:p>
          <a:p>
            <a:pPr marL="0" indent="0">
              <a:buNone/>
            </a:pPr>
            <a:r>
              <a:rPr lang="en-CA" sz="2400" b="1" dirty="0" smtClean="0">
                <a:solidFill>
                  <a:srgbClr val="FFC000"/>
                </a:solidFill>
                <a:latin typeface="+mj-lt"/>
              </a:rPr>
              <a:t>Which of the following statements is true for the program above?</a:t>
            </a:r>
            <a:r>
              <a:rPr lang="en-CA" sz="2400" b="1" dirty="0">
                <a:latin typeface="+mj-lt"/>
              </a:rPr>
              <a:t/>
            </a:r>
            <a:br>
              <a:rPr lang="en-CA" sz="2400" b="1" dirty="0">
                <a:latin typeface="+mj-lt"/>
              </a:rPr>
            </a:br>
            <a:r>
              <a:rPr lang="en-CA" sz="2000" b="1" dirty="0">
                <a:solidFill>
                  <a:srgbClr val="FFC000"/>
                </a:solidFill>
                <a:latin typeface="+mn-lt"/>
              </a:rPr>
              <a:t>1. </a:t>
            </a:r>
            <a:r>
              <a:rPr lang="en-CA" sz="2000" b="1" dirty="0">
                <a:latin typeface="+mn-lt"/>
              </a:rPr>
              <a:t>The program runs without error, but displays nothing on the console.</a:t>
            </a:r>
            <a:br>
              <a:rPr lang="en-CA" sz="2000" b="1" dirty="0">
                <a:latin typeface="+mn-lt"/>
              </a:rPr>
            </a:br>
            <a:r>
              <a:rPr lang="en-CA" sz="2000" b="1" dirty="0">
                <a:solidFill>
                  <a:srgbClr val="FFC000"/>
                </a:solidFill>
                <a:latin typeface="+mn-lt"/>
              </a:rPr>
              <a:t>2. </a:t>
            </a:r>
            <a:r>
              <a:rPr lang="en-CA" sz="2000" b="1" dirty="0">
                <a:latin typeface="+mn-lt"/>
              </a:rPr>
              <a:t>Displays a message of the form “String@5e8fce95” on the console.</a:t>
            </a:r>
            <a:br>
              <a:rPr lang="en-CA" sz="2000" b="1" dirty="0">
                <a:latin typeface="+mn-lt"/>
              </a:rPr>
            </a:br>
            <a:r>
              <a:rPr lang="en-CA" sz="2000" b="1" dirty="0">
                <a:solidFill>
                  <a:srgbClr val="FFC000"/>
                </a:solidFill>
                <a:latin typeface="+mn-lt"/>
              </a:rPr>
              <a:t>3.</a:t>
            </a:r>
            <a:r>
              <a:rPr lang="en-CA" sz="2000" b="1" dirty="0">
                <a:latin typeface="+mn-lt"/>
              </a:rPr>
              <a:t> Displays “empty string” on the console.</a:t>
            </a:r>
            <a:br>
              <a:rPr lang="en-CA" sz="2000" b="1" dirty="0">
                <a:latin typeface="+mn-lt"/>
              </a:rPr>
            </a:br>
            <a:r>
              <a:rPr lang="en-CA" sz="2000" b="1" dirty="0">
                <a:solidFill>
                  <a:srgbClr val="FFC000"/>
                </a:solidFill>
                <a:latin typeface="+mn-lt"/>
              </a:rPr>
              <a:t>4. </a:t>
            </a:r>
            <a:r>
              <a:rPr lang="en-CA" sz="2000" b="1" dirty="0">
                <a:latin typeface="+mn-lt"/>
              </a:rPr>
              <a:t>Produces a compile-time </a:t>
            </a:r>
            <a:r>
              <a:rPr lang="en-CA" sz="2000" b="1" dirty="0" smtClean="0">
                <a:latin typeface="+mn-lt"/>
              </a:rPr>
              <a:t>error.</a:t>
            </a:r>
            <a:r>
              <a:rPr lang="en-CA" sz="2000" b="1" dirty="0">
                <a:latin typeface="+mn-lt"/>
              </a:rPr>
              <a:t/>
            </a:r>
            <a:br>
              <a:rPr lang="en-CA" sz="2000" b="1" dirty="0">
                <a:latin typeface="+mn-lt"/>
              </a:rPr>
            </a:br>
            <a:r>
              <a:rPr lang="en-CA" sz="2000" b="1" dirty="0" smtClean="0">
                <a:solidFill>
                  <a:srgbClr val="FFC000"/>
                </a:solidFill>
                <a:latin typeface="+mn-lt"/>
              </a:rPr>
              <a:t>5</a:t>
            </a:r>
            <a:r>
              <a:rPr lang="en-CA" sz="2000" b="1" dirty="0">
                <a:solidFill>
                  <a:srgbClr val="FFC000"/>
                </a:solidFill>
                <a:latin typeface="+mn-lt"/>
              </a:rPr>
              <a:t>. </a:t>
            </a:r>
            <a:r>
              <a:rPr lang="en-CA" sz="2000" b="1" dirty="0">
                <a:latin typeface="+mn-lt"/>
              </a:rPr>
              <a:t>Produces a run-time error:</a:t>
            </a:r>
            <a:br>
              <a:rPr lang="en-CA" sz="2000" b="1" dirty="0">
                <a:latin typeface="+mn-lt"/>
              </a:rPr>
            </a:br>
            <a:r>
              <a:rPr lang="en-CA" sz="2000" b="1" dirty="0">
                <a:latin typeface="+mn-lt"/>
              </a:rPr>
              <a:t>Exception in thread "main" </a:t>
            </a:r>
            <a:r>
              <a:rPr lang="en-CA" sz="2000" b="1" dirty="0" err="1">
                <a:latin typeface="+mn-lt"/>
              </a:rPr>
              <a:t>java.lang.NullPointerException</a:t>
            </a:r>
            <a:r>
              <a:rPr lang="en-CA" sz="2000" b="1" dirty="0">
                <a:latin typeface="+mn-lt"/>
              </a:rPr>
              <a:t/>
            </a:r>
            <a:br>
              <a:rPr lang="en-CA" sz="2000" b="1" dirty="0">
                <a:latin typeface="+mn-lt"/>
              </a:rPr>
            </a:br>
            <a:r>
              <a:rPr lang="en-CA" sz="2000" b="1" dirty="0">
                <a:latin typeface="+mn-lt"/>
              </a:rPr>
              <a:t>at </a:t>
            </a:r>
            <a:r>
              <a:rPr lang="en-CA" sz="2000" b="1" dirty="0" err="1">
                <a:latin typeface="+mn-lt"/>
              </a:rPr>
              <a:t>Quiz.main</a:t>
            </a:r>
            <a:r>
              <a:rPr lang="en-CA" sz="2000" b="1" dirty="0">
                <a:latin typeface="+mn-lt"/>
              </a:rPr>
              <a:t>(Quiz.java:4)</a:t>
            </a:r>
            <a:br>
              <a:rPr lang="en-CA" sz="2000" b="1" dirty="0">
                <a:latin typeface="+mn-lt"/>
              </a:rPr>
            </a:br>
            <a:endParaRPr lang="en-CA" sz="2000" b="1" dirty="0" smtClean="0">
              <a:solidFill>
                <a:srgbClr val="FFC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445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212" y="188640"/>
            <a:ext cx="8229600" cy="1143000"/>
          </a:xfrm>
        </p:spPr>
        <p:txBody>
          <a:bodyPr/>
          <a:lstStyle/>
          <a:p>
            <a:r>
              <a:rPr lang="en-CA" sz="4800" dirty="0" smtClean="0"/>
              <a:t>Data Types</a:t>
            </a:r>
            <a:endParaRPr lang="en-US" sz="4800" dirty="0"/>
          </a:p>
        </p:txBody>
      </p:sp>
      <p:pic>
        <p:nvPicPr>
          <p:cNvPr id="4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075856" y="6597352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dirty="0" smtClean="0">
                <a:solidFill>
                  <a:schemeClr val="tx1"/>
                </a:solidFill>
              </a:rPr>
              <a:t>Download this ppt. </a:t>
            </a:r>
            <a:r>
              <a:rPr lang="en-CA" sz="1400" b="1" dirty="0">
                <a:solidFill>
                  <a:schemeClr val="tx1"/>
                </a:solidFill>
              </a:rPr>
              <a:t>-</a:t>
            </a:r>
            <a:r>
              <a:rPr lang="en-CA" sz="1400" b="1" dirty="0" smtClean="0">
                <a:solidFill>
                  <a:schemeClr val="tx1"/>
                </a:solidFill>
              </a:rPr>
              <a:t> http://uottawa.ml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4683" y="1577625"/>
            <a:ext cx="8687584" cy="235543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There are </a:t>
            </a:r>
            <a:r>
              <a:rPr lang="en-CA" dirty="0">
                <a:solidFill>
                  <a:srgbClr val="FFC000"/>
                </a:solidFill>
              </a:rPr>
              <a:t>two </a:t>
            </a:r>
            <a:r>
              <a:rPr lang="en-CA" dirty="0"/>
              <a:t>data types available in Java</a:t>
            </a:r>
            <a:r>
              <a:rPr lang="en-CA" dirty="0" smtClean="0"/>
              <a:t>:</a:t>
            </a:r>
          </a:p>
          <a:p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b="1" dirty="0" smtClean="0">
                <a:solidFill>
                  <a:srgbClr val="FFC000"/>
                </a:solidFill>
              </a:rPr>
              <a:t>Primitive Data Types,</a:t>
            </a:r>
          </a:p>
          <a:p>
            <a:endParaRPr lang="en-CA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b="1" dirty="0" smtClean="0">
                <a:solidFill>
                  <a:srgbClr val="FFC000"/>
                </a:solidFill>
              </a:rPr>
              <a:t>Reference/ Object Data Types</a:t>
            </a:r>
            <a:endParaRPr lang="en-CA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80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212" y="188640"/>
            <a:ext cx="8229600" cy="1143000"/>
          </a:xfrm>
        </p:spPr>
        <p:txBody>
          <a:bodyPr/>
          <a:lstStyle/>
          <a:p>
            <a:r>
              <a:rPr lang="en-CA" sz="4800" dirty="0" smtClean="0"/>
              <a:t>Primitive Data Types</a:t>
            </a:r>
            <a:endParaRPr lang="en-US" sz="4800" dirty="0"/>
          </a:p>
        </p:txBody>
      </p:sp>
      <p:pic>
        <p:nvPicPr>
          <p:cNvPr id="4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075856" y="6597352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dirty="0" smtClean="0">
                <a:solidFill>
                  <a:schemeClr val="tx1"/>
                </a:solidFill>
              </a:rPr>
              <a:t>Download this ppt. </a:t>
            </a:r>
            <a:r>
              <a:rPr lang="en-CA" sz="1400" b="1" dirty="0">
                <a:solidFill>
                  <a:schemeClr val="tx1"/>
                </a:solidFill>
              </a:rPr>
              <a:t>-</a:t>
            </a:r>
            <a:r>
              <a:rPr lang="en-CA" sz="1400" b="1" dirty="0" smtClean="0">
                <a:solidFill>
                  <a:schemeClr val="tx1"/>
                </a:solidFill>
              </a:rPr>
              <a:t> http://uottawa.ml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4683" y="1577625"/>
            <a:ext cx="8687584" cy="235543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There are </a:t>
            </a:r>
            <a:r>
              <a:rPr lang="en-CA" sz="2800" dirty="0">
                <a:solidFill>
                  <a:srgbClr val="FFC000"/>
                </a:solidFill>
              </a:rPr>
              <a:t>eight</a:t>
            </a:r>
            <a:r>
              <a:rPr lang="en-CA" sz="2800" dirty="0"/>
              <a:t> primitive data types supported by Java. </a:t>
            </a:r>
            <a:endParaRPr lang="en-CA" sz="2800" dirty="0" smtClean="0"/>
          </a:p>
          <a:p>
            <a:endParaRPr lang="en-CA" sz="2800" dirty="0"/>
          </a:p>
          <a:p>
            <a:r>
              <a:rPr lang="en-CA" sz="2800" dirty="0" smtClean="0"/>
              <a:t>Primitive </a:t>
            </a:r>
            <a:r>
              <a:rPr lang="en-CA" sz="2800" dirty="0"/>
              <a:t>data types are predefined by the language and named by a </a:t>
            </a:r>
            <a:r>
              <a:rPr lang="en-CA" sz="2800" dirty="0" smtClean="0"/>
              <a:t>keyword.</a:t>
            </a:r>
            <a:endParaRPr lang="en-CA" sz="2800" dirty="0"/>
          </a:p>
          <a:p>
            <a:r>
              <a:rPr lang="en-CA" sz="2800" dirty="0" smtClean="0"/>
              <a:t>These are;</a:t>
            </a:r>
          </a:p>
          <a:p>
            <a:pPr marL="0" indent="0">
              <a:buNone/>
            </a:pPr>
            <a:r>
              <a:rPr lang="en-CA" sz="2800" dirty="0" smtClean="0">
                <a:solidFill>
                  <a:srgbClr val="FFC000"/>
                </a:solidFill>
              </a:rPr>
              <a:t>Byte, Short, </a:t>
            </a:r>
            <a:r>
              <a:rPr lang="en-CA" sz="2800" dirty="0">
                <a:solidFill>
                  <a:srgbClr val="FFC000"/>
                </a:solidFill>
              </a:rPr>
              <a:t>I</a:t>
            </a:r>
            <a:r>
              <a:rPr lang="en-CA" sz="2800" dirty="0" smtClean="0">
                <a:solidFill>
                  <a:srgbClr val="FFC000"/>
                </a:solidFill>
              </a:rPr>
              <a:t>nt, Long, Float, Double, Boolean, Char, </a:t>
            </a:r>
            <a:r>
              <a:rPr lang="en-CA" sz="2800" dirty="0" smtClean="0"/>
              <a:t>String(Not Primitive, Strings are Objects)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r>
              <a:rPr lang="en-CA" sz="2800" b="1" dirty="0" smtClean="0">
                <a:solidFill>
                  <a:srgbClr val="FF0000"/>
                </a:solidFill>
              </a:rPr>
              <a:t>Example</a:t>
            </a:r>
            <a:r>
              <a:rPr lang="en-CA" sz="2800" dirty="0" smtClean="0">
                <a:sym typeface="Wingdings" panose="05000000000000000000" pitchFamily="2" charset="2"/>
              </a:rPr>
              <a:t> uottawa.ml</a:t>
            </a:r>
            <a:r>
              <a:rPr lang="en-CA" sz="2800" dirty="0">
                <a:sym typeface="Wingdings" panose="05000000000000000000" pitchFamily="2" charset="2"/>
              </a:rPr>
              <a:t>Lab2 </a:t>
            </a:r>
            <a:r>
              <a:rPr lang="en-CA" sz="2800" dirty="0" smtClean="0">
                <a:sym typeface="Wingdings" panose="05000000000000000000" pitchFamily="2" charset="2"/>
              </a:rPr>
              <a:t>Lab2 Exercises </a:t>
            </a:r>
            <a:r>
              <a:rPr lang="en-CA" sz="2800" dirty="0">
                <a:sym typeface="Wingdings" panose="05000000000000000000" pitchFamily="2" charset="2"/>
              </a:rPr>
              <a:t>TimeConversion.java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653435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212" y="188640"/>
            <a:ext cx="8229600" cy="1143000"/>
          </a:xfrm>
        </p:spPr>
        <p:txBody>
          <a:bodyPr/>
          <a:lstStyle/>
          <a:p>
            <a:r>
              <a:rPr lang="en-CA" sz="4800" dirty="0" smtClean="0"/>
              <a:t>Primitive Data Types</a:t>
            </a:r>
            <a:endParaRPr lang="en-US" sz="4800" dirty="0"/>
          </a:p>
        </p:txBody>
      </p:sp>
      <p:pic>
        <p:nvPicPr>
          <p:cNvPr id="4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075856" y="6597352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dirty="0" smtClean="0">
                <a:solidFill>
                  <a:schemeClr val="tx1"/>
                </a:solidFill>
              </a:rPr>
              <a:t>Download this ppt. </a:t>
            </a:r>
            <a:r>
              <a:rPr lang="en-CA" sz="1400" b="1" dirty="0">
                <a:solidFill>
                  <a:schemeClr val="tx1"/>
                </a:solidFill>
              </a:rPr>
              <a:t>-</a:t>
            </a:r>
            <a:r>
              <a:rPr lang="en-CA" sz="1400" b="1" dirty="0" smtClean="0">
                <a:solidFill>
                  <a:schemeClr val="tx1"/>
                </a:solidFill>
              </a:rPr>
              <a:t> http://uottawa.ml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3803" y="1443853"/>
            <a:ext cx="8687584" cy="235543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4000" b="1" dirty="0" smtClean="0"/>
              <a:t>Byte</a:t>
            </a:r>
            <a:r>
              <a:rPr lang="en-CA" sz="4000" b="1" dirty="0"/>
              <a:t>:</a:t>
            </a:r>
          </a:p>
          <a:p>
            <a:r>
              <a:rPr lang="en-CA" sz="2800" dirty="0" smtClean="0"/>
              <a:t>8 bit signed.</a:t>
            </a:r>
            <a:endParaRPr lang="en-CA" sz="2800" dirty="0"/>
          </a:p>
          <a:p>
            <a:r>
              <a:rPr lang="en-CA" sz="2800" dirty="0"/>
              <a:t>Minimum value is -128 (-2^7)</a:t>
            </a:r>
          </a:p>
          <a:p>
            <a:r>
              <a:rPr lang="en-CA" sz="2800" dirty="0"/>
              <a:t>Maximum value is 127 (inclusive)(2^7 -1)</a:t>
            </a:r>
          </a:p>
          <a:p>
            <a:r>
              <a:rPr lang="en-CA" sz="2800" dirty="0"/>
              <a:t>Default value is 0</a:t>
            </a:r>
          </a:p>
          <a:p>
            <a:r>
              <a:rPr lang="en-CA" sz="2800" dirty="0">
                <a:solidFill>
                  <a:srgbClr val="FF0000"/>
                </a:solidFill>
              </a:rPr>
              <a:t>Byte data type is used to save space in large arrays, mainly in place of integers, since a byte is four times smaller than an int</a:t>
            </a:r>
            <a:r>
              <a:rPr lang="en-CA" sz="2800" dirty="0" smtClean="0">
                <a:solidFill>
                  <a:srgbClr val="FF0000"/>
                </a:solidFill>
              </a:rPr>
              <a:t>.</a:t>
            </a:r>
            <a:endParaRPr lang="en-CA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063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212" y="188640"/>
            <a:ext cx="8229600" cy="1143000"/>
          </a:xfrm>
        </p:spPr>
        <p:txBody>
          <a:bodyPr/>
          <a:lstStyle/>
          <a:p>
            <a:r>
              <a:rPr lang="en-CA" sz="4800" dirty="0" smtClean="0"/>
              <a:t>Primitive Data Types</a:t>
            </a:r>
            <a:endParaRPr lang="en-US" sz="4800" dirty="0"/>
          </a:p>
        </p:txBody>
      </p:sp>
      <p:pic>
        <p:nvPicPr>
          <p:cNvPr id="4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075856" y="6597352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dirty="0" smtClean="0">
                <a:solidFill>
                  <a:schemeClr val="tx1"/>
                </a:solidFill>
              </a:rPr>
              <a:t>Download this ppt. </a:t>
            </a:r>
            <a:r>
              <a:rPr lang="en-CA" sz="1400" b="1" dirty="0">
                <a:solidFill>
                  <a:schemeClr val="tx1"/>
                </a:solidFill>
              </a:rPr>
              <a:t>-</a:t>
            </a:r>
            <a:r>
              <a:rPr lang="en-CA" sz="1400" b="1" dirty="0" smtClean="0">
                <a:solidFill>
                  <a:schemeClr val="tx1"/>
                </a:solidFill>
              </a:rPr>
              <a:t> http://uottawa.ml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3803" y="1443853"/>
            <a:ext cx="8687584" cy="235543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4000" b="1" dirty="0" smtClean="0"/>
              <a:t>Short</a:t>
            </a:r>
            <a:r>
              <a:rPr lang="en-CA" sz="4000" b="1" dirty="0"/>
              <a:t>:</a:t>
            </a:r>
          </a:p>
          <a:p>
            <a:r>
              <a:rPr lang="en-CA" sz="2800" dirty="0" smtClean="0"/>
              <a:t>16-bit </a:t>
            </a:r>
            <a:r>
              <a:rPr lang="en-CA" sz="2800" dirty="0"/>
              <a:t>signed </a:t>
            </a:r>
            <a:endParaRPr lang="en-CA" sz="2800" dirty="0" smtClean="0"/>
          </a:p>
          <a:p>
            <a:r>
              <a:rPr lang="en-CA" sz="2800" dirty="0" smtClean="0"/>
              <a:t>Minimum </a:t>
            </a:r>
            <a:r>
              <a:rPr lang="en-CA" sz="2800" dirty="0"/>
              <a:t>value is -32,768 (-2^15)</a:t>
            </a:r>
          </a:p>
          <a:p>
            <a:r>
              <a:rPr lang="en-CA" sz="2800" dirty="0"/>
              <a:t>Maximum value is 32,767 (inclusive) (2^15 -1)</a:t>
            </a:r>
          </a:p>
          <a:p>
            <a:r>
              <a:rPr lang="en-CA" sz="2800" dirty="0"/>
              <a:t>Short data type can also be used to save memory as byte data type. </a:t>
            </a:r>
            <a:r>
              <a:rPr lang="en-CA" sz="2800" dirty="0">
                <a:solidFill>
                  <a:srgbClr val="FF0000"/>
                </a:solidFill>
              </a:rPr>
              <a:t>A short is 2 times smaller than an </a:t>
            </a:r>
            <a:r>
              <a:rPr lang="en-CA" sz="2800" dirty="0" err="1">
                <a:solidFill>
                  <a:srgbClr val="FF0000"/>
                </a:solidFill>
              </a:rPr>
              <a:t>int</a:t>
            </a:r>
            <a:endParaRPr lang="en-CA" sz="2800" dirty="0">
              <a:solidFill>
                <a:srgbClr val="FF0000"/>
              </a:solidFill>
            </a:endParaRPr>
          </a:p>
          <a:p>
            <a:r>
              <a:rPr lang="en-CA" sz="2800" dirty="0"/>
              <a:t>Default value is 0.</a:t>
            </a:r>
          </a:p>
          <a:p>
            <a:r>
              <a:rPr lang="en-CA" sz="2800" dirty="0"/>
              <a:t>Example: short s = 10000, short r = -20000</a:t>
            </a:r>
          </a:p>
        </p:txBody>
      </p:sp>
    </p:spTree>
    <p:extLst>
      <p:ext uri="{BB962C8B-B14F-4D97-AF65-F5344CB8AC3E}">
        <p14:creationId xmlns:p14="http://schemas.microsoft.com/office/powerpoint/2010/main" val="1578757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212" y="188640"/>
            <a:ext cx="8229600" cy="1143000"/>
          </a:xfrm>
        </p:spPr>
        <p:txBody>
          <a:bodyPr/>
          <a:lstStyle/>
          <a:p>
            <a:r>
              <a:rPr lang="en-CA" sz="4800" dirty="0" smtClean="0"/>
              <a:t>Primitive Data Types</a:t>
            </a:r>
            <a:endParaRPr lang="en-US" sz="4800" dirty="0"/>
          </a:p>
        </p:txBody>
      </p:sp>
      <p:pic>
        <p:nvPicPr>
          <p:cNvPr id="4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075856" y="6597352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dirty="0" smtClean="0">
                <a:solidFill>
                  <a:schemeClr val="tx1"/>
                </a:solidFill>
              </a:rPr>
              <a:t>Download this ppt. </a:t>
            </a:r>
            <a:r>
              <a:rPr lang="en-CA" sz="1400" b="1" dirty="0">
                <a:solidFill>
                  <a:schemeClr val="tx1"/>
                </a:solidFill>
              </a:rPr>
              <a:t>-</a:t>
            </a:r>
            <a:r>
              <a:rPr lang="en-CA" sz="1400" b="1" dirty="0" smtClean="0">
                <a:solidFill>
                  <a:schemeClr val="tx1"/>
                </a:solidFill>
              </a:rPr>
              <a:t> http://uottawa.ml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51068" y="1040555"/>
            <a:ext cx="8687584" cy="50094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4000" b="1" dirty="0" smtClean="0"/>
              <a:t>Int:</a:t>
            </a:r>
            <a:endParaRPr lang="en-CA" sz="4000" b="1" dirty="0"/>
          </a:p>
          <a:p>
            <a:r>
              <a:rPr lang="en-CA" sz="2800" dirty="0" smtClean="0"/>
              <a:t>32-bit </a:t>
            </a:r>
            <a:r>
              <a:rPr lang="en-CA" sz="2800" dirty="0"/>
              <a:t>signed </a:t>
            </a:r>
            <a:endParaRPr lang="en-CA" sz="2800" dirty="0" smtClean="0"/>
          </a:p>
          <a:p>
            <a:r>
              <a:rPr lang="en-CA" sz="2800" dirty="0" smtClean="0"/>
              <a:t>Minimum </a:t>
            </a:r>
            <a:r>
              <a:rPr lang="en-CA" sz="2800" dirty="0"/>
              <a:t>value is - 2,147,483,648.(-2^31)</a:t>
            </a:r>
          </a:p>
          <a:p>
            <a:r>
              <a:rPr lang="en-CA" sz="2800" dirty="0" smtClean="0"/>
              <a:t>Maximum value is 2,147,483,647(inclusive).(2^31 -1)</a:t>
            </a:r>
          </a:p>
          <a:p>
            <a:pPr marL="0" indent="0">
              <a:buNone/>
            </a:pPr>
            <a:endParaRPr lang="en-CA" sz="2000" b="1" dirty="0" smtClean="0"/>
          </a:p>
          <a:p>
            <a:pPr marL="0" indent="0">
              <a:buNone/>
            </a:pPr>
            <a:r>
              <a:rPr lang="en-CA" sz="4000" b="1" dirty="0" smtClean="0"/>
              <a:t>Long:</a:t>
            </a:r>
          </a:p>
          <a:p>
            <a:r>
              <a:rPr lang="en-CA" sz="2800" dirty="0" smtClean="0"/>
              <a:t>64-bit signed</a:t>
            </a:r>
            <a:endParaRPr lang="en-CA" sz="2800" dirty="0"/>
          </a:p>
          <a:p>
            <a:r>
              <a:rPr lang="en-CA" sz="2400" dirty="0"/>
              <a:t>Minimum value is -9,223,372,036,854,775,808.(-2^63)</a:t>
            </a:r>
          </a:p>
          <a:p>
            <a:r>
              <a:rPr lang="en-CA" sz="2400" dirty="0"/>
              <a:t>Maximum value is 9,223,372,036,854,775,807 (inclusive). (2^63 -1</a:t>
            </a:r>
            <a:r>
              <a:rPr lang="en-CA" sz="2400" dirty="0" smtClean="0"/>
              <a:t>)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048673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212" y="188640"/>
            <a:ext cx="8229600" cy="1143000"/>
          </a:xfrm>
        </p:spPr>
        <p:txBody>
          <a:bodyPr/>
          <a:lstStyle/>
          <a:p>
            <a:r>
              <a:rPr lang="en-CA" sz="4800" dirty="0" smtClean="0"/>
              <a:t>Primitive Data Types</a:t>
            </a:r>
            <a:endParaRPr lang="en-US" sz="4800" dirty="0"/>
          </a:p>
        </p:txBody>
      </p:sp>
      <p:pic>
        <p:nvPicPr>
          <p:cNvPr id="4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075856" y="6597352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dirty="0" smtClean="0">
                <a:solidFill>
                  <a:schemeClr val="tx1"/>
                </a:solidFill>
              </a:rPr>
              <a:t>Download this ppt. </a:t>
            </a:r>
            <a:r>
              <a:rPr lang="en-CA" sz="1400" b="1" dirty="0">
                <a:solidFill>
                  <a:schemeClr val="tx1"/>
                </a:solidFill>
              </a:rPr>
              <a:t>-</a:t>
            </a:r>
            <a:r>
              <a:rPr lang="en-CA" sz="1400" b="1" dirty="0" smtClean="0">
                <a:solidFill>
                  <a:schemeClr val="tx1"/>
                </a:solidFill>
              </a:rPr>
              <a:t> http://uottawa.ml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3803" y="1124744"/>
            <a:ext cx="8687584" cy="50094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4000" b="1" dirty="0" smtClean="0"/>
              <a:t>Float:</a:t>
            </a:r>
          </a:p>
          <a:p>
            <a:r>
              <a:rPr lang="en-CA" sz="2800" dirty="0" smtClean="0"/>
              <a:t>32-bit floating point. </a:t>
            </a:r>
          </a:p>
          <a:p>
            <a:r>
              <a:rPr lang="en-CA" sz="2800" dirty="0" smtClean="0"/>
              <a:t>Float </a:t>
            </a:r>
            <a:r>
              <a:rPr lang="en-CA" sz="2800" dirty="0"/>
              <a:t>is mainly used to save memory in large arrays of floating point numbers.</a:t>
            </a:r>
          </a:p>
          <a:p>
            <a:r>
              <a:rPr lang="en-CA" sz="2800" dirty="0"/>
              <a:t>Default value is 0.0f.</a:t>
            </a:r>
          </a:p>
          <a:p>
            <a:r>
              <a:rPr lang="en-CA" sz="2800" dirty="0">
                <a:solidFill>
                  <a:srgbClr val="FF0000"/>
                </a:solidFill>
              </a:rPr>
              <a:t>Float data type is never used for precise values such as currency. </a:t>
            </a:r>
            <a:endParaRPr lang="en-CA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4000" b="1" dirty="0" smtClean="0"/>
              <a:t>Double:</a:t>
            </a:r>
          </a:p>
          <a:p>
            <a:r>
              <a:rPr lang="en-CA" sz="2800" dirty="0" smtClean="0"/>
              <a:t>64-bit floating point.</a:t>
            </a:r>
          </a:p>
          <a:p>
            <a:r>
              <a:rPr lang="en-CA" sz="2800" dirty="0" smtClean="0"/>
              <a:t>All the other properties are similar to float.</a:t>
            </a:r>
            <a:endParaRPr lang="en-CA" sz="2800" dirty="0"/>
          </a:p>
          <a:p>
            <a:pPr marL="0" indent="0">
              <a:buNone/>
            </a:pPr>
            <a:endParaRPr lang="en-CA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4029398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212" y="188640"/>
            <a:ext cx="8229600" cy="1143000"/>
          </a:xfrm>
        </p:spPr>
        <p:txBody>
          <a:bodyPr/>
          <a:lstStyle/>
          <a:p>
            <a:r>
              <a:rPr lang="en-CA" sz="4800" dirty="0" smtClean="0"/>
              <a:t>Primitive Data Types</a:t>
            </a:r>
            <a:endParaRPr lang="en-US" sz="4800" dirty="0"/>
          </a:p>
        </p:txBody>
      </p:sp>
      <p:pic>
        <p:nvPicPr>
          <p:cNvPr id="4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075856" y="6597352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dirty="0" smtClean="0">
                <a:solidFill>
                  <a:schemeClr val="tx1"/>
                </a:solidFill>
              </a:rPr>
              <a:t>Download this ppt. </a:t>
            </a:r>
            <a:r>
              <a:rPr lang="en-CA" sz="1400" b="1" dirty="0">
                <a:solidFill>
                  <a:schemeClr val="tx1"/>
                </a:solidFill>
              </a:rPr>
              <a:t>-</a:t>
            </a:r>
            <a:r>
              <a:rPr lang="en-CA" sz="1400" b="1" dirty="0" smtClean="0">
                <a:solidFill>
                  <a:schemeClr val="tx1"/>
                </a:solidFill>
              </a:rPr>
              <a:t> http://uottawa.ml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9864" y="976417"/>
            <a:ext cx="8687584" cy="50094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800" b="1" dirty="0" smtClean="0"/>
              <a:t>Boolean</a:t>
            </a:r>
            <a:r>
              <a:rPr lang="en-CA" sz="2800" b="1" dirty="0"/>
              <a:t>:</a:t>
            </a:r>
          </a:p>
          <a:p>
            <a:r>
              <a:rPr lang="en-CA" sz="2400" dirty="0" smtClean="0"/>
              <a:t>Represents one </a:t>
            </a:r>
            <a:r>
              <a:rPr lang="en-CA" sz="2400" dirty="0"/>
              <a:t>bit of information.</a:t>
            </a:r>
          </a:p>
          <a:p>
            <a:r>
              <a:rPr lang="en-CA" sz="2400" dirty="0"/>
              <a:t>There are only two possible values: </a:t>
            </a:r>
            <a:r>
              <a:rPr lang="en-CA" sz="2400" dirty="0">
                <a:solidFill>
                  <a:srgbClr val="00B050"/>
                </a:solidFill>
              </a:rPr>
              <a:t>true</a:t>
            </a:r>
            <a:r>
              <a:rPr lang="en-CA" sz="2400" dirty="0">
                <a:solidFill>
                  <a:srgbClr val="FFC000"/>
                </a:solidFill>
              </a:rPr>
              <a:t> </a:t>
            </a:r>
            <a:r>
              <a:rPr lang="en-CA" sz="2400" dirty="0"/>
              <a:t>and </a:t>
            </a:r>
            <a:r>
              <a:rPr lang="en-CA" sz="2400" dirty="0">
                <a:solidFill>
                  <a:srgbClr val="FF0000"/>
                </a:solidFill>
              </a:rPr>
              <a:t>false</a:t>
            </a:r>
            <a:r>
              <a:rPr lang="en-CA" sz="2400" dirty="0"/>
              <a:t>.</a:t>
            </a:r>
          </a:p>
          <a:p>
            <a:r>
              <a:rPr lang="en-CA" sz="2400" dirty="0"/>
              <a:t>This data type is used for simple flags that track true/false conditions.</a:t>
            </a:r>
          </a:p>
          <a:p>
            <a:r>
              <a:rPr lang="en-CA" sz="2400" dirty="0"/>
              <a:t>Default value is false.</a:t>
            </a:r>
          </a:p>
          <a:p>
            <a:r>
              <a:rPr lang="en-CA" sz="2400" dirty="0"/>
              <a:t>Example: </a:t>
            </a:r>
            <a:r>
              <a:rPr lang="en-CA" sz="2400" b="1" dirty="0" err="1">
                <a:solidFill>
                  <a:srgbClr val="FFC000"/>
                </a:solidFill>
              </a:rPr>
              <a:t>boolean</a:t>
            </a:r>
            <a:r>
              <a:rPr lang="en-CA" sz="2400" dirty="0">
                <a:solidFill>
                  <a:srgbClr val="FFC000"/>
                </a:solidFill>
              </a:rPr>
              <a:t> </a:t>
            </a:r>
            <a:r>
              <a:rPr lang="en-CA" sz="2400" dirty="0" err="1" smtClean="0">
                <a:solidFill>
                  <a:srgbClr val="FFC000"/>
                </a:solidFill>
              </a:rPr>
              <a:t>var</a:t>
            </a:r>
            <a:r>
              <a:rPr lang="en-CA" sz="2400" dirty="0" smtClean="0">
                <a:solidFill>
                  <a:srgbClr val="FFC000"/>
                </a:solidFill>
              </a:rPr>
              <a:t> </a:t>
            </a:r>
            <a:r>
              <a:rPr lang="en-CA" sz="2400" dirty="0">
                <a:solidFill>
                  <a:srgbClr val="FFC000"/>
                </a:solidFill>
              </a:rPr>
              <a:t>= </a:t>
            </a:r>
            <a:r>
              <a:rPr lang="en-CA" sz="2400" dirty="0" smtClean="0">
                <a:solidFill>
                  <a:srgbClr val="FFC000"/>
                </a:solidFill>
              </a:rPr>
              <a:t>true;</a:t>
            </a:r>
            <a:endParaRPr lang="en-CA" sz="24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CA" sz="2800" b="1" dirty="0" smtClean="0"/>
              <a:t>Char</a:t>
            </a:r>
            <a:r>
              <a:rPr lang="en-CA" sz="2800" b="1" dirty="0"/>
              <a:t>:</a:t>
            </a:r>
          </a:p>
          <a:p>
            <a:r>
              <a:rPr lang="en-CA" sz="2400" dirty="0"/>
              <a:t>char data type is a single 16-bit Unicode character. </a:t>
            </a:r>
          </a:p>
          <a:p>
            <a:r>
              <a:rPr lang="en-CA" sz="2000" dirty="0"/>
              <a:t>Minimum value is '\u0000' (or 0).</a:t>
            </a:r>
          </a:p>
          <a:p>
            <a:r>
              <a:rPr lang="en-CA" sz="2000" dirty="0"/>
              <a:t>Maximum value is '\</a:t>
            </a:r>
            <a:r>
              <a:rPr lang="en-CA" sz="2000" dirty="0" err="1"/>
              <a:t>uffff</a:t>
            </a:r>
            <a:r>
              <a:rPr lang="en-CA" sz="2000" dirty="0"/>
              <a:t>' (or 65,535 inclusive).</a:t>
            </a:r>
          </a:p>
          <a:p>
            <a:r>
              <a:rPr lang="en-CA" sz="2400" dirty="0"/>
              <a:t>Char data type is used to store any character.</a:t>
            </a:r>
          </a:p>
          <a:p>
            <a:r>
              <a:rPr lang="en-CA" sz="2400" dirty="0"/>
              <a:t>Example: </a:t>
            </a:r>
            <a:r>
              <a:rPr lang="en-CA" sz="2400" b="1" dirty="0">
                <a:solidFill>
                  <a:srgbClr val="FFC000"/>
                </a:solidFill>
              </a:rPr>
              <a:t>char</a:t>
            </a:r>
            <a:r>
              <a:rPr lang="en-CA" sz="2400" dirty="0">
                <a:solidFill>
                  <a:srgbClr val="FFC000"/>
                </a:solidFill>
              </a:rPr>
              <a:t> </a:t>
            </a:r>
            <a:r>
              <a:rPr lang="en-CA" sz="2400" dirty="0" smtClean="0">
                <a:solidFill>
                  <a:srgbClr val="FFC000"/>
                </a:solidFill>
              </a:rPr>
              <a:t>letter </a:t>
            </a:r>
            <a:r>
              <a:rPr lang="en-CA" sz="2400" dirty="0">
                <a:solidFill>
                  <a:srgbClr val="FFC000"/>
                </a:solidFill>
              </a:rPr>
              <a:t>='A'</a:t>
            </a:r>
          </a:p>
          <a:p>
            <a:endParaRPr lang="en-CA" sz="1600" dirty="0"/>
          </a:p>
          <a:p>
            <a:pPr marL="0" indent="0">
              <a:buNone/>
            </a:pPr>
            <a:endParaRPr lang="en-CA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477523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rogramming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Programming-PowerPoint-Template</Template>
  <TotalTime>2670</TotalTime>
  <Words>1405</Words>
  <Application>Microsoft Macintosh PowerPoint</Application>
  <PresentationFormat>On-screen Show (4:3)</PresentationFormat>
  <Paragraphs>244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Programming-PowerPoint-Template</vt:lpstr>
      <vt:lpstr>ITI1121A</vt:lpstr>
      <vt:lpstr>Data Types</vt:lpstr>
      <vt:lpstr>Data Types</vt:lpstr>
      <vt:lpstr>Primitive Data Types</vt:lpstr>
      <vt:lpstr>Primitive Data Types</vt:lpstr>
      <vt:lpstr>Primitive Data Types</vt:lpstr>
      <vt:lpstr>Primitive Data Types</vt:lpstr>
      <vt:lpstr>Primitive Data Types</vt:lpstr>
      <vt:lpstr>Primitive Data Types</vt:lpstr>
      <vt:lpstr>Reference Data Types</vt:lpstr>
      <vt:lpstr>Type Casting</vt:lpstr>
      <vt:lpstr>Type Casting</vt:lpstr>
      <vt:lpstr>Implicit Casting</vt:lpstr>
      <vt:lpstr>Explicit Casting</vt:lpstr>
      <vt:lpstr>Wrapper Classes</vt:lpstr>
      <vt:lpstr>Guard a Type Casting</vt:lpstr>
      <vt:lpstr>ParseInt(String s)</vt:lpstr>
      <vt:lpstr>Object Oriented Programming</vt:lpstr>
      <vt:lpstr>Object – Class Relationship</vt:lpstr>
      <vt:lpstr>Random Number Generation in Java</vt:lpstr>
      <vt:lpstr>Math.random()</vt:lpstr>
      <vt:lpstr>java.util.random.nextInt(n)</vt:lpstr>
      <vt:lpstr>IN - LAB EXAMPLE</vt:lpstr>
      <vt:lpstr>Quiz 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GNG1106</dc:title>
  <dc:creator>Herrberk</dc:creator>
  <cp:lastModifiedBy>Felix Lallouz</cp:lastModifiedBy>
  <cp:revision>218</cp:revision>
  <dcterms:created xsi:type="dcterms:W3CDTF">2015-09-23T16:26:39Z</dcterms:created>
  <dcterms:modified xsi:type="dcterms:W3CDTF">2016-01-25T21:12:08Z</dcterms:modified>
</cp:coreProperties>
</file>