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301" r:id="rId6"/>
    <p:sldId id="302" r:id="rId7"/>
    <p:sldId id="300" r:id="rId8"/>
    <p:sldId id="293" r:id="rId9"/>
    <p:sldId id="294" r:id="rId10"/>
    <p:sldId id="295" r:id="rId11"/>
    <p:sldId id="296" r:id="rId12"/>
    <p:sldId id="298" r:id="rId13"/>
    <p:sldId id="297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80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7" autoAdjust="0"/>
    <p:restoredTop sz="94660"/>
  </p:normalViewPr>
  <p:slideViewPr>
    <p:cSldViewPr>
      <p:cViewPr varScale="1">
        <p:scale>
          <a:sx n="86" d="100"/>
          <a:sy n="8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806847"/>
            <a:ext cx="7772400" cy="1470025"/>
          </a:xfrm>
        </p:spPr>
        <p:txBody>
          <a:bodyPr/>
          <a:lstStyle/>
          <a:p>
            <a:r>
              <a:rPr lang="en-CA" sz="9600" dirty="0" smtClean="0">
                <a:latin typeface="+mj-lt"/>
                <a:ea typeface="Microsoft JhengHei" panose="020B0604030504040204" pitchFamily="34" charset="-120"/>
              </a:rPr>
              <a:t>ITI1121</a:t>
            </a:r>
            <a:r>
              <a:rPr lang="tr-TR" sz="9600" dirty="0" smtClean="0">
                <a:latin typeface="+mj-lt"/>
                <a:ea typeface="Microsoft JhengHei" panose="020B0604030504040204" pitchFamily="34" charset="-120"/>
              </a:rPr>
              <a:t>A</a:t>
            </a:r>
            <a:endParaRPr lang="en-US" sz="9600" dirty="0">
              <a:latin typeface="+mj-lt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6096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LAB #</a:t>
            </a:r>
            <a:r>
              <a:rPr lang="en-CA" sz="2400" dirty="0" smtClean="0">
                <a:solidFill>
                  <a:srgbClr val="FFC000"/>
                </a:solidFill>
              </a:rPr>
              <a:t>3</a:t>
            </a:r>
            <a:endParaRPr lang="en-CA" sz="2400" dirty="0" smtClean="0"/>
          </a:p>
          <a:p>
            <a:r>
              <a:rPr lang="en-CA" sz="2400" dirty="0" smtClean="0"/>
              <a:t>Friday 11:30 – 14:30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179440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Professor: </a:t>
            </a:r>
            <a:r>
              <a:rPr lang="en-CA" dirty="0" err="1" smtClean="0"/>
              <a:t>Nour</a:t>
            </a:r>
            <a:r>
              <a:rPr lang="en-CA" dirty="0" smtClean="0"/>
              <a:t> El-</a:t>
            </a:r>
            <a:r>
              <a:rPr lang="en-CA" dirty="0" err="1" smtClean="0"/>
              <a:t>Kadri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11560" y="386104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TA: Berk Soysal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4475584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rgbClr val="FF0000"/>
                </a:solidFill>
              </a:rPr>
              <a:t>bsoys096@uottawa.ca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2" descr="C:\Users\Herrberk\Desktop\vector-character-with-laptop-208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7" t="19428" r="27594" b="56933"/>
          <a:stretch/>
        </p:blipFill>
        <p:spPr bwMode="auto">
          <a:xfrm>
            <a:off x="1331641" y="836712"/>
            <a:ext cx="21602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426056" y="494116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 smtClean="0"/>
              <a:t>Office Hour: Fridays 15:00 – 16:00</a:t>
            </a:r>
          </a:p>
          <a:p>
            <a:r>
              <a:rPr lang="en-CA" sz="2000" b="1" dirty="0" smtClean="0"/>
              <a:t>Office Location: SITE 5000D</a:t>
            </a:r>
            <a:endParaRPr lang="en-US" sz="2000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411560" y="5733256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Download this ppt. </a:t>
            </a:r>
            <a:r>
              <a:rPr lang="en-CA" sz="2800" dirty="0"/>
              <a:t>-</a:t>
            </a:r>
            <a:r>
              <a:rPr lang="en-CA" sz="2800" dirty="0" smtClean="0"/>
              <a:t> </a:t>
            </a:r>
            <a:r>
              <a:rPr lang="en-CA" sz="2800" dirty="0" smtClean="0">
                <a:solidFill>
                  <a:srgbClr val="FFC000"/>
                </a:solidFill>
              </a:rPr>
              <a:t>http://uottawa.ml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http://howtolearn.me/wp-content/uploads/2014/05/jav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054147"/>
            <a:ext cx="1835696" cy="1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errberk\Desktop\vector-character-with-laptop-20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02">
            <a:off x="593840" y="440718"/>
            <a:ext cx="1292851" cy="182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Herrberk\Desktop\vector-character-with-laptop-208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7" t="19428" r="27594" b="56933"/>
          <a:stretch/>
        </p:blipFill>
        <p:spPr bwMode="auto">
          <a:xfrm rot="1316350">
            <a:off x="1436594" y="855048"/>
            <a:ext cx="216770" cy="4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Setters and Getters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217585"/>
            <a:ext cx="8687584" cy="5235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The public </a:t>
            </a:r>
            <a:r>
              <a:rPr lang="en-CA" sz="2800" dirty="0" err="1" smtClean="0"/>
              <a:t>setXYZ</a:t>
            </a:r>
            <a:r>
              <a:rPr lang="en-CA" sz="2800" dirty="0" smtClean="0"/>
              <a:t> () </a:t>
            </a:r>
            <a:r>
              <a:rPr lang="en-CA" sz="2800" dirty="0"/>
              <a:t>and </a:t>
            </a:r>
            <a:r>
              <a:rPr lang="en-CA" sz="2800" dirty="0" err="1" smtClean="0"/>
              <a:t>getXYZ</a:t>
            </a:r>
            <a:r>
              <a:rPr lang="en-CA" sz="2800" dirty="0" smtClean="0"/>
              <a:t>() </a:t>
            </a:r>
            <a:r>
              <a:rPr lang="en-CA" sz="2800" dirty="0"/>
              <a:t>methods are the access points of the instance variables of </a:t>
            </a:r>
            <a:r>
              <a:rPr lang="en-CA" sz="2800" dirty="0" smtClean="0"/>
              <a:t>a class</a:t>
            </a:r>
            <a:r>
              <a:rPr lang="en-CA" sz="2800" dirty="0"/>
              <a:t>. </a:t>
            </a:r>
            <a:endParaRPr lang="en-CA" sz="2800" dirty="0" smtClean="0"/>
          </a:p>
          <a:p>
            <a:endParaRPr lang="en-CA" sz="1400" dirty="0"/>
          </a:p>
          <a:p>
            <a:r>
              <a:rPr lang="en-CA" sz="2800" dirty="0" smtClean="0"/>
              <a:t>Normally</a:t>
            </a:r>
            <a:r>
              <a:rPr lang="en-CA" sz="2800" dirty="0"/>
              <a:t>, these methods are referred as </a:t>
            </a:r>
            <a:r>
              <a:rPr lang="en-CA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getters </a:t>
            </a:r>
            <a:r>
              <a:rPr lang="en-CA" sz="2800" dirty="0"/>
              <a:t>and </a:t>
            </a:r>
            <a:r>
              <a:rPr lang="en-CA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setters.</a:t>
            </a:r>
            <a:r>
              <a:rPr lang="en-CA" sz="2800" dirty="0"/>
              <a:t> </a:t>
            </a:r>
            <a:endParaRPr lang="en-CA" sz="2800" dirty="0" smtClean="0"/>
          </a:p>
          <a:p>
            <a:endParaRPr lang="en-CA" sz="1200" dirty="0"/>
          </a:p>
          <a:p>
            <a:r>
              <a:rPr lang="en-CA" sz="2800" dirty="0" smtClean="0"/>
              <a:t>Therefore </a:t>
            </a:r>
            <a:r>
              <a:rPr lang="en-CA" sz="2800" dirty="0"/>
              <a:t>any class that wants to access the variables should access them through these getters and setters</a:t>
            </a:r>
            <a:r>
              <a:rPr lang="en-CA" sz="2800" dirty="0" smtClean="0"/>
              <a:t>.</a:t>
            </a:r>
          </a:p>
          <a:p>
            <a:r>
              <a:rPr lang="en-CA" sz="2800" dirty="0"/>
              <a:t>An object that has </a:t>
            </a:r>
            <a:r>
              <a:rPr lang="en-CA" sz="2800" dirty="0">
                <a:solidFill>
                  <a:srgbClr val="FF0000"/>
                </a:solidFill>
              </a:rPr>
              <a:t>no setter methods</a:t>
            </a:r>
            <a:r>
              <a:rPr lang="en-CA" sz="2800" dirty="0"/>
              <a:t>, and no other methods for transforming the </a:t>
            </a:r>
            <a:r>
              <a:rPr lang="en-CA" sz="2800" b="1" dirty="0"/>
              <a:t>state </a:t>
            </a:r>
            <a:r>
              <a:rPr lang="en-CA" sz="2800" dirty="0" smtClean="0"/>
              <a:t>of the </a:t>
            </a:r>
            <a:r>
              <a:rPr lang="en-CA" sz="2800" dirty="0"/>
              <a:t>object, is said to be </a:t>
            </a:r>
            <a:r>
              <a:rPr lang="en-CA" sz="2800" b="1" dirty="0">
                <a:solidFill>
                  <a:srgbClr val="FF0000"/>
                </a:solidFill>
              </a:rPr>
              <a:t>immutable</a:t>
            </a:r>
            <a:r>
              <a:rPr lang="en-CA" sz="2800" dirty="0">
                <a:solidFill>
                  <a:srgbClr val="FF0000"/>
                </a:solidFill>
              </a:rPr>
              <a:t>. 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8235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Immutable Objects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6220" y="1666401"/>
            <a:ext cx="8687584" cy="5235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An object is considered </a:t>
            </a:r>
            <a:r>
              <a:rPr lang="en-CA" sz="2800" b="1" dirty="0">
                <a:solidFill>
                  <a:srgbClr val="FF0000"/>
                </a:solidFill>
              </a:rPr>
              <a:t>immutable</a:t>
            </a:r>
            <a:r>
              <a:rPr lang="en-CA" sz="2800" dirty="0"/>
              <a:t> if its state cannot change after it is constructed. Maximum reliance on immutable objects is widely accepted as a sound strategy for creating simple, reliable code.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Since </a:t>
            </a:r>
            <a:r>
              <a:rPr lang="en-CA" sz="2800" dirty="0"/>
              <a:t>they cannot change state, they cannot be corrupted by thread interference or observed in an inconsistent state.</a:t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73955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CA" sz="3200" dirty="0" smtClean="0"/>
              <a:t>Class Methods vs. Instance Methods</a:t>
            </a:r>
            <a:endParaRPr lang="en-US" sz="32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2021" y="1485365"/>
            <a:ext cx="78584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Sometimes, you want to have variables that are common to all objects. This is accomplished with the </a:t>
            </a:r>
            <a:r>
              <a:rPr lang="en-US" altLang="en-US" sz="2800" b="1" dirty="0">
                <a:solidFill>
                  <a:srgbClr val="FFFF00"/>
                </a:solidFill>
              </a:rPr>
              <a:t>static</a:t>
            </a:r>
            <a:r>
              <a:rPr lang="en-US" altLang="en-US" sz="2800" dirty="0">
                <a:solidFill>
                  <a:schemeClr val="bg1"/>
                </a:solidFill>
              </a:rPr>
              <a:t> modifier. Fields that have the static modifier in their declaration are called </a:t>
            </a:r>
            <a:r>
              <a:rPr lang="en-US" altLang="en-US" sz="2800" i="1" dirty="0">
                <a:solidFill>
                  <a:srgbClr val="FFC000"/>
                </a:solidFill>
              </a:rPr>
              <a:t>class methods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When a number of objects are created from the same class blueprint, they each have their own distinct copies of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</a:rPr>
              <a:t>instance methods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CA" sz="3200" dirty="0" smtClean="0"/>
              <a:t>Static versus Non-Static Methods</a:t>
            </a:r>
            <a:endParaRPr lang="en-US" sz="32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5950" y="1359024"/>
            <a:ext cx="8004755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You can do this to execute a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</a:rPr>
              <a:t>static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MyClass.staticMethod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Lucida Console" panose="020B0609040504020204" pitchFamily="49" charset="0"/>
              </a:rPr>
              <a:t>//Simply refers to the class's static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But to execute a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non-static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method, you must do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92D050"/>
                </a:solidFill>
                <a:latin typeface="Lucida Console" panose="020B0609040504020204" pitchFamily="49" charset="0"/>
              </a:rPr>
              <a:t>//Create an instance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MyClass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obj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= 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MyClass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92D050"/>
                </a:solidFill>
                <a:latin typeface="Lucida Console" panose="020B0609040504020204" pitchFamily="49" charset="0"/>
              </a:rPr>
              <a:t>//Refer to the instance's class's code </a:t>
            </a:r>
            <a:endParaRPr lang="en-US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obj.nonstaticMethod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188640"/>
            <a:ext cx="8229600" cy="1143000"/>
          </a:xfrm>
        </p:spPr>
        <p:txBody>
          <a:bodyPr/>
          <a:lstStyle/>
          <a:p>
            <a:r>
              <a:rPr lang="en-CA" sz="2800" dirty="0" smtClean="0"/>
              <a:t>Write Documentation for “Rational” Class</a:t>
            </a:r>
            <a:endParaRPr lang="en-US" sz="2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836712"/>
            <a:ext cx="85192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>
                <a:solidFill>
                  <a:srgbClr val="FF0000"/>
                </a:solidFill>
              </a:rPr>
              <a:t/>
            </a:r>
            <a:br>
              <a:rPr lang="en-CA" sz="2800" b="1" dirty="0">
                <a:solidFill>
                  <a:srgbClr val="FF0000"/>
                </a:solidFill>
              </a:rPr>
            </a:br>
            <a:r>
              <a:rPr lang="en-CA" sz="2800" b="1" dirty="0" smtClean="0">
                <a:solidFill>
                  <a:srgbClr val="FF0000"/>
                </a:solidFill>
              </a:rPr>
              <a:t>Documentation Exercise 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800" dirty="0">
              <a:solidFill>
                <a:srgbClr val="FFC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dirty="0">
                <a:solidFill>
                  <a:srgbClr val="FFC000"/>
                </a:solidFill>
              </a:rPr>
              <a:t>A</a:t>
            </a:r>
            <a:r>
              <a:rPr lang="en-CA" sz="2800" dirty="0" smtClean="0">
                <a:solidFill>
                  <a:srgbClr val="FFC000"/>
                </a:solidFill>
              </a:rPr>
              <a:t>dd </a:t>
            </a:r>
            <a:r>
              <a:rPr lang="en-CA" sz="2800" dirty="0" err="1">
                <a:solidFill>
                  <a:srgbClr val="FFC000"/>
                </a:solidFill>
              </a:rPr>
              <a:t>JavaDoc</a:t>
            </a:r>
            <a:r>
              <a:rPr lang="en-CA" sz="2800" dirty="0">
                <a:solidFill>
                  <a:srgbClr val="FFC000"/>
                </a:solidFill>
              </a:rPr>
              <a:t> comments for the class Rational.</a:t>
            </a:r>
            <a:r>
              <a:rPr lang="en-CA" sz="2800" dirty="0">
                <a:solidFill>
                  <a:schemeClr val="bg1"/>
                </a:solidFill>
              </a:rPr>
              <a:t/>
            </a:r>
            <a:br>
              <a:rPr lang="en-CA" sz="2800" dirty="0">
                <a:solidFill>
                  <a:schemeClr val="bg1"/>
                </a:solidFill>
              </a:rPr>
            </a:br>
            <a:r>
              <a:rPr lang="en-CA" sz="2800" dirty="0">
                <a:solidFill>
                  <a:schemeClr val="bg1"/>
                </a:solidFill>
              </a:rPr>
              <a:t>1. Add </a:t>
            </a:r>
            <a:r>
              <a:rPr lang="en-CA" sz="2800" dirty="0" err="1">
                <a:solidFill>
                  <a:schemeClr val="bg1"/>
                </a:solidFill>
              </a:rPr>
              <a:t>JavaDoc</a:t>
            </a:r>
            <a:r>
              <a:rPr lang="en-CA" sz="2800" dirty="0">
                <a:solidFill>
                  <a:schemeClr val="bg1"/>
                </a:solidFill>
              </a:rPr>
              <a:t> comments for all the methods. Each comment should include a brief </a:t>
            </a:r>
            <a:r>
              <a:rPr lang="en-CA" sz="2800" dirty="0" smtClean="0">
                <a:solidFill>
                  <a:schemeClr val="bg1"/>
                </a:solidFill>
              </a:rPr>
              <a:t>description of </a:t>
            </a:r>
            <a:r>
              <a:rPr lang="en-CA" sz="2800" dirty="0">
                <a:solidFill>
                  <a:schemeClr val="bg1"/>
                </a:solidFill>
              </a:rPr>
              <a:t>what the method does and descriptions of the parameters and the return value using </a:t>
            </a:r>
            <a:r>
              <a:rPr lang="en-CA" sz="2800" dirty="0" err="1" smtClean="0">
                <a:solidFill>
                  <a:schemeClr val="bg1"/>
                </a:solidFill>
              </a:rPr>
              <a:t>JavaDoc</a:t>
            </a:r>
            <a:r>
              <a:rPr lang="en-CA" sz="2800" dirty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format.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dirty="0">
                <a:solidFill>
                  <a:schemeClr val="bg1"/>
                </a:solidFill>
              </a:rPr>
              <a:t/>
            </a:r>
            <a:br>
              <a:rPr lang="en-CA" sz="2800" dirty="0">
                <a:solidFill>
                  <a:schemeClr val="bg1"/>
                </a:solidFill>
              </a:rPr>
            </a:br>
            <a:r>
              <a:rPr lang="en-CA" sz="2800" dirty="0">
                <a:solidFill>
                  <a:schemeClr val="bg1"/>
                </a:solidFill>
              </a:rPr>
              <a:t>2. Add a brief description of the class Rational, using the </a:t>
            </a:r>
            <a:r>
              <a:rPr lang="en-CA" sz="2800" dirty="0" err="1">
                <a:solidFill>
                  <a:schemeClr val="bg1"/>
                </a:solidFill>
              </a:rPr>
              <a:t>JavaDoc</a:t>
            </a:r>
            <a:r>
              <a:rPr lang="en-CA" sz="2800" dirty="0">
                <a:solidFill>
                  <a:schemeClr val="bg1"/>
                </a:solidFill>
              </a:rPr>
              <a:t> syntax, make sure to include</a:t>
            </a:r>
            <a:br>
              <a:rPr lang="en-CA" sz="2800" dirty="0">
                <a:solidFill>
                  <a:schemeClr val="bg1"/>
                </a:solidFill>
              </a:rPr>
            </a:br>
            <a:r>
              <a:rPr lang="en-CA" sz="2800" dirty="0">
                <a:solidFill>
                  <a:schemeClr val="bg1"/>
                </a:solidFill>
              </a:rPr>
              <a:t>the name of the author of the class (you).</a:t>
            </a:r>
            <a:br>
              <a:rPr lang="en-CA" sz="2800" dirty="0">
                <a:solidFill>
                  <a:schemeClr val="bg1"/>
                </a:solidFill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4320756" y="1359024"/>
            <a:ext cx="352400" cy="352400"/>
          </a:xfrm>
          <a:prstGeom prst="star5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66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2" y="5131257"/>
            <a:ext cx="8229600" cy="1143000"/>
          </a:xfrm>
        </p:spPr>
        <p:txBody>
          <a:bodyPr/>
          <a:lstStyle/>
          <a:p>
            <a:r>
              <a:rPr lang="en-CA" sz="320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Submit Your Quiz Answer, Codes &amp; Documentations in a single submission to </a:t>
            </a:r>
            <a:r>
              <a:rPr lang="en-CA" sz="3200" dirty="0" err="1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BlackBoard</a:t>
            </a:r>
            <a:endParaRPr lang="en-US" sz="3200" dirty="0">
              <a:ln w="12700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775"/>
            <a:ext cx="9180512" cy="374038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75456" y="2342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320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Quiz Question and Submission</a:t>
            </a:r>
            <a:endParaRPr lang="en-US" sz="3200" dirty="0">
              <a:ln w="12700">
                <a:solidFill>
                  <a:srgbClr val="FF0000"/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323528" y="4941168"/>
            <a:ext cx="576064" cy="576064"/>
          </a:xfrm>
          <a:prstGeom prst="star5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5-Point Star 10"/>
          <p:cNvSpPr/>
          <p:nvPr/>
        </p:nvSpPr>
        <p:spPr>
          <a:xfrm>
            <a:off x="5796136" y="5940465"/>
            <a:ext cx="576064" cy="576064"/>
          </a:xfrm>
          <a:prstGeom prst="star5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0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‘==‘ and equals()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453336"/>
            <a:ext cx="9577064" cy="4320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25344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217585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The operator ”==” is used to </a:t>
            </a:r>
            <a:r>
              <a:rPr lang="en-CA" sz="2800" dirty="0">
                <a:solidFill>
                  <a:srgbClr val="FF0000"/>
                </a:solidFill>
              </a:rPr>
              <a:t>compare two objects regarding their references</a:t>
            </a:r>
            <a:r>
              <a:rPr lang="en-CA" sz="2800" dirty="0"/>
              <a:t>. </a:t>
            </a:r>
            <a:endParaRPr lang="en-CA" sz="2800" dirty="0" smtClean="0"/>
          </a:p>
          <a:p>
            <a:r>
              <a:rPr lang="en-CA" sz="2800" dirty="0" smtClean="0"/>
              <a:t>This </a:t>
            </a:r>
            <a:r>
              <a:rPr lang="en-CA" sz="2800" dirty="0"/>
              <a:t>means, the operator checks whether</a:t>
            </a:r>
            <a:br>
              <a:rPr lang="en-CA" sz="2800" dirty="0"/>
            </a:br>
            <a:r>
              <a:rPr lang="en-CA" sz="2800" dirty="0"/>
              <a:t>or not these two objects refer to the same place in </a:t>
            </a:r>
            <a:r>
              <a:rPr lang="en-CA" sz="2800" dirty="0">
                <a:solidFill>
                  <a:srgbClr val="FF0000"/>
                </a:solidFill>
              </a:rPr>
              <a:t>memory</a:t>
            </a:r>
            <a:r>
              <a:rPr lang="en-CA" sz="2800" dirty="0" smtClean="0"/>
              <a:t>.</a:t>
            </a:r>
          </a:p>
          <a:p>
            <a:r>
              <a:rPr lang="en-CA" sz="2800" dirty="0" smtClean="0"/>
              <a:t>For example;</a:t>
            </a:r>
          </a:p>
          <a:p>
            <a:pPr marL="0" indent="0">
              <a:buNone/>
            </a:pPr>
            <a:r>
              <a:rPr lang="en-CA" sz="2000" dirty="0" smtClean="0"/>
              <a:t>	</a:t>
            </a:r>
            <a:r>
              <a:rPr lang="en-CA" sz="2000" dirty="0" smtClean="0">
                <a:latin typeface="Lucida Console" panose="020B0609040504020204" pitchFamily="49" charset="0"/>
              </a:rPr>
              <a:t>String s1 </a:t>
            </a:r>
            <a:r>
              <a:rPr lang="en-CA" sz="2000" dirty="0">
                <a:latin typeface="Lucida Console" panose="020B0609040504020204" pitchFamily="49" charset="0"/>
              </a:rPr>
              <a:t>= new String("xyz");</a:t>
            </a: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	String s2 </a:t>
            </a:r>
            <a:r>
              <a:rPr lang="en-CA" sz="2000" dirty="0">
                <a:latin typeface="Lucida Console" panose="020B0609040504020204" pitchFamily="49" charset="0"/>
              </a:rPr>
              <a:t>= new String("xyz");</a:t>
            </a: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	if(s1 </a:t>
            </a:r>
            <a:r>
              <a:rPr lang="en-CA" sz="2000" dirty="0">
                <a:solidFill>
                  <a:srgbClr val="FFC000"/>
                </a:solidFill>
                <a:latin typeface="Lucida Console" panose="020B0609040504020204" pitchFamily="49" charset="0"/>
              </a:rPr>
              <a:t>==</a:t>
            </a:r>
            <a:r>
              <a:rPr lang="en-CA" sz="2000" dirty="0">
                <a:latin typeface="Lucida Console" panose="020B0609040504020204" pitchFamily="49" charset="0"/>
              </a:rPr>
              <a:t> s</a:t>
            </a:r>
            <a:r>
              <a:rPr lang="en-CA" sz="2000" dirty="0" smtClean="0">
                <a:latin typeface="Lucida Console" panose="020B0609040504020204" pitchFamily="49" charset="0"/>
              </a:rPr>
              <a:t>2</a:t>
            </a:r>
            <a:r>
              <a:rPr lang="en-CA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		</a:t>
            </a:r>
            <a:r>
              <a:rPr lang="en-CA" sz="20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CA" sz="20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(“s1==s2 </a:t>
            </a:r>
            <a:r>
              <a:rPr lang="en-CA" sz="2000" dirty="0">
                <a:solidFill>
                  <a:srgbClr val="FFC000"/>
                </a:solidFill>
                <a:latin typeface="Lucida Console" panose="020B0609040504020204" pitchFamily="49" charset="0"/>
              </a:rPr>
              <a:t>is TRUE");</a:t>
            </a: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	else</a:t>
            </a:r>
            <a:endParaRPr lang="en-CA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Lucida Console" panose="020B0609040504020204" pitchFamily="49" charset="0"/>
              </a:rPr>
              <a:t>		</a:t>
            </a:r>
            <a:r>
              <a:rPr lang="en-CA" sz="20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CA" sz="20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(“s1==s2 </a:t>
            </a:r>
            <a:r>
              <a:rPr lang="en-CA" sz="2000" dirty="0">
                <a:solidFill>
                  <a:srgbClr val="FFC000"/>
                </a:solidFill>
                <a:latin typeface="Lucida Console" panose="020B0609040504020204" pitchFamily="49" charset="0"/>
              </a:rPr>
              <a:t>is FALSE");</a:t>
            </a:r>
            <a:r>
              <a:rPr lang="en-CA" sz="2000" dirty="0"/>
              <a:t/>
            </a:r>
            <a:br>
              <a:rPr lang="en-CA" sz="2000" dirty="0"/>
            </a:br>
            <a:endParaRPr lang="en-CA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06990" y="3573016"/>
            <a:ext cx="213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What would be the output ?</a:t>
            </a:r>
            <a:endParaRPr lang="en-CA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35696" y="6453336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smtClean="0">
                <a:solidFill>
                  <a:schemeClr val="tx1"/>
                </a:solidFill>
              </a:rPr>
              <a:t>http://uottawa.ml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CA" sz="2000" b="1" dirty="0" smtClean="0">
                <a:solidFill>
                  <a:schemeClr val="tx1"/>
                </a:solidFill>
              </a:rPr>
              <a:t>Lab3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CA" sz="2000" b="1" dirty="0" smtClean="0">
                <a:solidFill>
                  <a:schemeClr val="tx1"/>
                </a:solidFill>
              </a:rPr>
              <a:t>Lab3 Examples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Equality.java</a:t>
            </a:r>
            <a:endParaRPr lang="en-CA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8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‘==‘ Operator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6220" y="2060848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 1:</a:t>
            </a:r>
            <a:r>
              <a:rPr lang="en-CA" sz="2800" dirty="0" smtClean="0"/>
              <a:t> Every </a:t>
            </a:r>
            <a:r>
              <a:rPr lang="en-CA" sz="2800" dirty="0"/>
              <a:t>time we create a new object, the object gets its own unique address in the </a:t>
            </a:r>
            <a:r>
              <a:rPr lang="en-CA" sz="2800" dirty="0" smtClean="0"/>
              <a:t>memory.</a:t>
            </a:r>
          </a:p>
          <a:p>
            <a:endParaRPr lang="en-CA" sz="2800" dirty="0" smtClean="0"/>
          </a:p>
          <a:p>
            <a:r>
              <a:rPr lang="en-CA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 </a:t>
            </a:r>
            <a:r>
              <a:rPr lang="en-CA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2: </a:t>
            </a:r>
            <a:r>
              <a:rPr lang="en-CA" sz="2800" dirty="0"/>
              <a:t>This type of comparison is called reference comparison.</a:t>
            </a:r>
            <a:br>
              <a:rPr lang="en-CA" sz="2800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18369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44624"/>
            <a:ext cx="8229600" cy="1143000"/>
          </a:xfrm>
        </p:spPr>
        <p:txBody>
          <a:bodyPr/>
          <a:lstStyle/>
          <a:p>
            <a:r>
              <a:rPr lang="en-CA" sz="4800" dirty="0" smtClean="0"/>
              <a:t>equals()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7228" y="1145233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The intent of the </a:t>
            </a:r>
            <a:r>
              <a:rPr lang="en-CA" sz="2400" dirty="0" smtClean="0">
                <a:solidFill>
                  <a:srgbClr val="FFC000"/>
                </a:solidFill>
              </a:rPr>
              <a:t>equals method</a:t>
            </a:r>
            <a:r>
              <a:rPr lang="en-CA" sz="2400" dirty="0" smtClean="0"/>
              <a:t> </a:t>
            </a:r>
            <a:r>
              <a:rPr lang="en-CA" sz="2400" dirty="0"/>
              <a:t>is to compare whether two objects are semantically the same, if they have </a:t>
            </a:r>
            <a:r>
              <a:rPr lang="en-CA" sz="2400" dirty="0" smtClean="0"/>
              <a:t>the same </a:t>
            </a:r>
            <a:r>
              <a:rPr lang="en-CA" sz="2400" dirty="0"/>
              <a:t>content. </a:t>
            </a:r>
            <a:endParaRPr lang="en-CA" sz="2400" dirty="0" smtClean="0"/>
          </a:p>
          <a:p>
            <a:endParaRPr lang="en-CA" sz="700" dirty="0" smtClean="0"/>
          </a:p>
          <a:p>
            <a:r>
              <a:rPr lang="en-CA" sz="2400" dirty="0" smtClean="0"/>
              <a:t>For classes from the Java library (Wrappers</a:t>
            </a:r>
            <a:r>
              <a:rPr lang="en-CA" sz="2400" dirty="0"/>
              <a:t>, Strings etc.), </a:t>
            </a:r>
            <a:r>
              <a:rPr lang="en-CA" sz="2400" dirty="0" smtClean="0"/>
              <a:t>this is indeed what will happen. </a:t>
            </a:r>
          </a:p>
          <a:p>
            <a:r>
              <a:rPr lang="en-CA" sz="2400" dirty="0" smtClean="0"/>
              <a:t>For your own class however, you have to provide your own implementation of equals.</a:t>
            </a:r>
            <a:br>
              <a:rPr lang="en-CA" sz="2400" dirty="0" smtClean="0"/>
            </a:br>
            <a:r>
              <a:rPr lang="en-CA" sz="2000" dirty="0" smtClean="0"/>
              <a:t>For example;</a:t>
            </a:r>
          </a:p>
          <a:p>
            <a:endParaRPr lang="en-CA" sz="1200" dirty="0" smtClean="0"/>
          </a:p>
          <a:p>
            <a:pPr marL="0" indent="0">
              <a:buNone/>
            </a:pPr>
            <a:r>
              <a:rPr lang="en-CA" sz="1800" dirty="0" smtClean="0"/>
              <a:t>	</a:t>
            </a:r>
            <a:r>
              <a:rPr lang="en-CA" sz="1800" dirty="0">
                <a:latin typeface="Lucida Console" panose="020B0609040504020204" pitchFamily="49" charset="0"/>
              </a:rPr>
              <a:t>String </a:t>
            </a:r>
            <a:r>
              <a:rPr lang="en-CA" sz="1800" dirty="0" smtClean="0">
                <a:latin typeface="Lucida Console" panose="020B0609040504020204" pitchFamily="49" charset="0"/>
              </a:rPr>
              <a:t>s1 </a:t>
            </a:r>
            <a:r>
              <a:rPr lang="en-CA" sz="1800" dirty="0">
                <a:latin typeface="Lucida Console" panose="020B0609040504020204" pitchFamily="49" charset="0"/>
              </a:rPr>
              <a:t>= new String("xyz");</a:t>
            </a:r>
            <a:br>
              <a:rPr lang="en-CA" sz="1800" dirty="0">
                <a:latin typeface="Lucida Console" panose="020B0609040504020204" pitchFamily="49" charset="0"/>
              </a:rPr>
            </a:br>
            <a:r>
              <a:rPr lang="en-CA" sz="1800" dirty="0" smtClean="0">
                <a:latin typeface="Lucida Console" panose="020B0609040504020204" pitchFamily="49" charset="0"/>
              </a:rPr>
              <a:t>	String s2 </a:t>
            </a:r>
            <a:r>
              <a:rPr lang="en-CA" sz="1800" dirty="0">
                <a:latin typeface="Lucida Console" panose="020B0609040504020204" pitchFamily="49" charset="0"/>
              </a:rPr>
              <a:t>= new String("xyz");</a:t>
            </a:r>
            <a:br>
              <a:rPr lang="en-CA" sz="1800" dirty="0">
                <a:latin typeface="Lucida Console" panose="020B0609040504020204" pitchFamily="49" charset="0"/>
              </a:rPr>
            </a:br>
            <a:r>
              <a:rPr lang="en-CA" sz="1800" dirty="0" smtClean="0">
                <a:latin typeface="Lucida Console" panose="020B0609040504020204" pitchFamily="49" charset="0"/>
              </a:rPr>
              <a:t>	if(</a:t>
            </a:r>
            <a:r>
              <a:rPr lang="en-CA" sz="1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s1.equals(s2</a:t>
            </a:r>
            <a:r>
              <a:rPr lang="en-CA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CA" sz="1800" dirty="0">
                <a:latin typeface="Lucida Console" panose="020B0609040504020204" pitchFamily="49" charset="0"/>
              </a:rPr>
              <a:t>)</a:t>
            </a:r>
            <a:br>
              <a:rPr lang="en-CA" sz="1800" dirty="0">
                <a:latin typeface="Lucida Console" panose="020B0609040504020204" pitchFamily="49" charset="0"/>
              </a:rPr>
            </a:br>
            <a:r>
              <a:rPr lang="en-CA" sz="1800" dirty="0">
                <a:latin typeface="Lucida Console" panose="020B0609040504020204" pitchFamily="49" charset="0"/>
              </a:rPr>
              <a:t> </a:t>
            </a:r>
            <a:r>
              <a:rPr lang="en-CA" sz="1800" dirty="0" smtClean="0">
                <a:latin typeface="Lucida Console" panose="020B0609040504020204" pitchFamily="49" charset="0"/>
              </a:rPr>
              <a:t>          </a:t>
            </a:r>
            <a:r>
              <a:rPr lang="en-CA" sz="1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CA" sz="18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(“s1 equals s2 </a:t>
            </a:r>
            <a:r>
              <a:rPr lang="en-CA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is TRUE");</a:t>
            </a:r>
            <a:br>
              <a:rPr lang="en-CA" sz="1800" dirty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r>
              <a:rPr lang="en-CA" sz="1800" dirty="0" smtClean="0">
                <a:latin typeface="Lucida Console" panose="020B0609040504020204" pitchFamily="49" charset="0"/>
              </a:rPr>
              <a:t>	else</a:t>
            </a:r>
            <a:r>
              <a:rPr lang="en-CA" sz="1800" dirty="0">
                <a:latin typeface="Lucida Console" panose="020B0609040504020204" pitchFamily="49" charset="0"/>
              </a:rPr>
              <a:t/>
            </a:r>
            <a:br>
              <a:rPr lang="en-CA" sz="1800" dirty="0">
                <a:latin typeface="Lucida Console" panose="020B0609040504020204" pitchFamily="49" charset="0"/>
              </a:rPr>
            </a:br>
            <a:r>
              <a:rPr lang="en-CA" sz="1800" dirty="0" smtClean="0">
                <a:latin typeface="Lucida Console" panose="020B0609040504020204" pitchFamily="49" charset="0"/>
              </a:rPr>
              <a:t>	     </a:t>
            </a:r>
            <a:r>
              <a:rPr lang="en-CA" sz="1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CA" sz="18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(“s1 equals s2 </a:t>
            </a:r>
            <a:r>
              <a:rPr lang="en-CA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is FALSE");</a:t>
            </a:r>
            <a:br>
              <a:rPr lang="en-CA" sz="1800" dirty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endParaRPr lang="en-CA" sz="18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8801" y="3879502"/>
            <a:ext cx="213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What would be the output ?</a:t>
            </a:r>
            <a:endParaRPr lang="en-CA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8520" y="6453336"/>
            <a:ext cx="9577064" cy="4320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96" y="6525344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35696" y="6453336"/>
            <a:ext cx="8687584" cy="23554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smtClean="0">
                <a:solidFill>
                  <a:schemeClr val="tx1"/>
                </a:solidFill>
              </a:rPr>
              <a:t>http://uottawa.ml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CA" sz="2000" b="1" dirty="0" smtClean="0">
                <a:solidFill>
                  <a:schemeClr val="tx1"/>
                </a:solidFill>
              </a:rPr>
              <a:t>Lab3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CA" sz="2000" b="1" dirty="0" smtClean="0">
                <a:solidFill>
                  <a:schemeClr val="tx1"/>
                </a:solidFill>
              </a:rPr>
              <a:t>Lab3 Examples </a:t>
            </a:r>
            <a:r>
              <a:rPr lang="en-CA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Equality.java</a:t>
            </a:r>
            <a:endParaRPr lang="en-CA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1042794"/>
            <a:ext cx="8229600" cy="1143000"/>
          </a:xfrm>
        </p:spPr>
        <p:txBody>
          <a:bodyPr/>
          <a:lstStyle/>
          <a:p>
            <a:r>
              <a:rPr lang="en-US" sz="2800" dirty="0" smtClean="0"/>
              <a:t>Why Documentation is Important ?</a:t>
            </a:r>
            <a:endParaRPr lang="en-US" sz="2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755" y="2209770"/>
            <a:ext cx="831251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Another important aspect of software development is the documentation. 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2800" dirty="0" err="1" smtClean="0">
                <a:solidFill>
                  <a:srgbClr val="FFC000"/>
                </a:solidFill>
              </a:rPr>
              <a:t>JavaDoc</a:t>
            </a: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>
                <a:solidFill>
                  <a:schemeClr val="bg1"/>
                </a:solidFill>
              </a:rPr>
              <a:t>is a format </a:t>
            </a:r>
            <a:r>
              <a:rPr lang="en-CA" sz="2800" dirty="0" smtClean="0">
                <a:solidFill>
                  <a:schemeClr val="bg1"/>
                </a:solidFill>
              </a:rPr>
              <a:t>for your </a:t>
            </a:r>
            <a:r>
              <a:rPr lang="en-CA" sz="2800" dirty="0">
                <a:solidFill>
                  <a:schemeClr val="bg1"/>
                </a:solidFill>
              </a:rPr>
              <a:t>Java comments, and a set of tools for producing Web pages automatically</a:t>
            </a:r>
            <a:r>
              <a:rPr lang="en-CA" sz="2800" dirty="0" smtClean="0">
                <a:solidFill>
                  <a:schemeClr val="bg1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800" dirty="0">
              <a:solidFill>
                <a:schemeClr val="bg1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>
                <a:solidFill>
                  <a:schemeClr val="bg1"/>
                </a:solidFill>
              </a:rPr>
              <a:t>In ITI1121, we </a:t>
            </a:r>
            <a:r>
              <a:rPr lang="en-CA" sz="2800" dirty="0" smtClean="0">
                <a:solidFill>
                  <a:schemeClr val="bg1"/>
                </a:solidFill>
              </a:rPr>
              <a:t>are asking </a:t>
            </a:r>
            <a:r>
              <a:rPr lang="en-CA" sz="2800" dirty="0">
                <a:solidFill>
                  <a:schemeClr val="bg1"/>
                </a:solidFill>
              </a:rPr>
              <a:t>you to document your code (variables, methods, etc.) using </a:t>
            </a:r>
            <a:r>
              <a:rPr lang="en-CA" sz="2800" dirty="0" err="1">
                <a:solidFill>
                  <a:schemeClr val="bg1"/>
                </a:solidFill>
              </a:rPr>
              <a:t>JavaDoc</a:t>
            </a:r>
            <a:r>
              <a:rPr lang="en-CA" sz="2800" dirty="0">
                <a:solidFill>
                  <a:schemeClr val="bg1"/>
                </a:solidFill>
              </a:rPr>
              <a:t>. </a:t>
            </a:r>
            <a:br>
              <a:rPr lang="en-CA" sz="2800" dirty="0">
                <a:solidFill>
                  <a:schemeClr val="bg1"/>
                </a:solidFill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8593" y="241625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b="72251"/>
          <a:stretch/>
        </p:blipFill>
        <p:spPr>
          <a:xfrm>
            <a:off x="6842328" y="2843957"/>
            <a:ext cx="2626216" cy="101709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676456" y="3647540"/>
            <a:ext cx="2744" cy="4592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7" y="16718"/>
            <a:ext cx="6486525" cy="672465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8071" y="4299642"/>
            <a:ext cx="2135929" cy="1143000"/>
          </a:xfrm>
        </p:spPr>
        <p:txBody>
          <a:bodyPr/>
          <a:lstStyle/>
          <a:p>
            <a:r>
              <a:rPr lang="en-CA" sz="2000" dirty="0" smtClean="0"/>
              <a:t>Click here after you finish </a:t>
            </a:r>
            <a:br>
              <a:rPr lang="en-CA" sz="2000" dirty="0" smtClean="0"/>
            </a:br>
            <a:r>
              <a:rPr lang="en-CA" sz="2000" dirty="0" smtClean="0"/>
              <a:t>writing the code + documentation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1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79" y="346506"/>
            <a:ext cx="8229600" cy="1143000"/>
          </a:xfrm>
        </p:spPr>
        <p:txBody>
          <a:bodyPr/>
          <a:lstStyle/>
          <a:p>
            <a:r>
              <a:rPr lang="en-CA" sz="4800" dirty="0" smtClean="0"/>
              <a:t>Array Manipulations</a:t>
            </a:r>
            <a:br>
              <a:rPr lang="en-CA" sz="4800" dirty="0" smtClean="0"/>
            </a:br>
            <a:r>
              <a:rPr lang="en-CA" sz="2800" dirty="0" err="1" smtClean="0"/>
              <a:t>findAndReplace</a:t>
            </a:r>
            <a:r>
              <a:rPr lang="en-CA" sz="2800" dirty="0" smtClean="0"/>
              <a:t>()</a:t>
            </a:r>
            <a:endParaRPr lang="en-US" sz="2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79" y="1721641"/>
            <a:ext cx="8687584" cy="5235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Let’s complete </a:t>
            </a:r>
            <a:r>
              <a:rPr lang="en-CA" sz="2800" dirty="0"/>
              <a:t>the implementation of the (static) class method </a:t>
            </a:r>
            <a:r>
              <a:rPr lang="en-CA" sz="2800" b="1" dirty="0">
                <a:solidFill>
                  <a:srgbClr val="FFC000"/>
                </a:solidFill>
              </a:rPr>
              <a:t>String[] </a:t>
            </a:r>
            <a:r>
              <a:rPr lang="en-CA" sz="2800" b="1" dirty="0" err="1">
                <a:solidFill>
                  <a:srgbClr val="FFC000"/>
                </a:solidFill>
              </a:rPr>
              <a:t>findAndReplace</a:t>
            </a:r>
            <a:r>
              <a:rPr lang="en-CA" sz="2800" b="1" dirty="0">
                <a:solidFill>
                  <a:srgbClr val="FFC000"/>
                </a:solidFill>
              </a:rPr>
              <a:t>(String[] in,</a:t>
            </a:r>
            <a:r>
              <a:rPr lang="en-CA" sz="2800" dirty="0">
                <a:solidFill>
                  <a:srgbClr val="FFC000"/>
                </a:solidFill>
              </a:rPr>
              <a:t/>
            </a:r>
            <a:br>
              <a:rPr lang="en-CA" sz="2800" dirty="0">
                <a:solidFill>
                  <a:srgbClr val="FFC000"/>
                </a:solidFill>
              </a:rPr>
            </a:br>
            <a:r>
              <a:rPr lang="en-CA" sz="2800" b="1" dirty="0">
                <a:solidFill>
                  <a:srgbClr val="FFC000"/>
                </a:solidFill>
              </a:rPr>
              <a:t>String[] what, String[] with) </a:t>
            </a:r>
            <a:r>
              <a:rPr lang="en-CA" sz="2800" dirty="0"/>
              <a:t>of the class </a:t>
            </a:r>
            <a:r>
              <a:rPr lang="en-CA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Utils</a:t>
            </a:r>
            <a:r>
              <a:rPr lang="en-CA" sz="2800" dirty="0"/>
              <a:t>. 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The </a:t>
            </a:r>
            <a:r>
              <a:rPr lang="en-CA" sz="2800" dirty="0"/>
              <a:t>method returns a copy of the array </a:t>
            </a:r>
            <a:r>
              <a:rPr lang="en-CA" sz="2800" b="1" dirty="0">
                <a:solidFill>
                  <a:srgbClr val="FF0000"/>
                </a:solidFill>
              </a:rPr>
              <a:t>in</a:t>
            </a:r>
            <a:r>
              <a:rPr lang="en-CA" sz="2800" b="1" dirty="0"/>
              <a:t> </a:t>
            </a:r>
            <a:r>
              <a:rPr lang="en-CA" sz="2800" dirty="0"/>
              <a:t>where</a:t>
            </a:r>
            <a:br>
              <a:rPr lang="en-CA" sz="2800" dirty="0"/>
            </a:br>
            <a:r>
              <a:rPr lang="en-CA" sz="2800" dirty="0"/>
              <a:t>each word occurring in the array </a:t>
            </a:r>
            <a:r>
              <a:rPr lang="en-CA" sz="2800" b="1" dirty="0">
                <a:solidFill>
                  <a:srgbClr val="FF0000"/>
                </a:solidFill>
              </a:rPr>
              <a:t>what</a:t>
            </a:r>
            <a:r>
              <a:rPr lang="en-CA" sz="2800" b="1" dirty="0"/>
              <a:t> </a:t>
            </a:r>
            <a:r>
              <a:rPr lang="en-CA" sz="2800" dirty="0"/>
              <a:t>has been replaced by the word occurring at </a:t>
            </a:r>
            <a:r>
              <a:rPr lang="en-CA" sz="2800" dirty="0" smtClean="0"/>
              <a:t>the corresponding position </a:t>
            </a:r>
            <a:r>
              <a:rPr lang="en-CA" sz="2800" dirty="0"/>
              <a:t>in the array </a:t>
            </a:r>
            <a:r>
              <a:rPr lang="en-CA" sz="2800" b="1" dirty="0">
                <a:solidFill>
                  <a:srgbClr val="FF0000"/>
                </a:solidFill>
              </a:rPr>
              <a:t>with</a:t>
            </a:r>
            <a:r>
              <a:rPr lang="en-CA" sz="2800" dirty="0"/>
              <a:t>. </a:t>
            </a:r>
            <a:endParaRPr lang="en-CA" sz="2800" dirty="0" smtClean="0"/>
          </a:p>
          <a:p>
            <a:r>
              <a:rPr lang="en-CA" sz="2800" dirty="0" smtClean="0"/>
              <a:t>The </a:t>
            </a:r>
            <a:r>
              <a:rPr lang="en-CA" sz="2800" dirty="0"/>
              <a:t>array designated by </a:t>
            </a:r>
            <a:r>
              <a:rPr lang="en-CA" sz="2800" b="1" dirty="0"/>
              <a:t>in </a:t>
            </a:r>
            <a:r>
              <a:rPr lang="en-CA" sz="2800" dirty="0"/>
              <a:t>must remain unchanged.</a:t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10539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JUnit Testing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217585"/>
            <a:ext cx="8687584" cy="5235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JUnit is a simple framework to write repeatable tests. It is an instance of the </a:t>
            </a:r>
            <a:r>
              <a:rPr lang="en-CA" sz="2400" dirty="0" err="1"/>
              <a:t>xUnit</a:t>
            </a:r>
            <a:r>
              <a:rPr lang="en-CA" sz="2400" dirty="0"/>
              <a:t> architecture for unit </a:t>
            </a:r>
            <a:r>
              <a:rPr lang="en-CA" sz="2400" dirty="0" smtClean="0"/>
              <a:t>testing frameworks.</a:t>
            </a:r>
          </a:p>
          <a:p>
            <a:endParaRPr lang="en-CA" sz="2400" dirty="0"/>
          </a:p>
          <a:p>
            <a:r>
              <a:rPr lang="en-CA" sz="2400" dirty="0" smtClean="0"/>
              <a:t>A set of test cases is written</a:t>
            </a:r>
          </a:p>
          <a:p>
            <a:pPr marL="0" indent="0">
              <a:buNone/>
            </a:pPr>
            <a:r>
              <a:rPr lang="en-CA" sz="2400" dirty="0" smtClean="0"/>
              <a:t> to test a method’s operation.</a:t>
            </a:r>
          </a:p>
          <a:p>
            <a:endParaRPr lang="en-CA" sz="2400" dirty="0" smtClean="0"/>
          </a:p>
          <a:p>
            <a:r>
              <a:rPr lang="en-CA" sz="2400" dirty="0" smtClean="0"/>
              <a:t>We use various methods of the</a:t>
            </a:r>
          </a:p>
          <a:p>
            <a:pPr marL="0" indent="0">
              <a:buNone/>
            </a:pPr>
            <a:r>
              <a:rPr lang="en-CA" sz="2400" dirty="0" smtClean="0"/>
              <a:t> Assert Class to test our</a:t>
            </a:r>
          </a:p>
          <a:p>
            <a:pPr marL="0" indent="0">
              <a:buNone/>
            </a:pPr>
            <a:r>
              <a:rPr lang="en-CA" sz="2400" dirty="0" smtClean="0"/>
              <a:t> </a:t>
            </a:r>
            <a:r>
              <a:rPr lang="en-CA" sz="2400" dirty="0" err="1" smtClean="0"/>
              <a:t>findAndReplace</a:t>
            </a:r>
            <a:r>
              <a:rPr lang="en-CA" sz="2400" dirty="0" smtClean="0"/>
              <a:t>() method. </a:t>
            </a:r>
          </a:p>
          <a:p>
            <a:endParaRPr lang="en-CA" sz="2400" dirty="0"/>
          </a:p>
          <a:p>
            <a:r>
              <a:rPr lang="en-CA" sz="2400" dirty="0" smtClean="0"/>
              <a:t>Only the failed assertions are recorded.</a:t>
            </a:r>
          </a:p>
          <a:p>
            <a:pPr marL="0" indent="0">
              <a:buNone/>
            </a:pPr>
            <a:r>
              <a:rPr lang="en-CA" sz="2400" dirty="0"/>
              <a:t/>
            </a:r>
            <a:br>
              <a:rPr lang="en-CA" sz="2400" dirty="0"/>
            </a:br>
            <a:endParaRPr lang="en-CA" sz="1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b="72251"/>
          <a:stretch/>
        </p:blipFill>
        <p:spPr>
          <a:xfrm>
            <a:off x="6034960" y="2875396"/>
            <a:ext cx="2626216" cy="101709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7273512" y="3717032"/>
            <a:ext cx="2744" cy="4592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80103" y="4293243"/>
            <a:ext cx="2135929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000" dirty="0" smtClean="0"/>
              <a:t>Click here to test your method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449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" y="188640"/>
            <a:ext cx="8229600" cy="1143000"/>
          </a:xfrm>
        </p:spPr>
        <p:txBody>
          <a:bodyPr/>
          <a:lstStyle/>
          <a:p>
            <a:r>
              <a:rPr lang="en-CA" sz="4800" dirty="0" smtClean="0"/>
              <a:t>More on Objects!</a:t>
            </a:r>
            <a:endParaRPr lang="en-US" sz="4800" dirty="0"/>
          </a:p>
        </p:txBody>
      </p:sp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5856" y="6597352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 smtClean="0">
                <a:solidFill>
                  <a:schemeClr val="tx1"/>
                </a:solidFill>
              </a:rPr>
              <a:t>Download this ppt. </a:t>
            </a:r>
            <a:r>
              <a:rPr lang="en-CA" sz="1400" b="1" dirty="0">
                <a:solidFill>
                  <a:schemeClr val="tx1"/>
                </a:solidFill>
              </a:rPr>
              <a:t>-</a:t>
            </a:r>
            <a:r>
              <a:rPr lang="en-CA" sz="1400" b="1" dirty="0" smtClean="0">
                <a:solidFill>
                  <a:schemeClr val="tx1"/>
                </a:solidFill>
              </a:rPr>
              <a:t> http://uottawa.ml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683" y="1217585"/>
            <a:ext cx="8687584" cy="52357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Let us implement </a:t>
            </a:r>
            <a:r>
              <a:rPr lang="en-CA" sz="2800" dirty="0"/>
              <a:t>a class to represent rational numbers</a:t>
            </a:r>
            <a:r>
              <a:rPr lang="en-CA" sz="2800" dirty="0" smtClean="0"/>
              <a:t>..</a:t>
            </a:r>
          </a:p>
          <a:p>
            <a:endParaRPr lang="en-CA" sz="2800" dirty="0"/>
          </a:p>
          <a:p>
            <a:r>
              <a:rPr lang="en-CA" sz="2800" dirty="0"/>
              <a:t>Each rational number consists of a </a:t>
            </a:r>
            <a:r>
              <a:rPr lang="en-CA" sz="2800" b="1" dirty="0">
                <a:solidFill>
                  <a:srgbClr val="FFC000"/>
                </a:solidFill>
              </a:rPr>
              <a:t>numerator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>and a </a:t>
            </a:r>
            <a:r>
              <a:rPr lang="en-CA" sz="2800" b="1" dirty="0">
                <a:solidFill>
                  <a:srgbClr val="FFC000"/>
                </a:solidFill>
              </a:rPr>
              <a:t>denominator</a:t>
            </a:r>
            <a:r>
              <a:rPr lang="en-CA" sz="2800" dirty="0"/>
              <a:t>, both of type </a:t>
            </a:r>
            <a:r>
              <a:rPr lang="en-CA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</a:t>
            </a:r>
            <a:r>
              <a:rPr lang="en-CA" sz="2800" dirty="0"/>
              <a:t>. Since each rational number has its own </a:t>
            </a:r>
            <a:r>
              <a:rPr lang="en-CA" sz="2800" b="1" dirty="0"/>
              <a:t>numerator </a:t>
            </a:r>
            <a:r>
              <a:rPr lang="en-CA" sz="2800" dirty="0"/>
              <a:t>and</a:t>
            </a:r>
            <a:br>
              <a:rPr lang="en-CA" sz="2800" dirty="0"/>
            </a:br>
            <a:r>
              <a:rPr lang="en-CA" sz="2800" b="1" dirty="0"/>
              <a:t>denominator</a:t>
            </a:r>
            <a:r>
              <a:rPr lang="en-CA" sz="2800" dirty="0"/>
              <a:t>, these must be instance variables</a:t>
            </a:r>
            <a:r>
              <a:rPr lang="en-CA" sz="2800" dirty="0" smtClean="0"/>
              <a:t>.</a:t>
            </a:r>
          </a:p>
          <a:p>
            <a:endParaRPr lang="en-CA" sz="2800" dirty="0"/>
          </a:p>
          <a:p>
            <a:r>
              <a:rPr lang="en-CA" sz="2800" dirty="0" smtClean="0"/>
              <a:t>Create 2 constructor methods as instructed in the lab script.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/>
              <a:t/>
            </a:r>
            <a:br>
              <a:rPr lang="en-CA" sz="2800" dirty="0"/>
            </a:b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927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Programming-PowerPoint-Template</Template>
  <TotalTime>3340</TotalTime>
  <Words>845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Programming-PowerPoint-Template</vt:lpstr>
      <vt:lpstr>ITI1121A</vt:lpstr>
      <vt:lpstr>‘==‘ and equals()</vt:lpstr>
      <vt:lpstr>‘==‘ Operator</vt:lpstr>
      <vt:lpstr>equals()</vt:lpstr>
      <vt:lpstr>Why Documentation is Important ?</vt:lpstr>
      <vt:lpstr>Click here after you finish  writing the code + documentation</vt:lpstr>
      <vt:lpstr>Array Manipulations findAndReplace()</vt:lpstr>
      <vt:lpstr>JUnit Testing</vt:lpstr>
      <vt:lpstr>More on Objects!</vt:lpstr>
      <vt:lpstr>Setters and Getters</vt:lpstr>
      <vt:lpstr>Immutable Objects</vt:lpstr>
      <vt:lpstr>Class Methods vs. Instance Methods</vt:lpstr>
      <vt:lpstr>Static versus Non-Static Methods</vt:lpstr>
      <vt:lpstr>Write Documentation for “Rational” Class</vt:lpstr>
      <vt:lpstr>Submit Your Quiz Answer, Codes &amp; Documentations in a single submission to BlackBoard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GNG1106</dc:title>
  <dc:creator>Herrberk</dc:creator>
  <cp:lastModifiedBy>Felix Lallouz</cp:lastModifiedBy>
  <cp:revision>256</cp:revision>
  <dcterms:created xsi:type="dcterms:W3CDTF">2015-09-23T16:26:39Z</dcterms:created>
  <dcterms:modified xsi:type="dcterms:W3CDTF">2016-02-04T01:36:24Z</dcterms:modified>
</cp:coreProperties>
</file>