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308" r:id="rId5"/>
    <p:sldId id="309" r:id="rId6"/>
    <p:sldId id="310" r:id="rId7"/>
    <p:sldId id="30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480"/>
    <a:srgbClr val="133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37" autoAdjust="0"/>
    <p:restoredTop sz="94660"/>
  </p:normalViewPr>
  <p:slideViewPr>
    <p:cSldViewPr>
      <p:cViewPr varScale="1">
        <p:scale>
          <a:sx n="50" d="100"/>
          <a:sy n="50" d="100"/>
        </p:scale>
        <p:origin x="106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581400"/>
            <a:ext cx="6400800" cy="609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7A713-7007-4913-B2CB-7614D15284D3}"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03317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7A713-7007-4913-B2CB-7614D15284D3}"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31800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7A713-7007-4913-B2CB-7614D15284D3}"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7A713-7007-4913-B2CB-7614D15284D3}"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7A713-7007-4913-B2CB-7614D15284D3}" type="datetimeFigureOut">
              <a:rPr lang="en-US" smtClean="0"/>
              <a:t>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7A713-7007-4913-B2CB-7614D15284D3}" type="datetimeFigureOut">
              <a:rPr lang="en-US" smtClean="0"/>
              <a:t>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A713-7007-4913-B2CB-7614D15284D3}" type="datetimeFigureOut">
              <a:rPr lang="en-US" smtClean="0"/>
              <a:t>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7A713-7007-4913-B2CB-7614D15284D3}"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t>‹#›</a:t>
            </a:fld>
            <a:endParaRPr lang="en-US"/>
          </a:p>
        </p:txBody>
      </p:sp>
    </p:spTree>
    <p:extLst>
      <p:ext uri="{BB962C8B-B14F-4D97-AF65-F5344CB8AC3E}">
        <p14:creationId xmlns:p14="http://schemas.microsoft.com/office/powerpoint/2010/main"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648200"/>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a:noFill/>
        </p:spPr>
        <p:txBody>
          <a:bodyPr vert="horz" lIns="91440" tIns="45720" rIns="91440" bIns="45720" rtlCol="0" anchor="ctr"/>
          <a:lstStyle>
            <a:lvl1pPr algn="l">
              <a:defRPr sz="1200">
                <a:solidFill>
                  <a:schemeClr val="bg1"/>
                </a:solidFill>
              </a:defRPr>
            </a:lvl1pPr>
          </a:lstStyle>
          <a:p>
            <a:fld id="{8AC7A713-7007-4913-B2CB-7614D15284D3}" type="datetimeFigureOut">
              <a:rPr lang="en-US" smtClean="0"/>
              <a:pPr/>
              <a:t>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a:noFill/>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a:noFill/>
        </p:spPr>
        <p:txBody>
          <a:bodyPr vert="horz" lIns="91440" tIns="45720" rIns="91440" bIns="45720" rtlCol="0" anchor="ctr"/>
          <a:lstStyle>
            <a:lvl1pPr algn="r">
              <a:defRPr sz="1200">
                <a:solidFill>
                  <a:schemeClr val="bg1"/>
                </a:solidFill>
              </a:defRPr>
            </a:lvl1pPr>
          </a:lstStyle>
          <a:p>
            <a:fld id="{7BEB5BB6-300C-4D5B-9AC3-521233952C76}" type="slidenum">
              <a:rPr lang="en-US" smtClean="0"/>
              <a:pPr/>
              <a:t>‹#›</a:t>
            </a:fld>
            <a:endParaRPr lang="en-US"/>
          </a:p>
        </p:txBody>
      </p:sp>
    </p:spTree>
    <p:extLst>
      <p:ext uri="{BB962C8B-B14F-4D97-AF65-F5344CB8AC3E}">
        <p14:creationId xmlns:p14="http://schemas.microsoft.com/office/powerpoint/2010/main" val="415007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effectLst/>
          <a:latin typeface="Microsoft New Tai Lue" panose="020B0502040204020203" pitchFamily="34" charset="0"/>
          <a:ea typeface="+mn-ea"/>
          <a:cs typeface="Microsoft New Tai Lue"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effectLst/>
          <a:latin typeface="Microsoft New Tai Lue" panose="020B0502040204020203" pitchFamily="34" charset="0"/>
          <a:ea typeface="+mn-ea"/>
          <a:cs typeface="Microsoft New Tai Lue"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effectLst/>
          <a:latin typeface="Microsoft New Tai Lue" panose="020B0502040204020203" pitchFamily="34" charset="0"/>
          <a:ea typeface="+mn-ea"/>
          <a:cs typeface="Microsoft New Tai Lue"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effectLst/>
          <a:latin typeface="Microsoft New Tai Lue" panose="020B0502040204020203" pitchFamily="34" charset="0"/>
          <a:ea typeface="+mn-ea"/>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806847"/>
            <a:ext cx="7772400" cy="1470025"/>
          </a:xfrm>
        </p:spPr>
        <p:txBody>
          <a:bodyPr/>
          <a:lstStyle/>
          <a:p>
            <a:r>
              <a:rPr lang="en-CA" sz="9600" dirty="0" smtClean="0">
                <a:latin typeface="+mj-lt"/>
                <a:ea typeface="Microsoft JhengHei" panose="020B0604030504040204" pitchFamily="34" charset="-120"/>
              </a:rPr>
              <a:t>ITI1121</a:t>
            </a:r>
            <a:r>
              <a:rPr lang="tr-TR" sz="9600" dirty="0" smtClean="0">
                <a:latin typeface="+mj-lt"/>
                <a:ea typeface="Microsoft JhengHei" panose="020B0604030504040204" pitchFamily="34" charset="-120"/>
              </a:rPr>
              <a:t>A</a:t>
            </a:r>
            <a:endParaRPr lang="en-US" sz="9600" dirty="0">
              <a:latin typeface="+mj-lt"/>
              <a:ea typeface="Microsoft JhengHei" panose="020B0604030504040204" pitchFamily="34" charset="-120"/>
            </a:endParaRPr>
          </a:p>
        </p:txBody>
      </p:sp>
      <p:sp>
        <p:nvSpPr>
          <p:cNvPr id="3" name="Subtitle 2"/>
          <p:cNvSpPr>
            <a:spLocks noGrp="1"/>
          </p:cNvSpPr>
          <p:nvPr>
            <p:ph type="subTitle" idx="1"/>
          </p:nvPr>
        </p:nvSpPr>
        <p:spPr>
          <a:xfrm>
            <a:off x="1371600" y="2204864"/>
            <a:ext cx="6400800" cy="609600"/>
          </a:xfrm>
        </p:spPr>
        <p:txBody>
          <a:bodyPr>
            <a:noAutofit/>
          </a:bodyPr>
          <a:lstStyle/>
          <a:p>
            <a:r>
              <a:rPr lang="tr-TR" sz="2400" dirty="0" smtClean="0">
                <a:solidFill>
                  <a:srgbClr val="FFC000"/>
                </a:solidFill>
              </a:rPr>
              <a:t>LAB #</a:t>
            </a:r>
            <a:r>
              <a:rPr lang="en-CA" sz="2400" dirty="0">
                <a:solidFill>
                  <a:srgbClr val="FFC000"/>
                </a:solidFill>
              </a:rPr>
              <a:t>4</a:t>
            </a:r>
            <a:endParaRPr lang="en-CA" sz="2400" dirty="0" smtClean="0"/>
          </a:p>
          <a:p>
            <a:r>
              <a:rPr lang="en-CA" sz="2400" dirty="0" smtClean="0"/>
              <a:t>Friday 11:30 – 14:30</a:t>
            </a:r>
            <a:endParaRPr lang="en-US" sz="2400" dirty="0"/>
          </a:p>
        </p:txBody>
      </p:sp>
      <p:sp>
        <p:nvSpPr>
          <p:cNvPr id="4" name="Subtitle 2"/>
          <p:cNvSpPr txBox="1">
            <a:spLocks/>
          </p:cNvSpPr>
          <p:nvPr/>
        </p:nvSpPr>
        <p:spPr>
          <a:xfrm>
            <a:off x="1371600" y="3179440"/>
            <a:ext cx="6400800"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tr-TR" dirty="0" smtClean="0"/>
              <a:t>Professor: </a:t>
            </a:r>
            <a:r>
              <a:rPr lang="en-CA" dirty="0" err="1" smtClean="0"/>
              <a:t>Nour</a:t>
            </a:r>
            <a:r>
              <a:rPr lang="en-CA" dirty="0" smtClean="0"/>
              <a:t> El-</a:t>
            </a:r>
            <a:r>
              <a:rPr lang="en-CA" dirty="0" err="1" smtClean="0"/>
              <a:t>Kadri</a:t>
            </a:r>
            <a:endParaRPr lang="en-US" dirty="0"/>
          </a:p>
        </p:txBody>
      </p:sp>
      <p:sp>
        <p:nvSpPr>
          <p:cNvPr id="5" name="Subtitle 2"/>
          <p:cNvSpPr txBox="1">
            <a:spLocks/>
          </p:cNvSpPr>
          <p:nvPr/>
        </p:nvSpPr>
        <p:spPr>
          <a:xfrm>
            <a:off x="1411560" y="3861048"/>
            <a:ext cx="6400800"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tr-TR" dirty="0" smtClean="0"/>
              <a:t>TA: Berk Soysal</a:t>
            </a:r>
            <a:endParaRPr lang="en-US" dirty="0"/>
          </a:p>
        </p:txBody>
      </p:sp>
      <p:sp>
        <p:nvSpPr>
          <p:cNvPr id="6" name="Subtitle 2"/>
          <p:cNvSpPr txBox="1">
            <a:spLocks/>
          </p:cNvSpPr>
          <p:nvPr/>
        </p:nvSpPr>
        <p:spPr>
          <a:xfrm>
            <a:off x="1403648" y="4475584"/>
            <a:ext cx="6400800"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tr-TR" sz="2400" dirty="0" smtClean="0">
                <a:solidFill>
                  <a:srgbClr val="FF0000"/>
                </a:solidFill>
              </a:rPr>
              <a:t>bsoys096@uottawa.ca</a:t>
            </a:r>
            <a:endParaRPr lang="en-US" sz="2400" dirty="0">
              <a:solidFill>
                <a:srgbClr val="FF0000"/>
              </a:solidFill>
            </a:endParaRPr>
          </a:p>
        </p:txBody>
      </p:sp>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4941168"/>
            <a:ext cx="9144000" cy="7920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Subtitle 2"/>
          <p:cNvSpPr txBox="1">
            <a:spLocks/>
          </p:cNvSpPr>
          <p:nvPr/>
        </p:nvSpPr>
        <p:spPr>
          <a:xfrm>
            <a:off x="1426056" y="4941168"/>
            <a:ext cx="6400800" cy="60960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sz="2000" b="1" dirty="0" smtClean="0"/>
              <a:t>Office Hour: Fridays 15:00 – 16:00</a:t>
            </a:r>
          </a:p>
          <a:p>
            <a:r>
              <a:rPr lang="en-CA" sz="2000" b="1" dirty="0" smtClean="0"/>
              <a:t>Office Location: SITE 5000D</a:t>
            </a:r>
            <a:endParaRPr lang="en-US" sz="2000" b="1" dirty="0"/>
          </a:p>
        </p:txBody>
      </p:sp>
      <p:sp>
        <p:nvSpPr>
          <p:cNvPr id="12" name="Subtitle 2"/>
          <p:cNvSpPr txBox="1">
            <a:spLocks/>
          </p:cNvSpPr>
          <p:nvPr/>
        </p:nvSpPr>
        <p:spPr>
          <a:xfrm>
            <a:off x="1411560" y="5733256"/>
            <a:ext cx="6400800"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sz="2800" dirty="0" smtClean="0"/>
              <a:t>Download this ppt. </a:t>
            </a:r>
            <a:r>
              <a:rPr lang="en-CA" sz="2800" dirty="0"/>
              <a:t>-</a:t>
            </a:r>
            <a:r>
              <a:rPr lang="en-CA" sz="2800" dirty="0" smtClean="0"/>
              <a:t> </a:t>
            </a:r>
            <a:r>
              <a:rPr lang="en-CA" sz="2800" dirty="0" smtClean="0">
                <a:solidFill>
                  <a:srgbClr val="FFC000"/>
                </a:solidFill>
              </a:rPr>
              <a:t>http://uottawa.ml</a:t>
            </a:r>
            <a:endParaRPr lang="en-US" sz="2800" dirty="0">
              <a:solidFill>
                <a:srgbClr val="FFC000"/>
              </a:solidFill>
            </a:endParaRPr>
          </a:p>
        </p:txBody>
      </p:sp>
      <p:pic>
        <p:nvPicPr>
          <p:cNvPr id="1028" name="Picture 4" descr="http://howtolearn.me/wp-content/uploads/2014/05/jav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08" y="392800"/>
            <a:ext cx="1835696" cy="1123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5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3568" y="2461595"/>
            <a:ext cx="7772400" cy="3049513"/>
          </a:xfrm>
        </p:spPr>
        <p:txBody>
          <a:bodyPr/>
          <a:lstStyle/>
          <a:p>
            <a:pPr algn="l"/>
            <a:r>
              <a:rPr lang="en-CA" sz="2800" b="0" dirty="0">
                <a:ln>
                  <a:noFill/>
                </a:ln>
                <a:effectLst/>
              </a:rPr>
              <a:t>Inheritance is one of </a:t>
            </a:r>
            <a:r>
              <a:rPr lang="en-CA" sz="2800" b="0" dirty="0" smtClean="0">
                <a:ln>
                  <a:noFill/>
                </a:ln>
                <a:effectLst/>
              </a:rPr>
              <a:t>the most important features </a:t>
            </a:r>
            <a:r>
              <a:rPr lang="en-CA" sz="2800" b="0" dirty="0">
                <a:ln>
                  <a:noFill/>
                </a:ln>
                <a:effectLst/>
              </a:rPr>
              <a:t>of Object-Oriented Programming (</a:t>
            </a:r>
            <a:r>
              <a:rPr lang="en-CA" sz="2800" b="0" dirty="0" smtClean="0">
                <a:ln>
                  <a:noFill/>
                </a:ln>
                <a:effectLst/>
              </a:rPr>
              <a:t>OOP).</a:t>
            </a:r>
            <a:r>
              <a:rPr lang="en-CA" sz="2800" b="0" dirty="0">
                <a:ln>
                  <a:noFill/>
                </a:ln>
                <a:effectLst/>
              </a:rPr>
              <a:t/>
            </a:r>
            <a:br>
              <a:rPr lang="en-CA" sz="2800" b="0" dirty="0">
                <a:ln>
                  <a:noFill/>
                </a:ln>
                <a:effectLst/>
              </a:rPr>
            </a:br>
            <a:r>
              <a:rPr lang="en-CA" sz="2800" b="0" dirty="0" smtClean="0">
                <a:ln>
                  <a:noFill/>
                </a:ln>
                <a:effectLst/>
              </a:rPr>
              <a:t/>
            </a:r>
            <a:br>
              <a:rPr lang="en-CA" sz="2800" b="0" dirty="0" smtClean="0">
                <a:ln>
                  <a:noFill/>
                </a:ln>
                <a:effectLst/>
              </a:rPr>
            </a:br>
            <a:r>
              <a:rPr lang="en-CA" sz="2800" b="0" dirty="0" smtClean="0">
                <a:ln>
                  <a:noFill/>
                </a:ln>
                <a:effectLst/>
              </a:rPr>
              <a:t>Inheritance </a:t>
            </a:r>
            <a:r>
              <a:rPr lang="en-CA" sz="2800" b="0" dirty="0">
                <a:ln>
                  <a:noFill/>
                </a:ln>
                <a:effectLst/>
              </a:rPr>
              <a:t>allows a class to </a:t>
            </a:r>
            <a:r>
              <a:rPr lang="en-CA" sz="2800" b="0" dirty="0" smtClean="0">
                <a:ln>
                  <a:noFill/>
                </a:ln>
                <a:effectLst/>
              </a:rPr>
              <a:t>get the </a:t>
            </a:r>
            <a:r>
              <a:rPr lang="en-CA" sz="2800" b="0" dirty="0">
                <a:ln>
                  <a:noFill/>
                </a:ln>
                <a:solidFill>
                  <a:srgbClr val="FFC000"/>
                </a:solidFill>
                <a:effectLst/>
              </a:rPr>
              <a:t>properties</a:t>
            </a:r>
            <a:r>
              <a:rPr lang="en-CA" sz="2800" b="0" dirty="0">
                <a:ln>
                  <a:noFill/>
                </a:ln>
                <a:effectLst/>
              </a:rPr>
              <a:t> and </a:t>
            </a:r>
            <a:r>
              <a:rPr lang="en-CA" sz="2800" b="0" dirty="0">
                <a:ln>
                  <a:noFill/>
                </a:ln>
                <a:solidFill>
                  <a:srgbClr val="FFC000"/>
                </a:solidFill>
                <a:effectLst/>
              </a:rPr>
              <a:t>methods</a:t>
            </a:r>
            <a:r>
              <a:rPr lang="en-CA" sz="2800" b="0" dirty="0">
                <a:ln>
                  <a:noFill/>
                </a:ln>
                <a:effectLst/>
              </a:rPr>
              <a:t> of another class. In other words, the derived class inherits the states and behaviors from the base class. The derived class is also called </a:t>
            </a:r>
            <a:r>
              <a:rPr lang="en-CA" sz="2800" b="0" dirty="0">
                <a:ln>
                  <a:noFill/>
                </a:ln>
                <a:solidFill>
                  <a:srgbClr val="FF0000"/>
                </a:solidFill>
                <a:effectLst/>
              </a:rPr>
              <a:t>subclass</a:t>
            </a:r>
            <a:r>
              <a:rPr lang="en-CA" sz="2800" b="0" dirty="0">
                <a:ln>
                  <a:noFill/>
                </a:ln>
                <a:effectLst/>
              </a:rPr>
              <a:t> and the base class is also known as </a:t>
            </a:r>
            <a:r>
              <a:rPr lang="en-CA" sz="2800" b="0" dirty="0">
                <a:ln>
                  <a:noFill/>
                </a:ln>
                <a:solidFill>
                  <a:srgbClr val="FF0000"/>
                </a:solidFill>
                <a:effectLst/>
              </a:rPr>
              <a:t>super-class</a:t>
            </a:r>
            <a:r>
              <a:rPr lang="en-CA" sz="2800" b="0" dirty="0">
                <a:ln>
                  <a:noFill/>
                </a:ln>
                <a:effectLst/>
              </a:rPr>
              <a:t>. </a:t>
            </a:r>
          </a:p>
        </p:txBody>
      </p:sp>
      <p:sp>
        <p:nvSpPr>
          <p:cNvPr id="9" name="Title 1"/>
          <p:cNvSpPr txBox="1">
            <a:spLocks/>
          </p:cNvSpPr>
          <p:nvPr/>
        </p:nvSpPr>
        <p:spPr>
          <a:xfrm>
            <a:off x="793812" y="37157"/>
            <a:ext cx="7772400" cy="1115541"/>
          </a:xfrm>
          <a:prstGeom prst="rect">
            <a:avLst/>
          </a:prstGeom>
          <a:noFill/>
        </p:spPr>
        <p:txBody>
          <a:bodyPr vert="horz" lIns="91440" tIns="45720" rIns="91440" bIns="45720" rtlCol="0" anchor="b">
            <a:noAutofit/>
          </a:bodyPr>
          <a:lstStyle>
            <a:lvl1pPr algn="ctr" defTabSz="914400" rtl="0" eaLnBrk="1" latinLnBrk="0" hangingPunct="1">
              <a:spcBef>
                <a:spcPct val="0"/>
              </a:spcBef>
              <a:buNone/>
              <a:defRPr sz="60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a:lstStyle>
          <a:p>
            <a:r>
              <a:rPr lang="en-CA" sz="4400" dirty="0" smtClean="0"/>
              <a:t>Inheritance</a:t>
            </a:r>
            <a:endParaRPr lang="en-CA" sz="4400" dirty="0"/>
          </a:p>
        </p:txBody>
      </p:sp>
    </p:spTree>
    <p:extLst>
      <p:ext uri="{BB962C8B-B14F-4D97-AF65-F5344CB8AC3E}">
        <p14:creationId xmlns:p14="http://schemas.microsoft.com/office/powerpoint/2010/main" val="2747070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793812" y="37157"/>
            <a:ext cx="7772400" cy="1115541"/>
          </a:xfrm>
          <a:prstGeom prst="rect">
            <a:avLst/>
          </a:prstGeom>
          <a:noFill/>
        </p:spPr>
        <p:txBody>
          <a:bodyPr vert="horz" lIns="91440" tIns="45720" rIns="91440" bIns="45720" rtlCol="0" anchor="b">
            <a:noAutofit/>
          </a:bodyPr>
          <a:lstStyle>
            <a:lvl1pPr algn="ctr" defTabSz="914400" rtl="0" eaLnBrk="1" latinLnBrk="0" hangingPunct="1">
              <a:spcBef>
                <a:spcPct val="0"/>
              </a:spcBef>
              <a:buNone/>
              <a:defRPr sz="60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a:lstStyle>
          <a:p>
            <a:r>
              <a:rPr lang="en-CA" sz="4400" dirty="0" smtClean="0"/>
              <a:t>Inheritance Example</a:t>
            </a:r>
            <a:endParaRPr lang="en-CA" sz="4400" dirty="0"/>
          </a:p>
        </p:txBody>
      </p:sp>
      <p:sp>
        <p:nvSpPr>
          <p:cNvPr id="4" name="Rounded Rectangle 3"/>
          <p:cNvSpPr/>
          <p:nvPr/>
        </p:nvSpPr>
        <p:spPr>
          <a:xfrm>
            <a:off x="3506650" y="5020408"/>
            <a:ext cx="2376264" cy="8468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b="1" dirty="0" smtClean="0"/>
              <a:t>Vehicle.java</a:t>
            </a:r>
            <a:endParaRPr lang="en-CA" sz="3200" b="1" dirty="0"/>
          </a:p>
        </p:txBody>
      </p:sp>
      <p:sp>
        <p:nvSpPr>
          <p:cNvPr id="10" name="Rounded Rectangle 9"/>
          <p:cNvSpPr/>
          <p:nvPr/>
        </p:nvSpPr>
        <p:spPr>
          <a:xfrm>
            <a:off x="2837148" y="5119800"/>
            <a:ext cx="669502" cy="7302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3200" b="1" dirty="0"/>
          </a:p>
        </p:txBody>
      </p:sp>
      <p:sp>
        <p:nvSpPr>
          <p:cNvPr id="5" name="Oval 4"/>
          <p:cNvSpPr/>
          <p:nvPr/>
        </p:nvSpPr>
        <p:spPr>
          <a:xfrm>
            <a:off x="3171899" y="5739918"/>
            <a:ext cx="432048" cy="4320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1" name="Oval 10"/>
          <p:cNvSpPr/>
          <p:nvPr/>
        </p:nvSpPr>
        <p:spPr>
          <a:xfrm>
            <a:off x="4980582" y="5739918"/>
            <a:ext cx="432048" cy="4320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2050" name="Picture 2" descr="http://www.clipartlord.com/wp-content/uploads/2015/07/sports-car1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378" y="2651601"/>
            <a:ext cx="2137420" cy="13216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lker.com/cliparts/O/5/s/R/U/p/truck-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395508"/>
            <a:ext cx="3368245" cy="151009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2570546" y="3905605"/>
            <a:ext cx="625252" cy="966484"/>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412630" y="3905605"/>
            <a:ext cx="753852" cy="908841"/>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938956" y="1654893"/>
            <a:ext cx="2376264" cy="846856"/>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b="1" dirty="0" smtClean="0">
                <a:solidFill>
                  <a:schemeClr val="bg1"/>
                </a:solidFill>
              </a:rPr>
              <a:t>Car.java</a:t>
            </a:r>
            <a:endParaRPr lang="en-CA" sz="3200" b="1" dirty="0">
              <a:solidFill>
                <a:schemeClr val="bg1"/>
              </a:solidFill>
            </a:endParaRPr>
          </a:p>
        </p:txBody>
      </p:sp>
      <p:sp>
        <p:nvSpPr>
          <p:cNvPr id="19" name="Rounded Rectangle 18"/>
          <p:cNvSpPr/>
          <p:nvPr/>
        </p:nvSpPr>
        <p:spPr>
          <a:xfrm>
            <a:off x="5789556" y="1379355"/>
            <a:ext cx="2376264" cy="846856"/>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b="1" dirty="0" smtClean="0">
                <a:solidFill>
                  <a:schemeClr val="bg1"/>
                </a:solidFill>
              </a:rPr>
              <a:t>Truck.java</a:t>
            </a:r>
            <a:endParaRPr lang="en-CA" sz="3200" b="1" dirty="0">
              <a:solidFill>
                <a:schemeClr val="bg1"/>
              </a:solidFill>
            </a:endParaRPr>
          </a:p>
        </p:txBody>
      </p:sp>
    </p:spTree>
    <p:extLst>
      <p:ext uri="{BB962C8B-B14F-4D97-AF65-F5344CB8AC3E}">
        <p14:creationId xmlns:p14="http://schemas.microsoft.com/office/powerpoint/2010/main" val="314261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770601" y="594713"/>
            <a:ext cx="7772400" cy="1115541"/>
          </a:xfrm>
          <a:prstGeom prst="rect">
            <a:avLst/>
          </a:prstGeom>
          <a:noFill/>
        </p:spPr>
        <p:txBody>
          <a:bodyPr vert="horz" lIns="91440" tIns="45720" rIns="91440" bIns="45720" rtlCol="0" anchor="b">
            <a:noAutofit/>
          </a:bodyPr>
          <a:lstStyle>
            <a:lvl1pPr algn="ctr" defTabSz="914400" rtl="0" eaLnBrk="1" latinLnBrk="0" hangingPunct="1">
              <a:spcBef>
                <a:spcPct val="0"/>
              </a:spcBef>
              <a:buNone/>
              <a:defRPr sz="60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a:lstStyle>
          <a:p>
            <a:r>
              <a:rPr lang="en-CA" sz="4400" dirty="0" smtClean="0"/>
              <a:t>Java Graphical User Interface (GUI)</a:t>
            </a:r>
            <a:endParaRPr lang="en-CA" sz="4400" dirty="0"/>
          </a:p>
        </p:txBody>
      </p:sp>
      <p:sp>
        <p:nvSpPr>
          <p:cNvPr id="2" name="Title 1"/>
          <p:cNvSpPr>
            <a:spLocks noGrp="1"/>
          </p:cNvSpPr>
          <p:nvPr>
            <p:ph type="ctrTitle"/>
          </p:nvPr>
        </p:nvSpPr>
        <p:spPr>
          <a:xfrm>
            <a:off x="467544" y="1016457"/>
            <a:ext cx="8551931" cy="4991018"/>
          </a:xfrm>
          <a:ln>
            <a:noFill/>
          </a:ln>
        </p:spPr>
        <p:txBody>
          <a:bodyPr/>
          <a:lstStyle/>
          <a:p>
            <a:pPr algn="l"/>
            <a:r>
              <a:rPr lang="en-CA" sz="2800" b="0" dirty="0">
                <a:ln>
                  <a:noFill/>
                </a:ln>
                <a:solidFill>
                  <a:srgbClr val="FF0000"/>
                </a:solidFill>
                <a:effectLst/>
              </a:rPr>
              <a:t>Swing</a:t>
            </a:r>
            <a:r>
              <a:rPr lang="en-CA" sz="2800" b="0" dirty="0">
                <a:ln>
                  <a:noFill/>
                </a:ln>
                <a:effectLst/>
              </a:rPr>
              <a:t> is a GUI widget toolkit for Java. It is part of Oracle's </a:t>
            </a:r>
            <a:r>
              <a:rPr lang="en-CA" sz="2800" b="0" dirty="0">
                <a:ln>
                  <a:noFill/>
                </a:ln>
                <a:solidFill>
                  <a:srgbClr val="FFC000"/>
                </a:solidFill>
                <a:effectLst/>
              </a:rPr>
              <a:t>Java Foundation Classes </a:t>
            </a:r>
            <a:r>
              <a:rPr lang="en-CA" sz="2800" b="0" dirty="0">
                <a:ln>
                  <a:noFill/>
                </a:ln>
                <a:effectLst/>
              </a:rPr>
              <a:t>(JFC) – an API for providing a graphical user interface (GUI) for Java programs</a:t>
            </a:r>
            <a:r>
              <a:rPr lang="en-CA" sz="2800" b="0" dirty="0" smtClean="0">
                <a:ln>
                  <a:noFill/>
                </a:ln>
                <a:effectLst/>
              </a:rPr>
              <a:t>.</a:t>
            </a:r>
            <a:br>
              <a:rPr lang="en-CA" sz="2800" b="0" dirty="0" smtClean="0">
                <a:ln>
                  <a:noFill/>
                </a:ln>
                <a:effectLst/>
              </a:rPr>
            </a:br>
            <a:r>
              <a:rPr lang="en-CA" sz="2800" b="0" dirty="0">
                <a:ln>
                  <a:noFill/>
                </a:ln>
                <a:effectLst/>
              </a:rPr>
              <a:t/>
            </a:r>
            <a:br>
              <a:rPr lang="en-CA" sz="2800" b="0" dirty="0">
                <a:ln>
                  <a:noFill/>
                </a:ln>
                <a:effectLst/>
              </a:rPr>
            </a:br>
            <a:r>
              <a:rPr lang="en-CA" sz="2800" b="0" dirty="0">
                <a:ln>
                  <a:noFill/>
                </a:ln>
                <a:effectLst/>
              </a:rPr>
              <a:t>Swing was developed to provide a more sophisticated set of GUI components than the earlier </a:t>
            </a:r>
            <a:r>
              <a:rPr lang="en-CA" sz="2800" b="0" dirty="0">
                <a:ln>
                  <a:noFill/>
                </a:ln>
                <a:solidFill>
                  <a:srgbClr val="FF0000"/>
                </a:solidFill>
                <a:effectLst/>
              </a:rPr>
              <a:t>Abstract Window Toolkit </a:t>
            </a:r>
            <a:r>
              <a:rPr lang="en-CA" sz="2800" b="0" dirty="0">
                <a:ln>
                  <a:noFill/>
                </a:ln>
                <a:effectLst/>
              </a:rPr>
              <a:t>(AWT).</a:t>
            </a:r>
            <a:br>
              <a:rPr lang="en-CA" sz="2800" b="0" dirty="0">
                <a:ln>
                  <a:noFill/>
                </a:ln>
                <a:effectLst/>
              </a:rPr>
            </a:br>
            <a:endParaRPr lang="en-CA" sz="2800" b="0" dirty="0">
              <a:ln>
                <a:noFill/>
              </a:ln>
              <a:effectLst/>
            </a:endParaRPr>
          </a:p>
        </p:txBody>
      </p:sp>
    </p:spTree>
    <p:extLst>
      <p:ext uri="{BB962C8B-B14F-4D97-AF65-F5344CB8AC3E}">
        <p14:creationId xmlns:p14="http://schemas.microsoft.com/office/powerpoint/2010/main" val="3515545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472008" y="-114324"/>
            <a:ext cx="7772400" cy="1115541"/>
          </a:xfrm>
          <a:prstGeom prst="rect">
            <a:avLst/>
          </a:prstGeom>
          <a:noFill/>
        </p:spPr>
        <p:txBody>
          <a:bodyPr vert="horz" lIns="91440" tIns="45720" rIns="91440" bIns="45720" rtlCol="0" anchor="b">
            <a:noAutofit/>
          </a:bodyPr>
          <a:lstStyle>
            <a:lvl1pPr algn="ctr" defTabSz="914400" rtl="0" eaLnBrk="1" latinLnBrk="0" hangingPunct="1">
              <a:spcBef>
                <a:spcPct val="0"/>
              </a:spcBef>
              <a:buNone/>
              <a:defRPr sz="60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a:lstStyle>
          <a:p>
            <a:r>
              <a:rPr lang="en-CA" sz="3600" dirty="0" smtClean="0"/>
              <a:t>Anatomy of an Application GUI</a:t>
            </a:r>
            <a:endParaRPr lang="en-CA" sz="3600" dirty="0"/>
          </a:p>
        </p:txBody>
      </p:sp>
      <p:pic>
        <p:nvPicPr>
          <p:cNvPr id="4098" name="Picture 2" descr="http://image.slidesharecdn.com/homeantondownloadsjava2-swing-090623163718-phpapp01/95/java2-swing-6-728.jpg?cb=1245775068"/>
          <p:cNvPicPr>
            <a:picLocks noChangeAspect="1" noChangeArrowheads="1"/>
          </p:cNvPicPr>
          <p:nvPr/>
        </p:nvPicPr>
        <p:blipFill rotWithShape="1">
          <a:blip r:embed="rId3">
            <a:extLst>
              <a:ext uri="{28A0092B-C50C-407E-A947-70E740481C1C}">
                <a14:useLocalDpi xmlns:a14="http://schemas.microsoft.com/office/drawing/2010/main" val="0"/>
              </a:ext>
            </a:extLst>
          </a:blip>
          <a:srcRect t="16328"/>
          <a:stretch/>
        </p:blipFill>
        <p:spPr bwMode="auto">
          <a:xfrm>
            <a:off x="827584" y="1050561"/>
            <a:ext cx="7488832" cy="46971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2412" y="5761286"/>
            <a:ext cx="9091264" cy="830997"/>
          </a:xfrm>
          <a:prstGeom prst="rect">
            <a:avLst/>
          </a:prstGeom>
        </p:spPr>
        <p:txBody>
          <a:bodyPr wrap="square">
            <a:spAutoFit/>
          </a:bodyPr>
          <a:lstStyle/>
          <a:p>
            <a:r>
              <a:rPr lang="en-CA" sz="2400" b="1" dirty="0" err="1" smtClean="0">
                <a:solidFill>
                  <a:schemeClr val="bg1"/>
                </a:solidFill>
              </a:rPr>
              <a:t>JFrame</a:t>
            </a:r>
            <a:r>
              <a:rPr lang="en-CA" sz="2400" dirty="0" smtClean="0">
                <a:solidFill>
                  <a:schemeClr val="bg1"/>
                </a:solidFill>
              </a:rPr>
              <a:t>:</a:t>
            </a:r>
            <a:r>
              <a:rPr lang="en-CA" sz="2400" dirty="0" smtClean="0">
                <a:solidFill>
                  <a:srgbClr val="FFC000"/>
                </a:solidFill>
              </a:rPr>
              <a:t> a heavy-weight </a:t>
            </a:r>
            <a:r>
              <a:rPr lang="en-CA" sz="2400" dirty="0">
                <a:solidFill>
                  <a:srgbClr val="FFC000"/>
                </a:solidFill>
              </a:rPr>
              <a:t>container used as the top-level window. </a:t>
            </a:r>
            <a:endParaRPr lang="en-CA" sz="2400" dirty="0" smtClean="0">
              <a:solidFill>
                <a:srgbClr val="FFC000"/>
              </a:solidFill>
            </a:endParaRPr>
          </a:p>
          <a:p>
            <a:r>
              <a:rPr lang="en-CA" sz="2400" b="1" dirty="0" err="1" smtClean="0">
                <a:solidFill>
                  <a:schemeClr val="bg1"/>
                </a:solidFill>
              </a:rPr>
              <a:t>JPanel</a:t>
            </a:r>
            <a:r>
              <a:rPr lang="en-CA" sz="2400" b="1" dirty="0" smtClean="0">
                <a:solidFill>
                  <a:schemeClr val="bg1"/>
                </a:solidFill>
              </a:rPr>
              <a:t>:</a:t>
            </a:r>
            <a:r>
              <a:rPr lang="en-CA" sz="2400" dirty="0" smtClean="0">
                <a:solidFill>
                  <a:srgbClr val="FFC000"/>
                </a:solidFill>
              </a:rPr>
              <a:t> </a:t>
            </a:r>
            <a:r>
              <a:rPr lang="en-CA" sz="2400" dirty="0">
                <a:solidFill>
                  <a:srgbClr val="FFC000"/>
                </a:solidFill>
              </a:rPr>
              <a:t>a </a:t>
            </a:r>
            <a:r>
              <a:rPr lang="en-CA" sz="2400" dirty="0" smtClean="0">
                <a:solidFill>
                  <a:srgbClr val="FFC000"/>
                </a:solidFill>
              </a:rPr>
              <a:t>light-weight </a:t>
            </a:r>
            <a:r>
              <a:rPr lang="en-CA" sz="2400" dirty="0">
                <a:solidFill>
                  <a:srgbClr val="FFC000"/>
                </a:solidFill>
              </a:rPr>
              <a:t>container used to organize GUI </a:t>
            </a:r>
            <a:r>
              <a:rPr lang="en-CA" sz="2400" dirty="0" smtClean="0">
                <a:solidFill>
                  <a:srgbClr val="FFC000"/>
                </a:solidFill>
              </a:rPr>
              <a:t>components.</a:t>
            </a:r>
            <a:r>
              <a:rPr lang="en-CA" sz="2400" dirty="0">
                <a:solidFill>
                  <a:srgbClr val="FFC000"/>
                </a:solidFill>
              </a:rPr>
              <a:t> </a:t>
            </a:r>
          </a:p>
        </p:txBody>
      </p:sp>
    </p:spTree>
    <p:extLst>
      <p:ext uri="{BB962C8B-B14F-4D97-AF65-F5344CB8AC3E}">
        <p14:creationId xmlns:p14="http://schemas.microsoft.com/office/powerpoint/2010/main" val="118149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					       Prepared by Berk Soysal for ITI1121A</a:t>
            </a:r>
            <a:r>
              <a:rPr lang="tr-TR" sz="1400" b="1" dirty="0" smtClean="0">
                <a:solidFill>
                  <a:schemeClr val="tx1"/>
                </a:solidFill>
              </a:rPr>
              <a:t>								</a:t>
            </a:r>
            <a:endParaRPr lang="en-US" sz="1400" b="1" dirty="0">
              <a:solidFill>
                <a:schemeClr val="tx1"/>
              </a:solidFill>
            </a:endParaRPr>
          </a:p>
        </p:txBody>
      </p:sp>
      <p:pic>
        <p:nvPicPr>
          <p:cNvPr id="1026" name="Picture 2" descr="C:\Users\Herrberk\Desktop\uottawa_ver_black.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904056" y="-114324"/>
            <a:ext cx="7772400" cy="1115541"/>
          </a:xfrm>
          <a:prstGeom prst="rect">
            <a:avLst/>
          </a:prstGeom>
          <a:noFill/>
        </p:spPr>
        <p:txBody>
          <a:bodyPr vert="horz" lIns="91440" tIns="45720" rIns="91440" bIns="45720" rtlCol="0" anchor="b">
            <a:noAutofit/>
          </a:bodyPr>
          <a:lstStyle>
            <a:lvl1pPr algn="ctr" defTabSz="914400" rtl="0" eaLnBrk="1" latinLnBrk="0" hangingPunct="1">
              <a:spcBef>
                <a:spcPct val="0"/>
              </a:spcBef>
              <a:buNone/>
              <a:defRPr sz="6000" b="1" kern="1200">
                <a:ln w="19050">
                  <a:solidFill>
                    <a:schemeClr val="bg1"/>
                  </a:solidFill>
                </a:ln>
                <a:solidFill>
                  <a:schemeClr val="bg1"/>
                </a:solidFill>
                <a:effectLst>
                  <a:outerShdw blurRad="38100" dist="38100" dir="2700000" algn="tl">
                    <a:srgbClr val="000000">
                      <a:alpha val="43137"/>
                    </a:srgbClr>
                  </a:outerShdw>
                </a:effectLst>
                <a:latin typeface="Microsoft New Tai Lue" panose="020B0502040204020203" pitchFamily="34" charset="0"/>
                <a:ea typeface="+mj-ea"/>
                <a:cs typeface="Microsoft New Tai Lue" panose="020B0502040204020203" pitchFamily="34" charset="0"/>
              </a:defRPr>
            </a:lvl1pPr>
          </a:lstStyle>
          <a:p>
            <a:r>
              <a:rPr lang="en-CA" sz="3600" dirty="0" smtClean="0"/>
              <a:t>Let’s Create a GUI !</a:t>
            </a:r>
            <a:endParaRPr lang="en-CA"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662" y="1024036"/>
            <a:ext cx="4838700" cy="5600700"/>
          </a:xfrm>
          <a:prstGeom prst="rect">
            <a:avLst/>
          </a:prstGeom>
        </p:spPr>
      </p:pic>
    </p:spTree>
    <p:extLst>
      <p:ext uri="{BB962C8B-B14F-4D97-AF65-F5344CB8AC3E}">
        <p14:creationId xmlns:p14="http://schemas.microsoft.com/office/powerpoint/2010/main" val="415443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C:\Users\Herrberk\Desktop\uottawa_ver_black.png"/>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8063039" y="188640"/>
            <a:ext cx="959924" cy="8125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8520" y="6624736"/>
            <a:ext cx="9577064" cy="260648"/>
          </a:xfrm>
          <a:prstGeom prst="rect">
            <a:avLst/>
          </a:prstGeom>
          <a:gradFill>
            <a:gsLst>
              <a:gs pos="0">
                <a:srgbClr val="FCE480">
                  <a:alpha val="45000"/>
                </a:srgbClr>
              </a:gs>
              <a:gs pos="85000">
                <a:schemeClr val="accent6">
                  <a:shade val="93000"/>
                  <a:satMod val="130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Subtitle 2"/>
          <p:cNvSpPr txBox="1">
            <a:spLocks/>
          </p:cNvSpPr>
          <p:nvPr/>
        </p:nvSpPr>
        <p:spPr>
          <a:xfrm>
            <a:off x="35496" y="6597352"/>
            <a:ext cx="9865096"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tr-TR" sz="1400" b="1" dirty="0" smtClean="0">
                <a:solidFill>
                  <a:schemeClr val="tx1"/>
                </a:solidFill>
              </a:rPr>
              <a:t>201</a:t>
            </a:r>
            <a:r>
              <a:rPr lang="en-CA" sz="1400" b="1" dirty="0" smtClean="0">
                <a:solidFill>
                  <a:schemeClr val="tx1"/>
                </a:solidFill>
              </a:rPr>
              <a:t>6 Winter</a:t>
            </a:r>
            <a:r>
              <a:rPr lang="tr-TR" sz="1400" b="1" dirty="0" smtClean="0">
                <a:solidFill>
                  <a:schemeClr val="tx1"/>
                </a:solidFill>
              </a:rPr>
              <a:t>								</a:t>
            </a:r>
            <a:endParaRPr lang="en-US" sz="1400" b="1" dirty="0">
              <a:solidFill>
                <a:schemeClr val="tx1"/>
              </a:solidFill>
            </a:endParaRPr>
          </a:p>
        </p:txBody>
      </p:sp>
      <p:sp>
        <p:nvSpPr>
          <p:cNvPr id="9" name="Subtitle 2"/>
          <p:cNvSpPr txBox="1">
            <a:spLocks/>
          </p:cNvSpPr>
          <p:nvPr/>
        </p:nvSpPr>
        <p:spPr>
          <a:xfrm>
            <a:off x="4075856" y="6597352"/>
            <a:ext cx="6400800" cy="609600"/>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bg1"/>
                </a:solidFill>
                <a:effectLst/>
                <a:latin typeface="Microsoft New Tai Lue" panose="020B0502040204020203" pitchFamily="34" charset="0"/>
                <a:ea typeface="+mn-ea"/>
                <a:cs typeface="Microsoft New Tai Lue" panose="020B0502040204020203"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effectLst/>
                <a:latin typeface="Microsoft New Tai Lue" panose="020B0502040204020203" pitchFamily="34" charset="0"/>
                <a:ea typeface="+mn-ea"/>
                <a:cs typeface="Microsoft New Tai Lue" panose="020B0502040204020203"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sz="1400" b="1" dirty="0" smtClean="0">
                <a:solidFill>
                  <a:schemeClr val="tx1"/>
                </a:solidFill>
              </a:rPr>
              <a:t>Download this ppt. </a:t>
            </a:r>
            <a:r>
              <a:rPr lang="en-CA" sz="1400" b="1" dirty="0">
                <a:solidFill>
                  <a:schemeClr val="tx1"/>
                </a:solidFill>
              </a:rPr>
              <a:t>-</a:t>
            </a:r>
            <a:r>
              <a:rPr lang="en-CA" sz="1400" b="1" dirty="0" smtClean="0">
                <a:solidFill>
                  <a:schemeClr val="tx1"/>
                </a:solidFill>
              </a:rPr>
              <a:t> http://uottawa.ml</a:t>
            </a:r>
            <a:endParaRPr lang="en-US" sz="1400" b="1" dirty="0">
              <a:solidFill>
                <a:schemeClr val="tx1"/>
              </a:solidFill>
            </a:endParaRPr>
          </a:p>
        </p:txBody>
      </p:sp>
      <p:sp>
        <p:nvSpPr>
          <p:cNvPr id="7" name="5-Point Star 6"/>
          <p:cNvSpPr/>
          <p:nvPr/>
        </p:nvSpPr>
        <p:spPr>
          <a:xfrm>
            <a:off x="323528" y="4941168"/>
            <a:ext cx="576064" cy="576064"/>
          </a:xfrm>
          <a:prstGeom prst="star5">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 y="1341209"/>
            <a:ext cx="6088757" cy="48817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380312" cy="1421233"/>
          </a:xfrm>
          <a:prstGeom prst="rect">
            <a:avLst/>
          </a:prstGeom>
        </p:spPr>
      </p:pic>
      <p:sp>
        <p:nvSpPr>
          <p:cNvPr id="2" name="Title 1"/>
          <p:cNvSpPr>
            <a:spLocks noGrp="1"/>
          </p:cNvSpPr>
          <p:nvPr>
            <p:ph type="title"/>
          </p:nvPr>
        </p:nvSpPr>
        <p:spPr>
          <a:xfrm>
            <a:off x="4661480" y="2584196"/>
            <a:ext cx="4114800" cy="1143000"/>
          </a:xfrm>
          <a:noFill/>
        </p:spPr>
        <p:txBody>
          <a:bodyPr/>
          <a:lstStyle/>
          <a:p>
            <a:r>
              <a:rPr lang="en-CA" sz="28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Submit Your Quiz Answer(as an image) &amp; Codes in a zip file and in a single submission to </a:t>
            </a:r>
            <a:r>
              <a:rPr lang="en-CA" sz="2800"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BlackBoard</a:t>
            </a:r>
            <a:r>
              <a:rPr lang="en-CA" sz="28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sz="28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3" name="Rectangle 12"/>
          <p:cNvSpPr/>
          <p:nvPr/>
        </p:nvSpPr>
        <p:spPr>
          <a:xfrm>
            <a:off x="35496" y="40957"/>
            <a:ext cx="319447" cy="37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388457" y="1105659"/>
            <a:ext cx="319447" cy="37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60008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Programming-PowerPoint-Template</Template>
  <TotalTime>3934</TotalTime>
  <Words>167</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Microsoft JhengHei</vt:lpstr>
      <vt:lpstr>Arial</vt:lpstr>
      <vt:lpstr>Calibri</vt:lpstr>
      <vt:lpstr>Microsoft New Tai Lue</vt:lpstr>
      <vt:lpstr>Programming-PowerPoint-Template</vt:lpstr>
      <vt:lpstr>ITI1121A</vt:lpstr>
      <vt:lpstr>Inheritance is one of the most important features of Object-Oriented Programming (OOP).  Inheritance allows a class to get the properties and methods of another class. In other words, the derived class inherits the states and behaviors from the base class. The derived class is also called subclass and the base class is also known as super-class. </vt:lpstr>
      <vt:lpstr>PowerPoint Presentation</vt:lpstr>
      <vt:lpstr>Swing is a GUI widget toolkit for Java. It is part of Oracle's Java Foundation Classes (JFC) – an API for providing a graphical user interface (GUI) for Java programs.  Swing was developed to provide a more sophisticated set of GUI components than the earlier Abstract Window Toolkit (AWT). </vt:lpstr>
      <vt:lpstr>PowerPoint Presentation</vt:lpstr>
      <vt:lpstr>PowerPoint Presentation</vt:lpstr>
      <vt:lpstr>Submit Your Quiz Answer(as an image) &amp; Codes in a zip file and in a single submission to BlackBoard.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GNG1106</dc:title>
  <dc:creator>Herrberk</dc:creator>
  <cp:lastModifiedBy>Berk Soysal</cp:lastModifiedBy>
  <cp:revision>276</cp:revision>
  <dcterms:created xsi:type="dcterms:W3CDTF">2015-09-23T16:26:39Z</dcterms:created>
  <dcterms:modified xsi:type="dcterms:W3CDTF">2016-02-08T01:56:12Z</dcterms:modified>
</cp:coreProperties>
</file>