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36" r:id="rId3"/>
    <p:sldId id="360" r:id="rId4"/>
    <p:sldId id="357" r:id="rId5"/>
    <p:sldId id="358" r:id="rId6"/>
    <p:sldId id="344" r:id="rId7"/>
    <p:sldId id="351" r:id="rId8"/>
    <p:sldId id="352" r:id="rId9"/>
    <p:sldId id="353" r:id="rId10"/>
    <p:sldId id="354" r:id="rId11"/>
    <p:sldId id="355" r:id="rId12"/>
    <p:sldId id="356" r:id="rId13"/>
    <p:sldId id="359" r:id="rId14"/>
    <p:sldId id="363" r:id="rId15"/>
    <p:sldId id="364" r:id="rId16"/>
    <p:sldId id="335" r:id="rId17"/>
    <p:sldId id="361" r:id="rId18"/>
    <p:sldId id="362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0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CE480"/>
    <a:srgbClr val="13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>
      <p:cViewPr varScale="1">
        <p:scale>
          <a:sx n="82" d="100"/>
          <a:sy n="82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5E833-0D52-42AF-A94C-F90369CE0649}" type="datetimeFigureOut">
              <a:rPr lang="en-CA" smtClean="0"/>
              <a:t>16-04-01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77171-7830-49D3-9617-0DF2342C4C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7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5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A713-7007-4913-B2CB-7614D15284D3}" type="datetimeFigureOut">
              <a:rPr lang="en-US" smtClean="0"/>
              <a:t>16-04-01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5BB6-300C-4D5B-9AC3-52123395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1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AC7A713-7007-4913-B2CB-7614D15284D3}" type="datetimeFigureOut">
              <a:rPr lang="en-US" smtClean="0"/>
              <a:pPr/>
              <a:t>16-04-01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EB5BB6-300C-4D5B-9AC3-521233952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ln w="19050">
            <a:solidFill>
              <a:schemeClr val="bg1"/>
            </a:solidFill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effectLst/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040" y="806847"/>
            <a:ext cx="7772400" cy="1470025"/>
          </a:xfrm>
        </p:spPr>
        <p:txBody>
          <a:bodyPr/>
          <a:lstStyle/>
          <a:p>
            <a:r>
              <a:rPr lang="en-CA" sz="9600" dirty="0" smtClean="0">
                <a:latin typeface="+mj-lt"/>
                <a:ea typeface="Microsoft JhengHei" panose="020B0604030504040204" pitchFamily="34" charset="-120"/>
              </a:rPr>
              <a:t>ITI1121</a:t>
            </a:r>
            <a:r>
              <a:rPr lang="tr-TR" sz="9600" dirty="0" smtClean="0">
                <a:latin typeface="+mj-lt"/>
                <a:ea typeface="Microsoft JhengHei" panose="020B0604030504040204" pitchFamily="34" charset="-120"/>
              </a:rPr>
              <a:t>A</a:t>
            </a:r>
            <a:endParaRPr lang="en-US" sz="9600" dirty="0">
              <a:latin typeface="+mj-lt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609600"/>
          </a:xfrm>
        </p:spPr>
        <p:txBody>
          <a:bodyPr>
            <a:noAutofit/>
          </a:bodyPr>
          <a:lstStyle/>
          <a:p>
            <a:r>
              <a:rPr lang="tr-TR" sz="2400" dirty="0" smtClean="0">
                <a:solidFill>
                  <a:srgbClr val="FFC000"/>
                </a:solidFill>
              </a:rPr>
              <a:t>LAB #</a:t>
            </a:r>
            <a:r>
              <a:rPr lang="en-CA" sz="2400" dirty="0" smtClean="0">
                <a:solidFill>
                  <a:srgbClr val="FFC000"/>
                </a:solidFill>
              </a:rPr>
              <a:t>10 – April 1, 2016</a:t>
            </a:r>
            <a:endParaRPr lang="en-CA" sz="2400" dirty="0" smtClean="0"/>
          </a:p>
          <a:p>
            <a:r>
              <a:rPr lang="en-CA" sz="2400" dirty="0" smtClean="0"/>
              <a:t>Friday 11:30 – 14:30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179440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Professor: </a:t>
            </a:r>
            <a:r>
              <a:rPr lang="en-CA" dirty="0" err="1" smtClean="0"/>
              <a:t>Nour</a:t>
            </a:r>
            <a:r>
              <a:rPr lang="en-CA" dirty="0" smtClean="0"/>
              <a:t> El-</a:t>
            </a:r>
            <a:r>
              <a:rPr lang="en-CA" dirty="0" err="1" smtClean="0"/>
              <a:t>Kadri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11560" y="386104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TA: Berk Soysal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3648" y="4475584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rgbClr val="FF0000"/>
                </a:solidFill>
              </a:rPr>
              <a:t>bsoys096@uottawa.ca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426056" y="4941168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b="1" dirty="0" smtClean="0"/>
              <a:t>Office Hour: Fridays 15:00 – 16:00</a:t>
            </a:r>
          </a:p>
          <a:p>
            <a:r>
              <a:rPr lang="en-CA" sz="2000" b="1" dirty="0" smtClean="0"/>
              <a:t>Office Location: SITE 5000D</a:t>
            </a:r>
            <a:endParaRPr lang="en-US" sz="2000" b="1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411560" y="5733256"/>
            <a:ext cx="64008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 smtClean="0"/>
              <a:t>Download this ppt. </a:t>
            </a:r>
            <a:r>
              <a:rPr lang="en-CA" sz="2800" dirty="0"/>
              <a:t>-</a:t>
            </a:r>
            <a:r>
              <a:rPr lang="en-CA" sz="2800" dirty="0" smtClean="0"/>
              <a:t> </a:t>
            </a:r>
            <a:r>
              <a:rPr lang="en-CA" sz="2800" dirty="0" smtClean="0">
                <a:solidFill>
                  <a:srgbClr val="FFC000"/>
                </a:solidFill>
              </a:rPr>
              <a:t>http://uottawa.ml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28" name="Picture 4" descr="http://howtolearn.me/wp-content/uploads/2014/05/java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8" y="392800"/>
            <a:ext cx="1835696" cy="11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95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4237856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4847456" y="4114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55576" y="1295181"/>
            <a:ext cx="8229600" cy="2591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while(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it.hasNext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when </a:t>
            </a:r>
            <a:r>
              <a:rPr lang="en-US" altLang="en-US" sz="2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== 3, prints out Tim</a:t>
            </a: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2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5461992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55576" y="1295181"/>
            <a:ext cx="8229600" cy="2591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while(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it.hasNext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when </a:t>
            </a:r>
            <a:r>
              <a:rPr lang="en-US" altLang="en-US" sz="2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== 4, prints out Jack</a:t>
            </a: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7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5461992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55576" y="1295181"/>
            <a:ext cx="8229600" cy="2591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while(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it.hasNext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while loop stops since call to </a:t>
            </a:r>
            <a:r>
              <a:rPr lang="en-US" altLang="en-US" sz="2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returns false</a:t>
            </a: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32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Remove( ) method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5022"/>
            <a:ext cx="8229600" cy="5024537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An </a:t>
            </a:r>
            <a:r>
              <a:rPr lang="en-US" altLang="en-US" dirty="0" smtClean="0">
                <a:latin typeface="Courier New" panose="02070309020205020404" pitchFamily="49" charset="0"/>
              </a:rPr>
              <a:t>Iterator</a:t>
            </a:r>
            <a:r>
              <a:rPr lang="en-US" altLang="en-US" dirty="0" smtClean="0"/>
              <a:t> can be used to remove things from the </a:t>
            </a:r>
            <a:r>
              <a:rPr lang="en-US" altLang="en-US" dirty="0" smtClean="0">
                <a:latin typeface="Courier New" panose="02070309020205020404" pitchFamily="49" charset="0"/>
              </a:rPr>
              <a:t>Collection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Can only be called once per call to </a:t>
            </a:r>
            <a:r>
              <a:rPr lang="en-US" altLang="en-US" dirty="0" smtClean="0">
                <a:latin typeface="Courier New" panose="02070309020205020404" pitchFamily="49" charset="0"/>
              </a:rPr>
              <a:t>next()</a:t>
            </a:r>
          </a:p>
          <a:p>
            <a:pPr eaLnBrk="1" hangingPunct="1"/>
            <a:endParaRPr lang="en-US" altLang="en-US" sz="5100" dirty="0" smtClean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latin typeface="Courier New" panose="02070309020205020404" pitchFamily="49" charset="0"/>
              </a:rPr>
              <a:t>public void 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removeWordsOfLength</a:t>
            </a:r>
            <a:r>
              <a:rPr lang="en-US" altLang="en-US" sz="3400" dirty="0" smtClean="0">
                <a:latin typeface="Courier New" panose="02070309020205020404" pitchFamily="49" charset="0"/>
              </a:rPr>
              <a:t>(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3400" dirty="0" smtClean="0">
                <a:latin typeface="Courier New" panose="02070309020205020404" pitchFamily="49" charset="0"/>
              </a:rPr>
              <a:t> 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3400" dirty="0" smtClean="0">
                <a:latin typeface="Courier New" panose="02070309020205020404" pitchFamily="49" charset="0"/>
              </a:rPr>
              <a:t>) { </a:t>
            </a:r>
          </a:p>
          <a:p>
            <a:pPr eaLnBrk="1" hangingPunct="1">
              <a:buFont typeface="Marlett" pitchFamily="2" charset="2"/>
              <a:buNone/>
            </a:pPr>
            <a:endParaRPr lang="en-US" altLang="en-US" sz="3400" dirty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Iterator&lt;String&gt; it = </a:t>
            </a:r>
            <a:r>
              <a:rPr lang="en-US" altLang="en-US" sz="3400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myList.iterator</a:t>
            </a:r>
            <a:r>
              <a:rPr lang="en-US" altLang="en-US" sz="3400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Marlett" pitchFamily="2" charset="2"/>
              <a:buNone/>
            </a:pPr>
            <a:endParaRPr lang="en-US" altLang="en-US" sz="3400" dirty="0" smtClean="0">
              <a:latin typeface="Courier New" panose="02070309020205020404" pitchFamily="49" charset="0"/>
            </a:endParaRP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latin typeface="Courier New" panose="02070309020205020404" pitchFamily="49" charset="0"/>
              </a:rPr>
              <a:t>	while( 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it.hasNext</a:t>
            </a:r>
            <a:r>
              <a:rPr lang="en-US" altLang="en-US" sz="3400" dirty="0" smtClean="0">
                <a:latin typeface="Courier New" panose="02070309020205020404" pitchFamily="49" charset="0"/>
              </a:rPr>
              <a:t>() ) {</a:t>
            </a:r>
            <a:br>
              <a:rPr lang="en-US" altLang="en-US" sz="3400" dirty="0" smtClean="0">
                <a:latin typeface="Courier New" panose="02070309020205020404" pitchFamily="49" charset="0"/>
              </a:rPr>
            </a:br>
            <a:r>
              <a:rPr lang="en-US" altLang="en-US" sz="3400" dirty="0" smtClean="0">
                <a:latin typeface="Courier New" panose="02070309020205020404" pitchFamily="49" charset="0"/>
              </a:rPr>
              <a:t>   </a:t>
            </a:r>
            <a:r>
              <a:rPr lang="en-US" alt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String temp = </a:t>
            </a:r>
            <a:r>
              <a:rPr lang="en-US" altLang="en-US" sz="3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3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latin typeface="Courier New" panose="02070309020205020404" pitchFamily="49" charset="0"/>
              </a:rPr>
              <a:t>	   if(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temp.length</a:t>
            </a:r>
            <a:r>
              <a:rPr lang="en-US" altLang="en-US" sz="3400" dirty="0" smtClean="0">
                <a:latin typeface="Courier New" panose="02070309020205020404" pitchFamily="49" charset="0"/>
              </a:rPr>
              <a:t>() == </a:t>
            </a:r>
            <a:r>
              <a:rPr lang="en-US" altLang="en-US" sz="3400" dirty="0" err="1" smtClean="0">
                <a:latin typeface="Courier New" panose="02070309020205020404" pitchFamily="49" charset="0"/>
              </a:rPr>
              <a:t>len</a:t>
            </a:r>
            <a:r>
              <a:rPr lang="en-US" altLang="en-US" sz="3400" dirty="0" smtClean="0">
                <a:latin typeface="Courier New" panose="02070309020205020404" pitchFamily="49" charset="0"/>
              </a:rPr>
              <a:t>)</a:t>
            </a:r>
            <a:br>
              <a:rPr lang="en-US" altLang="en-US" sz="3400" dirty="0" smtClean="0">
                <a:latin typeface="Courier New" panose="02070309020205020404" pitchFamily="49" charset="0"/>
              </a:rPr>
            </a:br>
            <a:r>
              <a:rPr lang="en-US" altLang="en-US" sz="3400" dirty="0" smtClean="0">
                <a:latin typeface="Courier New" panose="02070309020205020404" pitchFamily="49" charset="0"/>
              </a:rPr>
              <a:t>	    </a:t>
            </a:r>
            <a:r>
              <a:rPr lang="en-US" altLang="en-US" sz="3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it.remove</a:t>
            </a:r>
            <a:r>
              <a:rPr lang="en-US" altLang="en-US" sz="3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3400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29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9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myList</a:t>
            </a:r>
            <a:r>
              <a:rPr lang="en-US" altLang="en-US" sz="29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= [“dogs”, “cat”, “hats”, “bikes”]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sz="29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resulting list after </a:t>
            </a:r>
            <a:r>
              <a:rPr lang="en-US" altLang="en-US" sz="3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removeWordsOfLength</a:t>
            </a:r>
            <a:r>
              <a:rPr lang="en-US" altLang="en-US" sz="3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(3) ?</a:t>
            </a:r>
          </a:p>
          <a:p>
            <a:pPr eaLnBrk="1" hangingPunct="1"/>
            <a:endParaRPr lang="en-US" altLang="en-US" sz="5100" dirty="0" smtClean="0">
              <a:solidFill>
                <a:srgbClr val="92D050"/>
              </a:solidFill>
            </a:endParaRPr>
          </a:p>
          <a:p>
            <a:pPr eaLnBrk="1" hangingPunct="1"/>
            <a:endParaRPr lang="en-US" altLang="en-US" sz="5100" dirty="0" smtClean="0"/>
          </a:p>
        </p:txBody>
      </p:sp>
      <p:pic>
        <p:nvPicPr>
          <p:cNvPr id="10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18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Nested Classes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5022"/>
            <a:ext cx="8229600" cy="5024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Java, just like methods, variables of a class too can have another class as its member. Writing a class within another is allowed in Java.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/>
              <a:t>class written within is called the </a:t>
            </a:r>
            <a:r>
              <a:rPr lang="en-CA" sz="2400" b="1" dirty="0"/>
              <a:t>nested class</a:t>
            </a:r>
            <a:r>
              <a:rPr lang="en-CA" sz="2400" dirty="0"/>
              <a:t>, and the class that holds the </a:t>
            </a:r>
            <a:r>
              <a:rPr lang="en-CA" sz="2400" dirty="0">
                <a:solidFill>
                  <a:srgbClr val="FFC000"/>
                </a:solidFill>
              </a:rPr>
              <a:t>inner class </a:t>
            </a:r>
            <a:r>
              <a:rPr lang="en-CA" sz="2400" dirty="0"/>
              <a:t>is called the </a:t>
            </a:r>
            <a:r>
              <a:rPr lang="en-CA" sz="2400" b="1" dirty="0">
                <a:solidFill>
                  <a:srgbClr val="FFC000"/>
                </a:solidFill>
              </a:rPr>
              <a:t>outer class</a:t>
            </a:r>
            <a:r>
              <a:rPr lang="en-CA" sz="2400" dirty="0">
                <a:solidFill>
                  <a:srgbClr val="FFC000"/>
                </a:solidFill>
              </a:rPr>
              <a:t>.</a:t>
            </a:r>
            <a:endParaRPr lang="en-US" altLang="en-US" sz="4400" dirty="0" smtClean="0">
              <a:solidFill>
                <a:srgbClr val="FFC000"/>
              </a:solidFill>
            </a:endParaRPr>
          </a:p>
        </p:txBody>
      </p:sp>
      <p:pic>
        <p:nvPicPr>
          <p:cNvPr id="10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3608" y="4365104"/>
            <a:ext cx="3757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class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OuterClass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class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InnerClass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}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4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814119"/>
            <a:ext cx="6808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Inner classes are a security mechanism in Java.</a:t>
            </a:r>
          </a:p>
        </p:txBody>
      </p:sp>
    </p:spTree>
    <p:extLst>
      <p:ext uri="{BB962C8B-B14F-4D97-AF65-F5344CB8AC3E}">
        <p14:creationId xmlns:p14="http://schemas.microsoft.com/office/powerpoint/2010/main" val="335859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Nested Classes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5022"/>
            <a:ext cx="8229600" cy="50245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 know a </a:t>
            </a:r>
            <a:r>
              <a:rPr lang="en-CA" sz="2400" dirty="0" smtClean="0"/>
              <a:t>regular class </a:t>
            </a:r>
            <a:r>
              <a:rPr lang="en-CA" sz="2400" dirty="0"/>
              <a:t>cannot be associated with the access modifier </a:t>
            </a:r>
            <a:r>
              <a:rPr lang="en-CA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private</a:t>
            </a:r>
            <a:r>
              <a:rPr lang="en-CA" sz="2400" dirty="0"/>
              <a:t>, but if we have the class as a member of other class, </a:t>
            </a:r>
            <a:r>
              <a:rPr lang="en-CA" sz="4000" dirty="0">
                <a:solidFill>
                  <a:srgbClr val="FF0000"/>
                </a:solidFill>
              </a:rPr>
              <a:t>then the inner class can be made </a:t>
            </a:r>
            <a:r>
              <a:rPr lang="en-CA" sz="4000" b="1" dirty="0">
                <a:solidFill>
                  <a:srgbClr val="FF0000"/>
                </a:solidFill>
              </a:rPr>
              <a:t>private</a:t>
            </a:r>
            <a:r>
              <a:rPr lang="en-CA" sz="4000" dirty="0">
                <a:solidFill>
                  <a:srgbClr val="FF0000"/>
                </a:solidFill>
              </a:rPr>
              <a:t>. </a:t>
            </a:r>
            <a:endParaRPr lang="en-CA" sz="40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4400" dirty="0" smtClean="0">
              <a:solidFill>
                <a:srgbClr val="FFC000"/>
              </a:solidFill>
            </a:endParaRPr>
          </a:p>
        </p:txBody>
      </p:sp>
      <p:pic>
        <p:nvPicPr>
          <p:cNvPr id="10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67" y="3889301"/>
            <a:ext cx="6700289" cy="21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24933" y="493035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000" dirty="0" smtClean="0">
                <a:effectLst/>
              </a:rPr>
              <a:t>Part 1.1- </a:t>
            </a:r>
            <a:r>
              <a:rPr lang="en-CA" sz="4000" dirty="0" err="1" smtClean="0">
                <a:effectLst/>
              </a:rPr>
              <a:t>BitList</a:t>
            </a:r>
            <a:endParaRPr lang="en-CA" sz="4000" dirty="0" smtClean="0">
              <a:effectLst/>
            </a:endParaRPr>
          </a:p>
          <a:p>
            <a:r>
              <a:rPr lang="en-CA" sz="4000" dirty="0" smtClean="0">
                <a:effectLst/>
              </a:rPr>
              <a:t>(20 mins)</a:t>
            </a:r>
            <a:endParaRPr lang="en-CA" sz="40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2985" y="1124744"/>
            <a:ext cx="8498030" cy="544764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sz="2800" dirty="0"/>
              <a:t/>
            </a:r>
            <a:br>
              <a:rPr lang="en-CA" sz="2800" dirty="0"/>
            </a:br>
            <a:r>
              <a:rPr lang="en-CA" sz="2400" dirty="0" smtClean="0"/>
              <a:t>You are provided an almost complete implementation of a class. </a:t>
            </a:r>
            <a:r>
              <a:rPr lang="en-CA" sz="2400" dirty="0"/>
              <a:t> </a:t>
            </a:r>
            <a:r>
              <a:rPr lang="en-CA" sz="2400" dirty="0" smtClean="0"/>
              <a:t>Complete </a:t>
            </a:r>
            <a:r>
              <a:rPr lang="en-CA" sz="2400" dirty="0"/>
              <a:t>the implementation of the class </a:t>
            </a:r>
            <a:r>
              <a:rPr lang="en-CA" sz="2400" b="1" dirty="0" err="1"/>
              <a:t>BitList</a:t>
            </a:r>
            <a:r>
              <a:rPr lang="en-CA" sz="2400" dirty="0" smtClean="0"/>
              <a:t>.</a:t>
            </a:r>
          </a:p>
          <a:p>
            <a:pPr algn="l"/>
            <a:r>
              <a:rPr lang="en-CA" sz="2000" dirty="0"/>
              <a:t/>
            </a:r>
            <a:br>
              <a:rPr lang="en-CA" sz="2000" dirty="0"/>
            </a:br>
            <a:r>
              <a:rPr lang="en-CA" sz="2000" b="1" dirty="0" smtClean="0"/>
              <a:t>public </a:t>
            </a:r>
            <a:r>
              <a:rPr lang="en-CA" sz="2000" b="1" dirty="0" err="1"/>
              <a:t>BitList</a:t>
            </a:r>
            <a:r>
              <a:rPr lang="en-CA" sz="2000" b="1" dirty="0"/>
              <a:t>( String s ); </a:t>
            </a:r>
            <a:r>
              <a:rPr lang="en-CA" sz="2000" dirty="0"/>
              <a:t>creates a list of bits representing the input string </a:t>
            </a:r>
            <a:r>
              <a:rPr lang="en-CA" sz="2000" b="1" dirty="0" smtClean="0"/>
              <a:t>s</a:t>
            </a:r>
            <a:r>
              <a:rPr lang="en-CA" sz="2000" dirty="0" smtClean="0"/>
              <a:t>. The </a:t>
            </a:r>
            <a:r>
              <a:rPr lang="en-CA" sz="2000" dirty="0"/>
              <a:t>given string, </a:t>
            </a:r>
            <a:r>
              <a:rPr lang="en-CA" sz="2000" b="1" dirty="0"/>
              <a:t>s</a:t>
            </a:r>
            <a:r>
              <a:rPr lang="en-CA" sz="2000" dirty="0"/>
              <a:t>, must be a string of 0s and 1s, otherwise the constructor must throw an </a:t>
            </a:r>
            <a:r>
              <a:rPr lang="en-CA" sz="2000" dirty="0" smtClean="0"/>
              <a:t>exception of </a:t>
            </a:r>
            <a:r>
              <a:rPr lang="en-CA" sz="2000" dirty="0"/>
              <a:t>type </a:t>
            </a:r>
            <a:r>
              <a:rPr lang="en-CA" sz="2000" b="1" dirty="0" err="1"/>
              <a:t>IllegalArgumentException</a:t>
            </a:r>
            <a:r>
              <a:rPr lang="en-CA" sz="2000" dirty="0" smtClean="0"/>
              <a:t>.</a:t>
            </a:r>
          </a:p>
          <a:p>
            <a:pPr algn="l"/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This constructor initializes the new </a:t>
            </a:r>
            <a:r>
              <a:rPr lang="en-CA" sz="2000" b="1" dirty="0" err="1"/>
              <a:t>BitList</a:t>
            </a:r>
            <a:r>
              <a:rPr lang="en-CA" sz="2000" b="1" dirty="0"/>
              <a:t> </a:t>
            </a:r>
            <a:r>
              <a:rPr lang="en-CA" sz="2000" dirty="0"/>
              <a:t>instance to represent the value in the string. Each </a:t>
            </a:r>
            <a:r>
              <a:rPr lang="en-CA" sz="2000" dirty="0" smtClean="0"/>
              <a:t>character in </a:t>
            </a:r>
            <a:r>
              <a:rPr lang="en-CA" sz="2000" dirty="0"/>
              <a:t>the string represents one bit of the list, with the rightmost character in the string being the </a:t>
            </a:r>
            <a:r>
              <a:rPr lang="en-CA" sz="2000" dirty="0" smtClean="0"/>
              <a:t>low order </a:t>
            </a:r>
            <a:r>
              <a:rPr lang="en-CA" sz="2000" dirty="0"/>
              <a:t>bit.</a:t>
            </a:r>
            <a:br>
              <a:rPr lang="en-CA" sz="2000" dirty="0"/>
            </a:br>
            <a:r>
              <a:rPr lang="en-CA" sz="2000" dirty="0"/>
              <a:t>For example, given the string “1010111” the constructor should initialize the new </a:t>
            </a:r>
            <a:r>
              <a:rPr lang="en-CA" sz="2000" b="1" dirty="0" err="1"/>
              <a:t>BitList</a:t>
            </a:r>
            <a:r>
              <a:rPr lang="en-CA" sz="2000" b="1" dirty="0"/>
              <a:t> </a:t>
            </a:r>
            <a:r>
              <a:rPr lang="en-CA" sz="2000" dirty="0"/>
              <a:t>to </a:t>
            </a:r>
            <a:r>
              <a:rPr lang="en-CA" sz="2000" dirty="0" smtClean="0"/>
              <a:t>include this </a:t>
            </a:r>
            <a:r>
              <a:rPr lang="en-CA" sz="2000" dirty="0"/>
              <a:t>list of bits</a:t>
            </a:r>
            <a:r>
              <a:rPr lang="en-CA" sz="2000" dirty="0" smtClean="0"/>
              <a:t>:</a:t>
            </a:r>
          </a:p>
          <a:p>
            <a:pPr algn="l"/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/>
              <a:t>-&gt; 1 -&gt; 1 -&gt; 1 -&gt; 0 -&gt; 1 -&gt; 0 -&gt; 1</a:t>
            </a:r>
            <a:br>
              <a:rPr lang="en-CA" sz="2000" dirty="0"/>
            </a:br>
            <a:endParaRPr lang="en-CA" sz="200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9" y="230083"/>
            <a:ext cx="1303973" cy="13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612576" y="-243408"/>
            <a:ext cx="10887827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000" dirty="0" smtClean="0">
                <a:effectLst/>
              </a:rPr>
              <a:t>Part 1.2- Iterative (30 mins)</a:t>
            </a:r>
            <a:endParaRPr lang="en-CA" sz="40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0" y="188640"/>
            <a:ext cx="992985" cy="992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" y="1412776"/>
            <a:ext cx="7810500" cy="5219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15616" y="777478"/>
            <a:ext cx="7549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bg1"/>
                </a:solidFill>
                <a:latin typeface="CMR10"/>
              </a:rPr>
              <a:t>Use the class </a:t>
            </a:r>
            <a:r>
              <a:rPr lang="en-CA" dirty="0">
                <a:solidFill>
                  <a:schemeClr val="bg1"/>
                </a:solidFill>
                <a:latin typeface="CMR10"/>
              </a:rPr>
              <a:t>called </a:t>
            </a:r>
            <a:r>
              <a:rPr lang="en-CA" dirty="0">
                <a:solidFill>
                  <a:srgbClr val="FFC000"/>
                </a:solidFill>
                <a:latin typeface="CMR10"/>
              </a:rPr>
              <a:t>Iterative</a:t>
            </a:r>
            <a:r>
              <a:rPr lang="en-CA" dirty="0">
                <a:solidFill>
                  <a:schemeClr val="bg1"/>
                </a:solidFill>
                <a:latin typeface="CMR10"/>
              </a:rPr>
              <a:t>. Implement the methods below. Your solutions must be iterative (i.e. </a:t>
            </a:r>
            <a:r>
              <a:rPr lang="en-CA" dirty="0" smtClean="0">
                <a:solidFill>
                  <a:schemeClr val="bg1"/>
                </a:solidFill>
                <a:latin typeface="CMR10"/>
              </a:rPr>
              <a:t>uses iterators</a:t>
            </a:r>
            <a:r>
              <a:rPr lang="en-CA" dirty="0">
                <a:solidFill>
                  <a:schemeClr val="bg1"/>
                </a:solidFill>
                <a:latin typeface="CMR10"/>
              </a:rPr>
              <a:t>).</a:t>
            </a:r>
            <a:br>
              <a:rPr lang="en-CA" dirty="0">
                <a:solidFill>
                  <a:schemeClr val="bg1"/>
                </a:solidFill>
                <a:latin typeface="CMR10"/>
              </a:rPr>
            </a:b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65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411171" y="-243408"/>
            <a:ext cx="10887827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000" dirty="0" smtClean="0">
                <a:effectLst/>
              </a:rPr>
              <a:t>Part 2- </a:t>
            </a:r>
            <a:r>
              <a:rPr lang="en-CA" sz="4000" dirty="0" err="1" smtClean="0">
                <a:effectLst/>
              </a:rPr>
              <a:t>CircularQueue</a:t>
            </a:r>
            <a:r>
              <a:rPr lang="en-CA" sz="4000" dirty="0" smtClean="0">
                <a:effectLst/>
              </a:rPr>
              <a:t> (20 mins)</a:t>
            </a:r>
            <a:endParaRPr lang="en-CA" sz="40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6631"/>
            <a:ext cx="597524" cy="5975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828224"/>
            <a:ext cx="9144000" cy="58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33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-987235" y="337169"/>
            <a:ext cx="10887827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000" dirty="0" smtClean="0">
                <a:effectLst/>
              </a:rPr>
              <a:t>Part 3 - </a:t>
            </a:r>
            <a:r>
              <a:rPr lang="en-CA" sz="4000" dirty="0" err="1" smtClean="0">
                <a:effectLst/>
              </a:rPr>
              <a:t>LinkedList</a:t>
            </a:r>
            <a:endParaRPr lang="en-CA" sz="4000" dirty="0" smtClean="0">
              <a:effectLst/>
            </a:endParaRPr>
          </a:p>
          <a:p>
            <a:r>
              <a:rPr lang="en-CA" sz="4000" dirty="0" smtClean="0">
                <a:effectLst/>
              </a:rPr>
              <a:t> (Let’s do it together)</a:t>
            </a:r>
            <a:endParaRPr lang="en-CA" sz="40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1008112" cy="10081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" y="1274259"/>
            <a:ext cx="9115425" cy="2333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" y="3533282"/>
            <a:ext cx="9144000" cy="309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0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0639" y="22431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400" dirty="0" smtClean="0"/>
              <a:t>Iterators</a:t>
            </a:r>
            <a:endParaRPr lang="en-CA" sz="44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6174" y="1659802"/>
            <a:ext cx="8747676" cy="32685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dirty="0"/>
              <a:t>Often, you will want to cycle through the elements in a collection. For example, you might want to display each </a:t>
            </a:r>
            <a:r>
              <a:rPr lang="en-CA" sz="2400" dirty="0" smtClean="0"/>
              <a:t>element or remove an element.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 sz="2400" dirty="0"/>
              <a:t>The easiest way to do this is to employ an iterator, which is an object that implements either the </a:t>
            </a:r>
            <a:r>
              <a:rPr lang="en-CA" sz="2400" b="1" dirty="0">
                <a:solidFill>
                  <a:srgbClr val="FF0000"/>
                </a:solidFill>
              </a:rPr>
              <a:t>Iterator </a:t>
            </a:r>
            <a:r>
              <a:rPr lang="en-CA" sz="2400" dirty="0"/>
              <a:t>or the </a:t>
            </a:r>
            <a:r>
              <a:rPr lang="en-CA" sz="2400" b="1" dirty="0" err="1">
                <a:solidFill>
                  <a:srgbClr val="FF0000"/>
                </a:solidFill>
              </a:rPr>
              <a:t>ListIterator</a:t>
            </a:r>
            <a:r>
              <a:rPr lang="en-CA" sz="2400" dirty="0"/>
              <a:t> interface.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5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2724"/>
            <a:ext cx="8229600" cy="1143000"/>
          </a:xfrm>
        </p:spPr>
        <p:txBody>
          <a:bodyPr/>
          <a:lstStyle/>
          <a:p>
            <a:r>
              <a:rPr lang="en-US" altLang="en-US" dirty="0"/>
              <a:t>A new collection: Map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800" b="1" dirty="0" smtClean="0"/>
              <a:t>Map</a:t>
            </a:r>
            <a:r>
              <a:rPr lang="en-US" altLang="en-US" sz="2800" dirty="0"/>
              <a:t>: an unordered collection that associates a </a:t>
            </a:r>
            <a:endParaRPr lang="en-US" altLang="en-US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 smtClean="0"/>
              <a:t>collection </a:t>
            </a:r>
            <a:r>
              <a:rPr lang="en-US" altLang="en-US" sz="2800" dirty="0"/>
              <a:t>of element values with a set of keys so </a:t>
            </a:r>
            <a:endParaRPr lang="en-US" altLang="en-US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 smtClean="0"/>
              <a:t>that </a:t>
            </a:r>
            <a:r>
              <a:rPr lang="en-US" altLang="en-US" sz="2800" dirty="0"/>
              <a:t>elements they can be found very quickly (O(1</a:t>
            </a:r>
            <a:r>
              <a:rPr lang="en-US" altLang="en-US" sz="2800" dirty="0" smtClean="0"/>
              <a:t>)!)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lvl="1"/>
            <a:r>
              <a:rPr lang="en-GB" altLang="en-US" sz="2400" dirty="0"/>
              <a:t>Each key can appear at most once (no duplicate keys)</a:t>
            </a:r>
          </a:p>
          <a:p>
            <a:pPr lvl="1"/>
            <a:r>
              <a:rPr lang="en-GB" altLang="en-US" sz="2400" dirty="0"/>
              <a:t>A key maps to at most one value</a:t>
            </a:r>
          </a:p>
          <a:p>
            <a:pPr lvl="1"/>
            <a:r>
              <a:rPr lang="en-GB" altLang="en-US" sz="2400" dirty="0"/>
              <a:t>the main operations:</a:t>
            </a:r>
          </a:p>
          <a:p>
            <a:pPr lvl="2"/>
            <a:r>
              <a:rPr lang="en-GB" altLang="en-US" sz="2000" b="1" dirty="0"/>
              <a:t>put</a:t>
            </a:r>
            <a:r>
              <a:rPr lang="en-GB" altLang="en-US" sz="2000" dirty="0"/>
              <a:t>(key, value)</a:t>
            </a:r>
            <a:br>
              <a:rPr lang="en-GB" altLang="en-US" sz="2000" dirty="0"/>
            </a:br>
            <a:r>
              <a:rPr lang="en-GB" altLang="en-US" sz="2000" dirty="0"/>
              <a:t>"Map this key to that value."</a:t>
            </a:r>
          </a:p>
          <a:p>
            <a:pPr lvl="2"/>
            <a:r>
              <a:rPr lang="en-GB" altLang="en-US" sz="2000" b="1" dirty="0"/>
              <a:t>get</a:t>
            </a:r>
            <a:r>
              <a:rPr lang="en-GB" altLang="en-US" sz="2000" dirty="0"/>
              <a:t>(key)</a:t>
            </a:r>
            <a:br>
              <a:rPr lang="en-GB" altLang="en-US" sz="2000" dirty="0"/>
            </a:br>
            <a:r>
              <a:rPr lang="en-GB" altLang="en-US" sz="2000" dirty="0"/>
              <a:t>"What value, if any, does this key map to?"</a:t>
            </a:r>
          </a:p>
          <a:p>
            <a:pPr lvl="1"/>
            <a:r>
              <a:rPr lang="en-GB" altLang="en-US" sz="2400" dirty="0"/>
              <a:t>maps are also called:</a:t>
            </a:r>
          </a:p>
          <a:p>
            <a:pPr lvl="2"/>
            <a:r>
              <a:rPr lang="en-GB" altLang="en-US" sz="2000" dirty="0"/>
              <a:t>hashes or hash tables</a:t>
            </a:r>
          </a:p>
          <a:p>
            <a:pPr lvl="2"/>
            <a:r>
              <a:rPr lang="en-GB" altLang="en-US" sz="2000" dirty="0"/>
              <a:t>dictionaries</a:t>
            </a:r>
          </a:p>
          <a:p>
            <a:pPr lvl="2"/>
            <a:r>
              <a:rPr lang="en-GB" altLang="en-US" sz="2000" dirty="0"/>
              <a:t>associative arrays</a:t>
            </a:r>
            <a:endParaRPr lang="en-US" altLang="en-US" sz="2800" dirty="0"/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20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Java's Map interface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43608"/>
            <a:ext cx="6629400" cy="5257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public interface Map {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Object put(Object key, Object value);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Object get(Object key);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Object remove(Object key);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err="1">
                <a:latin typeface="Courier New" panose="02070309020205020404" pitchFamily="49" charset="0"/>
              </a:rPr>
              <a:t>boolean</a:t>
            </a:r>
            <a:r>
              <a:rPr lang="en-GB" altLang="en-US" sz="2000" dirty="0">
                <a:latin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</a:rPr>
              <a:t>containsKey</a:t>
            </a:r>
            <a:r>
              <a:rPr lang="en-GB" altLang="en-US" sz="2000" dirty="0">
                <a:latin typeface="Courier New" panose="02070309020205020404" pitchFamily="49" charset="0"/>
              </a:rPr>
              <a:t>(Object key);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err="1">
                <a:latin typeface="Courier New" panose="02070309020205020404" pitchFamily="49" charset="0"/>
              </a:rPr>
              <a:t>boolean</a:t>
            </a:r>
            <a:r>
              <a:rPr lang="en-GB" altLang="en-US" sz="2000" dirty="0">
                <a:latin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</a:rPr>
              <a:t>containsValue</a:t>
            </a:r>
            <a:r>
              <a:rPr lang="en-GB" altLang="en-US" sz="2000" dirty="0">
                <a:latin typeface="Courier New" panose="02070309020205020404" pitchFamily="49" charset="0"/>
              </a:rPr>
              <a:t>(Object value);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err="1">
                <a:latin typeface="Courier New" panose="02070309020205020404" pitchFamily="49" charset="0"/>
              </a:rPr>
              <a:t>int</a:t>
            </a:r>
            <a:r>
              <a:rPr lang="en-GB" altLang="en-US" sz="2000" dirty="0">
                <a:latin typeface="Courier New" panose="02070309020205020404" pitchFamily="49" charset="0"/>
              </a:rPr>
              <a:t> size();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 err="1">
                <a:latin typeface="Courier New" panose="02070309020205020404" pitchFamily="49" charset="0"/>
              </a:rPr>
              <a:t>boolean</a:t>
            </a:r>
            <a:r>
              <a:rPr lang="en-GB" altLang="en-US" sz="2000" dirty="0">
                <a:latin typeface="Courier New" panose="02070309020205020404" pitchFamily="49" charset="0"/>
              </a:rPr>
              <a:t> </a:t>
            </a:r>
            <a:r>
              <a:rPr lang="en-GB" altLang="en-US" sz="2000" dirty="0" err="1">
                <a:latin typeface="Courier New" panose="02070309020205020404" pitchFamily="49" charset="0"/>
              </a:rPr>
              <a:t>isEmpty</a:t>
            </a:r>
            <a:r>
              <a:rPr lang="en-GB" altLang="en-US" sz="2000" dirty="0">
                <a:latin typeface="Courier New" panose="02070309020205020404" pitchFamily="49" charset="0"/>
              </a:rPr>
              <a:t>();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/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void </a:t>
            </a:r>
            <a:r>
              <a:rPr lang="en-GB" altLang="en-US" sz="2000" dirty="0" err="1">
                <a:latin typeface="Courier New" panose="02070309020205020404" pitchFamily="49" charset="0"/>
              </a:rPr>
              <a:t>putAll</a:t>
            </a:r>
            <a:r>
              <a:rPr lang="en-GB" altLang="en-US" sz="2000" dirty="0">
                <a:latin typeface="Courier New" panose="02070309020205020404" pitchFamily="49" charset="0"/>
              </a:rPr>
              <a:t>(Map map);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void clear();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/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Set </a:t>
            </a:r>
            <a:r>
              <a:rPr lang="en-GB" altLang="en-US" sz="2000" dirty="0" err="1">
                <a:latin typeface="Courier New" panose="02070309020205020404" pitchFamily="49" charset="0"/>
              </a:rPr>
              <a:t>keySet</a:t>
            </a:r>
            <a:r>
              <a:rPr lang="en-GB" altLang="en-US" sz="2000" dirty="0">
                <a:latin typeface="Courier New" panose="02070309020205020404" pitchFamily="49" charset="0"/>
              </a:rPr>
              <a:t>(); 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Collection values();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22916" name="AutoShape 4"/>
          <p:cNvSpPr>
            <a:spLocks/>
          </p:cNvSpPr>
          <p:nvPr/>
        </p:nvSpPr>
        <p:spPr bwMode="auto">
          <a:xfrm>
            <a:off x="2209800" y="2087687"/>
            <a:ext cx="152400" cy="1785937"/>
          </a:xfrm>
          <a:prstGeom prst="leftBrace">
            <a:avLst>
              <a:gd name="adj1" fmla="val 97656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646113" y="2730624"/>
            <a:ext cx="1285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Basic ops</a:t>
            </a:r>
          </a:p>
        </p:txBody>
      </p:sp>
      <p:sp>
        <p:nvSpPr>
          <p:cNvPr id="422918" name="AutoShape 6"/>
          <p:cNvSpPr>
            <a:spLocks/>
          </p:cNvSpPr>
          <p:nvPr/>
        </p:nvSpPr>
        <p:spPr bwMode="auto">
          <a:xfrm>
            <a:off x="2209800" y="4330824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22919" name="Text Box 7"/>
          <p:cNvSpPr txBox="1">
            <a:spLocks noChangeArrowheads="1"/>
          </p:cNvSpPr>
          <p:nvPr/>
        </p:nvSpPr>
        <p:spPr bwMode="auto">
          <a:xfrm>
            <a:off x="685800" y="4330824"/>
            <a:ext cx="1158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Bulk ops</a:t>
            </a:r>
          </a:p>
        </p:txBody>
      </p:sp>
      <p:sp>
        <p:nvSpPr>
          <p:cNvPr id="422920" name="AutoShape 8"/>
          <p:cNvSpPr>
            <a:spLocks/>
          </p:cNvSpPr>
          <p:nvPr/>
        </p:nvSpPr>
        <p:spPr bwMode="auto">
          <a:xfrm>
            <a:off x="2286000" y="5016624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22921" name="Text Box 9"/>
          <p:cNvSpPr txBox="1">
            <a:spLocks noChangeArrowheads="1"/>
          </p:cNvSpPr>
          <p:nvPr/>
        </p:nvSpPr>
        <p:spPr bwMode="auto">
          <a:xfrm>
            <a:off x="609600" y="5092824"/>
            <a:ext cx="1301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Collection</a:t>
            </a:r>
          </a:p>
          <a:p>
            <a:r>
              <a:rPr lang="en-GB" altLang="en-US" sz="2000">
                <a:solidFill>
                  <a:srgbClr val="FF0000"/>
                </a:solidFill>
                <a:latin typeface="Arial" panose="020B0604020202020204" pitchFamily="34" charset="0"/>
              </a:rPr>
              <a:t>views</a:t>
            </a:r>
          </a:p>
        </p:txBody>
      </p:sp>
      <p:pic>
        <p:nvPicPr>
          <p:cNvPr id="11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401" y="649035"/>
            <a:ext cx="8229600" cy="1143000"/>
          </a:xfrm>
        </p:spPr>
        <p:txBody>
          <a:bodyPr/>
          <a:lstStyle/>
          <a:p>
            <a:r>
              <a:rPr lang="en-US" altLang="en-US" dirty="0"/>
              <a:t>Map </a:t>
            </a:r>
            <a:r>
              <a:rPr lang="en-US" altLang="en-US" dirty="0" smtClean="0"/>
              <a:t>implementations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r>
              <a:rPr lang="en-US" altLang="en-US" dirty="0"/>
              <a:t>in Java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42" y="2087515"/>
            <a:ext cx="9096885" cy="4648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Map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/>
              <a:t>is an interface; you can't say </a:t>
            </a:r>
            <a:r>
              <a:rPr lang="en-US" altLang="en-US" dirty="0">
                <a:latin typeface="Courier New" panose="02070309020205020404" pitchFamily="49" charset="0"/>
              </a:rPr>
              <a:t>new Map()</a:t>
            </a:r>
          </a:p>
          <a:p>
            <a:r>
              <a:rPr lang="en-US" altLang="en-US" dirty="0"/>
              <a:t>There are two implementations: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</a:rPr>
              <a:t>java.util.HashMap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dirty="0"/>
              <a:t>is best for most purposes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2000" dirty="0" smtClean="0"/>
              <a:t>Preferred: </a:t>
            </a:r>
          </a:p>
          <a:p>
            <a:pPr marL="0" indent="0">
              <a:buNone/>
            </a:pPr>
            <a:r>
              <a:rPr lang="en-US" altLang="en-US" sz="2000" dirty="0" smtClean="0">
                <a:latin typeface="Verdana" panose="020B0604030504040204" pitchFamily="34" charset="0"/>
              </a:rPr>
              <a:t>  Map&lt;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Key,Value</a:t>
            </a:r>
            <a:r>
              <a:rPr lang="en-US" altLang="en-US" sz="2000" dirty="0" smtClean="0">
                <a:latin typeface="Verdana" panose="020B0604030504040204" pitchFamily="34" charset="0"/>
              </a:rPr>
              <a:t>&gt; </a:t>
            </a:r>
            <a:r>
              <a:rPr lang="en-US" altLang="en-US" sz="2000" dirty="0">
                <a:latin typeface="Verdana" panose="020B0604030504040204" pitchFamily="34" charset="0"/>
              </a:rPr>
              <a:t>m = </a:t>
            </a:r>
            <a:r>
              <a:rPr lang="en-US" altLang="en-US" sz="2000" dirty="0" smtClean="0">
                <a:latin typeface="Verdana" panose="020B0604030504040204" pitchFamily="34" charset="0"/>
              </a:rPr>
              <a:t>new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HashMap</a:t>
            </a:r>
            <a:r>
              <a:rPr lang="en-US" altLang="en-US" sz="2000" dirty="0" smtClean="0">
                <a:latin typeface="Verdana" panose="020B0604030504040204" pitchFamily="34" charset="0"/>
              </a:rPr>
              <a:t>&lt;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Key,Value</a:t>
            </a:r>
            <a:r>
              <a:rPr lang="en-US" altLang="en-US" sz="2000" dirty="0" smtClean="0">
                <a:latin typeface="Verdana" panose="020B0604030504040204" pitchFamily="34" charset="0"/>
              </a:rPr>
              <a:t>&gt; ();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 smtClean="0"/>
          </a:p>
          <a:p>
            <a:r>
              <a:rPr lang="en-US" altLang="en-US" sz="2000" dirty="0" smtClean="0"/>
              <a:t>Not</a:t>
            </a:r>
            <a:r>
              <a:rPr lang="en-US" altLang="en-US" sz="2000" dirty="0"/>
              <a:t>:  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  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HashMap</a:t>
            </a:r>
            <a:r>
              <a:rPr lang="en-US" altLang="en-US" sz="2000" dirty="0" smtClean="0">
                <a:latin typeface="Verdana" panose="020B0604030504040204" pitchFamily="34" charset="0"/>
              </a:rPr>
              <a:t>&lt;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Key,Value</a:t>
            </a:r>
            <a:r>
              <a:rPr lang="en-US" altLang="en-US" sz="2000" dirty="0" smtClean="0">
                <a:latin typeface="Verdana" panose="020B0604030504040204" pitchFamily="34" charset="0"/>
              </a:rPr>
              <a:t>&gt; </a:t>
            </a:r>
            <a:r>
              <a:rPr lang="en-US" altLang="en-US" sz="2000" dirty="0">
                <a:latin typeface="Verdana" panose="020B0604030504040204" pitchFamily="34" charset="0"/>
              </a:rPr>
              <a:t>m = new 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HashMap</a:t>
            </a:r>
            <a:r>
              <a:rPr lang="en-US" altLang="en-US" sz="2000" dirty="0" smtClean="0">
                <a:latin typeface="Verdana" panose="020B0604030504040204" pitchFamily="34" charset="0"/>
              </a:rPr>
              <a:t>&lt;</a:t>
            </a:r>
            <a:r>
              <a:rPr lang="en-US" altLang="en-US" sz="2000" dirty="0" err="1" smtClean="0">
                <a:latin typeface="Verdana" panose="020B0604030504040204" pitchFamily="34" charset="0"/>
              </a:rPr>
              <a:t>Key,Value</a:t>
            </a:r>
            <a:r>
              <a:rPr lang="en-US" altLang="en-US" sz="2000" dirty="0" smtClean="0">
                <a:latin typeface="Verdana" panose="020B0604030504040204" pitchFamily="34" charset="0"/>
              </a:rPr>
              <a:t>&gt; ();</a:t>
            </a:r>
            <a:endParaRPr lang="en-US" altLang="en-US" sz="2000" dirty="0">
              <a:latin typeface="Verdana" panose="020B0604030504040204" pitchFamily="34" charset="0"/>
            </a:endParaRPr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86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HashMap example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6633" y="1295400"/>
            <a:ext cx="5753803" cy="5562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dirty="0" smtClean="0">
                <a:latin typeface="Verdana" panose="020B0604030504040204" pitchFamily="34" charset="0"/>
              </a:rPr>
              <a:t>Map&lt;</a:t>
            </a:r>
            <a:r>
              <a:rPr lang="en-US" altLang="en-US" sz="1400" dirty="0" err="1" smtClean="0">
                <a:latin typeface="Verdana" panose="020B0604030504040204" pitchFamily="34" charset="0"/>
              </a:rPr>
              <a:t>String,String</a:t>
            </a:r>
            <a:r>
              <a:rPr lang="en-US" altLang="en-US" sz="1400" dirty="0">
                <a:latin typeface="Verdana" panose="020B0604030504040204" pitchFamily="34" charset="0"/>
              </a:rPr>
              <a:t>&gt; m = new </a:t>
            </a:r>
            <a:r>
              <a:rPr lang="en-US" altLang="en-US" sz="1400" dirty="0" err="1" smtClean="0">
                <a:latin typeface="Verdana" panose="020B0604030504040204" pitchFamily="34" charset="0"/>
              </a:rPr>
              <a:t>HashMap</a:t>
            </a:r>
            <a:r>
              <a:rPr lang="en-US" altLang="en-US" sz="1400" dirty="0" smtClean="0">
                <a:latin typeface="Verdana" panose="020B0604030504040204" pitchFamily="34" charset="0"/>
              </a:rPr>
              <a:t>&lt;</a:t>
            </a:r>
            <a:r>
              <a:rPr lang="en-US" altLang="en-US" sz="1400" dirty="0" err="1" smtClean="0">
                <a:latin typeface="Verdana" panose="020B0604030504040204" pitchFamily="34" charset="0"/>
              </a:rPr>
              <a:t>String,String</a:t>
            </a:r>
            <a:r>
              <a:rPr lang="en-US" altLang="en-US" sz="1400" dirty="0">
                <a:latin typeface="Verdana" panose="020B0604030504040204" pitchFamily="34" charset="0"/>
              </a:rPr>
              <a:t>&gt; </a:t>
            </a:r>
            <a:r>
              <a:rPr lang="en-US" altLang="en-US" sz="1400" dirty="0" smtClean="0">
                <a:latin typeface="Verdana" panose="020B0604030504040204" pitchFamily="34" charset="0"/>
              </a:rPr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</a:rPr>
              <a:t>grades.put</a:t>
            </a:r>
            <a:r>
              <a:rPr lang="en-US" altLang="en-US" sz="1800" dirty="0">
                <a:latin typeface="Courier New" panose="02070309020205020404" pitchFamily="49" charset="0"/>
              </a:rPr>
              <a:t>("Martin", "A");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grades.put</a:t>
            </a:r>
            <a:r>
              <a:rPr lang="en-US" altLang="en-US" sz="1800" dirty="0">
                <a:latin typeface="Courier New" panose="02070309020205020404" pitchFamily="49" charset="0"/>
              </a:rPr>
              <a:t>("Nelson", "F");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grades.put</a:t>
            </a:r>
            <a:r>
              <a:rPr lang="en-US" altLang="en-US" sz="1800" dirty="0" smtClean="0">
                <a:latin typeface="Courier New" panose="02070309020205020404" pitchFamily="49" charset="0"/>
              </a:rPr>
              <a:t>(“Alex", </a:t>
            </a:r>
            <a:r>
              <a:rPr lang="en-US" altLang="en-US" sz="1800" dirty="0">
                <a:latin typeface="Courier New" panose="02070309020205020404" pitchFamily="49" charset="0"/>
              </a:rPr>
              <a:t>"B");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What grade did they get?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grades.get</a:t>
            </a:r>
            <a:r>
              <a:rPr lang="en-US" altLang="en-US" sz="1800" dirty="0">
                <a:latin typeface="Courier New" panose="02070309020205020404" pitchFamily="49" charset="0"/>
              </a:rPr>
              <a:t>("Nelson"));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grades.get</a:t>
            </a:r>
            <a:r>
              <a:rPr lang="en-US" altLang="en-US" sz="1800" dirty="0">
                <a:latin typeface="Courier New" panose="02070309020205020404" pitchFamily="49" charset="0"/>
              </a:rPr>
              <a:t>("Martin"));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grades.put</a:t>
            </a:r>
            <a:r>
              <a:rPr lang="en-US" altLang="en-US" sz="1800" dirty="0">
                <a:latin typeface="Courier New" panose="02070309020205020404" pitchFamily="49" charset="0"/>
              </a:rPr>
              <a:t>("Nelson", "W");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grades.remove</a:t>
            </a:r>
            <a:r>
              <a:rPr lang="en-US" altLang="en-US" sz="1800" dirty="0">
                <a:latin typeface="Courier New" panose="02070309020205020404" pitchFamily="49" charset="0"/>
              </a:rPr>
              <a:t>("Martin");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grades.get</a:t>
            </a:r>
            <a:r>
              <a:rPr lang="en-US" altLang="en-US" sz="1800" dirty="0">
                <a:latin typeface="Courier New" panose="02070309020205020404" pitchFamily="49" charset="0"/>
              </a:rPr>
              <a:t>("Nelson"));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grades.get</a:t>
            </a:r>
            <a:r>
              <a:rPr lang="en-US" altLang="en-US" sz="1800" dirty="0">
                <a:latin typeface="Courier New" panose="02070309020205020404" pitchFamily="49" charset="0"/>
              </a:rPr>
              <a:t>("Martin"));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384004" name="AutoShape 4"/>
          <p:cNvSpPr>
            <a:spLocks noChangeArrowheads="1"/>
          </p:cNvSpPr>
          <p:nvPr/>
        </p:nvSpPr>
        <p:spPr bwMode="auto">
          <a:xfrm>
            <a:off x="5562600" y="2819400"/>
            <a:ext cx="1524000" cy="3581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sz="2000" b="1">
                <a:latin typeface="Trebuchet MS" panose="020B0603020202020204" pitchFamily="34" charset="0"/>
              </a:rPr>
              <a:t>HashMap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327775" y="33528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6327775" y="38100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6327775" y="42672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08" name="Text Box 8"/>
          <p:cNvSpPr txBox="1">
            <a:spLocks noChangeArrowheads="1"/>
          </p:cNvSpPr>
          <p:nvPr/>
        </p:nvSpPr>
        <p:spPr bwMode="auto">
          <a:xfrm>
            <a:off x="6019800" y="3417888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384009" name="Text Box 9"/>
          <p:cNvSpPr txBox="1">
            <a:spLocks noChangeArrowheads="1"/>
          </p:cNvSpPr>
          <p:nvPr/>
        </p:nvSpPr>
        <p:spPr bwMode="auto">
          <a:xfrm>
            <a:off x="6051550" y="43116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</a:p>
        </p:txBody>
      </p:sp>
      <p:sp>
        <p:nvSpPr>
          <p:cNvPr id="384010" name="Text Box 10"/>
          <p:cNvSpPr txBox="1">
            <a:spLocks noChangeArrowheads="1"/>
          </p:cNvSpPr>
          <p:nvPr/>
        </p:nvSpPr>
        <p:spPr bwMode="auto">
          <a:xfrm>
            <a:off x="6019800" y="568325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mic Sans MS" panose="030F0702030302020204" pitchFamily="66" charset="0"/>
                <a:ea typeface="ＭＳ Ｐゴシック" panose="020B0600070205080204" pitchFamily="34" charset="-128"/>
              </a:rPr>
              <a:t>5</a:t>
            </a:r>
          </a:p>
        </p:txBody>
      </p:sp>
      <p:sp>
        <p:nvSpPr>
          <p:cNvPr id="384011" name="Text Box 11"/>
          <p:cNvSpPr txBox="1">
            <a:spLocks noChangeArrowheads="1"/>
          </p:cNvSpPr>
          <p:nvPr/>
        </p:nvSpPr>
        <p:spPr bwMode="auto">
          <a:xfrm>
            <a:off x="6232525" y="3036888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5867400" y="1600200"/>
            <a:ext cx="6096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84013" name="Text Box 13"/>
          <p:cNvSpPr txBox="1">
            <a:spLocks noChangeArrowheads="1"/>
          </p:cNvSpPr>
          <p:nvPr/>
        </p:nvSpPr>
        <p:spPr bwMode="auto">
          <a:xfrm>
            <a:off x="5410200" y="1066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tx2"/>
                </a:solidFill>
                <a:latin typeface="Comic Sans MS" panose="030F0702030302020204" pitchFamily="66" charset="0"/>
              </a:rPr>
              <a:t>HashMap grades</a:t>
            </a:r>
          </a:p>
        </p:txBody>
      </p:sp>
      <p:sp>
        <p:nvSpPr>
          <p:cNvPr id="384014" name="Line 14"/>
          <p:cNvSpPr>
            <a:spLocks noChangeShapeType="1"/>
          </p:cNvSpPr>
          <p:nvPr/>
        </p:nvSpPr>
        <p:spPr bwMode="auto">
          <a:xfrm>
            <a:off x="6172200" y="1828800"/>
            <a:ext cx="152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384015" name="Group 15"/>
          <p:cNvGrpSpPr>
            <a:grpSpLocks/>
          </p:cNvGrpSpPr>
          <p:nvPr/>
        </p:nvGrpSpPr>
        <p:grpSpPr bwMode="auto">
          <a:xfrm>
            <a:off x="6726238" y="1828800"/>
            <a:ext cx="2047875" cy="1784350"/>
            <a:chOff x="4237" y="1152"/>
            <a:chExt cx="1290" cy="1124"/>
          </a:xfrm>
        </p:grpSpPr>
        <p:sp>
          <p:nvSpPr>
            <p:cNvPr id="384016" name="Line 16"/>
            <p:cNvSpPr>
              <a:spLocks noChangeShapeType="1"/>
            </p:cNvSpPr>
            <p:nvPr/>
          </p:nvSpPr>
          <p:spPr bwMode="auto">
            <a:xfrm flipV="1">
              <a:off x="4237" y="1344"/>
              <a:ext cx="419" cy="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grpSp>
          <p:nvGrpSpPr>
            <p:cNvPr id="384017" name="Group 17"/>
            <p:cNvGrpSpPr>
              <a:grpSpLocks/>
            </p:cNvGrpSpPr>
            <p:nvPr/>
          </p:nvGrpSpPr>
          <p:grpSpPr bwMode="auto">
            <a:xfrm>
              <a:off x="4560" y="1152"/>
              <a:ext cx="967" cy="807"/>
              <a:chOff x="4560" y="2064"/>
              <a:chExt cx="967" cy="807"/>
            </a:xfrm>
          </p:grpSpPr>
          <p:sp>
            <p:nvSpPr>
              <p:cNvPr id="384018" name="AutoShape 18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altLang="en-US" sz="1400" b="1" dirty="0" err="1">
                    <a:latin typeface="Trebuchet MS" panose="020B0603020202020204" pitchFamily="34" charset="0"/>
                  </a:rPr>
                  <a:t>HashMapEntry</a:t>
                </a:r>
                <a:endParaRPr lang="en-US" altLang="en-US" sz="1400" b="1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4019" name="AutoShape 19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384020" name="AutoShape 20"/>
              <p:cNvSpPr>
                <a:spLocks noChangeArrowheads="1"/>
              </p:cNvSpPr>
              <p:nvPr/>
            </p:nvSpPr>
            <p:spPr bwMode="auto">
              <a:xfrm>
                <a:off x="5088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384021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640"/>
                <a:ext cx="6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"Martin"</a:t>
                </a:r>
              </a:p>
            </p:txBody>
          </p:sp>
          <p:sp>
            <p:nvSpPr>
              <p:cNvPr id="384022" name="Text Box 22"/>
              <p:cNvSpPr txBox="1">
                <a:spLocks noChangeArrowheads="1"/>
              </p:cNvSpPr>
              <p:nvPr/>
            </p:nvSpPr>
            <p:spPr bwMode="auto">
              <a:xfrm>
                <a:off x="5232" y="2640"/>
                <a:ext cx="2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"A"</a:t>
                </a:r>
              </a:p>
            </p:txBody>
          </p:sp>
          <p:sp>
            <p:nvSpPr>
              <p:cNvPr id="384023" name="Line 23"/>
              <p:cNvSpPr>
                <a:spLocks noChangeShapeType="1"/>
              </p:cNvSpPr>
              <p:nvPr/>
            </p:nvSpPr>
            <p:spPr bwMode="auto">
              <a:xfrm>
                <a:off x="4896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384024" name="Line 24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4025" name="Group 25"/>
          <p:cNvGrpSpPr>
            <a:grpSpLocks/>
          </p:cNvGrpSpPr>
          <p:nvPr/>
        </p:nvGrpSpPr>
        <p:grpSpPr bwMode="auto">
          <a:xfrm>
            <a:off x="6705600" y="3429000"/>
            <a:ext cx="2054225" cy="1281113"/>
            <a:chOff x="4224" y="2160"/>
            <a:chExt cx="1294" cy="807"/>
          </a:xfrm>
        </p:grpSpPr>
        <p:grpSp>
          <p:nvGrpSpPr>
            <p:cNvPr id="384026" name="Group 26"/>
            <p:cNvGrpSpPr>
              <a:grpSpLocks/>
            </p:cNvGrpSpPr>
            <p:nvPr/>
          </p:nvGrpSpPr>
          <p:grpSpPr bwMode="auto">
            <a:xfrm>
              <a:off x="4560" y="2160"/>
              <a:ext cx="958" cy="807"/>
              <a:chOff x="4560" y="2064"/>
              <a:chExt cx="958" cy="807"/>
            </a:xfrm>
          </p:grpSpPr>
          <p:sp>
            <p:nvSpPr>
              <p:cNvPr id="384027" name="AutoShape 27"/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altLang="en-US" sz="1400" b="1" dirty="0" err="1">
                    <a:latin typeface="Trebuchet MS" panose="020B0603020202020204" pitchFamily="34" charset="0"/>
                  </a:rPr>
                  <a:t>HashMapEntry</a:t>
                </a:r>
                <a:endParaRPr lang="en-US" altLang="en-US" sz="1400" b="1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84028" name="AutoShape 28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4029" name="AutoShape 29"/>
              <p:cNvSpPr>
                <a:spLocks noChangeArrowheads="1"/>
              </p:cNvSpPr>
              <p:nvPr/>
            </p:nvSpPr>
            <p:spPr bwMode="auto">
              <a:xfrm>
                <a:off x="5088" y="2352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4030" name="Text Box 30"/>
              <p:cNvSpPr txBox="1">
                <a:spLocks noChangeArrowheads="1"/>
              </p:cNvSpPr>
              <p:nvPr/>
            </p:nvSpPr>
            <p:spPr bwMode="auto">
              <a:xfrm>
                <a:off x="4560" y="2640"/>
                <a:ext cx="63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"Nelson"</a:t>
                </a:r>
              </a:p>
            </p:txBody>
          </p:sp>
          <p:sp>
            <p:nvSpPr>
              <p:cNvPr id="384031" name="Text Box 31"/>
              <p:cNvSpPr txBox="1">
                <a:spLocks noChangeArrowheads="1"/>
              </p:cNvSpPr>
              <p:nvPr/>
            </p:nvSpPr>
            <p:spPr bwMode="auto">
              <a:xfrm>
                <a:off x="5232" y="2640"/>
                <a:ext cx="28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"F"</a:t>
                </a:r>
              </a:p>
            </p:txBody>
          </p:sp>
          <p:sp>
            <p:nvSpPr>
              <p:cNvPr id="384032" name="Line 32"/>
              <p:cNvSpPr>
                <a:spLocks noChangeShapeType="1"/>
              </p:cNvSpPr>
              <p:nvPr/>
            </p:nvSpPr>
            <p:spPr bwMode="auto">
              <a:xfrm>
                <a:off x="4896" y="240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4033" name="Line 33"/>
              <p:cNvSpPr>
                <a:spLocks noChangeShapeType="1"/>
              </p:cNvSpPr>
              <p:nvPr/>
            </p:nvSpPr>
            <p:spPr bwMode="auto">
              <a:xfrm>
                <a:off x="5232" y="2400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84034" name="Line 34"/>
            <p:cNvSpPr>
              <a:spLocks noChangeShapeType="1"/>
            </p:cNvSpPr>
            <p:nvPr/>
          </p:nvSpPr>
          <p:spPr bwMode="auto">
            <a:xfrm flipV="1">
              <a:off x="4224" y="2544"/>
              <a:ext cx="432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384035" name="Rectangle 35"/>
          <p:cNvSpPr>
            <a:spLocks noChangeArrowheads="1"/>
          </p:cNvSpPr>
          <p:nvPr/>
        </p:nvSpPr>
        <p:spPr bwMode="auto">
          <a:xfrm>
            <a:off x="6324600" y="47244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36" name="Rectangle 36"/>
          <p:cNvSpPr>
            <a:spLocks noChangeArrowheads="1"/>
          </p:cNvSpPr>
          <p:nvPr/>
        </p:nvSpPr>
        <p:spPr bwMode="auto">
          <a:xfrm>
            <a:off x="6321425" y="51816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sp>
        <p:nvSpPr>
          <p:cNvPr id="384037" name="Rectangle 37"/>
          <p:cNvSpPr>
            <a:spLocks noChangeArrowheads="1"/>
          </p:cNvSpPr>
          <p:nvPr/>
        </p:nvSpPr>
        <p:spPr bwMode="auto">
          <a:xfrm>
            <a:off x="6318250" y="5638800"/>
            <a:ext cx="685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60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pSp>
        <p:nvGrpSpPr>
          <p:cNvPr id="384038" name="Group 38"/>
          <p:cNvGrpSpPr>
            <a:grpSpLocks/>
          </p:cNvGrpSpPr>
          <p:nvPr/>
        </p:nvGrpSpPr>
        <p:grpSpPr bwMode="auto">
          <a:xfrm>
            <a:off x="6629400" y="4814888"/>
            <a:ext cx="2111375" cy="1366837"/>
            <a:chOff x="4176" y="3033"/>
            <a:chExt cx="1330" cy="861"/>
          </a:xfrm>
        </p:grpSpPr>
        <p:grpSp>
          <p:nvGrpSpPr>
            <p:cNvPr id="384039" name="Group 39"/>
            <p:cNvGrpSpPr>
              <a:grpSpLocks/>
            </p:cNvGrpSpPr>
            <p:nvPr/>
          </p:nvGrpSpPr>
          <p:grpSpPr bwMode="auto">
            <a:xfrm>
              <a:off x="4581" y="3033"/>
              <a:ext cx="925" cy="861"/>
              <a:chOff x="4581" y="3033"/>
              <a:chExt cx="925" cy="861"/>
            </a:xfrm>
          </p:grpSpPr>
          <p:sp>
            <p:nvSpPr>
              <p:cNvPr id="384040" name="AutoShape 40"/>
              <p:cNvSpPr>
                <a:spLocks noChangeArrowheads="1"/>
              </p:cNvSpPr>
              <p:nvPr/>
            </p:nvSpPr>
            <p:spPr bwMode="auto">
              <a:xfrm>
                <a:off x="4639" y="3033"/>
                <a:ext cx="816" cy="52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ctr" eaLnBrk="0" hangingPunct="0"/>
                <a:r>
                  <a:rPr lang="en-US" altLang="en-US" sz="1400" b="1">
                    <a:latin typeface="Trebuchet MS" panose="020B0603020202020204" pitchFamily="34" charset="0"/>
                  </a:rPr>
                  <a:t>HashMapEntry</a:t>
                </a:r>
              </a:p>
            </p:txBody>
          </p:sp>
          <p:sp>
            <p:nvSpPr>
              <p:cNvPr id="384041" name="AutoShape 41"/>
              <p:cNvSpPr>
                <a:spLocks noChangeArrowheads="1"/>
              </p:cNvSpPr>
              <p:nvPr/>
            </p:nvSpPr>
            <p:spPr bwMode="auto">
              <a:xfrm>
                <a:off x="4735" y="3321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4042" name="AutoShape 42"/>
              <p:cNvSpPr>
                <a:spLocks noChangeArrowheads="1"/>
              </p:cNvSpPr>
              <p:nvPr/>
            </p:nvSpPr>
            <p:spPr bwMode="auto">
              <a:xfrm>
                <a:off x="5071" y="3321"/>
                <a:ext cx="288" cy="1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4043" name="Text Box 43"/>
              <p:cNvSpPr txBox="1">
                <a:spLocks noChangeArrowheads="1"/>
              </p:cNvSpPr>
              <p:nvPr/>
            </p:nvSpPr>
            <p:spPr bwMode="auto">
              <a:xfrm>
                <a:off x="4581" y="3661"/>
                <a:ext cx="52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 dirty="0" smtClean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“Alex"</a:t>
                </a:r>
                <a:endParaRPr lang="en-US" altLang="en-US" sz="1800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84044" name="Text Box 44"/>
              <p:cNvSpPr txBox="1">
                <a:spLocks noChangeArrowheads="1"/>
              </p:cNvSpPr>
              <p:nvPr/>
            </p:nvSpPr>
            <p:spPr bwMode="auto">
              <a:xfrm>
                <a:off x="5215" y="3609"/>
                <a:ext cx="2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en-US" sz="180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"B"</a:t>
                </a:r>
              </a:p>
            </p:txBody>
          </p:sp>
          <p:sp>
            <p:nvSpPr>
              <p:cNvPr id="384045" name="Line 45"/>
              <p:cNvSpPr>
                <a:spLocks noChangeShapeType="1"/>
              </p:cNvSpPr>
              <p:nvPr/>
            </p:nvSpPr>
            <p:spPr bwMode="auto">
              <a:xfrm>
                <a:off x="4879" y="3369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4046" name="Line 46"/>
              <p:cNvSpPr>
                <a:spLocks noChangeShapeType="1"/>
              </p:cNvSpPr>
              <p:nvPr/>
            </p:nvSpPr>
            <p:spPr bwMode="auto">
              <a:xfrm>
                <a:off x="5215" y="3369"/>
                <a:ext cx="144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384047" name="Line 47"/>
            <p:cNvSpPr>
              <a:spLocks noChangeShapeType="1"/>
            </p:cNvSpPr>
            <p:nvPr/>
          </p:nvSpPr>
          <p:spPr bwMode="auto">
            <a:xfrm flipV="1">
              <a:off x="4176" y="3312"/>
              <a:ext cx="4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pic>
        <p:nvPicPr>
          <p:cNvPr id="4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example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public class </a:t>
            </a:r>
            <a:r>
              <a:rPr lang="en-GB" altLang="en-US" sz="2600" dirty="0" smtClean="0">
                <a:latin typeface="Courier New" panose="02070309020205020404" pitchFamily="49" charset="0"/>
              </a:rPr>
              <a:t>Example </a:t>
            </a:r>
            <a:r>
              <a:rPr lang="en-GB" altLang="en-US" sz="2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public static void main(String[] </a:t>
            </a:r>
            <a:r>
              <a:rPr lang="en-GB" altLang="en-US" sz="2600" dirty="0" err="1">
                <a:latin typeface="Courier New" panose="02070309020205020404" pitchFamily="49" charset="0"/>
              </a:rPr>
              <a:t>args</a:t>
            </a:r>
            <a:r>
              <a:rPr lang="en-GB" altLang="en-US" sz="2600" dirty="0"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    </a:t>
            </a:r>
            <a:r>
              <a:rPr lang="en-GB" altLang="en-US" sz="2600" dirty="0">
                <a:solidFill>
                  <a:srgbClr val="FFC000"/>
                </a:solidFill>
                <a:latin typeface="Courier New" panose="02070309020205020404" pitchFamily="49" charset="0"/>
              </a:rPr>
              <a:t>Map m = new </a:t>
            </a:r>
            <a:r>
              <a:rPr lang="en-GB" altLang="en-US" sz="2600" dirty="0" err="1">
                <a:solidFill>
                  <a:srgbClr val="FFC000"/>
                </a:solidFill>
                <a:latin typeface="Courier New" panose="02070309020205020404" pitchFamily="49" charset="0"/>
              </a:rPr>
              <a:t>HashMap</a:t>
            </a:r>
            <a:r>
              <a:rPr lang="en-GB" altLang="en-US" sz="2600" dirty="0">
                <a:solidFill>
                  <a:srgbClr val="FFC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    </a:t>
            </a:r>
            <a:r>
              <a:rPr lang="en-GB" altLang="en-US" sz="2600" dirty="0" err="1">
                <a:latin typeface="Courier New" panose="02070309020205020404" pitchFamily="49" charset="0"/>
              </a:rPr>
              <a:t>m.put</a:t>
            </a:r>
            <a:r>
              <a:rPr lang="en-GB" altLang="en-US" sz="2600" dirty="0">
                <a:latin typeface="Courier New" panose="02070309020205020404" pitchFamily="49" charset="0"/>
              </a:rPr>
              <a:t>("Newton", new Integer(1642));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    </a:t>
            </a:r>
            <a:r>
              <a:rPr lang="en-GB" altLang="en-US" sz="2600" dirty="0" err="1">
                <a:latin typeface="Courier New" panose="02070309020205020404" pitchFamily="49" charset="0"/>
              </a:rPr>
              <a:t>m.put</a:t>
            </a:r>
            <a:r>
              <a:rPr lang="en-GB" altLang="en-US" sz="2600" dirty="0">
                <a:latin typeface="Courier New" panose="02070309020205020404" pitchFamily="49" charset="0"/>
              </a:rPr>
              <a:t>("Darwin", new Integer(1809));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    </a:t>
            </a:r>
            <a:r>
              <a:rPr lang="en-GB" altLang="en-US" sz="2600" dirty="0" err="1">
                <a:latin typeface="Courier New" panose="02070309020205020404" pitchFamily="49" charset="0"/>
              </a:rPr>
              <a:t>System.out.println</a:t>
            </a:r>
            <a:r>
              <a:rPr lang="en-GB" altLang="en-US" sz="2600" dirty="0">
                <a:latin typeface="Courier New" panose="02070309020205020404" pitchFamily="49" charset="0"/>
              </a:rPr>
              <a:t>(m);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endParaRPr lang="en-GB" altLang="en-US" sz="2600" dirty="0">
              <a:latin typeface="Courier New" panose="02070309020205020404" pitchFamily="49" charset="0"/>
            </a:endParaRP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Output:</a:t>
            </a:r>
          </a:p>
          <a:p>
            <a:pPr>
              <a:lnSpc>
                <a:spcPct val="84000"/>
              </a:lnSpc>
              <a:buSzPct val="38000"/>
              <a:buFont typeface="Wingdings" panose="05000000000000000000" pitchFamily="2" charset="2"/>
              <a:buNone/>
            </a:pPr>
            <a:r>
              <a:rPr lang="en-GB" altLang="en-US" sz="2600" dirty="0">
                <a:latin typeface="Courier New" panose="02070309020205020404" pitchFamily="49" charset="0"/>
              </a:rPr>
              <a:t>{Darwin=1809, Newton=1642}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44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57101"/>
            <a:ext cx="8229600" cy="1143000"/>
          </a:xfrm>
        </p:spPr>
        <p:txBody>
          <a:bodyPr/>
          <a:lstStyle/>
          <a:p>
            <a:r>
              <a:rPr lang="en-US" altLang="en-US" sz="4400" dirty="0"/>
              <a:t>Some Map methods in detail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4000"/>
              </a:lnSpc>
              <a:buSzPct val="36000"/>
            </a:pPr>
            <a:r>
              <a:rPr lang="en-GB" altLang="en-US" sz="2800" dirty="0">
                <a:latin typeface="Courier New" panose="02070309020205020404" pitchFamily="49" charset="0"/>
              </a:rPr>
              <a:t>public Object </a:t>
            </a:r>
            <a:r>
              <a:rPr lang="en-GB" altLang="en-US" sz="2800" dirty="0">
                <a:solidFill>
                  <a:srgbClr val="FFC000"/>
                </a:solidFill>
                <a:latin typeface="Courier New" panose="02070309020205020404" pitchFamily="49" charset="0"/>
              </a:rPr>
              <a:t>get</a:t>
            </a:r>
            <a:r>
              <a:rPr lang="en-GB" altLang="en-US" sz="2800" dirty="0">
                <a:latin typeface="Courier New" panose="02070309020205020404" pitchFamily="49" charset="0"/>
              </a:rPr>
              <a:t>(Object key)</a:t>
            </a:r>
          </a:p>
          <a:p>
            <a:pPr lvl="1">
              <a:buSzPct val="36000"/>
            </a:pPr>
            <a:r>
              <a:rPr lang="en-GB" altLang="en-US" sz="2400" dirty="0"/>
              <a:t>returns the value at the specified </a:t>
            </a:r>
            <a:r>
              <a:rPr lang="en-GB" altLang="en-US" sz="2400" dirty="0">
                <a:latin typeface="Courier New" panose="02070309020205020404" pitchFamily="49" charset="0"/>
              </a:rPr>
              <a:t>key</a:t>
            </a:r>
            <a:r>
              <a:rPr lang="en-GB" altLang="en-US" sz="2400" dirty="0"/>
              <a:t>, or </a:t>
            </a:r>
            <a:r>
              <a:rPr lang="en-GB" altLang="en-US" sz="2400" dirty="0">
                <a:latin typeface="Courier New" panose="02070309020205020404" pitchFamily="49" charset="0"/>
              </a:rPr>
              <a:t>null</a:t>
            </a:r>
            <a:r>
              <a:rPr lang="en-GB" altLang="en-US" sz="2400" dirty="0"/>
              <a:t> if the key is not in the map (constant time)</a:t>
            </a:r>
          </a:p>
          <a:p>
            <a:pPr lvl="1">
              <a:buSzPct val="36000"/>
            </a:pPr>
            <a:endParaRPr lang="en-GB" altLang="en-US" sz="2400" dirty="0"/>
          </a:p>
          <a:p>
            <a:pPr>
              <a:lnSpc>
                <a:spcPct val="84000"/>
              </a:lnSpc>
              <a:buSzPct val="36000"/>
            </a:pPr>
            <a:r>
              <a:rPr lang="en-GB" altLang="en-US" sz="2800" dirty="0">
                <a:latin typeface="Courier New" panose="02070309020205020404" pitchFamily="49" charset="0"/>
              </a:rPr>
              <a:t>public </a:t>
            </a:r>
            <a:r>
              <a:rPr lang="en-GB" altLang="en-US" sz="2800" dirty="0" err="1">
                <a:latin typeface="Courier New" panose="02070309020205020404" pitchFamily="49" charset="0"/>
              </a:rPr>
              <a:t>boolean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dirty="0" err="1">
                <a:solidFill>
                  <a:srgbClr val="FFC000"/>
                </a:solidFill>
                <a:latin typeface="Courier New" panose="02070309020205020404" pitchFamily="49" charset="0"/>
              </a:rPr>
              <a:t>containsKey</a:t>
            </a:r>
            <a:r>
              <a:rPr lang="en-GB" altLang="en-US" sz="2800" dirty="0">
                <a:latin typeface="Courier New" panose="02070309020205020404" pitchFamily="49" charset="0"/>
              </a:rPr>
              <a:t>(Object key)</a:t>
            </a:r>
          </a:p>
          <a:p>
            <a:pPr lvl="1">
              <a:buSzPct val="36000"/>
            </a:pPr>
            <a:r>
              <a:rPr lang="en-GB" altLang="en-US" sz="2400" dirty="0"/>
              <a:t>returns </a:t>
            </a:r>
            <a:r>
              <a:rPr lang="en-GB" altLang="en-US" sz="2400" dirty="0">
                <a:latin typeface="Courier New" panose="02070309020205020404" pitchFamily="49" charset="0"/>
              </a:rPr>
              <a:t>true</a:t>
            </a:r>
            <a:r>
              <a:rPr lang="en-GB" altLang="en-US" sz="2400" dirty="0"/>
              <a:t> if the map contains a mapping for the specified key (constant time)</a:t>
            </a:r>
          </a:p>
          <a:p>
            <a:pPr>
              <a:lnSpc>
                <a:spcPct val="84000"/>
              </a:lnSpc>
              <a:buSzPct val="36000"/>
            </a:pPr>
            <a:endParaRPr lang="en-GB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84000"/>
              </a:lnSpc>
              <a:buSzPct val="36000"/>
            </a:pPr>
            <a:r>
              <a:rPr lang="en-GB" altLang="en-US" sz="2800" dirty="0">
                <a:latin typeface="Courier New" panose="02070309020205020404" pitchFamily="49" charset="0"/>
              </a:rPr>
              <a:t>public boolean </a:t>
            </a:r>
            <a:r>
              <a:rPr lang="en-GB" altLang="en-US" sz="2800" dirty="0" err="1">
                <a:solidFill>
                  <a:srgbClr val="FFC000"/>
                </a:solidFill>
                <a:latin typeface="Courier New" panose="02070309020205020404" pitchFamily="49" charset="0"/>
              </a:rPr>
              <a:t>containsValue</a:t>
            </a:r>
            <a:r>
              <a:rPr lang="en-GB" altLang="en-US" sz="2800" dirty="0">
                <a:latin typeface="Courier New" panose="02070309020205020404" pitchFamily="49" charset="0"/>
              </a:rPr>
              <a:t>(Object </a:t>
            </a:r>
            <a:r>
              <a:rPr lang="en-GB" altLang="en-US" sz="2800" dirty="0" err="1">
                <a:latin typeface="Courier New" panose="02070309020205020404" pitchFamily="49" charset="0"/>
              </a:rPr>
              <a:t>val</a:t>
            </a:r>
            <a:r>
              <a:rPr lang="en-GB" altLang="en-US" sz="2800" dirty="0" smtClean="0">
                <a:latin typeface="Courier New" panose="02070309020205020404" pitchFamily="49" charset="0"/>
              </a:rPr>
              <a:t>)//don</a:t>
            </a:r>
            <a:r>
              <a:rPr lang="uk-UA" altLang="en-US" sz="2800" dirty="0" smtClean="0">
                <a:latin typeface="Courier New" panose="02070309020205020404" pitchFamily="49" charset="0"/>
              </a:rPr>
              <a:t>’</a:t>
            </a:r>
            <a:r>
              <a:rPr lang="en-GB" altLang="en-US" sz="2800" dirty="0" smtClean="0">
                <a:latin typeface="Courier New" panose="02070309020205020404" pitchFamily="49" charset="0"/>
              </a:rPr>
              <a:t>t </a:t>
            </a:r>
            <a:r>
              <a:rPr lang="en-GB" altLang="en-US" sz="2800" smtClean="0">
                <a:latin typeface="Courier New" panose="02070309020205020404" pitchFamily="49" charset="0"/>
              </a:rPr>
              <a:t>use this 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lvl="1">
              <a:buSzPct val="36000"/>
            </a:pPr>
            <a:r>
              <a:rPr lang="en-GB" altLang="en-US" sz="2400" dirty="0"/>
              <a:t>returns </a:t>
            </a:r>
            <a:r>
              <a:rPr lang="en-GB" altLang="en-US" sz="2400" dirty="0">
                <a:latin typeface="Courier New" panose="02070309020205020404" pitchFamily="49" charset="0"/>
              </a:rPr>
              <a:t>true</a:t>
            </a:r>
            <a:r>
              <a:rPr lang="en-GB" altLang="en-US" sz="2400" dirty="0"/>
              <a:t> if the map contains the specified object as a value</a:t>
            </a:r>
          </a:p>
          <a:p>
            <a:pPr lvl="1">
              <a:buSzPct val="36000"/>
            </a:pPr>
            <a:r>
              <a:rPr lang="en-US" altLang="en-US" sz="2400" dirty="0" smtClean="0"/>
              <a:t>this method is </a:t>
            </a:r>
            <a:r>
              <a:rPr lang="en-US" altLang="en-US" sz="2400" i="1" dirty="0" smtClean="0"/>
              <a:t>not</a:t>
            </a:r>
            <a:r>
              <a:rPr lang="en-US" altLang="en-US" sz="2400" dirty="0" smtClean="0"/>
              <a:t> constant-time O(1) ... why not?</a:t>
            </a:r>
            <a:endParaRPr lang="en-US" altLang="en-US" sz="2400" dirty="0"/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60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Collection views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/>
              <a:t>A map itself is not regarded as a collection</a:t>
            </a:r>
          </a:p>
          <a:p>
            <a:pPr lvl="1"/>
            <a:r>
              <a:rPr lang="en-GB" altLang="en-US">
                <a:latin typeface="Courier New" panose="02070309020205020404" pitchFamily="49" charset="0"/>
              </a:rPr>
              <a:t>Map</a:t>
            </a:r>
            <a:r>
              <a:rPr lang="en-GB" altLang="en-US"/>
              <a:t> does not implement </a:t>
            </a:r>
            <a:r>
              <a:rPr lang="en-GB" altLang="en-US">
                <a:latin typeface="Courier New" panose="02070309020205020404" pitchFamily="49" charset="0"/>
              </a:rPr>
              <a:t>Collection</a:t>
            </a:r>
            <a:r>
              <a:rPr lang="en-GB" altLang="en-US"/>
              <a:t> interface</a:t>
            </a:r>
          </a:p>
          <a:p>
            <a:pPr lvl="1"/>
            <a:r>
              <a:rPr lang="en-GB" altLang="en-US"/>
              <a:t>although, in theory, it could be seen as a collection of pairs, or a </a:t>
            </a:r>
            <a:r>
              <a:rPr lang="en-GB" altLang="en-US" u="sng"/>
              <a:t>relation</a:t>
            </a:r>
            <a:r>
              <a:rPr lang="en-GB" altLang="en-US"/>
              <a:t> in discrete math terminology</a:t>
            </a:r>
          </a:p>
          <a:p>
            <a:endParaRPr lang="en-GB" altLang="en-US"/>
          </a:p>
          <a:p>
            <a:r>
              <a:rPr lang="en-GB" altLang="en-US"/>
              <a:t>Instead collection </a:t>
            </a:r>
            <a:r>
              <a:rPr lang="en-GB" altLang="en-US" i="1"/>
              <a:t>views</a:t>
            </a:r>
            <a:r>
              <a:rPr lang="en-GB" altLang="en-US"/>
              <a:t>  of a map may be obtained</a:t>
            </a:r>
          </a:p>
          <a:p>
            <a:pPr lvl="1"/>
            <a:r>
              <a:rPr lang="en-GB" altLang="en-US"/>
              <a:t>Set of its keys</a:t>
            </a:r>
          </a:p>
          <a:p>
            <a:pPr lvl="1"/>
            <a:r>
              <a:rPr lang="en-GB" altLang="en-US"/>
              <a:t>Collection of its values (not a set... why?)</a:t>
            </a:r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31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Iterators and Maps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Map</a:t>
            </a:r>
            <a:r>
              <a:rPr lang="en-US" altLang="en-US" sz="2400" dirty="0"/>
              <a:t> interface has no iterator method; you can</a:t>
            </a:r>
            <a:r>
              <a:rPr lang="en-US" altLang="en-US" sz="2400" dirty="0">
                <a:latin typeface="Times New Roman" panose="02020603050405020304" pitchFamily="18" charset="0"/>
              </a:rPr>
              <a:t>’</a:t>
            </a:r>
            <a:r>
              <a:rPr lang="en-US" altLang="en-US" sz="2400" dirty="0"/>
              <a:t>t get an Iterator directly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must first call either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keySet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r>
              <a:rPr lang="en-US" altLang="en-US" sz="2000" dirty="0"/>
              <a:t>	returns a </a:t>
            </a:r>
            <a:r>
              <a:rPr lang="en-US" altLang="en-US" sz="2000" dirty="0">
                <a:latin typeface="Courier New" panose="02070309020205020404" pitchFamily="49" charset="0"/>
              </a:rPr>
              <a:t>Set</a:t>
            </a:r>
            <a:r>
              <a:rPr lang="en-US" altLang="en-US" sz="2000" dirty="0"/>
              <a:t> of all the keys in this </a:t>
            </a:r>
            <a:r>
              <a:rPr lang="en-US" altLang="en-US" sz="2000" dirty="0">
                <a:latin typeface="Courier New" panose="02070309020205020404" pitchFamily="49" charset="0"/>
              </a:rPr>
              <a:t>Map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values()</a:t>
            </a:r>
            <a:r>
              <a:rPr lang="en-US" altLang="en-US" sz="2000" dirty="0"/>
              <a:t>	returns a </a:t>
            </a:r>
            <a:r>
              <a:rPr lang="en-US" altLang="en-US" sz="2000" dirty="0">
                <a:latin typeface="Courier New" panose="02070309020205020404" pitchFamily="49" charset="0"/>
              </a:rPr>
              <a:t>Collection</a:t>
            </a:r>
            <a:r>
              <a:rPr lang="en-US" altLang="en-US" sz="2000" dirty="0"/>
              <a:t> of all the values in this </a:t>
            </a:r>
            <a:r>
              <a:rPr lang="en-US" altLang="en-US" sz="2000" dirty="0">
                <a:latin typeface="Courier New" panose="02070309020205020404" pitchFamily="49" charset="0"/>
              </a:rPr>
              <a:t>Map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call </a:t>
            </a:r>
            <a:r>
              <a:rPr lang="en-US" altLang="en-US" sz="2400" dirty="0">
                <a:latin typeface="Courier New" panose="02070309020205020404" pitchFamily="49" charset="0"/>
              </a:rPr>
              <a:t>iterator()</a:t>
            </a:r>
            <a:r>
              <a:rPr lang="en-US" altLang="en-US" sz="2400" dirty="0"/>
              <a:t> on the key set or values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Examples: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Iterator </a:t>
            </a:r>
            <a:r>
              <a:rPr lang="en-US" altLang="en-US" sz="2000" dirty="0" err="1">
                <a:latin typeface="Courier New" panose="02070309020205020404" pitchFamily="49" charset="0"/>
              </a:rPr>
              <a:t>keyItr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grades.keySet</a:t>
            </a:r>
            <a:r>
              <a:rPr lang="en-US" altLang="en-US" sz="2000" dirty="0">
                <a:latin typeface="Courier New" panose="02070309020205020404" pitchFamily="49" charset="0"/>
              </a:rPr>
              <a:t>().iterator();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Iterator </a:t>
            </a:r>
            <a:r>
              <a:rPr lang="en-US" altLang="en-US" sz="2000" dirty="0" err="1">
                <a:latin typeface="Courier New" panose="02070309020205020404" pitchFamily="49" charset="0"/>
              </a:rPr>
              <a:t>elementItr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grades.values</a:t>
            </a:r>
            <a:r>
              <a:rPr lang="en-US" altLang="en-US" sz="2000" dirty="0">
                <a:latin typeface="Courier New" panose="02070309020205020404" pitchFamily="49" charset="0"/>
              </a:rPr>
              <a:t>().iterator();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If you really want the keys or element values in a more familiar collection such as an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/>
              <a:t>, use the </a:t>
            </a:r>
            <a:r>
              <a:rPr lang="en-US" altLang="en-US" sz="2000" dirty="0" err="1"/>
              <a:t>ArrayList</a:t>
            </a:r>
            <a:r>
              <a:rPr lang="en-US" altLang="en-US" sz="2000" dirty="0"/>
              <a:t> constructor that takes a </a:t>
            </a:r>
            <a:r>
              <a:rPr lang="en-US" altLang="en-US" sz="2000" dirty="0">
                <a:latin typeface="Courier New" panose="02070309020205020404" pitchFamily="49" charset="0"/>
              </a:rPr>
              <a:t>Collection</a:t>
            </a:r>
            <a:r>
              <a:rPr lang="en-US" altLang="en-US" sz="2000" dirty="0"/>
              <a:t> as its argument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 elements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grades.values</a:t>
            </a:r>
            <a:r>
              <a:rPr lang="en-US" altLang="en-US" sz="2000" dirty="0">
                <a:latin typeface="Courier New" panose="02070309020205020404" pitchFamily="49" charset="0"/>
              </a:rPr>
              <a:t>());</a:t>
            </a:r>
          </a:p>
        </p:txBody>
      </p:sp>
      <p:pic>
        <p:nvPicPr>
          <p:cNvPr id="5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43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46019"/>
            <a:ext cx="3181350" cy="1276350"/>
          </a:xfrm>
          <a:prstGeom prst="rect">
            <a:avLst/>
          </a:prstGeom>
        </p:spPr>
      </p:pic>
      <p:pic>
        <p:nvPicPr>
          <p:cNvPr id="4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0594"/>
            <a:ext cx="4295775" cy="4972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116632" y="-369131"/>
            <a:ext cx="5847267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2400" dirty="0" smtClean="0">
                <a:solidFill>
                  <a:schemeClr val="tx1"/>
                </a:solidFill>
                <a:effectLst/>
              </a:rPr>
              <a:t>Quiz Question</a:t>
            </a:r>
            <a:endParaRPr lang="en-CA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58" y="3789040"/>
            <a:ext cx="4819650" cy="27241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00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0639" y="224317"/>
            <a:ext cx="7772400" cy="11155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CA" sz="4400" dirty="0" smtClean="0"/>
              <a:t>Iterator vs. </a:t>
            </a:r>
            <a:r>
              <a:rPr lang="en-CA" sz="4400" dirty="0" err="1" smtClean="0"/>
              <a:t>ListIterator</a:t>
            </a:r>
            <a:endParaRPr lang="en-CA" sz="4400" dirty="0"/>
          </a:p>
        </p:txBody>
      </p:sp>
      <p:sp>
        <p:nvSpPr>
          <p:cNvPr id="17" name="Rectangle 1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10278"/>
              </p:ext>
            </p:extLst>
          </p:nvPr>
        </p:nvGraphicFramePr>
        <p:xfrm>
          <a:off x="279878" y="2074544"/>
          <a:ext cx="8673849" cy="309476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24436"/>
                <a:gridCol w="4749413"/>
              </a:tblGrid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smtClean="0"/>
                        <a:t>Iterator</a:t>
                      </a:r>
                      <a:endParaRPr lang="en-CA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ListIterator</a:t>
                      </a:r>
                      <a:endParaRPr lang="en-CA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Unidirectional (forward iteration)</a:t>
                      </a:r>
                    </a:p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Has only next()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Bidirectional (forward and backward iteration)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Has next() and previous()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Map,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</a:rPr>
                        <a:t> List, Set implemented Objects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List implemented Objects only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remove() only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add(), remove()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Cannot determine current position</a:t>
                      </a:r>
                      <a:r>
                        <a:rPr lang="en-CA" b="1" baseline="0" dirty="0" smtClean="0">
                          <a:solidFill>
                            <a:schemeClr val="tx1"/>
                          </a:solidFill>
                        </a:rPr>
                        <a:t> of the iterator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>
                          <a:solidFill>
                            <a:schemeClr val="tx1"/>
                          </a:solidFill>
                        </a:rPr>
                        <a:t>Can determine the current position of the iterator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5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1442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400" dirty="0" smtClean="0"/>
              <a:t>Iterator </a:t>
            </a:r>
            <a:r>
              <a:rPr lang="en-US" altLang="en-US" sz="4400" dirty="0" err="1" smtClean="0"/>
              <a:t>Iterface</a:t>
            </a:r>
            <a:r>
              <a:rPr lang="en-US" altLang="en-US" sz="4400" dirty="0" smtClean="0"/>
              <a:t> Methods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Iterator interface specifies 3 methods: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//returns true if this iteration has more elements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E next()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//returns the next element in this iteration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//pre: </a:t>
            </a:r>
            <a:r>
              <a:rPr lang="en-US" altLang="en-US" sz="2400" dirty="0" err="1" smtClean="0">
                <a:solidFill>
                  <a:srgbClr val="92D050"/>
                </a:solidFill>
              </a:rPr>
              <a:t>hastNext</a:t>
            </a:r>
            <a:r>
              <a:rPr lang="en-US" altLang="en-US" sz="2400" dirty="0" smtClean="0">
                <a:solidFill>
                  <a:srgbClr val="92D050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void remove()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/*Removes from the underlying collection the last element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returned by the iterator.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solidFill>
                <a:srgbClr val="92D05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  pre: This method can be called only once per call to next.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After calling, must call next again before calling remove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again.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92D050"/>
                </a:solidFill>
              </a:rPr>
              <a:t>*/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69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592" y="1380886"/>
            <a:ext cx="8229600" cy="12838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Imagine a fence made up of fence posts and rail sections.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2468882"/>
            <a:ext cx="7391400" cy="3821112"/>
            <a:chOff x="838200" y="1741488"/>
            <a:chExt cx="7391400" cy="3821112"/>
          </a:xfrm>
        </p:grpSpPr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8382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76" name="Line 5"/>
            <p:cNvSpPr>
              <a:spLocks noChangeShapeType="1"/>
            </p:cNvSpPr>
            <p:nvPr/>
          </p:nvSpPr>
          <p:spPr bwMode="auto">
            <a:xfrm>
              <a:off x="20701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>
              <a:off x="33020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45339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57658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>
              <a:off x="69977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1" name="Line 10"/>
            <p:cNvSpPr>
              <a:spLocks noChangeShapeType="1"/>
            </p:cNvSpPr>
            <p:nvPr/>
          </p:nvSpPr>
          <p:spPr bwMode="auto">
            <a:xfrm>
              <a:off x="8229600" y="3225800"/>
              <a:ext cx="0" cy="1524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279525" y="5043488"/>
              <a:ext cx="190658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bg1"/>
                  </a:solidFill>
                </a:rPr>
                <a:t>fenceposts</a:t>
              </a:r>
            </a:p>
          </p:txBody>
        </p:sp>
        <p:sp>
          <p:nvSpPr>
            <p:cNvPr id="7183" name="Line 12"/>
            <p:cNvSpPr>
              <a:spLocks noChangeShapeType="1"/>
            </p:cNvSpPr>
            <p:nvPr/>
          </p:nvSpPr>
          <p:spPr bwMode="auto">
            <a:xfrm flipH="1" flipV="1">
              <a:off x="914400" y="4826000"/>
              <a:ext cx="457200" cy="381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 flipV="1">
              <a:off x="2133600" y="4902200"/>
              <a:ext cx="0" cy="228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5" name="Line 14"/>
            <p:cNvSpPr>
              <a:spLocks noChangeShapeType="1"/>
            </p:cNvSpPr>
            <p:nvPr/>
          </p:nvSpPr>
          <p:spPr bwMode="auto">
            <a:xfrm flipV="1">
              <a:off x="2819400" y="4826000"/>
              <a:ext cx="457200" cy="381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6" name="Line 15"/>
            <p:cNvSpPr>
              <a:spLocks noChangeShapeType="1"/>
            </p:cNvSpPr>
            <p:nvPr/>
          </p:nvSpPr>
          <p:spPr bwMode="auto">
            <a:xfrm flipV="1">
              <a:off x="3276600" y="4826000"/>
              <a:ext cx="1143000" cy="457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7" name="Line 16"/>
            <p:cNvSpPr>
              <a:spLocks noChangeShapeType="1"/>
            </p:cNvSpPr>
            <p:nvPr/>
          </p:nvSpPr>
          <p:spPr bwMode="auto">
            <a:xfrm flipV="1">
              <a:off x="3276600" y="4673600"/>
              <a:ext cx="2286000" cy="685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8" name="Line 17"/>
            <p:cNvSpPr>
              <a:spLocks noChangeShapeType="1"/>
            </p:cNvSpPr>
            <p:nvPr/>
          </p:nvSpPr>
          <p:spPr bwMode="auto">
            <a:xfrm flipV="1">
              <a:off x="3276600" y="4673600"/>
              <a:ext cx="3581400" cy="762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89" name="Line 18"/>
            <p:cNvSpPr>
              <a:spLocks noChangeShapeType="1"/>
            </p:cNvSpPr>
            <p:nvPr/>
          </p:nvSpPr>
          <p:spPr bwMode="auto">
            <a:xfrm flipV="1">
              <a:off x="3276600" y="4749800"/>
              <a:ext cx="4800600" cy="762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0" name="Line 19"/>
            <p:cNvSpPr>
              <a:spLocks noChangeShapeType="1"/>
            </p:cNvSpPr>
            <p:nvPr/>
          </p:nvSpPr>
          <p:spPr bwMode="auto">
            <a:xfrm>
              <a:off x="8382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1" name="Line 20"/>
            <p:cNvSpPr>
              <a:spLocks noChangeShapeType="1"/>
            </p:cNvSpPr>
            <p:nvPr/>
          </p:nvSpPr>
          <p:spPr bwMode="auto">
            <a:xfrm flipV="1">
              <a:off x="8382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2" name="Line 21"/>
            <p:cNvSpPr>
              <a:spLocks noChangeShapeType="1"/>
            </p:cNvSpPr>
            <p:nvPr/>
          </p:nvSpPr>
          <p:spPr bwMode="auto">
            <a:xfrm>
              <a:off x="20574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3" name="Line 22"/>
            <p:cNvSpPr>
              <a:spLocks noChangeShapeType="1"/>
            </p:cNvSpPr>
            <p:nvPr/>
          </p:nvSpPr>
          <p:spPr bwMode="auto">
            <a:xfrm flipV="1">
              <a:off x="20574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4" name="Line 23"/>
            <p:cNvSpPr>
              <a:spLocks noChangeShapeType="1"/>
            </p:cNvSpPr>
            <p:nvPr/>
          </p:nvSpPr>
          <p:spPr bwMode="auto">
            <a:xfrm>
              <a:off x="32766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5" name="Line 24"/>
            <p:cNvSpPr>
              <a:spLocks noChangeShapeType="1"/>
            </p:cNvSpPr>
            <p:nvPr/>
          </p:nvSpPr>
          <p:spPr bwMode="auto">
            <a:xfrm flipV="1">
              <a:off x="32766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6" name="Line 25"/>
            <p:cNvSpPr>
              <a:spLocks noChangeShapeType="1"/>
            </p:cNvSpPr>
            <p:nvPr/>
          </p:nvSpPr>
          <p:spPr bwMode="auto">
            <a:xfrm>
              <a:off x="45720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7" name="Line 26"/>
            <p:cNvSpPr>
              <a:spLocks noChangeShapeType="1"/>
            </p:cNvSpPr>
            <p:nvPr/>
          </p:nvSpPr>
          <p:spPr bwMode="auto">
            <a:xfrm flipV="1">
              <a:off x="45720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8" name="Line 27"/>
            <p:cNvSpPr>
              <a:spLocks noChangeShapeType="1"/>
            </p:cNvSpPr>
            <p:nvPr/>
          </p:nvSpPr>
          <p:spPr bwMode="auto">
            <a:xfrm>
              <a:off x="57912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 flipV="1">
              <a:off x="57912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0" name="Line 29"/>
            <p:cNvSpPr>
              <a:spLocks noChangeShapeType="1"/>
            </p:cNvSpPr>
            <p:nvPr/>
          </p:nvSpPr>
          <p:spPr bwMode="auto">
            <a:xfrm>
              <a:off x="70104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1" name="Line 30"/>
            <p:cNvSpPr>
              <a:spLocks noChangeShapeType="1"/>
            </p:cNvSpPr>
            <p:nvPr/>
          </p:nvSpPr>
          <p:spPr bwMode="auto">
            <a:xfrm flipV="1">
              <a:off x="7010400" y="3454400"/>
              <a:ext cx="1219200" cy="9906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2" name="Text Box 31"/>
            <p:cNvSpPr txBox="1">
              <a:spLocks noChangeArrowheads="1"/>
            </p:cNvSpPr>
            <p:nvPr/>
          </p:nvSpPr>
          <p:spPr bwMode="auto">
            <a:xfrm>
              <a:off x="4022725" y="1741488"/>
              <a:ext cx="8382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Marlett" pitchFamily="2" charset="2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bg1"/>
                  </a:solidFill>
                </a:rPr>
                <a:t>rails</a:t>
              </a:r>
            </a:p>
          </p:txBody>
        </p:sp>
        <p:sp>
          <p:nvSpPr>
            <p:cNvPr id="7203" name="Line 32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2438400" cy="914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4" name="Line 33"/>
            <p:cNvSpPr>
              <a:spLocks noChangeShapeType="1"/>
            </p:cNvSpPr>
            <p:nvPr/>
          </p:nvSpPr>
          <p:spPr bwMode="auto">
            <a:xfrm flipH="1">
              <a:off x="2895600" y="2362200"/>
              <a:ext cx="1524000" cy="914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5" name="Line 34"/>
            <p:cNvSpPr>
              <a:spLocks noChangeShapeType="1"/>
            </p:cNvSpPr>
            <p:nvPr/>
          </p:nvSpPr>
          <p:spPr bwMode="auto">
            <a:xfrm flipH="1">
              <a:off x="3962400" y="2362200"/>
              <a:ext cx="609600" cy="1066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6" name="Line 35"/>
            <p:cNvSpPr>
              <a:spLocks noChangeShapeType="1"/>
            </p:cNvSpPr>
            <p:nvPr/>
          </p:nvSpPr>
          <p:spPr bwMode="auto">
            <a:xfrm>
              <a:off x="4648200" y="2362200"/>
              <a:ext cx="609600" cy="1066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7" name="Line 36"/>
            <p:cNvSpPr>
              <a:spLocks noChangeShapeType="1"/>
            </p:cNvSpPr>
            <p:nvPr/>
          </p:nvSpPr>
          <p:spPr bwMode="auto">
            <a:xfrm>
              <a:off x="4876800" y="2286000"/>
              <a:ext cx="1524000" cy="990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  <p:sp>
          <p:nvSpPr>
            <p:cNvPr id="7208" name="Line 37"/>
            <p:cNvSpPr>
              <a:spLocks noChangeShapeType="1"/>
            </p:cNvSpPr>
            <p:nvPr/>
          </p:nvSpPr>
          <p:spPr bwMode="auto">
            <a:xfrm>
              <a:off x="4953000" y="2057400"/>
              <a:ext cx="2667000" cy="12192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>
                <a:solidFill>
                  <a:schemeClr val="bg1"/>
                </a:solidFill>
              </a:endParaRPr>
            </a:p>
          </p:txBody>
        </p:sp>
      </p:grp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-63279" y="65072"/>
            <a:ext cx="9118158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New Tai Lue" panose="020B0502040204020203" pitchFamily="34" charset="0"/>
                <a:ea typeface="+mj-ea"/>
                <a:cs typeface="Microsoft New Tai Lue" panose="020B0502040204020203" pitchFamily="34" charset="0"/>
              </a:defRPr>
            </a:lvl1pPr>
          </a:lstStyle>
          <a:p>
            <a:r>
              <a:rPr lang="en-US" altLang="en-US" sz="4000" smtClean="0"/>
              <a:t>Iterators - Fence Analogy</a:t>
            </a:r>
            <a:endParaRPr lang="en-US" altLang="en-US" sz="4000" dirty="0" smtClean="0"/>
          </a:p>
        </p:txBody>
      </p:sp>
      <p:pic>
        <p:nvPicPr>
          <p:cNvPr id="43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2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69988"/>
            <a:ext cx="82296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iterator lives on the fence posts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The data in the collection are the rails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Iterator created at the far left post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As long as a rail exists to the right of the Iterator, </a:t>
            </a:r>
            <a:r>
              <a:rPr lang="en-US" altLang="en-US" sz="2800" dirty="0" err="1" smtClean="0"/>
              <a:t>hasNext</a:t>
            </a:r>
            <a:r>
              <a:rPr lang="en-US" altLang="en-US" sz="2800" dirty="0" smtClean="0"/>
              <a:t>() is true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69977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82296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5791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5" name="Line 20"/>
          <p:cNvSpPr>
            <a:spLocks noChangeShapeType="1"/>
          </p:cNvSpPr>
          <p:nvPr/>
        </p:nvSpPr>
        <p:spPr bwMode="auto">
          <a:xfrm flipV="1">
            <a:off x="5791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6" name="Line 21"/>
          <p:cNvSpPr>
            <a:spLocks noChangeShapeType="1"/>
          </p:cNvSpPr>
          <p:nvPr/>
        </p:nvSpPr>
        <p:spPr bwMode="auto">
          <a:xfrm>
            <a:off x="7010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7" name="Line 22"/>
          <p:cNvSpPr>
            <a:spLocks noChangeShapeType="1"/>
          </p:cNvSpPr>
          <p:nvPr/>
        </p:nvSpPr>
        <p:spPr bwMode="auto">
          <a:xfrm flipV="1">
            <a:off x="7010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609600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1219200" y="4114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1304925" y="3590926"/>
            <a:ext cx="234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iterator object</a:t>
            </a:r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0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651" y="1077417"/>
            <a:ext cx="9337476" cy="46482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 names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=new </a:t>
            </a:r>
            <a:r>
              <a:rPr lang="en-US" altLang="en-US" sz="20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000" dirty="0">
                <a:latin typeface="Courier New" panose="02070309020205020404" pitchFamily="49" charset="0"/>
              </a:rPr>
              <a:t>&lt;String&gt;();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(“Alex”);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(“Liz”);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>
                <a:latin typeface="Courier New" panose="02070309020205020404" pitchFamily="49" charset="0"/>
              </a:rPr>
              <a:t>(“</a:t>
            </a:r>
            <a:r>
              <a:rPr lang="en-US" altLang="en-US" sz="2000" dirty="0" smtClean="0">
                <a:latin typeface="Courier New" panose="02070309020205020404" pitchFamily="49" charset="0"/>
              </a:rPr>
              <a:t>Tim”);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names.add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(“Jack”);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000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Iterator&lt;String</a:t>
            </a:r>
            <a:r>
              <a:rPr lang="en-US" altLang="en-US" sz="2000" dirty="0">
                <a:latin typeface="Courier New" panose="02070309020205020404" pitchFamily="49" charset="0"/>
              </a:rPr>
              <a:t>&gt; it = </a:t>
            </a:r>
            <a:r>
              <a:rPr lang="en-US" altLang="en-US" sz="2000" dirty="0" err="1">
                <a:latin typeface="Courier New" panose="02070309020205020404" pitchFamily="49" charset="0"/>
              </a:rPr>
              <a:t>names.iterator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 = 0;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609600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1219200" y="4114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1304925" y="3590926"/>
            <a:ext cx="2343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iterator object</a:t>
            </a:r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50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1789584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2399184" y="4114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55576" y="1295181"/>
            <a:ext cx="8229600" cy="2591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while(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it.hasNext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when </a:t>
            </a:r>
            <a:r>
              <a:rPr lang="en-US" altLang="en-US" sz="2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== 1, prints out Alex</a:t>
            </a: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6800431" y="2562761"/>
            <a:ext cx="252521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first call to next moves iterator to</a:t>
            </a:r>
            <a:b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next post and returns </a:t>
            </a:r>
            <a:r>
              <a:rPr lang="en-US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“Alex”</a:t>
            </a:r>
            <a:endParaRPr lang="en-US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5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-63279" y="65072"/>
            <a:ext cx="9118158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Iterators - Fence Analogy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8382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20701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33020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5339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5765800" y="4419600"/>
            <a:ext cx="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 flipV="1">
            <a:off x="8382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 flipV="1">
            <a:off x="20574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 flipV="1">
            <a:off x="32766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 flipV="1">
            <a:off x="4572000" y="4648200"/>
            <a:ext cx="12192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218" name="Oval 23"/>
          <p:cNvSpPr>
            <a:spLocks noChangeArrowheads="1"/>
          </p:cNvSpPr>
          <p:nvPr/>
        </p:nvSpPr>
        <p:spPr bwMode="auto">
          <a:xfrm>
            <a:off x="3013720" y="3886200"/>
            <a:ext cx="609600" cy="4572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Line 24"/>
          <p:cNvSpPr>
            <a:spLocks noChangeShapeType="1"/>
          </p:cNvSpPr>
          <p:nvPr/>
        </p:nvSpPr>
        <p:spPr bwMode="auto">
          <a:xfrm>
            <a:off x="3623320" y="4114800"/>
            <a:ext cx="228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9" name="Picture 2" descr="C:\Users\Herrberk\Desktop\uottawa_ver_black.pn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039" y="188640"/>
            <a:ext cx="959924" cy="81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-108520" y="6624736"/>
            <a:ext cx="9577064" cy="260648"/>
          </a:xfrm>
          <a:prstGeom prst="rect">
            <a:avLst/>
          </a:prstGeom>
          <a:gradFill>
            <a:gsLst>
              <a:gs pos="0">
                <a:srgbClr val="FCE480">
                  <a:alpha val="45000"/>
                </a:srgbClr>
              </a:gs>
              <a:gs pos="85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5496" y="6597352"/>
            <a:ext cx="9865096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 smtClean="0">
                <a:solidFill>
                  <a:schemeClr val="tx1"/>
                </a:solidFill>
              </a:rPr>
              <a:t>201</a:t>
            </a:r>
            <a:r>
              <a:rPr lang="en-CA" sz="1400" b="1" dirty="0" smtClean="0">
                <a:solidFill>
                  <a:schemeClr val="tx1"/>
                </a:solidFill>
              </a:rPr>
              <a:t>6 Winter					       Prepared by Berk Soysal for ITI1121A</a:t>
            </a:r>
            <a:r>
              <a:rPr lang="tr-TR" sz="1400" b="1" dirty="0" smtClean="0">
                <a:solidFill>
                  <a:schemeClr val="tx1"/>
                </a:solidFill>
              </a:rPr>
              <a:t>								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066800" y="4379913"/>
            <a:ext cx="4574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>
                <a:solidFill>
                  <a:schemeClr val="bg1"/>
                </a:solidFill>
              </a:rPr>
              <a:t>“Alex”</a:t>
            </a:r>
            <a:r>
              <a:rPr lang="en-US" altLang="en-US" sz="1800" dirty="0">
                <a:solidFill>
                  <a:schemeClr val="bg1"/>
                </a:solidFill>
              </a:rPr>
              <a:t>	     “</a:t>
            </a:r>
            <a:r>
              <a:rPr lang="en-US" altLang="en-US" sz="1800" dirty="0" smtClean="0">
                <a:solidFill>
                  <a:schemeClr val="bg1"/>
                </a:solidFill>
              </a:rPr>
              <a:t>Liz”  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Tim”           </a:t>
            </a:r>
            <a:r>
              <a:rPr lang="en-US" altLang="en-US" sz="1800" dirty="0">
                <a:solidFill>
                  <a:schemeClr val="bg1"/>
                </a:solidFill>
              </a:rPr>
              <a:t>“</a:t>
            </a:r>
            <a:r>
              <a:rPr lang="en-US" altLang="en-US" sz="1800" dirty="0" smtClean="0">
                <a:solidFill>
                  <a:schemeClr val="bg1"/>
                </a:solidFill>
              </a:rPr>
              <a:t>Jack”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55576" y="1295181"/>
            <a:ext cx="8229600" cy="25910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effectLst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while( </a:t>
            </a:r>
            <a:r>
              <a:rPr lang="en-US" altLang="en-US" sz="2400" b="1" dirty="0" err="1" smtClean="0">
                <a:solidFill>
                  <a:srgbClr val="FFC000"/>
                </a:solidFill>
                <a:latin typeface="Courier New" panose="02070309020205020404" pitchFamily="49" charset="0"/>
              </a:rPr>
              <a:t>it.hasNext</a:t>
            </a:r>
            <a:r>
              <a:rPr lang="en-US" altLang="en-US" sz="2400" b="1" dirty="0" smtClean="0">
                <a:solidFill>
                  <a:srgbClr val="FFC00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 {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latin typeface="Courier New" panose="02070309020205020404" pitchFamily="49" charset="0"/>
              </a:rPr>
              <a:t>++;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 smtClean="0">
                <a:solidFill>
                  <a:srgbClr val="00B0F0"/>
                </a:solidFill>
                <a:latin typeface="Courier New" panose="02070309020205020404" pitchFamily="49" charset="0"/>
              </a:rPr>
              <a:t>it.next</a:t>
            </a:r>
            <a:r>
              <a:rPr lang="en-US" altLang="en-US" sz="2400" dirty="0" smtClean="0">
                <a:solidFill>
                  <a:srgbClr val="00B0F0"/>
                </a:solidFill>
                <a:latin typeface="Courier New" panose="02070309020205020404" pitchFamily="49" charset="0"/>
              </a:rPr>
              <a:t>()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);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}</a:t>
            </a:r>
          </a:p>
          <a:p>
            <a:pPr>
              <a:buFont typeface="Marlett" pitchFamily="2" charset="2"/>
              <a:buNone/>
            </a:pP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// when </a:t>
            </a:r>
            <a:r>
              <a:rPr lang="en-US" altLang="en-US" sz="2400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== 2, prints out Liz</a:t>
            </a:r>
          </a:p>
          <a:p>
            <a:pPr>
              <a:buFont typeface="Marlett" pitchFamily="2" charset="2"/>
              <a:buNone/>
            </a:pPr>
            <a:endParaRPr lang="en-US" altLang="en-US" sz="2400" dirty="0" smtClean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Programming-PowerPoint-Template</Template>
  <TotalTime>6893</TotalTime>
  <Words>1407</Words>
  <Application>Microsoft Macintosh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Programming-PowerPoint-Template</vt:lpstr>
      <vt:lpstr>ITI1121A</vt:lpstr>
      <vt:lpstr>PowerPoint Presentation</vt:lpstr>
      <vt:lpstr>PowerPoint Presentation</vt:lpstr>
      <vt:lpstr>Iterator Iterface Methods</vt:lpstr>
      <vt:lpstr>PowerPoint Presentation</vt:lpstr>
      <vt:lpstr>Iterators - Fence Analogy</vt:lpstr>
      <vt:lpstr>Iterators - Fence Analogy</vt:lpstr>
      <vt:lpstr>Iterators - Fence Analogy</vt:lpstr>
      <vt:lpstr>Iterators - Fence Analogy</vt:lpstr>
      <vt:lpstr>Iterators - Fence Analogy</vt:lpstr>
      <vt:lpstr>Iterators - Fence Analogy</vt:lpstr>
      <vt:lpstr>Iterators - Fence Analogy</vt:lpstr>
      <vt:lpstr>Remove( ) method</vt:lpstr>
      <vt:lpstr>Nested Classes</vt:lpstr>
      <vt:lpstr>Nested Classes</vt:lpstr>
      <vt:lpstr>PowerPoint Presentation</vt:lpstr>
      <vt:lpstr>PowerPoint Presentation</vt:lpstr>
      <vt:lpstr>PowerPoint Presentation</vt:lpstr>
      <vt:lpstr>PowerPoint Presentation</vt:lpstr>
      <vt:lpstr>A new collection: Map</vt:lpstr>
      <vt:lpstr>Java's Map interface</vt:lpstr>
      <vt:lpstr>Map implementations  in Java</vt:lpstr>
      <vt:lpstr>HashMap example</vt:lpstr>
      <vt:lpstr>Map example</vt:lpstr>
      <vt:lpstr>Some Map methods in detail</vt:lpstr>
      <vt:lpstr>Collection views</vt:lpstr>
      <vt:lpstr>Iterators and Maps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GNG1106</dc:title>
  <dc:creator>Herrberk</dc:creator>
  <cp:lastModifiedBy>Felix Lallouz</cp:lastModifiedBy>
  <cp:revision>451</cp:revision>
  <dcterms:created xsi:type="dcterms:W3CDTF">2015-09-23T16:26:39Z</dcterms:created>
  <dcterms:modified xsi:type="dcterms:W3CDTF">2016-04-01T17:16:25Z</dcterms:modified>
</cp:coreProperties>
</file>