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56"/>
  </p:notesMasterIdLst>
  <p:sldIdLst>
    <p:sldId id="268" r:id="rId2"/>
    <p:sldId id="291" r:id="rId3"/>
    <p:sldId id="293" r:id="rId4"/>
    <p:sldId id="257" r:id="rId5"/>
    <p:sldId id="284" r:id="rId6"/>
    <p:sldId id="292" r:id="rId7"/>
    <p:sldId id="285" r:id="rId8"/>
    <p:sldId id="286" r:id="rId9"/>
    <p:sldId id="287" r:id="rId10"/>
    <p:sldId id="288" r:id="rId11"/>
    <p:sldId id="272" r:id="rId12"/>
    <p:sldId id="296" r:id="rId13"/>
    <p:sldId id="294" r:id="rId14"/>
    <p:sldId id="295" r:id="rId15"/>
    <p:sldId id="290" r:id="rId16"/>
    <p:sldId id="275" r:id="rId17"/>
    <p:sldId id="333" r:id="rId18"/>
    <p:sldId id="283" r:id="rId19"/>
    <p:sldId id="326" r:id="rId20"/>
    <p:sldId id="327" r:id="rId21"/>
    <p:sldId id="276" r:id="rId22"/>
    <p:sldId id="334" r:id="rId23"/>
    <p:sldId id="277" r:id="rId24"/>
    <p:sldId id="298" r:id="rId25"/>
    <p:sldId id="297" r:id="rId26"/>
    <p:sldId id="279" r:id="rId27"/>
    <p:sldId id="280" r:id="rId28"/>
    <p:sldId id="299" r:id="rId29"/>
    <p:sldId id="301" r:id="rId30"/>
    <p:sldId id="302" r:id="rId31"/>
    <p:sldId id="303" r:id="rId32"/>
    <p:sldId id="328" r:id="rId33"/>
    <p:sldId id="304" r:id="rId34"/>
    <p:sldId id="329" r:id="rId35"/>
    <p:sldId id="330" r:id="rId36"/>
    <p:sldId id="331" r:id="rId37"/>
    <p:sldId id="305" r:id="rId38"/>
    <p:sldId id="332" r:id="rId39"/>
    <p:sldId id="322" r:id="rId40"/>
    <p:sldId id="306" r:id="rId41"/>
    <p:sldId id="307" r:id="rId42"/>
    <p:sldId id="308" r:id="rId43"/>
    <p:sldId id="309" r:id="rId44"/>
    <p:sldId id="310" r:id="rId45"/>
    <p:sldId id="311" r:id="rId46"/>
    <p:sldId id="312" r:id="rId47"/>
    <p:sldId id="313" r:id="rId48"/>
    <p:sldId id="314" r:id="rId49"/>
    <p:sldId id="317" r:id="rId50"/>
    <p:sldId id="318" r:id="rId51"/>
    <p:sldId id="319" r:id="rId52"/>
    <p:sldId id="335" r:id="rId53"/>
    <p:sldId id="336" r:id="rId54"/>
    <p:sldId id="33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1" autoAdjust="0"/>
    <p:restoredTop sz="94249" autoAdjust="0"/>
  </p:normalViewPr>
  <p:slideViewPr>
    <p:cSldViewPr>
      <p:cViewPr>
        <p:scale>
          <a:sx n="82" d="100"/>
          <a:sy n="82" d="100"/>
        </p:scale>
        <p:origin x="1194" y="60"/>
      </p:cViewPr>
      <p:guideLst>
        <p:guide orient="horz" pos="2160"/>
        <p:guide pos="2880"/>
      </p:guideLst>
    </p:cSldViewPr>
  </p:slideViewPr>
  <p:outlineViewPr>
    <p:cViewPr>
      <p:scale>
        <a:sx n="33" d="100"/>
        <a:sy n="33" d="100"/>
      </p:scale>
      <p:origin x="0" y="-3786"/>
    </p:cViewPr>
  </p:outlineViewPr>
  <p:notesTextViewPr>
    <p:cViewPr>
      <p:scale>
        <a:sx n="100" d="100"/>
        <a:sy n="100" d="100"/>
      </p:scale>
      <p:origin x="0" y="0"/>
    </p:cViewPr>
  </p:notesTextViewPr>
  <p:sorterViewPr>
    <p:cViewPr varScale="1">
      <p:scale>
        <a:sx n="100" d="100"/>
        <a:sy n="100" d="100"/>
      </p:scale>
      <p:origin x="0" y="-150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9588-B539-48F3-9441-6EAF8814223D}" type="datetimeFigureOut">
              <a:rPr lang="pt-BR" smtClean="0"/>
              <a:t>13/04/2020</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47A60-7321-4CD8-866E-EE06EEDEF609}" type="slidenum">
              <a:rPr lang="pt-BR" smtClean="0"/>
              <a:t>‹nº›</a:t>
            </a:fld>
            <a:endParaRPr lang="pt-BR"/>
          </a:p>
        </p:txBody>
      </p:sp>
    </p:spTree>
    <p:extLst>
      <p:ext uri="{BB962C8B-B14F-4D97-AF65-F5344CB8AC3E}">
        <p14:creationId xmlns:p14="http://schemas.microsoft.com/office/powerpoint/2010/main" val="260831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0647A60-7321-4CD8-866E-EE06EEDEF609}" type="slidenum">
              <a:rPr lang="pt-BR" smtClean="0"/>
              <a:t>54</a:t>
            </a:fld>
            <a:endParaRPr lang="pt-BR"/>
          </a:p>
        </p:txBody>
      </p:sp>
    </p:spTree>
    <p:extLst>
      <p:ext uri="{BB962C8B-B14F-4D97-AF65-F5344CB8AC3E}">
        <p14:creationId xmlns:p14="http://schemas.microsoft.com/office/powerpoint/2010/main" val="151065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274643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274381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D8E0F63-DB6B-4A66-B6DC-C1A3F14FCDD5}" type="slidenum">
              <a:rPr lang="pt-BR" smtClean="0"/>
              <a:pPr/>
              <a:t>‹nº›</a:t>
            </a:fld>
            <a:endParaRPr lang="pt-B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5291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687096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6" name="Footer Placeholder 5"/>
          <p:cNvSpPr>
            <a:spLocks noGrp="1"/>
          </p:cNvSpPr>
          <p:nvPr>
            <p:ph type="ftr" sz="quarter" idx="11"/>
          </p:nvPr>
        </p:nvSpPr>
        <p:spPr/>
        <p:txBody>
          <a:bodyPr/>
          <a:lstStyle/>
          <a:p>
            <a:endParaRPr lang="pt-B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D8E0F63-DB6B-4A66-B6DC-C1A3F14FCDD5}" type="slidenum">
              <a:rPr lang="pt-BR" smtClean="0"/>
              <a:pPr/>
              <a:t>‹nº›</a:t>
            </a:fld>
            <a:endParaRPr lang="pt-B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9434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63456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2796810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346690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208048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76635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19440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8" name="Footer Placeholder 7"/>
          <p:cNvSpPr>
            <a:spLocks noGrp="1"/>
          </p:cNvSpPr>
          <p:nvPr>
            <p:ph type="ftr" sz="quarter" idx="11"/>
          </p:nvPr>
        </p:nvSpPr>
        <p:spPr/>
        <p:txBody>
          <a:bodyPr/>
          <a:lstStyle/>
          <a:p>
            <a:endParaRPr lang="pt-B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8552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4" name="Footer Placeholder 3"/>
          <p:cNvSpPr>
            <a:spLocks noGrp="1"/>
          </p:cNvSpPr>
          <p:nvPr>
            <p:ph type="ftr" sz="quarter" idx="11"/>
          </p:nvPr>
        </p:nvSpPr>
        <p:spPr/>
        <p:txBody>
          <a:bodyPr/>
          <a:lstStyle/>
          <a:p>
            <a:endParaRPr lang="pt-B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366544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415613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112866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F71F329-F90C-4C4E-ABBF-265C3C0A531F}" type="datetimeFigureOut">
              <a:rPr lang="pt-BR" smtClean="0"/>
              <a:pPr/>
              <a:t>13/04/2020</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D8E0F63-DB6B-4A66-B6DC-C1A3F14FCDD5}" type="slidenum">
              <a:rPr lang="pt-BR" smtClean="0"/>
              <a:pPr/>
              <a:t>‹nº›</a:t>
            </a:fld>
            <a:endParaRPr lang="pt-BR"/>
          </a:p>
        </p:txBody>
      </p:sp>
    </p:spTree>
    <p:extLst>
      <p:ext uri="{BB962C8B-B14F-4D97-AF65-F5344CB8AC3E}">
        <p14:creationId xmlns:p14="http://schemas.microsoft.com/office/powerpoint/2010/main" val="231410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F71F329-F90C-4C4E-ABBF-265C3C0A531F}" type="datetimeFigureOut">
              <a:rPr lang="pt-BR" smtClean="0"/>
              <a:pPr/>
              <a:t>13/04/2020</a:t>
            </a:fld>
            <a:endParaRPr lang="pt-B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D8E0F63-DB6B-4A66-B6DC-C1A3F14FCDD5}" type="slidenum">
              <a:rPr lang="pt-BR" smtClean="0"/>
              <a:pPr/>
              <a:t>‹nº›</a:t>
            </a:fld>
            <a:endParaRPr lang="pt-BR"/>
          </a:p>
        </p:txBody>
      </p:sp>
    </p:spTree>
    <p:extLst>
      <p:ext uri="{BB962C8B-B14F-4D97-AF65-F5344CB8AC3E}">
        <p14:creationId xmlns:p14="http://schemas.microsoft.com/office/powerpoint/2010/main" val="1376693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a:xfrm>
            <a:off x="1403648" y="1020871"/>
            <a:ext cx="7131273" cy="2849671"/>
          </a:xfrm>
        </p:spPr>
        <p:txBody>
          <a:bodyPr>
            <a:normAutofit/>
          </a:bodyPr>
          <a:lstStyle/>
          <a:p>
            <a:pPr algn="l">
              <a:lnSpc>
                <a:spcPct val="90000"/>
              </a:lnSpc>
            </a:pPr>
            <a:r>
              <a:rPr lang="pt-BR" sz="4800" dirty="0">
                <a:solidFill>
                  <a:srgbClr val="FFFFFF"/>
                </a:solidFill>
              </a:rPr>
              <a:t>Trabalho de Conclusão de Curso - ABNT</a:t>
            </a:r>
          </a:p>
        </p:txBody>
      </p:sp>
      <p:sp>
        <p:nvSpPr>
          <p:cNvPr id="5" name="Subtítulo 4"/>
          <p:cNvSpPr>
            <a:spLocks noGrp="1"/>
          </p:cNvSpPr>
          <p:nvPr>
            <p:ph type="subTitle" idx="1"/>
          </p:nvPr>
        </p:nvSpPr>
        <p:spPr>
          <a:xfrm>
            <a:off x="3411078" y="3962088"/>
            <a:ext cx="4584057" cy="1186108"/>
          </a:xfrm>
        </p:spPr>
        <p:txBody>
          <a:bodyPr>
            <a:normAutofit/>
          </a:bodyPr>
          <a:lstStyle/>
          <a:p>
            <a:pPr algn="l"/>
            <a:r>
              <a:rPr lang="pt-BR">
                <a:solidFill>
                  <a:srgbClr val="FFFFFF">
                    <a:alpha val="70000"/>
                  </a:srgbClr>
                </a:solidFill>
              </a:rPr>
              <a:t>Profa Maria Cristina Aranda </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547E4-23DB-4CE0-BD39-ACEADD18E839}"/>
              </a:ext>
            </a:extLst>
          </p:cNvPr>
          <p:cNvSpPr>
            <a:spLocks noGrp="1"/>
          </p:cNvSpPr>
          <p:nvPr>
            <p:ph type="title"/>
          </p:nvPr>
        </p:nvSpPr>
        <p:spPr>
          <a:xfrm>
            <a:off x="1945201" y="306333"/>
            <a:ext cx="6589199" cy="1280890"/>
          </a:xfrm>
        </p:spPr>
        <p:txBody>
          <a:bodyPr/>
          <a:lstStyle/>
          <a:p>
            <a:r>
              <a:rPr lang="pt-BR" dirty="0"/>
              <a:t>Revisão da literatura</a:t>
            </a:r>
          </a:p>
        </p:txBody>
      </p:sp>
      <p:sp>
        <p:nvSpPr>
          <p:cNvPr id="3" name="Espaço Reservado para Conteúdo 2">
            <a:extLst>
              <a:ext uri="{FF2B5EF4-FFF2-40B4-BE49-F238E27FC236}">
                <a16:creationId xmlns:a16="http://schemas.microsoft.com/office/drawing/2014/main" id="{83D47A7E-947D-44D1-A42A-E0EF18E7A282}"/>
              </a:ext>
            </a:extLst>
          </p:cNvPr>
          <p:cNvSpPr>
            <a:spLocks noGrp="1"/>
          </p:cNvSpPr>
          <p:nvPr>
            <p:ph idx="1"/>
          </p:nvPr>
        </p:nvSpPr>
        <p:spPr>
          <a:xfrm>
            <a:off x="1187625" y="1052736"/>
            <a:ext cx="7320310" cy="5328592"/>
          </a:xfrm>
        </p:spPr>
        <p:txBody>
          <a:bodyPr>
            <a:normAutofit lnSpcReduction="10000"/>
          </a:bodyPr>
          <a:lstStyle/>
          <a:p>
            <a:pPr marL="0" indent="0">
              <a:buNone/>
            </a:pPr>
            <a:r>
              <a:rPr lang="pt-BR" dirty="0"/>
              <a:t>Técnicas para redigir:</a:t>
            </a:r>
          </a:p>
          <a:p>
            <a:r>
              <a:rPr lang="pt-BR" dirty="0"/>
              <a:t>Usar frases completas e curtas</a:t>
            </a:r>
          </a:p>
          <a:p>
            <a:r>
              <a:rPr lang="pt-BR" dirty="0"/>
              <a:t>Evitar repetição do título na primeira frase</a:t>
            </a:r>
          </a:p>
          <a:p>
            <a:r>
              <a:rPr lang="pt-BR" dirty="0"/>
              <a:t>Empregar verbos em voz ativa (</a:t>
            </a:r>
            <a:r>
              <a:rPr lang="pt-BR" dirty="0" err="1"/>
              <a:t>Ex</a:t>
            </a:r>
            <a:r>
              <a:rPr lang="pt-BR" dirty="0"/>
              <a:t>: descreve, aborda, estuda)</a:t>
            </a:r>
          </a:p>
          <a:p>
            <a:r>
              <a:rPr lang="pt-BR" dirty="0"/>
              <a:t>Coletar dados bibliográficos obedecendo a ordem das informações</a:t>
            </a:r>
          </a:p>
          <a:p>
            <a:r>
              <a:rPr lang="pt-BR" dirty="0"/>
              <a:t>Preferir palavras familiares e termos de fácil compreensão</a:t>
            </a:r>
          </a:p>
          <a:p>
            <a:r>
              <a:rPr lang="pt-BR" dirty="0"/>
              <a:t>No rascunho, escrever o que lhe vem à cabeça e eliminar posteriormente o que for desnecessário</a:t>
            </a:r>
          </a:p>
          <a:p>
            <a:r>
              <a:rPr lang="pt-BR" dirty="0"/>
              <a:t>Recorrer a alguém para ler seu texto e, o entendimento dessa pessoa sobre o que foi apresentado é fundamental</a:t>
            </a:r>
          </a:p>
          <a:p>
            <a:r>
              <a:rPr lang="pt-BR" dirty="0"/>
              <a:t>Usar clareza ao expressar ideias e não tentar impressionar</a:t>
            </a:r>
          </a:p>
          <a:p>
            <a:r>
              <a:rPr lang="pt-BR" dirty="0"/>
              <a:t>Buscar sinônimos em dicionário para não haver muita repetição da mesma palavra</a:t>
            </a:r>
          </a:p>
        </p:txBody>
      </p:sp>
    </p:spTree>
    <p:extLst>
      <p:ext uri="{BB962C8B-B14F-4D97-AF65-F5344CB8AC3E}">
        <p14:creationId xmlns:p14="http://schemas.microsoft.com/office/powerpoint/2010/main" val="281274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6683" y="514730"/>
            <a:ext cx="7058744" cy="936104"/>
          </a:xfrm>
        </p:spPr>
        <p:txBody>
          <a:bodyPr vert="horz" lIns="91440" tIns="45720" rIns="91440" bIns="45720" rtlCol="0" anchor="ctr">
            <a:normAutofit/>
          </a:bodyPr>
          <a:lstStyle/>
          <a:p>
            <a:r>
              <a:rPr lang="pt-BR" sz="2800" dirty="0"/>
              <a:t>Normalização</a:t>
            </a:r>
          </a:p>
        </p:txBody>
      </p:sp>
      <p:sp>
        <p:nvSpPr>
          <p:cNvPr id="3" name="Espaço Reservado para Conteúdo 2"/>
          <p:cNvSpPr>
            <a:spLocks noGrp="1"/>
          </p:cNvSpPr>
          <p:nvPr>
            <p:ph idx="1"/>
          </p:nvPr>
        </p:nvSpPr>
        <p:spPr>
          <a:xfrm>
            <a:off x="1115616" y="1556792"/>
            <a:ext cx="7920879" cy="4786478"/>
          </a:xfrm>
        </p:spPr>
        <p:txBody>
          <a:bodyPr>
            <a:noAutofit/>
          </a:bodyPr>
          <a:lstStyle/>
          <a:p>
            <a:pPr>
              <a:buNone/>
            </a:pPr>
            <a:r>
              <a:rPr lang="pt-BR" sz="1600" dirty="0"/>
              <a:t>Os trabalhos técnicos e científicos são padronizados, ou seja, a sua construção deve seguir normas de qualidade na área acadêmica.</a:t>
            </a:r>
          </a:p>
          <a:p>
            <a:pPr>
              <a:buNone/>
            </a:pPr>
            <a:endParaRPr lang="pt-BR" sz="1600" dirty="0"/>
          </a:p>
          <a:p>
            <a:r>
              <a:rPr lang="pt-BR" sz="1600" dirty="0"/>
              <a:t>No desenvolvimento do seu trabalho de conclusão de curso serão usadas normas da ABNT, mas não se esqueça de que as regras podem ser adaptadas segundo critérios e exigências de </a:t>
            </a:r>
            <a:r>
              <a:rPr lang="pt-BR" sz="1600" b="1" dirty="0"/>
              <a:t>sua faculdade</a:t>
            </a:r>
            <a:r>
              <a:rPr lang="pt-BR" sz="1600" dirty="0"/>
              <a:t> (Veja o manual específico de TCC da faculdade)</a:t>
            </a:r>
          </a:p>
          <a:p>
            <a:endParaRPr lang="pt-BR" sz="1600" dirty="0"/>
          </a:p>
          <a:p>
            <a:r>
              <a:rPr lang="pt-BR" sz="1600" dirty="0"/>
              <a:t>Segundo a ABNT a norma é o documento estabelecido por consenso e aprovado por um organismo reconhecido, que fornece regras, diretrizes ou características mínimas para atividades ou para seus resultados, visando a obtenção de um grau ótimo de ordenação em um dado contexto.</a:t>
            </a:r>
          </a:p>
          <a:p>
            <a:endParaRPr lang="pt-B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B75AD-9E92-4DBA-80DD-529F1309FB51}"/>
              </a:ext>
            </a:extLst>
          </p:cNvPr>
          <p:cNvSpPr>
            <a:spLocks noGrp="1"/>
          </p:cNvSpPr>
          <p:nvPr>
            <p:ph type="title"/>
          </p:nvPr>
        </p:nvSpPr>
        <p:spPr>
          <a:xfrm>
            <a:off x="1619672" y="260648"/>
            <a:ext cx="6589199" cy="1280890"/>
          </a:xfrm>
        </p:spPr>
        <p:txBody>
          <a:bodyPr/>
          <a:lstStyle/>
          <a:p>
            <a:r>
              <a:rPr lang="pt-BR" dirty="0" err="1"/>
              <a:t>NBRs</a:t>
            </a:r>
            <a:r>
              <a:rPr lang="pt-BR" dirty="0"/>
              <a:t> usadas no TCC</a:t>
            </a:r>
            <a:br>
              <a:rPr lang="pt-BR" dirty="0"/>
            </a:br>
            <a:endParaRPr lang="pt-BR" dirty="0"/>
          </a:p>
        </p:txBody>
      </p:sp>
      <p:sp>
        <p:nvSpPr>
          <p:cNvPr id="3" name="Espaço Reservado para Conteúdo 2">
            <a:extLst>
              <a:ext uri="{FF2B5EF4-FFF2-40B4-BE49-F238E27FC236}">
                <a16:creationId xmlns:a16="http://schemas.microsoft.com/office/drawing/2014/main" id="{BE7DEA8F-0AC1-4797-A637-D1676A5C5002}"/>
              </a:ext>
            </a:extLst>
          </p:cNvPr>
          <p:cNvSpPr>
            <a:spLocks noGrp="1"/>
          </p:cNvSpPr>
          <p:nvPr>
            <p:ph idx="1"/>
          </p:nvPr>
        </p:nvSpPr>
        <p:spPr>
          <a:xfrm>
            <a:off x="467545" y="925536"/>
            <a:ext cx="8676455" cy="4159647"/>
          </a:xfrm>
        </p:spPr>
        <p:txBody>
          <a:bodyPr>
            <a:normAutofit fontScale="70000" lnSpcReduction="20000"/>
          </a:bodyPr>
          <a:lstStyle/>
          <a:p>
            <a:r>
              <a:rPr lang="pt-BR" b="1" dirty="0"/>
              <a:t>NBR</a:t>
            </a:r>
            <a:r>
              <a:rPr lang="pt-BR" dirty="0"/>
              <a:t> é a sigla usada pela ABNT (Associação Brasileira de Normas Técnicas)  para definir um conjunto de normas técnicas. Existem vários tipos que abrangem a pesquisa acadêmica e servem de referência para elaborar o trabalho de conclusão de curso. Algumas delas:</a:t>
            </a:r>
          </a:p>
          <a:p>
            <a:r>
              <a:rPr lang="pt-BR" dirty="0"/>
              <a:t>A </a:t>
            </a:r>
            <a:r>
              <a:rPr lang="pt-BR" b="1" dirty="0"/>
              <a:t>NBR 14724 </a:t>
            </a:r>
            <a:r>
              <a:rPr lang="pt-BR" dirty="0"/>
              <a:t>define os princípios gerais para a elaboração do trabalho acadêmico, que pode ser uma monografia, uma tese ou uma dissertação. As regras contemplam, sobretudo, a apresentação dos elementos.</a:t>
            </a:r>
          </a:p>
          <a:p>
            <a:r>
              <a:rPr lang="pt-BR" dirty="0"/>
              <a:t>A </a:t>
            </a:r>
            <a:r>
              <a:rPr lang="pt-BR" b="1" dirty="0"/>
              <a:t>NBR 10520  </a:t>
            </a:r>
            <a:r>
              <a:rPr lang="pt-BR" dirty="0"/>
              <a:t>tem uma NBR que trata apenas de citações nos trabalhos acadêmicos. O conjunto de regras ensina sobre citação direta, citação indireta, citação de citação, notas de rodapé, notas de referência e notas explicativas.</a:t>
            </a:r>
          </a:p>
          <a:p>
            <a:r>
              <a:rPr lang="pt-BR" dirty="0"/>
              <a:t>A </a:t>
            </a:r>
            <a:r>
              <a:rPr lang="pt-BR" b="1" dirty="0"/>
              <a:t>NBR 6022 </a:t>
            </a:r>
            <a:r>
              <a:rPr lang="pt-BR" dirty="0"/>
              <a:t>define regras se o TCC é um artigo científico. </a:t>
            </a:r>
          </a:p>
          <a:p>
            <a:r>
              <a:rPr lang="pt-BR" dirty="0"/>
              <a:t>A </a:t>
            </a:r>
            <a:r>
              <a:rPr lang="pt-BR" b="1" dirty="0"/>
              <a:t>NBR 6023 </a:t>
            </a:r>
            <a:r>
              <a:rPr lang="pt-BR" dirty="0"/>
              <a:t>é para quem tem dúvidas sobre como formatar as referências bibliográficas.</a:t>
            </a:r>
          </a:p>
          <a:p>
            <a:r>
              <a:rPr lang="pt-BR" dirty="0"/>
              <a:t>A </a:t>
            </a:r>
            <a:r>
              <a:rPr lang="pt-BR" b="1" dirty="0"/>
              <a:t>NBR 6027 </a:t>
            </a:r>
            <a:r>
              <a:rPr lang="pt-BR" dirty="0"/>
              <a:t>apresenta os princípios gerais para desenvolver o sumário, que  é um elemento </a:t>
            </a:r>
            <a:r>
              <a:rPr lang="pt-BR" dirty="0" err="1"/>
              <a:t>pré</a:t>
            </a:r>
            <a:r>
              <a:rPr lang="pt-BR" dirty="0"/>
              <a:t>-textual obrigatório.</a:t>
            </a:r>
          </a:p>
          <a:p>
            <a:r>
              <a:rPr lang="pt-BR" dirty="0"/>
              <a:t>A </a:t>
            </a:r>
            <a:r>
              <a:rPr lang="pt-BR" b="1" dirty="0"/>
              <a:t>NBR 6028 </a:t>
            </a:r>
            <a:r>
              <a:rPr lang="pt-BR" dirty="0"/>
              <a:t>reúne as regras gerais de formatação de Resumo e Abstract.</a:t>
            </a:r>
          </a:p>
          <a:p>
            <a:r>
              <a:rPr lang="pt-BR" dirty="0"/>
              <a:t>A </a:t>
            </a:r>
            <a:r>
              <a:rPr lang="pt-BR" b="1" dirty="0"/>
              <a:t>NBR 6024  </a:t>
            </a:r>
            <a:r>
              <a:rPr lang="pt-BR" dirty="0"/>
              <a:t>define as regras para numeração progressiva de seções.</a:t>
            </a:r>
          </a:p>
          <a:p>
            <a:r>
              <a:rPr lang="pt-BR" dirty="0"/>
              <a:t>A </a:t>
            </a:r>
            <a:r>
              <a:rPr lang="pt-BR" b="1" dirty="0"/>
              <a:t>NBR 6034 </a:t>
            </a:r>
            <a:r>
              <a:rPr lang="pt-BR" dirty="0"/>
              <a:t>ensina como fazer índice dentro das normas da ABNT.</a:t>
            </a:r>
          </a:p>
          <a:p>
            <a:r>
              <a:rPr lang="pt-BR" dirty="0"/>
              <a:t>A </a:t>
            </a:r>
            <a:r>
              <a:rPr lang="pt-BR" b="1" dirty="0"/>
              <a:t>NBR 15287 </a:t>
            </a:r>
            <a:r>
              <a:rPr lang="pt-BR" dirty="0"/>
              <a:t>explica, com detalhes, como o projeto de pesquisa deve ser construído e formatado.</a:t>
            </a:r>
          </a:p>
          <a:p>
            <a:endParaRPr lang="pt-BR" dirty="0"/>
          </a:p>
        </p:txBody>
      </p:sp>
    </p:spTree>
    <p:extLst>
      <p:ext uri="{BB962C8B-B14F-4D97-AF65-F5344CB8AC3E}">
        <p14:creationId xmlns:p14="http://schemas.microsoft.com/office/powerpoint/2010/main" val="299189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E8A3A-06AF-4B04-87E9-2322FD342BA0}"/>
              </a:ext>
            </a:extLst>
          </p:cNvPr>
          <p:cNvSpPr>
            <a:spLocks noGrp="1"/>
          </p:cNvSpPr>
          <p:nvPr>
            <p:ph type="title"/>
          </p:nvPr>
        </p:nvSpPr>
        <p:spPr>
          <a:xfrm>
            <a:off x="1763688" y="196267"/>
            <a:ext cx="6589199" cy="750511"/>
          </a:xfrm>
        </p:spPr>
        <p:txBody>
          <a:bodyPr/>
          <a:lstStyle/>
          <a:p>
            <a:r>
              <a:rPr lang="pt-BR" dirty="0"/>
              <a:t>Plágio</a:t>
            </a:r>
          </a:p>
        </p:txBody>
      </p:sp>
      <p:sp>
        <p:nvSpPr>
          <p:cNvPr id="3" name="Espaço Reservado para Conteúdo 2">
            <a:extLst>
              <a:ext uri="{FF2B5EF4-FFF2-40B4-BE49-F238E27FC236}">
                <a16:creationId xmlns:a16="http://schemas.microsoft.com/office/drawing/2014/main" id="{B55E4F04-3866-4048-B7CD-02F1CBDEC04B}"/>
              </a:ext>
            </a:extLst>
          </p:cNvPr>
          <p:cNvSpPr>
            <a:spLocks noGrp="1"/>
          </p:cNvSpPr>
          <p:nvPr>
            <p:ph idx="1"/>
          </p:nvPr>
        </p:nvSpPr>
        <p:spPr>
          <a:xfrm>
            <a:off x="1475656" y="946778"/>
            <a:ext cx="6591985" cy="5074510"/>
          </a:xfrm>
        </p:spPr>
        <p:txBody>
          <a:bodyPr>
            <a:noAutofit/>
          </a:bodyPr>
          <a:lstStyle/>
          <a:p>
            <a:r>
              <a:rPr lang="pt-BR" sz="1600" b="1" dirty="0"/>
              <a:t>Plagiar</a:t>
            </a:r>
            <a:r>
              <a:rPr lang="pt-BR" sz="1600" dirty="0"/>
              <a:t> significa apresentar como suas, as ideias ou o texto de outra pessoa. </a:t>
            </a:r>
          </a:p>
          <a:p>
            <a:r>
              <a:rPr lang="pt-BR" sz="1600" dirty="0"/>
              <a:t>Cuidados devem ser tomados para não cometer plágio e assim não violar os direitos autorais de outra pessoa. </a:t>
            </a:r>
          </a:p>
          <a:p>
            <a:r>
              <a:rPr lang="pt-BR" sz="1600" dirty="0"/>
              <a:t>Sempre mencionar a fonte e a autoria do texto utilizado, através de “citação”.</a:t>
            </a:r>
          </a:p>
          <a:p>
            <a:r>
              <a:rPr lang="pt-BR" sz="1600" dirty="0"/>
              <a:t>É claro que todo trabalho acadêmico é baseado em textos de outros autores e você pode até copiar alguns trechos, mas isso tem que ser feito na forma de citação, ficando bem destacado quem é o autor daquelas ideias.</a:t>
            </a:r>
          </a:p>
          <a:p>
            <a:r>
              <a:rPr lang="pt-BR" sz="1600" dirty="0"/>
              <a:t>E não importa se você usou ou não as mesmas palavras do autor. Se você pegar um texto de outra pessoa e reescrever no seu trabalho acadêmico com suas próprias palavras, isso também é plágio!</a:t>
            </a:r>
          </a:p>
          <a:p>
            <a:r>
              <a:rPr lang="pt-BR" sz="1600" dirty="0"/>
              <a:t>Segundo o Art. 184, § 1 do Código Penal - Decreto Lei 2848/40, o plágio no TCC pode levar a uma pena de 3 meses a 1 ano de detenção e multa.</a:t>
            </a:r>
          </a:p>
        </p:txBody>
      </p:sp>
    </p:spTree>
    <p:extLst>
      <p:ext uri="{BB962C8B-B14F-4D97-AF65-F5344CB8AC3E}">
        <p14:creationId xmlns:p14="http://schemas.microsoft.com/office/powerpoint/2010/main" val="406198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DC469-5AB1-4015-9A86-951E31540D84}"/>
              </a:ext>
            </a:extLst>
          </p:cNvPr>
          <p:cNvSpPr>
            <a:spLocks noGrp="1"/>
          </p:cNvSpPr>
          <p:nvPr>
            <p:ph type="title"/>
          </p:nvPr>
        </p:nvSpPr>
        <p:spPr>
          <a:xfrm>
            <a:off x="1403648" y="188640"/>
            <a:ext cx="6589199" cy="1280890"/>
          </a:xfrm>
        </p:spPr>
        <p:txBody>
          <a:bodyPr>
            <a:normAutofit/>
          </a:bodyPr>
          <a:lstStyle/>
          <a:p>
            <a:r>
              <a:rPr lang="pt-BR" sz="3200" dirty="0"/>
              <a:t>Algumas ferramentas que identificam plágio</a:t>
            </a:r>
          </a:p>
        </p:txBody>
      </p:sp>
      <p:sp>
        <p:nvSpPr>
          <p:cNvPr id="3" name="Espaço Reservado para Conteúdo 2">
            <a:extLst>
              <a:ext uri="{FF2B5EF4-FFF2-40B4-BE49-F238E27FC236}">
                <a16:creationId xmlns:a16="http://schemas.microsoft.com/office/drawing/2014/main" id="{B5DA6CAB-BAD5-4831-A378-BD66FE612372}"/>
              </a:ext>
            </a:extLst>
          </p:cNvPr>
          <p:cNvSpPr>
            <a:spLocks noGrp="1"/>
          </p:cNvSpPr>
          <p:nvPr>
            <p:ph idx="1"/>
          </p:nvPr>
        </p:nvSpPr>
        <p:spPr>
          <a:xfrm>
            <a:off x="609599" y="1268760"/>
            <a:ext cx="7924801" cy="5976664"/>
          </a:xfrm>
        </p:spPr>
        <p:txBody>
          <a:bodyPr>
            <a:noAutofit/>
          </a:bodyPr>
          <a:lstStyle/>
          <a:p>
            <a:r>
              <a:rPr lang="pt-BR" sz="1200" b="1" dirty="0"/>
              <a:t>Plagius</a:t>
            </a:r>
            <a:r>
              <a:rPr lang="pt-BR" sz="1200" dirty="0"/>
              <a:t> - Eficiente e sofisticado, ocupa pouco espaço, é gratuito, apresenta uma interface amigável, tem uma instalação rápida e ainda tem suporte para o português:  </a:t>
            </a:r>
            <a:r>
              <a:rPr lang="pt-BR" sz="1200" i="1" dirty="0"/>
              <a:t>https://www.plagius.com/br</a:t>
            </a:r>
          </a:p>
          <a:p>
            <a:pPr fontAlgn="base"/>
            <a:r>
              <a:rPr lang="pt-BR" sz="1200" b="1" dirty="0"/>
              <a:t>Farejador de Plágio </a:t>
            </a:r>
            <a:r>
              <a:rPr lang="pt-BR" sz="1200" dirty="0"/>
              <a:t>- Um identificador brasileiro que rastreia transcrições por meio da busca por dados e informações em diferentes sites. Os resultados das pesquisas são exibidos de maneira discriminada em um documento, com a indicação de todos os critérios de análise:</a:t>
            </a:r>
            <a:r>
              <a:rPr lang="pt-BR" sz="1200" i="1" dirty="0"/>
              <a:t>  http://www.farejadordeplagios. com.br/index.html</a:t>
            </a:r>
          </a:p>
          <a:p>
            <a:r>
              <a:rPr lang="pt-BR" sz="1200" b="1" dirty="0" err="1"/>
              <a:t>Plagium</a:t>
            </a:r>
            <a:r>
              <a:rPr lang="pt-BR" sz="1200" dirty="0"/>
              <a:t> - Um site com rastreamento de transcrições de maneira rápida e eficaz. O serviço é gratuito, funciona online e apresenta os resultados em uma linha do tempo, com a indicação de quando foi feita a publicação dos trechos identificados:   </a:t>
            </a:r>
            <a:r>
              <a:rPr lang="pt-BR" sz="1200" i="1" dirty="0"/>
              <a:t>http://www.plagium.com/</a:t>
            </a:r>
          </a:p>
          <a:p>
            <a:r>
              <a:rPr lang="pt-BR" sz="1200" b="1" dirty="0"/>
              <a:t>Plagiarisma</a:t>
            </a:r>
            <a:r>
              <a:rPr lang="pt-BR" sz="1200" dirty="0"/>
              <a:t> - Com suporte para o português, o programa para identificar plágio faz rápidas buscas por trechos de textos, documentos enviados ou endereços de URL:    </a:t>
            </a:r>
            <a:r>
              <a:rPr lang="pt-BR" sz="1200" i="1" dirty="0"/>
              <a:t>http://plagiarisma.net/pt/ </a:t>
            </a:r>
          </a:p>
          <a:p>
            <a:r>
              <a:rPr lang="pt-BR" sz="1200" b="1" dirty="0"/>
              <a:t>Plag.pt</a:t>
            </a:r>
            <a:r>
              <a:rPr lang="pt-BR" sz="1200" dirty="0"/>
              <a:t> - Em uma interface objetiva e personalizável oferece um ambiente privado em que textos podem ser carregados, verificados e comparados. Os resultados apresentam gráficos e porcentagens sobre transcrições identificadas, com destaque aos riscos dos documentos serem plagiados</a:t>
            </a:r>
            <a:r>
              <a:rPr lang="pt-BR" sz="1200" i="1" dirty="0"/>
              <a:t>:     https://www.plag.pt/</a:t>
            </a:r>
          </a:p>
          <a:p>
            <a:r>
              <a:rPr lang="pt-BR" sz="1200" b="1" dirty="0" err="1"/>
              <a:t>Copyspider</a:t>
            </a:r>
            <a:r>
              <a:rPr lang="pt-BR" sz="1200" b="1" dirty="0"/>
              <a:t> - </a:t>
            </a:r>
            <a:r>
              <a:rPr lang="pt-BR" sz="1200" dirty="0"/>
              <a:t> É um programa gratuito que procura na Internet possíveis plágios para o texto pesquisado. Indicado para professores, que precisam corrigir um volume grande de trabalhos, e para estudantes, que desejam saber se existe alguma cópia do seu material circulando na rede</a:t>
            </a:r>
            <a:r>
              <a:rPr lang="pt-BR" sz="1200" i="1" dirty="0"/>
              <a:t>:  http://www.copyspider.com.br/main/pt-br/download</a:t>
            </a:r>
            <a:br>
              <a:rPr lang="pt-BR" sz="1200" i="1" dirty="0"/>
            </a:br>
            <a:endParaRPr lang="pt-BR" sz="1200" i="1" dirty="0"/>
          </a:p>
        </p:txBody>
      </p:sp>
    </p:spTree>
    <p:extLst>
      <p:ext uri="{BB962C8B-B14F-4D97-AF65-F5344CB8AC3E}">
        <p14:creationId xmlns:p14="http://schemas.microsoft.com/office/powerpoint/2010/main" val="1943912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F03E0-213E-44B2-8C9B-8C12C3BA2D99}"/>
              </a:ext>
            </a:extLst>
          </p:cNvPr>
          <p:cNvSpPr>
            <a:spLocks noGrp="1"/>
          </p:cNvSpPr>
          <p:nvPr>
            <p:ph type="title"/>
          </p:nvPr>
        </p:nvSpPr>
        <p:spPr>
          <a:xfrm>
            <a:off x="1691680" y="306333"/>
            <a:ext cx="6589199" cy="1280890"/>
          </a:xfrm>
        </p:spPr>
        <p:txBody>
          <a:bodyPr>
            <a:normAutofit/>
          </a:bodyPr>
          <a:lstStyle/>
          <a:p>
            <a:r>
              <a:rPr lang="pt-BR" dirty="0"/>
              <a:t>Estrutura dos trabalhos acadêmicos científicos</a:t>
            </a:r>
          </a:p>
        </p:txBody>
      </p:sp>
      <p:sp>
        <p:nvSpPr>
          <p:cNvPr id="3" name="Espaço Reservado para Conteúdo 2">
            <a:extLst>
              <a:ext uri="{FF2B5EF4-FFF2-40B4-BE49-F238E27FC236}">
                <a16:creationId xmlns:a16="http://schemas.microsoft.com/office/drawing/2014/main" id="{07A5BDE3-88E1-421F-BC1E-CB56207968AD}"/>
              </a:ext>
            </a:extLst>
          </p:cNvPr>
          <p:cNvSpPr>
            <a:spLocks noGrp="1"/>
          </p:cNvSpPr>
          <p:nvPr>
            <p:ph idx="1"/>
          </p:nvPr>
        </p:nvSpPr>
        <p:spPr/>
        <p:txBody>
          <a:bodyPr/>
          <a:lstStyle/>
          <a:p>
            <a:r>
              <a:rPr lang="pt-BR" dirty="0"/>
              <a:t>Esses trabalhos devem ser elaborados de acordo com as normas preestabelecidas pela instituição de ensino e com os fins a que se destinam.</a:t>
            </a:r>
          </a:p>
          <a:p>
            <a:r>
              <a:rPr lang="pt-BR" dirty="0"/>
              <a:t>Devem contribuir não só para a ampliação de conhecimentos ou compreensão de certos problemas, mas também servirem de modelo ou oferecer subsídio para outros trabalhos.</a:t>
            </a:r>
          </a:p>
        </p:txBody>
      </p:sp>
    </p:spTree>
    <p:extLst>
      <p:ext uri="{BB962C8B-B14F-4D97-AF65-F5344CB8AC3E}">
        <p14:creationId xmlns:p14="http://schemas.microsoft.com/office/powerpoint/2010/main" val="213096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descr="Untitled 1.gif"/>
          <p:cNvPicPr>
            <a:picLocks noGrp="1" noChangeAspect="1"/>
          </p:cNvPicPr>
          <p:nvPr>
            <p:ph idx="1"/>
          </p:nvPr>
        </p:nvPicPr>
        <p:blipFill>
          <a:blip r:embed="rId2"/>
          <a:stretch>
            <a:fillRect/>
          </a:stretch>
        </p:blipFill>
        <p:spPr>
          <a:xfrm>
            <a:off x="1288858" y="826574"/>
            <a:ext cx="6134519" cy="5482746"/>
          </a:xfrm>
        </p:spPr>
      </p:pic>
      <p:sp>
        <p:nvSpPr>
          <p:cNvPr id="7" name="Retângulo 6">
            <a:extLst>
              <a:ext uri="{FF2B5EF4-FFF2-40B4-BE49-F238E27FC236}">
                <a16:creationId xmlns:a16="http://schemas.microsoft.com/office/drawing/2014/main" id="{1719F6B3-41C5-40A3-99D0-6CC3802A0A0F}"/>
              </a:ext>
            </a:extLst>
          </p:cNvPr>
          <p:cNvSpPr/>
          <p:nvPr/>
        </p:nvSpPr>
        <p:spPr>
          <a:xfrm>
            <a:off x="1763688" y="184667"/>
            <a:ext cx="6797054" cy="584775"/>
          </a:xfrm>
          <a:prstGeom prst="rect">
            <a:avLst/>
          </a:prstGeom>
        </p:spPr>
        <p:txBody>
          <a:bodyPr wrap="none">
            <a:spAutoFit/>
          </a:bodyPr>
          <a:lstStyle/>
          <a:p>
            <a:r>
              <a:rPr lang="pt-BR" sz="3200" dirty="0"/>
              <a:t>Segundo a ABNT NBR 14724: 2011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A68E9-134A-4196-9F3D-33D1B444EE2A}"/>
              </a:ext>
            </a:extLst>
          </p:cNvPr>
          <p:cNvSpPr>
            <a:spLocks noGrp="1"/>
          </p:cNvSpPr>
          <p:nvPr>
            <p:ph type="title"/>
          </p:nvPr>
        </p:nvSpPr>
        <p:spPr/>
        <p:txBody>
          <a:bodyPr/>
          <a:lstStyle/>
          <a:p>
            <a:r>
              <a:rPr lang="pt-BR" dirty="0"/>
              <a:t>Capa do trabalho</a:t>
            </a:r>
          </a:p>
        </p:txBody>
      </p:sp>
      <p:sp>
        <p:nvSpPr>
          <p:cNvPr id="3" name="Espaço Reservado para Conteúdo 2">
            <a:extLst>
              <a:ext uri="{FF2B5EF4-FFF2-40B4-BE49-F238E27FC236}">
                <a16:creationId xmlns:a16="http://schemas.microsoft.com/office/drawing/2014/main" id="{7A3E4284-7309-49A3-85A8-49A1F5F419B8}"/>
              </a:ext>
            </a:extLst>
          </p:cNvPr>
          <p:cNvSpPr>
            <a:spLocks noGrp="1"/>
          </p:cNvSpPr>
          <p:nvPr>
            <p:ph idx="1"/>
          </p:nvPr>
        </p:nvSpPr>
        <p:spPr/>
        <p:txBody>
          <a:bodyPr/>
          <a:lstStyle/>
          <a:p>
            <a:r>
              <a:rPr lang="pt-BR" dirty="0"/>
              <a:t>A </a:t>
            </a:r>
            <a:r>
              <a:rPr lang="pt-BR" b="1" dirty="0"/>
              <a:t>capa </a:t>
            </a:r>
            <a:r>
              <a:rPr lang="pt-BR" dirty="0"/>
              <a:t>é um elemento</a:t>
            </a:r>
            <a:r>
              <a:rPr lang="pt-BR" b="1" dirty="0"/>
              <a:t> </a:t>
            </a:r>
            <a:r>
              <a:rPr lang="pt-BR" dirty="0"/>
              <a:t>obrigatório</a:t>
            </a:r>
            <a:r>
              <a:rPr lang="pt-BR" b="1" dirty="0"/>
              <a:t> </a:t>
            </a:r>
            <a:r>
              <a:rPr lang="pt-BR" dirty="0"/>
              <a:t>que contém os dados de identificação do trabalho e deve conter o nome da instituição, nome do curso, nome(s) do(s) autor(es) em ordem alfabética, título (e subtítulo, se houver), cidade e ano da entrega.</a:t>
            </a:r>
          </a:p>
          <a:p>
            <a:pPr marL="0" indent="0">
              <a:buNone/>
            </a:pPr>
            <a:endParaRPr lang="pt-BR" dirty="0"/>
          </a:p>
        </p:txBody>
      </p:sp>
    </p:spTree>
    <p:extLst>
      <p:ext uri="{BB962C8B-B14F-4D97-AF65-F5344CB8AC3E}">
        <p14:creationId xmlns:p14="http://schemas.microsoft.com/office/powerpoint/2010/main" val="92062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Elementos pré-textuais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5750D-0E4D-48DB-9486-7DEFE3B9DF47}"/>
              </a:ext>
            </a:extLst>
          </p:cNvPr>
          <p:cNvSpPr>
            <a:spLocks noGrp="1"/>
          </p:cNvSpPr>
          <p:nvPr>
            <p:ph type="title"/>
          </p:nvPr>
        </p:nvSpPr>
        <p:spPr>
          <a:xfrm>
            <a:off x="1691680" y="548680"/>
            <a:ext cx="6589199" cy="812209"/>
          </a:xfrm>
        </p:spPr>
        <p:txBody>
          <a:bodyPr/>
          <a:lstStyle/>
          <a:p>
            <a:r>
              <a:rPr lang="pt-BR" dirty="0"/>
              <a:t>Folha de rosto</a:t>
            </a:r>
          </a:p>
        </p:txBody>
      </p:sp>
      <p:sp>
        <p:nvSpPr>
          <p:cNvPr id="3" name="Espaço Reservado para Conteúdo 2">
            <a:extLst>
              <a:ext uri="{FF2B5EF4-FFF2-40B4-BE49-F238E27FC236}">
                <a16:creationId xmlns:a16="http://schemas.microsoft.com/office/drawing/2014/main" id="{3572EAF4-B8BE-4218-9EF9-201165B1E282}"/>
              </a:ext>
            </a:extLst>
          </p:cNvPr>
          <p:cNvSpPr>
            <a:spLocks noGrp="1"/>
          </p:cNvSpPr>
          <p:nvPr>
            <p:ph idx="1"/>
          </p:nvPr>
        </p:nvSpPr>
        <p:spPr>
          <a:xfrm>
            <a:off x="611560" y="1540188"/>
            <a:ext cx="8424937" cy="5057163"/>
          </a:xfrm>
        </p:spPr>
        <p:txBody>
          <a:bodyPr>
            <a:normAutofit/>
          </a:bodyPr>
          <a:lstStyle/>
          <a:p>
            <a:pPr marL="0" indent="0">
              <a:buNone/>
            </a:pPr>
            <a:endParaRPr lang="pt-BR" sz="2000" dirty="0"/>
          </a:p>
          <a:p>
            <a:r>
              <a:rPr lang="pt-BR" sz="2000" dirty="0"/>
              <a:t>A </a:t>
            </a:r>
            <a:r>
              <a:rPr lang="pt-BR" sz="2000" b="1" dirty="0"/>
              <a:t>folha de rosto </a:t>
            </a:r>
            <a:r>
              <a:rPr lang="pt-BR" sz="2000" dirty="0"/>
              <a:t>também é um elemento obrigatório</a:t>
            </a:r>
            <a:r>
              <a:rPr lang="pt-BR" sz="2000" b="1" dirty="0"/>
              <a:t> </a:t>
            </a:r>
            <a:r>
              <a:rPr lang="pt-BR" sz="2000" dirty="0"/>
              <a:t>que deve conter os elementos:</a:t>
            </a:r>
          </a:p>
          <a:p>
            <a:pPr marL="630238">
              <a:buFont typeface="Arial" panose="020B0604020202020204" pitchFamily="34" charset="0"/>
              <a:buChar char="•"/>
            </a:pPr>
            <a:r>
              <a:rPr lang="pt-BR" sz="2000" dirty="0"/>
              <a:t>nome do(s) autor(es) em ordem alfabética;</a:t>
            </a:r>
          </a:p>
          <a:p>
            <a:pPr marL="630238">
              <a:buFont typeface="Arial" panose="020B0604020202020204" pitchFamily="34" charset="0"/>
              <a:buChar char="•"/>
            </a:pPr>
            <a:r>
              <a:rPr lang="pt-BR" sz="2000" dirty="0"/>
              <a:t>título do trabalho com subtítulo (se houver);</a:t>
            </a:r>
          </a:p>
          <a:p>
            <a:pPr marL="630238">
              <a:buFont typeface="Arial" panose="020B0604020202020204" pitchFamily="34" charset="0"/>
              <a:buChar char="•"/>
            </a:pPr>
            <a:r>
              <a:rPr lang="pt-BR" sz="2000" dirty="0"/>
              <a:t>natureza do trabalho (tese, dissertação, trabalho de conclusão de curso ou outro) com objetivo (aprovação em disciplina, grau pretendido ou outro), nome da instituição a que é submetido e nome do orientador; </a:t>
            </a:r>
          </a:p>
          <a:p>
            <a:pPr marL="630238">
              <a:buFont typeface="Arial" panose="020B0604020202020204" pitchFamily="34" charset="0"/>
              <a:buChar char="•"/>
            </a:pPr>
            <a:r>
              <a:rPr lang="pt-BR" sz="2000" dirty="0"/>
              <a:t>local e ano de entrega.</a:t>
            </a:r>
          </a:p>
          <a:p>
            <a:endParaRPr lang="pt-BR" sz="2000" dirty="0"/>
          </a:p>
        </p:txBody>
      </p:sp>
    </p:spTree>
    <p:extLst>
      <p:ext uri="{BB962C8B-B14F-4D97-AF65-F5344CB8AC3E}">
        <p14:creationId xmlns:p14="http://schemas.microsoft.com/office/powerpoint/2010/main" val="122105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CF859-70EF-40B2-A317-648F92017026}"/>
              </a:ext>
            </a:extLst>
          </p:cNvPr>
          <p:cNvSpPr>
            <a:spLocks noGrp="1"/>
          </p:cNvSpPr>
          <p:nvPr>
            <p:ph type="title"/>
          </p:nvPr>
        </p:nvSpPr>
        <p:spPr/>
        <p:txBody>
          <a:bodyPr/>
          <a:lstStyle/>
          <a:p>
            <a:r>
              <a:rPr lang="pt-BR" dirty="0"/>
              <a:t>Apresentação</a:t>
            </a:r>
          </a:p>
        </p:txBody>
      </p:sp>
      <p:sp>
        <p:nvSpPr>
          <p:cNvPr id="3" name="Espaço Reservado para Conteúdo 2">
            <a:extLst>
              <a:ext uri="{FF2B5EF4-FFF2-40B4-BE49-F238E27FC236}">
                <a16:creationId xmlns:a16="http://schemas.microsoft.com/office/drawing/2014/main" id="{36C9B1EF-A35A-43EB-8822-A27E8FA44515}"/>
              </a:ext>
            </a:extLst>
          </p:cNvPr>
          <p:cNvSpPr>
            <a:spLocks noGrp="1"/>
          </p:cNvSpPr>
          <p:nvPr>
            <p:ph idx="1"/>
          </p:nvPr>
        </p:nvSpPr>
        <p:spPr/>
        <p:txBody>
          <a:bodyPr/>
          <a:lstStyle/>
          <a:p>
            <a:r>
              <a:rPr lang="pt-BR" dirty="0"/>
              <a:t>Parabéns! Chegou a hora de vocês elaborarem seus </a:t>
            </a:r>
            <a:r>
              <a:rPr lang="pt-BR" dirty="0" err="1"/>
              <a:t>TCCs</a:t>
            </a:r>
            <a:r>
              <a:rPr lang="pt-BR" dirty="0"/>
              <a:t> e seus diplomas estão a cada dia mais perto.</a:t>
            </a:r>
          </a:p>
          <a:p>
            <a:r>
              <a:rPr lang="pt-BR" dirty="0"/>
              <a:t>Não se desesperem, notarão que não é tão duro como parece.</a:t>
            </a:r>
          </a:p>
          <a:p>
            <a:r>
              <a:rPr lang="pt-BR" dirty="0"/>
              <a:t>Preparei algumas dicas para ajudá-los.</a:t>
            </a:r>
          </a:p>
          <a:p>
            <a:r>
              <a:rPr lang="pt-BR" dirty="0"/>
              <a:t>Vamos a elas....</a:t>
            </a:r>
          </a:p>
        </p:txBody>
      </p:sp>
    </p:spTree>
    <p:extLst>
      <p:ext uri="{BB962C8B-B14F-4D97-AF65-F5344CB8AC3E}">
        <p14:creationId xmlns:p14="http://schemas.microsoft.com/office/powerpoint/2010/main" val="100641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F08D9-5B83-4AF0-B2B8-6BB3F2445E00}"/>
              </a:ext>
            </a:extLst>
          </p:cNvPr>
          <p:cNvSpPr>
            <a:spLocks noGrp="1"/>
          </p:cNvSpPr>
          <p:nvPr>
            <p:ph type="title"/>
          </p:nvPr>
        </p:nvSpPr>
        <p:spPr>
          <a:xfrm>
            <a:off x="1115616" y="332656"/>
            <a:ext cx="7274768" cy="1280890"/>
          </a:xfrm>
        </p:spPr>
        <p:txBody>
          <a:bodyPr>
            <a:normAutofit fontScale="90000"/>
          </a:bodyPr>
          <a:lstStyle/>
          <a:p>
            <a:r>
              <a:rPr lang="pt-BR" dirty="0"/>
              <a:t>Folha de aprovação, Dedicatória, Folha de agradecimentos</a:t>
            </a:r>
          </a:p>
        </p:txBody>
      </p:sp>
      <p:sp>
        <p:nvSpPr>
          <p:cNvPr id="3" name="Espaço Reservado para Conteúdo 2">
            <a:extLst>
              <a:ext uri="{FF2B5EF4-FFF2-40B4-BE49-F238E27FC236}">
                <a16:creationId xmlns:a16="http://schemas.microsoft.com/office/drawing/2014/main" id="{FC58DC34-E3E9-4E45-BEEB-2D70D26FEC81}"/>
              </a:ext>
            </a:extLst>
          </p:cNvPr>
          <p:cNvSpPr>
            <a:spLocks noGrp="1"/>
          </p:cNvSpPr>
          <p:nvPr>
            <p:ph idx="1"/>
          </p:nvPr>
        </p:nvSpPr>
        <p:spPr>
          <a:xfrm>
            <a:off x="1259632" y="1484784"/>
            <a:ext cx="7274767" cy="4817125"/>
          </a:xfrm>
        </p:spPr>
        <p:txBody>
          <a:bodyPr>
            <a:noAutofit/>
          </a:bodyPr>
          <a:lstStyle/>
          <a:p>
            <a:r>
              <a:rPr lang="pt-BR" dirty="0"/>
              <a:t>A </a:t>
            </a:r>
            <a:r>
              <a:rPr lang="pt-BR" b="1" dirty="0"/>
              <a:t>folha de aprovação </a:t>
            </a:r>
            <a:r>
              <a:rPr lang="pt-BR" dirty="0"/>
              <a:t>é um elemento obrigatório e  deve conter o(s) nome do(s) autor(es) em ordem alfabética, título, subtítulo (se houver), natureza do trabalho, data de aprovação, nome completo dos membros da banca examinadora, as instituições a que são filiados e os locais para as assinaturas.</a:t>
            </a:r>
          </a:p>
          <a:p>
            <a:r>
              <a:rPr lang="pt-BR" dirty="0"/>
              <a:t>A </a:t>
            </a:r>
            <a:r>
              <a:rPr lang="pt-BR" b="1" dirty="0"/>
              <a:t>dedicatória</a:t>
            </a:r>
            <a:r>
              <a:rPr lang="pt-BR" dirty="0"/>
              <a:t> é um elemento opcional que é um texto curto, no qual o autor presta uma homenagem ou dedica seu trabalho a alguém. É alinhada no canto inferior esquerdo da folha.</a:t>
            </a:r>
          </a:p>
          <a:p>
            <a:r>
              <a:rPr lang="pt-BR" dirty="0"/>
              <a:t>A </a:t>
            </a:r>
            <a:r>
              <a:rPr lang="pt-BR" b="1" dirty="0"/>
              <a:t>folha de agradecimentos </a:t>
            </a:r>
            <a:r>
              <a:rPr lang="pt-BR" dirty="0"/>
              <a:t>é um elemento opcional onde são inseridos os agradecimentos àqueles que contribuíram de maneira significativa à elaboração do trabalho.</a:t>
            </a:r>
          </a:p>
        </p:txBody>
      </p:sp>
    </p:spTree>
    <p:extLst>
      <p:ext uri="{BB962C8B-B14F-4D97-AF65-F5344CB8AC3E}">
        <p14:creationId xmlns:p14="http://schemas.microsoft.com/office/powerpoint/2010/main" val="2338563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5656" y="0"/>
            <a:ext cx="6589199" cy="1280890"/>
          </a:xfrm>
        </p:spPr>
        <p:txBody>
          <a:bodyPr vert="horz" lIns="91440" tIns="45720" rIns="91440" bIns="45720" rtlCol="0" anchor="ctr">
            <a:normAutofit/>
          </a:bodyPr>
          <a:lstStyle/>
          <a:p>
            <a:r>
              <a:rPr lang="pt-BR" dirty="0"/>
              <a:t>Resumo</a:t>
            </a:r>
          </a:p>
        </p:txBody>
      </p:sp>
      <p:sp>
        <p:nvSpPr>
          <p:cNvPr id="3" name="Espaço Reservado para Conteúdo 2"/>
          <p:cNvSpPr>
            <a:spLocks noGrp="1"/>
          </p:cNvSpPr>
          <p:nvPr>
            <p:ph idx="1"/>
          </p:nvPr>
        </p:nvSpPr>
        <p:spPr>
          <a:xfrm>
            <a:off x="827584" y="1124744"/>
            <a:ext cx="8139216" cy="5067320"/>
          </a:xfrm>
        </p:spPr>
        <p:txBody>
          <a:bodyPr>
            <a:noAutofit/>
          </a:bodyPr>
          <a:lstStyle/>
          <a:p>
            <a:pPr>
              <a:spcBef>
                <a:spcPts val="0"/>
              </a:spcBef>
              <a:spcAft>
                <a:spcPts val="600"/>
              </a:spcAft>
              <a:buNone/>
            </a:pPr>
            <a:r>
              <a:rPr lang="pt-BR" dirty="0"/>
              <a:t>O </a:t>
            </a:r>
            <a:r>
              <a:rPr lang="pt-BR" b="1" dirty="0"/>
              <a:t>resumo</a:t>
            </a:r>
            <a:r>
              <a:rPr lang="pt-BR" dirty="0"/>
              <a:t> é um elemento obrigatório onde é apresentado de forma concisa os pontos relevantes e as principais conclusões do trabalho. </a:t>
            </a:r>
          </a:p>
          <a:p>
            <a:pPr>
              <a:spcBef>
                <a:spcPts val="0"/>
              </a:spcBef>
              <a:spcAft>
                <a:spcPts val="600"/>
              </a:spcAft>
              <a:buNone/>
            </a:pPr>
            <a:r>
              <a:rPr lang="pt-BR" dirty="0"/>
              <a:t> Escrito com, no mínimo 250 e no máximo 500 palavras, utilizando o verbo na voz ativa e na 3a pessoa do singular em espaço simples.</a:t>
            </a:r>
          </a:p>
          <a:p>
            <a:pPr>
              <a:spcBef>
                <a:spcPts val="0"/>
              </a:spcBef>
              <a:spcAft>
                <a:spcPts val="600"/>
              </a:spcAft>
              <a:buNone/>
            </a:pPr>
            <a:r>
              <a:rPr lang="pt-BR" dirty="0"/>
              <a:t>Não deve conter fórmulas, equações, diagramas, siglas, símbolos ou citações. </a:t>
            </a:r>
          </a:p>
          <a:p>
            <a:pPr>
              <a:spcBef>
                <a:spcPts val="0"/>
              </a:spcBef>
              <a:spcAft>
                <a:spcPts val="600"/>
              </a:spcAft>
              <a:buNone/>
            </a:pPr>
            <a:r>
              <a:rPr lang="pt-BR" dirty="0"/>
              <a:t>É o que foi feito, em poucas palavras, tendo o cuidado de manter a intenção do autor.</a:t>
            </a:r>
          </a:p>
          <a:p>
            <a:pPr>
              <a:spcBef>
                <a:spcPts val="0"/>
              </a:spcBef>
              <a:spcAft>
                <a:spcPts val="600"/>
              </a:spcAft>
              <a:buNone/>
            </a:pPr>
            <a:r>
              <a:rPr lang="pt-BR" dirty="0"/>
              <a:t>Deve constar os objetivos do trabalho, o método, os resultados e as conclusões.</a:t>
            </a:r>
          </a:p>
          <a:p>
            <a:pPr>
              <a:spcBef>
                <a:spcPts val="0"/>
              </a:spcBef>
              <a:spcAft>
                <a:spcPts val="600"/>
              </a:spcAft>
              <a:buNone/>
            </a:pPr>
            <a:r>
              <a:rPr lang="pt-BR" dirty="0"/>
              <a:t>A primeira frase deve ser significativa expondo a ideia principal (objetivo)</a:t>
            </a:r>
          </a:p>
          <a:p>
            <a:pPr>
              <a:spcBef>
                <a:spcPts val="0"/>
              </a:spcBef>
              <a:spcAft>
                <a:spcPts val="600"/>
              </a:spcAft>
              <a:buNone/>
            </a:pPr>
            <a:r>
              <a:rPr lang="pt-BR" dirty="0"/>
              <a:t>A articulação das ideias devem seguir a lógica do trabalho.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13C8277-806B-4706-A4DF-714273CDCA4D}"/>
              </a:ext>
            </a:extLst>
          </p:cNvPr>
          <p:cNvSpPr>
            <a:spLocks noGrp="1"/>
          </p:cNvSpPr>
          <p:nvPr>
            <p:ph idx="1"/>
          </p:nvPr>
        </p:nvSpPr>
        <p:spPr>
          <a:xfrm>
            <a:off x="1667713" y="1628800"/>
            <a:ext cx="6591985" cy="3777622"/>
          </a:xfrm>
        </p:spPr>
        <p:txBody>
          <a:bodyPr/>
          <a:lstStyle/>
          <a:p>
            <a:r>
              <a:rPr lang="pt-BR" dirty="0"/>
              <a:t>O termo </a:t>
            </a:r>
            <a:r>
              <a:rPr lang="pt-BR" b="1" dirty="0"/>
              <a:t>RESUMO</a:t>
            </a:r>
            <a:r>
              <a:rPr lang="pt-BR" dirty="0"/>
              <a:t> deve estar no topo da página, em letras maiúsculas no tamanho 12, centralizado e em negrito. </a:t>
            </a:r>
          </a:p>
          <a:p>
            <a:r>
              <a:rPr lang="pt-BR" dirty="0"/>
              <a:t>O texto do </a:t>
            </a:r>
            <a:r>
              <a:rPr lang="pt-BR" b="1" dirty="0"/>
              <a:t>resumo</a:t>
            </a:r>
            <a:r>
              <a:rPr lang="pt-BR" dirty="0"/>
              <a:t> deve ser escrito em fonte no tamanho 12, justificado e com espaçamento simples entre as linhas.</a:t>
            </a:r>
          </a:p>
          <a:p>
            <a:r>
              <a:rPr lang="pt-BR" dirty="0"/>
              <a:t>Escrito de forma dissertativa em </a:t>
            </a:r>
            <a:r>
              <a:rPr lang="pt-BR" b="1" dirty="0"/>
              <a:t>um único parágrafo</a:t>
            </a:r>
            <a:r>
              <a:rPr lang="pt-BR" dirty="0"/>
              <a:t>, sem recuo de parágrafo.</a:t>
            </a:r>
          </a:p>
          <a:p>
            <a:r>
              <a:rPr lang="pt-BR" dirty="0"/>
              <a:t>Resumir não é reproduzir frases do texto original, fazendo uma colagem de trechos do texto.</a:t>
            </a:r>
          </a:p>
          <a:p>
            <a:r>
              <a:rPr lang="pt-BR" dirty="0"/>
              <a:t>Não fazer criticas</a:t>
            </a:r>
          </a:p>
          <a:p>
            <a:endParaRPr lang="pt-BR" dirty="0"/>
          </a:p>
          <a:p>
            <a:endParaRPr lang="pt-BR" dirty="0"/>
          </a:p>
        </p:txBody>
      </p:sp>
      <p:sp>
        <p:nvSpPr>
          <p:cNvPr id="4" name="Título 1">
            <a:extLst>
              <a:ext uri="{FF2B5EF4-FFF2-40B4-BE49-F238E27FC236}">
                <a16:creationId xmlns:a16="http://schemas.microsoft.com/office/drawing/2014/main" id="{441303F8-4733-49FF-BCFC-B3A755EC9727}"/>
              </a:ext>
            </a:extLst>
          </p:cNvPr>
          <p:cNvSpPr>
            <a:spLocks noGrp="1"/>
          </p:cNvSpPr>
          <p:nvPr>
            <p:ph type="title"/>
          </p:nvPr>
        </p:nvSpPr>
        <p:spPr>
          <a:xfrm>
            <a:off x="1691680" y="188640"/>
            <a:ext cx="6588125" cy="1281113"/>
          </a:xfrm>
        </p:spPr>
        <p:txBody>
          <a:bodyPr vert="horz" lIns="91440" tIns="45720" rIns="91440" bIns="45720" rtlCol="0" anchor="ctr">
            <a:normAutofit/>
          </a:bodyPr>
          <a:lstStyle/>
          <a:p>
            <a:r>
              <a:rPr lang="pt-BR" dirty="0"/>
              <a:t>Resumo</a:t>
            </a:r>
          </a:p>
        </p:txBody>
      </p:sp>
    </p:spTree>
    <p:extLst>
      <p:ext uri="{BB962C8B-B14F-4D97-AF65-F5344CB8AC3E}">
        <p14:creationId xmlns:p14="http://schemas.microsoft.com/office/powerpoint/2010/main" val="27991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5925" y="116632"/>
            <a:ext cx="6589199" cy="1280890"/>
          </a:xfrm>
        </p:spPr>
        <p:txBody>
          <a:bodyPr vert="horz" lIns="91440" tIns="45720" rIns="91440" bIns="45720" rtlCol="0" anchor="ctr">
            <a:normAutofit/>
          </a:bodyPr>
          <a:lstStyle/>
          <a:p>
            <a:r>
              <a:rPr lang="pt-BR" dirty="0"/>
              <a:t>Palavras-chave</a:t>
            </a:r>
          </a:p>
        </p:txBody>
      </p:sp>
      <p:sp>
        <p:nvSpPr>
          <p:cNvPr id="3" name="Espaço Reservado para Conteúdo 2"/>
          <p:cNvSpPr>
            <a:spLocks noGrp="1"/>
          </p:cNvSpPr>
          <p:nvPr>
            <p:ph idx="1"/>
          </p:nvPr>
        </p:nvSpPr>
        <p:spPr>
          <a:xfrm>
            <a:off x="1043608" y="1628800"/>
            <a:ext cx="7953835" cy="4752528"/>
          </a:xfrm>
        </p:spPr>
        <p:txBody>
          <a:bodyPr>
            <a:noAutofit/>
          </a:bodyPr>
          <a:lstStyle/>
          <a:p>
            <a:pPr>
              <a:lnSpc>
                <a:spcPct val="140000"/>
              </a:lnSpc>
              <a:buNone/>
            </a:pPr>
            <a:r>
              <a:rPr lang="pt-BR" dirty="0"/>
              <a:t>Após o resumo são apresentadas de duas a cinco (normalmente três) </a:t>
            </a:r>
            <a:r>
              <a:rPr lang="pt-BR" b="1" dirty="0"/>
              <a:t>palavras-chave</a:t>
            </a:r>
            <a:r>
              <a:rPr lang="pt-BR" dirty="0"/>
              <a:t> representativas do conteúdo do trabalho. É um elemento obrigatório.</a:t>
            </a:r>
          </a:p>
          <a:p>
            <a:pPr>
              <a:lnSpc>
                <a:spcPct val="140000"/>
              </a:lnSpc>
              <a:buNone/>
            </a:pPr>
            <a:r>
              <a:rPr lang="pt-BR" dirty="0"/>
              <a:t>São palavras que melhor identificam e caracterizam o trabalho a ser publicado. </a:t>
            </a:r>
          </a:p>
          <a:p>
            <a:pPr>
              <a:lnSpc>
                <a:spcPct val="140000"/>
              </a:lnSpc>
              <a:buNone/>
            </a:pPr>
            <a:r>
              <a:rPr lang="pt-BR" dirty="0"/>
              <a:t>São as palavras mais típicas, mais usadas, descritivas de ideias ou conceitos apresentados no trabalho. </a:t>
            </a:r>
          </a:p>
          <a:p>
            <a:pPr>
              <a:lnSpc>
                <a:spcPct val="140000"/>
              </a:lnSpc>
              <a:buNone/>
            </a:pPr>
            <a:r>
              <a:rPr lang="pt-BR" dirty="0"/>
              <a:t>As palavras-chave facilitam o trabalho de indexação de um documento. </a:t>
            </a:r>
          </a:p>
          <a:p>
            <a:pPr>
              <a:lnSpc>
                <a:spcPct val="140000"/>
              </a:lnSpc>
              <a:buNone/>
            </a:pPr>
            <a:r>
              <a:rPr lang="pt-BR" dirty="0"/>
              <a:t>Um bom critério é selecionar as que usaríamos para procurar na Internet um trabalho semelhante ao nosso.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atação de TCC e Monografia nas Normas da ABNT atualizadas ...">
            <a:extLst>
              <a:ext uri="{FF2B5EF4-FFF2-40B4-BE49-F238E27FC236}">
                <a16:creationId xmlns:a16="http://schemas.microsoft.com/office/drawing/2014/main" id="{4A4D7D59-586E-455E-8538-57948BE8A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32656"/>
            <a:ext cx="4752528" cy="619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826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A08DA-852C-4423-B0B6-0747113E2881}"/>
              </a:ext>
            </a:extLst>
          </p:cNvPr>
          <p:cNvSpPr>
            <a:spLocks noGrp="1"/>
          </p:cNvSpPr>
          <p:nvPr>
            <p:ph type="title"/>
          </p:nvPr>
        </p:nvSpPr>
        <p:spPr/>
        <p:txBody>
          <a:bodyPr/>
          <a:lstStyle/>
          <a:p>
            <a:r>
              <a:rPr lang="pt-BR" dirty="0"/>
              <a:t>Abstract</a:t>
            </a:r>
          </a:p>
        </p:txBody>
      </p:sp>
      <p:sp>
        <p:nvSpPr>
          <p:cNvPr id="3" name="Espaço Reservado para Conteúdo 2">
            <a:extLst>
              <a:ext uri="{FF2B5EF4-FFF2-40B4-BE49-F238E27FC236}">
                <a16:creationId xmlns:a16="http://schemas.microsoft.com/office/drawing/2014/main" id="{CBD4AC72-BDC5-4A27-8DC2-03942D6BEFA0}"/>
              </a:ext>
            </a:extLst>
          </p:cNvPr>
          <p:cNvSpPr>
            <a:spLocks noGrp="1"/>
          </p:cNvSpPr>
          <p:nvPr>
            <p:ph idx="1"/>
          </p:nvPr>
        </p:nvSpPr>
        <p:spPr>
          <a:xfrm>
            <a:off x="1403648" y="1412776"/>
            <a:ext cx="6808009" cy="3777622"/>
          </a:xfrm>
        </p:spPr>
        <p:txBody>
          <a:bodyPr/>
          <a:lstStyle/>
          <a:p>
            <a:pPr>
              <a:buNone/>
            </a:pPr>
            <a:r>
              <a:rPr lang="pt-BR" dirty="0"/>
              <a:t>O </a:t>
            </a:r>
            <a:r>
              <a:rPr lang="pt-BR" b="1" dirty="0"/>
              <a:t>Abstrac</a:t>
            </a:r>
            <a:r>
              <a:rPr lang="pt-BR" dirty="0"/>
              <a:t>t é um elemento obrigatório. É uma versão do resumo para uma língua estrangeira, normalmente é adotado o inglês ou língua relevante para divulgação internacional. </a:t>
            </a:r>
          </a:p>
          <a:p>
            <a:pPr>
              <a:buNone/>
            </a:pPr>
            <a:r>
              <a:rPr lang="pt-BR" dirty="0"/>
              <a:t>Segue as mesmas normas do Resumo. </a:t>
            </a:r>
          </a:p>
          <a:p>
            <a:pPr>
              <a:buNone/>
            </a:pPr>
            <a:endParaRPr lang="pt-BR" dirty="0"/>
          </a:p>
          <a:p>
            <a:pPr>
              <a:buNone/>
            </a:pPr>
            <a:r>
              <a:rPr lang="pt-BR" dirty="0"/>
              <a:t>Deve aparecer em folha distinta, seguido de palavras-chave (</a:t>
            </a:r>
            <a:r>
              <a:rPr lang="pt-BR" b="1" dirty="0"/>
              <a:t>Keywords</a:t>
            </a:r>
            <a:r>
              <a:rPr lang="pt-BR" dirty="0"/>
              <a:t>).</a:t>
            </a:r>
          </a:p>
        </p:txBody>
      </p:sp>
    </p:spTree>
    <p:extLst>
      <p:ext uri="{BB962C8B-B14F-4D97-AF65-F5344CB8AC3E}">
        <p14:creationId xmlns:p14="http://schemas.microsoft.com/office/powerpoint/2010/main" val="180329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4985" y="128206"/>
            <a:ext cx="6589199" cy="1280890"/>
          </a:xfrm>
        </p:spPr>
        <p:txBody>
          <a:bodyPr vert="horz" lIns="91440" tIns="45720" rIns="91440" bIns="45720" rtlCol="0" anchor="ctr">
            <a:normAutofit/>
          </a:bodyPr>
          <a:lstStyle/>
          <a:p>
            <a:r>
              <a:rPr lang="pt-BR" dirty="0"/>
              <a:t>Listas</a:t>
            </a:r>
          </a:p>
        </p:txBody>
      </p:sp>
      <p:sp>
        <p:nvSpPr>
          <p:cNvPr id="3" name="Espaço Reservado para Conteúdo 2"/>
          <p:cNvSpPr>
            <a:spLocks noGrp="1"/>
          </p:cNvSpPr>
          <p:nvPr>
            <p:ph idx="1"/>
          </p:nvPr>
        </p:nvSpPr>
        <p:spPr>
          <a:xfrm>
            <a:off x="1691680" y="1700808"/>
            <a:ext cx="6591985" cy="3777622"/>
          </a:xfrm>
        </p:spPr>
        <p:txBody>
          <a:bodyPr>
            <a:normAutofit fontScale="77500" lnSpcReduction="20000"/>
          </a:bodyPr>
          <a:lstStyle/>
          <a:p>
            <a:pPr>
              <a:lnSpc>
                <a:spcPct val="150000"/>
              </a:lnSpc>
              <a:buNone/>
            </a:pPr>
            <a:r>
              <a:rPr lang="pt-BR" sz="1900" b="1" dirty="0"/>
              <a:t>Lista de ilustrações</a:t>
            </a:r>
            <a:r>
              <a:rPr lang="pt-BR" sz="1900" dirty="0"/>
              <a:t>, </a:t>
            </a:r>
            <a:r>
              <a:rPr lang="pt-BR" sz="1900" b="1" dirty="0"/>
              <a:t>Lista de tabelas </a:t>
            </a:r>
            <a:r>
              <a:rPr lang="pt-BR" sz="1900" dirty="0"/>
              <a:t>e/ou </a:t>
            </a:r>
            <a:r>
              <a:rPr lang="pt-BR" sz="1900" b="1" dirty="0"/>
              <a:t>Lista de quadros</a:t>
            </a:r>
            <a:r>
              <a:rPr lang="pt-BR" sz="1900" dirty="0"/>
              <a:t>, são elementos opcionais: elaboradas de acordo com a ordem apresentada no texto e cada item deve constar nome específico, acompanhado pelo respectivo número de página. </a:t>
            </a:r>
          </a:p>
          <a:p>
            <a:pPr>
              <a:lnSpc>
                <a:spcPct val="150000"/>
              </a:lnSpc>
              <a:buNone/>
            </a:pPr>
            <a:r>
              <a:rPr lang="pt-BR" sz="1900" b="1" dirty="0"/>
              <a:t>Lista de abreviaturas </a:t>
            </a:r>
            <a:r>
              <a:rPr lang="pt-BR" sz="1900" dirty="0"/>
              <a:t>e/ou </a:t>
            </a:r>
            <a:r>
              <a:rPr lang="pt-BR" sz="1900" b="1" dirty="0"/>
              <a:t>Lista de siglas</a:t>
            </a:r>
            <a:r>
              <a:rPr lang="pt-BR" sz="1900" dirty="0"/>
              <a:t>, são elemento opcionais: trata-se de uma relação das abreviaturas e siglas utilizadas no texto, seguida do nome por extenso.</a:t>
            </a:r>
          </a:p>
          <a:p>
            <a:pPr>
              <a:lnSpc>
                <a:spcPct val="150000"/>
              </a:lnSpc>
              <a:buNone/>
            </a:pPr>
            <a:r>
              <a:rPr lang="pt-BR" sz="1900" b="1" dirty="0"/>
              <a:t>Lista de símbolos </a:t>
            </a:r>
            <a:r>
              <a:rPr lang="pt-BR" sz="1900" dirty="0"/>
              <a:t>é um elemento opcional: os símbolos são universais e podem ser usados em quaisquer circunstâncias, ao contrário das abreviaturas e siglas. Os símbolos são abreviados sem ponto. Exemplos: @ (arroba); Kg (quilograma); m (metro);  </a:t>
            </a:r>
            <a:r>
              <a:rPr lang="pt-BR" sz="1900" dirty="0" err="1"/>
              <a:t>min</a:t>
            </a:r>
            <a:r>
              <a:rPr lang="pt-BR" sz="1900" dirty="0"/>
              <a:t> (minuto).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3171" y="116632"/>
            <a:ext cx="6589199" cy="1280890"/>
          </a:xfrm>
        </p:spPr>
        <p:txBody>
          <a:bodyPr vert="horz" lIns="91440" tIns="45720" rIns="91440" bIns="45720" rtlCol="0" anchor="ctr">
            <a:normAutofit/>
          </a:bodyPr>
          <a:lstStyle/>
          <a:p>
            <a:r>
              <a:rPr lang="pt-BR" dirty="0"/>
              <a:t>Sumário</a:t>
            </a:r>
          </a:p>
        </p:txBody>
      </p:sp>
      <p:pic>
        <p:nvPicPr>
          <p:cNvPr id="4" name="Espaço Reservado para Conteúdo 4" descr="sumario.png"/>
          <p:cNvPicPr>
            <a:picLocks noChangeAspect="1"/>
          </p:cNvPicPr>
          <p:nvPr/>
        </p:nvPicPr>
        <p:blipFill>
          <a:blip r:embed="rId2"/>
          <a:stretch>
            <a:fillRect/>
          </a:stretch>
        </p:blipFill>
        <p:spPr>
          <a:xfrm>
            <a:off x="1729813" y="1556792"/>
            <a:ext cx="7019974" cy="4937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a:extLst>
              <a:ext uri="{FF2B5EF4-FFF2-40B4-BE49-F238E27FC236}">
                <a16:creationId xmlns:a16="http://schemas.microsoft.com/office/drawing/2014/main" id="{E2798A4A-D707-4DF8-B2C8-0B34B7A32D69}"/>
              </a:ext>
            </a:extLst>
          </p:cNvPr>
          <p:cNvSpPr>
            <a:spLocks noGrp="1"/>
          </p:cNvSpPr>
          <p:nvPr>
            <p:ph type="body" idx="1"/>
          </p:nvPr>
        </p:nvSpPr>
        <p:spPr/>
        <p:txBody>
          <a:bodyPr>
            <a:normAutofit fontScale="92500" lnSpcReduction="20000"/>
          </a:bodyPr>
          <a:lstStyle/>
          <a:p>
            <a:r>
              <a:rPr lang="pt-BR" dirty="0"/>
              <a:t>Área onde o tema do trabalho é desenvolvido, constando de introdução, desenvolvimento e conclusão</a:t>
            </a:r>
          </a:p>
        </p:txBody>
      </p:sp>
      <p:sp>
        <p:nvSpPr>
          <p:cNvPr id="8" name="Título 3">
            <a:extLst>
              <a:ext uri="{FF2B5EF4-FFF2-40B4-BE49-F238E27FC236}">
                <a16:creationId xmlns:a16="http://schemas.microsoft.com/office/drawing/2014/main" id="{71526AC4-A2CD-4F21-BC3F-E8E2619CEACE}"/>
              </a:ext>
            </a:extLst>
          </p:cNvPr>
          <p:cNvSpPr>
            <a:spLocks noGrp="1"/>
          </p:cNvSpPr>
          <p:nvPr>
            <p:ph type="title"/>
          </p:nvPr>
        </p:nvSpPr>
        <p:spPr>
          <a:xfrm>
            <a:off x="1943100" y="2074863"/>
            <a:ext cx="6591300" cy="1468437"/>
          </a:xfrm>
        </p:spPr>
        <p:txBody>
          <a:bodyPr/>
          <a:lstStyle/>
          <a:p>
            <a:r>
              <a:rPr lang="pt-BR" dirty="0"/>
              <a:t>Elementos textuais</a:t>
            </a:r>
          </a:p>
        </p:txBody>
      </p:sp>
    </p:spTree>
    <p:extLst>
      <p:ext uri="{BB962C8B-B14F-4D97-AF65-F5344CB8AC3E}">
        <p14:creationId xmlns:p14="http://schemas.microsoft.com/office/powerpoint/2010/main" val="4240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D2EE8-AF27-417A-A294-3B39B7E77430}"/>
              </a:ext>
            </a:extLst>
          </p:cNvPr>
          <p:cNvSpPr>
            <a:spLocks noGrp="1"/>
          </p:cNvSpPr>
          <p:nvPr>
            <p:ph type="title"/>
          </p:nvPr>
        </p:nvSpPr>
        <p:spPr>
          <a:xfrm>
            <a:off x="1763688" y="0"/>
            <a:ext cx="6589199" cy="1280890"/>
          </a:xfrm>
        </p:spPr>
        <p:txBody>
          <a:bodyPr/>
          <a:lstStyle/>
          <a:p>
            <a:r>
              <a:rPr lang="pt-BR" dirty="0"/>
              <a:t>Introdução</a:t>
            </a:r>
          </a:p>
        </p:txBody>
      </p:sp>
      <p:sp>
        <p:nvSpPr>
          <p:cNvPr id="3" name="Espaço Reservado para Conteúdo 2">
            <a:extLst>
              <a:ext uri="{FF2B5EF4-FFF2-40B4-BE49-F238E27FC236}">
                <a16:creationId xmlns:a16="http://schemas.microsoft.com/office/drawing/2014/main" id="{08DDB39A-81A4-4FCA-B76E-66BD82359BD8}"/>
              </a:ext>
            </a:extLst>
          </p:cNvPr>
          <p:cNvSpPr>
            <a:spLocks noGrp="1"/>
          </p:cNvSpPr>
          <p:nvPr>
            <p:ph idx="1"/>
          </p:nvPr>
        </p:nvSpPr>
        <p:spPr>
          <a:xfrm>
            <a:off x="1475656" y="980728"/>
            <a:ext cx="6591985" cy="3777622"/>
          </a:xfrm>
        </p:spPr>
        <p:txBody>
          <a:bodyPr>
            <a:normAutofit/>
          </a:bodyPr>
          <a:lstStyle/>
          <a:p>
            <a:r>
              <a:rPr lang="pt-BR" dirty="0"/>
              <a:t>Uma boa </a:t>
            </a:r>
            <a:r>
              <a:rPr lang="pt-BR" b="1" dirty="0"/>
              <a:t>Introdução</a:t>
            </a:r>
            <a:r>
              <a:rPr lang="pt-BR" dirty="0"/>
              <a:t> deve conter a visão geral sobre o tema e introduzir o leitor ao assunto principal da pesquisa. </a:t>
            </a:r>
          </a:p>
          <a:p>
            <a:r>
              <a:rPr lang="pt-BR" dirty="0"/>
              <a:t>Deverá conter cerca de 10 parágrafos.</a:t>
            </a:r>
          </a:p>
          <a:p>
            <a:r>
              <a:rPr lang="pt-BR" dirty="0"/>
              <a:t>Os principais elementos que compõem o TCC devem ser apresentados, tais como o tema, o problema de pesquisa, o objetivos e a metodologia.</a:t>
            </a:r>
          </a:p>
          <a:p>
            <a:r>
              <a:rPr lang="pt-BR" dirty="0"/>
              <a:t>Oferece ao leitor uma ideia do que se deseja responder com a pesquisa realizada, porque o tema foi escolhido e qual a possível contribuição com os resultados obtidos. </a:t>
            </a:r>
          </a:p>
        </p:txBody>
      </p:sp>
    </p:spTree>
    <p:extLst>
      <p:ext uri="{BB962C8B-B14F-4D97-AF65-F5344CB8AC3E}">
        <p14:creationId xmlns:p14="http://schemas.microsoft.com/office/powerpoint/2010/main" val="260738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3BF65-B7C2-4152-A0C3-5A0698DA1E56}"/>
              </a:ext>
            </a:extLst>
          </p:cNvPr>
          <p:cNvSpPr>
            <a:spLocks noGrp="1"/>
          </p:cNvSpPr>
          <p:nvPr>
            <p:ph type="title"/>
          </p:nvPr>
        </p:nvSpPr>
        <p:spPr/>
        <p:txBody>
          <a:bodyPr/>
          <a:lstStyle/>
          <a:p>
            <a:r>
              <a:rPr lang="pt-BR" dirty="0"/>
              <a:t>Etapas de desenvolvimento do trabalho</a:t>
            </a:r>
          </a:p>
        </p:txBody>
      </p:sp>
      <p:sp>
        <p:nvSpPr>
          <p:cNvPr id="3" name="Espaço Reservado para Conteúdo 2">
            <a:extLst>
              <a:ext uri="{FF2B5EF4-FFF2-40B4-BE49-F238E27FC236}">
                <a16:creationId xmlns:a16="http://schemas.microsoft.com/office/drawing/2014/main" id="{120DDA9E-A383-4FA2-BD0E-217D0EC57182}"/>
              </a:ext>
            </a:extLst>
          </p:cNvPr>
          <p:cNvSpPr>
            <a:spLocks noGrp="1"/>
          </p:cNvSpPr>
          <p:nvPr>
            <p:ph idx="1"/>
          </p:nvPr>
        </p:nvSpPr>
        <p:spPr>
          <a:xfrm>
            <a:off x="1942415" y="2133600"/>
            <a:ext cx="6591985" cy="4100290"/>
          </a:xfrm>
        </p:spPr>
        <p:txBody>
          <a:bodyPr>
            <a:normAutofit fontScale="70000" lnSpcReduction="20000"/>
          </a:bodyPr>
          <a:lstStyle/>
          <a:p>
            <a:r>
              <a:rPr lang="pt-BR" dirty="0"/>
              <a:t>Obter o  regulamento da faculdade para elaboração do trabalho.</a:t>
            </a:r>
          </a:p>
          <a:p>
            <a:r>
              <a:rPr lang="pt-BR" dirty="0"/>
              <a:t>Escolher uma área dentre o rol de áreas de seu curso.</a:t>
            </a:r>
          </a:p>
          <a:p>
            <a:r>
              <a:rPr lang="pt-BR" dirty="0"/>
              <a:t>Conversar com professores da área e escolher dentre eles um orientador.</a:t>
            </a:r>
          </a:p>
          <a:p>
            <a:r>
              <a:rPr lang="pt-BR" dirty="0"/>
              <a:t>Iniciar a pesquisa bibliográfica.</a:t>
            </a:r>
          </a:p>
          <a:p>
            <a:r>
              <a:rPr lang="pt-BR" dirty="0"/>
              <a:t>Elaborar o cronograma das atividades.</a:t>
            </a:r>
          </a:p>
          <a:p>
            <a:r>
              <a:rPr lang="pt-BR" dirty="0"/>
              <a:t>Definir e delimitar o assunto dentro do tema escolhido.</a:t>
            </a:r>
          </a:p>
          <a:p>
            <a:r>
              <a:rPr lang="pt-BR" dirty="0"/>
              <a:t>Definir a questão a ser respondida.</a:t>
            </a:r>
          </a:p>
          <a:p>
            <a:r>
              <a:rPr lang="pt-BR" dirty="0"/>
              <a:t>Encontrar semanalmente com o professor orientador.</a:t>
            </a:r>
          </a:p>
          <a:p>
            <a:r>
              <a:rPr lang="pt-BR" dirty="0"/>
              <a:t>Elaborar o trabalho.</a:t>
            </a:r>
          </a:p>
          <a:p>
            <a:r>
              <a:rPr lang="pt-BR" dirty="0"/>
              <a:t>Aguardar a correção e sugestões do orientador.</a:t>
            </a:r>
          </a:p>
          <a:p>
            <a:r>
              <a:rPr lang="pt-BR" dirty="0"/>
              <a:t>Efetuar as correções finais.</a:t>
            </a:r>
          </a:p>
          <a:p>
            <a:r>
              <a:rPr lang="pt-BR" dirty="0"/>
              <a:t>Aguardar a  data da defesa.</a:t>
            </a:r>
          </a:p>
          <a:p>
            <a:r>
              <a:rPr lang="pt-BR" dirty="0"/>
              <a:t>Fazer os ajustes exigidos pela banca examinadora.</a:t>
            </a:r>
          </a:p>
          <a:p>
            <a:r>
              <a:rPr lang="pt-BR" dirty="0"/>
              <a:t>Encaminhar aos responsáveis para publicação.</a:t>
            </a:r>
          </a:p>
        </p:txBody>
      </p:sp>
    </p:spTree>
    <p:extLst>
      <p:ext uri="{BB962C8B-B14F-4D97-AF65-F5344CB8AC3E}">
        <p14:creationId xmlns:p14="http://schemas.microsoft.com/office/powerpoint/2010/main" val="3630990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6F8E403-D04E-44D1-AB59-927BF8E4DB4B}"/>
              </a:ext>
            </a:extLst>
          </p:cNvPr>
          <p:cNvSpPr>
            <a:spLocks noGrp="1"/>
          </p:cNvSpPr>
          <p:nvPr>
            <p:ph idx="1"/>
          </p:nvPr>
        </p:nvSpPr>
        <p:spPr>
          <a:xfrm>
            <a:off x="1691680" y="1268760"/>
            <a:ext cx="6591985" cy="3777622"/>
          </a:xfrm>
        </p:spPr>
        <p:txBody>
          <a:bodyPr/>
          <a:lstStyle/>
          <a:p>
            <a:r>
              <a:rPr lang="pt-BR" dirty="0"/>
              <a:t>O </a:t>
            </a:r>
            <a:r>
              <a:rPr lang="pt-BR" b="1" dirty="0"/>
              <a:t>desenvolvimento</a:t>
            </a:r>
            <a:r>
              <a:rPr lang="pt-BR" dirty="0"/>
              <a:t> do trabalho é composto de seções e subseções para que o mesmo seja apresentado de forma coerente e estruturada. </a:t>
            </a:r>
          </a:p>
          <a:p>
            <a:r>
              <a:rPr lang="pt-BR" dirty="0"/>
              <a:t>Após embasamento do assunto através da revisão de literatura, o tema é tratado de forma detalhada e fundamentada. </a:t>
            </a:r>
          </a:p>
          <a:p>
            <a:r>
              <a:rPr lang="pt-BR" dirty="0"/>
              <a:t>Neste item poderão ser apresentados os resultados da pesquisa, discussão sobre o levantamento bibliográfico e resultados. </a:t>
            </a:r>
          </a:p>
          <a:p>
            <a:r>
              <a:rPr lang="pt-BR" dirty="0"/>
              <a:t>O desenvolvimento compõe a maior parte do trabalho. </a:t>
            </a:r>
          </a:p>
        </p:txBody>
      </p:sp>
      <p:sp>
        <p:nvSpPr>
          <p:cNvPr id="4" name="Título 1">
            <a:extLst>
              <a:ext uri="{FF2B5EF4-FFF2-40B4-BE49-F238E27FC236}">
                <a16:creationId xmlns:a16="http://schemas.microsoft.com/office/drawing/2014/main" id="{09577C37-5D63-4C96-ABE6-3DD2685424DB}"/>
              </a:ext>
            </a:extLst>
          </p:cNvPr>
          <p:cNvSpPr>
            <a:spLocks noGrp="1"/>
          </p:cNvSpPr>
          <p:nvPr>
            <p:ph type="title"/>
          </p:nvPr>
        </p:nvSpPr>
        <p:spPr>
          <a:xfrm>
            <a:off x="1940854" y="188640"/>
            <a:ext cx="6589712" cy="1281112"/>
          </a:xfrm>
        </p:spPr>
        <p:txBody>
          <a:bodyPr/>
          <a:lstStyle/>
          <a:p>
            <a:r>
              <a:rPr lang="pt-BR" dirty="0"/>
              <a:t>Desenvolvimento</a:t>
            </a:r>
          </a:p>
        </p:txBody>
      </p:sp>
    </p:spTree>
    <p:extLst>
      <p:ext uri="{BB962C8B-B14F-4D97-AF65-F5344CB8AC3E}">
        <p14:creationId xmlns:p14="http://schemas.microsoft.com/office/powerpoint/2010/main" val="218409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D045580-27AD-4F64-921D-9F877052C45B}"/>
              </a:ext>
            </a:extLst>
          </p:cNvPr>
          <p:cNvSpPr>
            <a:spLocks noGrp="1"/>
          </p:cNvSpPr>
          <p:nvPr>
            <p:ph idx="1"/>
          </p:nvPr>
        </p:nvSpPr>
        <p:spPr>
          <a:xfrm>
            <a:off x="1314128" y="841917"/>
            <a:ext cx="7200800" cy="4472012"/>
          </a:xfrm>
        </p:spPr>
        <p:txBody>
          <a:bodyPr>
            <a:noAutofit/>
          </a:bodyPr>
          <a:lstStyle/>
          <a:p>
            <a:r>
              <a:rPr lang="pt-BR" dirty="0"/>
              <a:t>A </a:t>
            </a:r>
            <a:r>
              <a:rPr lang="pt-BR" b="1" dirty="0"/>
              <a:t>conclusão</a:t>
            </a:r>
            <a:r>
              <a:rPr lang="pt-BR" dirty="0"/>
              <a:t> é basicamente um grande resumo e os resultados da pesquisa, devendo retomar o assunto principal, apresentar os resultados e considerações finais do trabalho e as respostas para o problema apresentado na </a:t>
            </a:r>
            <a:r>
              <a:rPr lang="pt-BR" b="1" dirty="0"/>
              <a:t>Introdução</a:t>
            </a:r>
            <a:r>
              <a:rPr lang="pt-BR" dirty="0"/>
              <a:t>.</a:t>
            </a:r>
          </a:p>
          <a:p>
            <a:r>
              <a:rPr lang="pt-BR" dirty="0"/>
              <a:t>Explicar a importância do tema, qual sua relevância para o meio acadêmico, para a sociedade e até para si mesmo, como crescimento pessoal, acadêmico e profissional.</a:t>
            </a:r>
          </a:p>
          <a:p>
            <a:r>
              <a:rPr lang="pt-BR" dirty="0"/>
              <a:t>Demonstrar se os objetivos propostos na seção de introdução da monografia foram concluídos. Se as perguntas e problemas apresentados inicialmente foram respondidas e/ou esclarecidas.</a:t>
            </a:r>
          </a:p>
          <a:p>
            <a:r>
              <a:rPr lang="pt-BR" dirty="0"/>
              <a:t>Apresentar sugestões para uma futura evolução da pesquisa sobre o assunto.</a:t>
            </a:r>
          </a:p>
        </p:txBody>
      </p:sp>
      <p:sp>
        <p:nvSpPr>
          <p:cNvPr id="4" name="Título 1">
            <a:extLst>
              <a:ext uri="{FF2B5EF4-FFF2-40B4-BE49-F238E27FC236}">
                <a16:creationId xmlns:a16="http://schemas.microsoft.com/office/drawing/2014/main" id="{3A8A0B62-E8D4-4B6B-B87E-E5924C19786E}"/>
              </a:ext>
            </a:extLst>
          </p:cNvPr>
          <p:cNvSpPr>
            <a:spLocks noGrp="1"/>
          </p:cNvSpPr>
          <p:nvPr>
            <p:ph type="title"/>
          </p:nvPr>
        </p:nvSpPr>
        <p:spPr>
          <a:xfrm>
            <a:off x="1619672" y="188640"/>
            <a:ext cx="6589712" cy="640556"/>
          </a:xfrm>
        </p:spPr>
        <p:txBody>
          <a:bodyPr/>
          <a:lstStyle/>
          <a:p>
            <a:r>
              <a:rPr lang="pt-BR" dirty="0"/>
              <a:t>Conclusão</a:t>
            </a:r>
          </a:p>
        </p:txBody>
      </p:sp>
    </p:spTree>
    <p:extLst>
      <p:ext uri="{BB962C8B-B14F-4D97-AF65-F5344CB8AC3E}">
        <p14:creationId xmlns:p14="http://schemas.microsoft.com/office/powerpoint/2010/main" val="1396772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a:extLst>
              <a:ext uri="{FF2B5EF4-FFF2-40B4-BE49-F238E27FC236}">
                <a16:creationId xmlns:a16="http://schemas.microsoft.com/office/drawing/2014/main" id="{E2798A4A-D707-4DF8-B2C8-0B34B7A32D69}"/>
              </a:ext>
            </a:extLst>
          </p:cNvPr>
          <p:cNvSpPr>
            <a:spLocks noGrp="1"/>
          </p:cNvSpPr>
          <p:nvPr>
            <p:ph type="body" idx="1"/>
          </p:nvPr>
        </p:nvSpPr>
        <p:spPr/>
        <p:txBody>
          <a:bodyPr/>
          <a:lstStyle/>
          <a:p>
            <a:r>
              <a:rPr lang="pt-BR" dirty="0"/>
              <a:t>Elementos que complementam o conteúdo do trabalho. Eles podem ser obrigatórios ou opcionais. </a:t>
            </a:r>
          </a:p>
        </p:txBody>
      </p:sp>
      <p:sp>
        <p:nvSpPr>
          <p:cNvPr id="8" name="Título 3">
            <a:extLst>
              <a:ext uri="{FF2B5EF4-FFF2-40B4-BE49-F238E27FC236}">
                <a16:creationId xmlns:a16="http://schemas.microsoft.com/office/drawing/2014/main" id="{71526AC4-A2CD-4F21-BC3F-E8E2619CEACE}"/>
              </a:ext>
            </a:extLst>
          </p:cNvPr>
          <p:cNvSpPr>
            <a:spLocks noGrp="1"/>
          </p:cNvSpPr>
          <p:nvPr>
            <p:ph type="title"/>
          </p:nvPr>
        </p:nvSpPr>
        <p:spPr>
          <a:xfrm>
            <a:off x="1943100" y="2074863"/>
            <a:ext cx="6591300" cy="1468437"/>
          </a:xfrm>
        </p:spPr>
        <p:txBody>
          <a:bodyPr/>
          <a:lstStyle/>
          <a:p>
            <a:r>
              <a:rPr lang="pt-BR" dirty="0"/>
              <a:t>Elementos pós-textuais</a:t>
            </a:r>
          </a:p>
        </p:txBody>
      </p:sp>
    </p:spTree>
    <p:extLst>
      <p:ext uri="{BB962C8B-B14F-4D97-AF65-F5344CB8AC3E}">
        <p14:creationId xmlns:p14="http://schemas.microsoft.com/office/powerpoint/2010/main" val="3978749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4B9B303-2C59-4D96-8907-7E9C23A8D7D7}"/>
              </a:ext>
            </a:extLst>
          </p:cNvPr>
          <p:cNvSpPr>
            <a:spLocks noGrp="1"/>
          </p:cNvSpPr>
          <p:nvPr>
            <p:ph type="title"/>
          </p:nvPr>
        </p:nvSpPr>
        <p:spPr>
          <a:xfrm>
            <a:off x="1420436" y="260648"/>
            <a:ext cx="6589199" cy="1008112"/>
          </a:xfrm>
        </p:spPr>
        <p:txBody>
          <a:bodyPr/>
          <a:lstStyle/>
          <a:p>
            <a:r>
              <a:rPr lang="pt-BR" dirty="0"/>
              <a:t>Referências</a:t>
            </a:r>
          </a:p>
        </p:txBody>
      </p:sp>
      <p:sp>
        <p:nvSpPr>
          <p:cNvPr id="5" name="Espaço Reservado para Conteúdo 4">
            <a:extLst>
              <a:ext uri="{FF2B5EF4-FFF2-40B4-BE49-F238E27FC236}">
                <a16:creationId xmlns:a16="http://schemas.microsoft.com/office/drawing/2014/main" id="{AD6FF38D-428F-4B9A-919F-DEF9B931B3D2}"/>
              </a:ext>
            </a:extLst>
          </p:cNvPr>
          <p:cNvSpPr>
            <a:spLocks noGrp="1"/>
          </p:cNvSpPr>
          <p:nvPr>
            <p:ph idx="1"/>
          </p:nvPr>
        </p:nvSpPr>
        <p:spPr>
          <a:xfrm>
            <a:off x="755576" y="1273061"/>
            <a:ext cx="8210872" cy="4868725"/>
          </a:xfrm>
        </p:spPr>
        <p:txBody>
          <a:bodyPr>
            <a:noAutofit/>
          </a:bodyPr>
          <a:lstStyle/>
          <a:p>
            <a:r>
              <a:rPr lang="pt-BR" sz="1600" b="1" dirty="0"/>
              <a:t>Referências</a:t>
            </a:r>
            <a:r>
              <a:rPr lang="pt-BR" sz="1600" dirty="0"/>
              <a:t> é um elemento obrigatório.</a:t>
            </a:r>
          </a:p>
          <a:p>
            <a:r>
              <a:rPr lang="pt-BR" sz="1600" dirty="0"/>
              <a:t>São as indicações dos documentos consultados pelo autor durante a pesquisa do tema e que foram </a:t>
            </a:r>
            <a:r>
              <a:rPr lang="pt-BR" sz="1600" b="1" dirty="0"/>
              <a:t>citados</a:t>
            </a:r>
            <a:r>
              <a:rPr lang="pt-BR" sz="1600" dirty="0"/>
              <a:t> no trabalho. </a:t>
            </a:r>
          </a:p>
          <a:p>
            <a:r>
              <a:rPr lang="pt-BR" sz="1600" dirty="0"/>
              <a:t>As bibliografias pesquisadas, porém, </a:t>
            </a:r>
            <a:r>
              <a:rPr lang="pt-BR" sz="1600" b="1" dirty="0"/>
              <a:t>não citadas </a:t>
            </a:r>
            <a:r>
              <a:rPr lang="pt-BR" sz="1600" dirty="0"/>
              <a:t>no trabalho, não fazem parte das referências. </a:t>
            </a:r>
          </a:p>
          <a:p>
            <a:r>
              <a:rPr lang="pt-BR" sz="1600" dirty="0"/>
              <a:t>Segundo a NBR 6023, as referências são alinhadas à esquerda do texto e de forma a identificar individualmente cada documento, em espaço simples, e separadas entre si por um espaço simples.</a:t>
            </a:r>
          </a:p>
          <a:p>
            <a:r>
              <a:rPr lang="pt-BR" sz="1600" dirty="0"/>
              <a:t>Quando aparecerem em notas de rodapé, serão alinhadas à margem esquerda do texto e, a partir da segunda linha da mesma referência, abaixo da primeira letra da primeira palavra, de forma a destacar o expoente e sem espaço entre elas.</a:t>
            </a:r>
          </a:p>
        </p:txBody>
      </p:sp>
    </p:spTree>
    <p:extLst>
      <p:ext uri="{BB962C8B-B14F-4D97-AF65-F5344CB8AC3E}">
        <p14:creationId xmlns:p14="http://schemas.microsoft.com/office/powerpoint/2010/main" val="2292009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8CDF88-E365-4378-8BD4-4D540077C8CD}"/>
              </a:ext>
            </a:extLst>
          </p:cNvPr>
          <p:cNvSpPr>
            <a:spLocks noGrp="1"/>
          </p:cNvSpPr>
          <p:nvPr>
            <p:ph idx="1"/>
          </p:nvPr>
        </p:nvSpPr>
        <p:spPr>
          <a:xfrm>
            <a:off x="1547664" y="1540189"/>
            <a:ext cx="6591985" cy="3777622"/>
          </a:xfrm>
        </p:spPr>
        <p:txBody>
          <a:bodyPr/>
          <a:lstStyle/>
          <a:p>
            <a:r>
              <a:rPr lang="pt-BR" dirty="0"/>
              <a:t>Liste os documentos em </a:t>
            </a:r>
            <a:r>
              <a:rPr lang="pt-BR" b="1" dirty="0"/>
              <a:t>ordem alfabética </a:t>
            </a:r>
            <a:r>
              <a:rPr lang="pt-BR" dirty="0"/>
              <a:t>pelo sobrenome do autor em </a:t>
            </a:r>
            <a:r>
              <a:rPr lang="pt-BR" b="1" dirty="0"/>
              <a:t>maiúsculas</a:t>
            </a:r>
            <a:r>
              <a:rPr lang="pt-BR" dirty="0"/>
              <a:t>.</a:t>
            </a:r>
          </a:p>
          <a:p>
            <a:r>
              <a:rPr lang="pt-BR" b="1" dirty="0"/>
              <a:t>Todos</a:t>
            </a:r>
            <a:r>
              <a:rPr lang="pt-BR" dirty="0"/>
              <a:t> os documentos citados no seu texto devem ser listados nas referências.</a:t>
            </a:r>
          </a:p>
          <a:p>
            <a:r>
              <a:rPr lang="pt-BR" dirty="0"/>
              <a:t>Não liste nas referências documentos que não foram usados no seu texto.</a:t>
            </a:r>
          </a:p>
          <a:p>
            <a:r>
              <a:rPr lang="pt-BR" dirty="0"/>
              <a:t>Use apenas a palavra "Referências", SEM a palavra "bibliográficas".</a:t>
            </a:r>
          </a:p>
          <a:p>
            <a:r>
              <a:rPr lang="pt-BR" dirty="0"/>
              <a:t>As referencias são </a:t>
            </a:r>
            <a:r>
              <a:rPr lang="pt-BR" b="1" dirty="0"/>
              <a:t>alinhadas a esquerda</a:t>
            </a:r>
            <a:r>
              <a:rPr lang="pt-BR" dirty="0"/>
              <a:t>, e não justificadas.</a:t>
            </a:r>
          </a:p>
        </p:txBody>
      </p:sp>
      <p:sp>
        <p:nvSpPr>
          <p:cNvPr id="4" name="Título 1">
            <a:extLst>
              <a:ext uri="{FF2B5EF4-FFF2-40B4-BE49-F238E27FC236}">
                <a16:creationId xmlns:a16="http://schemas.microsoft.com/office/drawing/2014/main" id="{9E780A68-2829-4B04-BD6C-35967B18FC7A}"/>
              </a:ext>
            </a:extLst>
          </p:cNvPr>
          <p:cNvSpPr>
            <a:spLocks noGrp="1"/>
          </p:cNvSpPr>
          <p:nvPr>
            <p:ph type="title"/>
          </p:nvPr>
        </p:nvSpPr>
        <p:spPr>
          <a:xfrm>
            <a:off x="1691680" y="306222"/>
            <a:ext cx="6589712" cy="1281112"/>
          </a:xfrm>
        </p:spPr>
        <p:txBody>
          <a:bodyPr/>
          <a:lstStyle/>
          <a:p>
            <a:r>
              <a:rPr lang="pt-BR" dirty="0"/>
              <a:t>Referências</a:t>
            </a:r>
          </a:p>
        </p:txBody>
      </p:sp>
    </p:spTree>
    <p:extLst>
      <p:ext uri="{BB962C8B-B14F-4D97-AF65-F5344CB8AC3E}">
        <p14:creationId xmlns:p14="http://schemas.microsoft.com/office/powerpoint/2010/main" val="3747802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BC11F-53D8-4C24-9DD5-249E5E7E5787}"/>
              </a:ext>
            </a:extLst>
          </p:cNvPr>
          <p:cNvSpPr>
            <a:spLocks noGrp="1"/>
          </p:cNvSpPr>
          <p:nvPr>
            <p:ph type="title"/>
          </p:nvPr>
        </p:nvSpPr>
        <p:spPr>
          <a:xfrm>
            <a:off x="1763688" y="158112"/>
            <a:ext cx="6589199" cy="788666"/>
          </a:xfrm>
        </p:spPr>
        <p:txBody>
          <a:bodyPr/>
          <a:lstStyle/>
          <a:p>
            <a:r>
              <a:rPr lang="pt-BR" dirty="0"/>
              <a:t>Exemplos de Referências</a:t>
            </a:r>
          </a:p>
        </p:txBody>
      </p:sp>
      <p:sp>
        <p:nvSpPr>
          <p:cNvPr id="3" name="Espaço Reservado para Conteúdo 2">
            <a:extLst>
              <a:ext uri="{FF2B5EF4-FFF2-40B4-BE49-F238E27FC236}">
                <a16:creationId xmlns:a16="http://schemas.microsoft.com/office/drawing/2014/main" id="{016537B2-5E79-4B54-90D3-786308DD6E99}"/>
              </a:ext>
            </a:extLst>
          </p:cNvPr>
          <p:cNvSpPr>
            <a:spLocks noGrp="1"/>
          </p:cNvSpPr>
          <p:nvPr>
            <p:ph idx="1"/>
          </p:nvPr>
        </p:nvSpPr>
        <p:spPr>
          <a:xfrm>
            <a:off x="1187625" y="1124744"/>
            <a:ext cx="7346776" cy="4786478"/>
          </a:xfrm>
        </p:spPr>
        <p:txBody>
          <a:bodyPr>
            <a:normAutofit lnSpcReduction="10000"/>
          </a:bodyPr>
          <a:lstStyle/>
          <a:p>
            <a:pPr marL="0" indent="0">
              <a:buNone/>
            </a:pPr>
            <a:r>
              <a:rPr lang="pt-BR" dirty="0"/>
              <a:t>APPOLINÁRIO, Fabio. </a:t>
            </a:r>
            <a:r>
              <a:rPr lang="pt-BR" b="1" dirty="0"/>
              <a:t>Metodologia da ciência</a:t>
            </a:r>
            <a:r>
              <a:rPr lang="pt-BR" dirty="0"/>
              <a:t>: filosofia e prática da pesquisa. 2. ed. São Paulo: </a:t>
            </a:r>
            <a:r>
              <a:rPr lang="pt-BR" dirty="0" err="1"/>
              <a:t>Cengage</a:t>
            </a:r>
            <a:r>
              <a:rPr lang="pt-BR" dirty="0"/>
              <a:t> Learning, 2012. </a:t>
            </a:r>
          </a:p>
          <a:p>
            <a:pPr marL="0" indent="0">
              <a:buNone/>
            </a:pPr>
            <a:r>
              <a:rPr lang="pt-BR" dirty="0"/>
              <a:t>ASSOCIAÇÃO BRASILEIRA DE NORMAS TÉCNICAS. </a:t>
            </a:r>
            <a:r>
              <a:rPr lang="pt-BR" b="1" dirty="0"/>
              <a:t>NBR 10520</a:t>
            </a:r>
            <a:r>
              <a:rPr lang="pt-BR" dirty="0"/>
              <a:t>: Informação e documentação - Citações em documentos - Apresentação. Rio de Janeiro, 2002. </a:t>
            </a:r>
          </a:p>
          <a:p>
            <a:pPr marL="0" indent="0">
              <a:buNone/>
            </a:pPr>
            <a:r>
              <a:rPr lang="pt-BR" b="1" dirty="0"/>
              <a:t>DIRETRIZES para apresentação de dissertações e teses da USP</a:t>
            </a:r>
            <a:r>
              <a:rPr lang="pt-BR" dirty="0"/>
              <a:t>: documento eletrônico e impresso Parte I (ABNT). 2. ed. rev. </a:t>
            </a:r>
            <a:r>
              <a:rPr lang="pt-BR" dirty="0" err="1"/>
              <a:t>ampl</a:t>
            </a:r>
            <a:r>
              <a:rPr lang="pt-BR" dirty="0"/>
              <a:t>. São Paulo: Sistema Integrado de Bibliotecas da USP, 2009. </a:t>
            </a:r>
          </a:p>
          <a:p>
            <a:pPr marL="0" indent="0">
              <a:buNone/>
            </a:pPr>
            <a:r>
              <a:rPr lang="pt-BR" dirty="0"/>
              <a:t>FUNDAÇÃO INSTITUTO BRASILEIRO DE GEOGRAFIA E ESTATÍSTICA (IBGE). </a:t>
            </a:r>
            <a:r>
              <a:rPr lang="pt-BR" b="1" dirty="0"/>
              <a:t>Normas de apresentação tabular</a:t>
            </a:r>
            <a:r>
              <a:rPr lang="pt-BR" dirty="0"/>
              <a:t>. 3. ed. Rio de Janeiro, 1993. Disponível em: https://biblioteca.ibge.gov.br/</a:t>
            </a:r>
            <a:r>
              <a:rPr lang="pt-BR" dirty="0" err="1"/>
              <a:t>visualizacao</a:t>
            </a:r>
            <a:r>
              <a:rPr lang="pt-BR" dirty="0"/>
              <a:t>/livros/liv23907.pdf. Acesso em: 21 fev. 2020. </a:t>
            </a:r>
          </a:p>
          <a:p>
            <a:pPr marL="0" indent="0">
              <a:buNone/>
            </a:pPr>
            <a:r>
              <a:rPr lang="pt-BR" dirty="0"/>
              <a:t>PASSOS, L. M. M; FONSECA, A; CHAVES, M. </a:t>
            </a:r>
            <a:r>
              <a:rPr lang="pt-BR" b="1" dirty="0"/>
              <a:t>Alegria de saber</a:t>
            </a:r>
            <a:r>
              <a:rPr lang="pt-BR" dirty="0"/>
              <a:t>: matemática, segunda série, 2, primeiro grau: livro do professor. São Paulo: Scipione, 1995. 136 p.</a:t>
            </a:r>
          </a:p>
        </p:txBody>
      </p:sp>
    </p:spTree>
    <p:extLst>
      <p:ext uri="{BB962C8B-B14F-4D97-AF65-F5344CB8AC3E}">
        <p14:creationId xmlns:p14="http://schemas.microsoft.com/office/powerpoint/2010/main" val="405260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1A9D2-361F-4231-B8BC-FB39D30DC25D}"/>
              </a:ext>
            </a:extLst>
          </p:cNvPr>
          <p:cNvSpPr>
            <a:spLocks noGrp="1"/>
          </p:cNvSpPr>
          <p:nvPr>
            <p:ph type="title"/>
          </p:nvPr>
        </p:nvSpPr>
        <p:spPr>
          <a:xfrm>
            <a:off x="1942415" y="188640"/>
            <a:ext cx="6589199" cy="1280890"/>
          </a:xfrm>
        </p:spPr>
        <p:txBody>
          <a:bodyPr/>
          <a:lstStyle/>
          <a:p>
            <a:r>
              <a:rPr lang="pt-BR" dirty="0"/>
              <a:t>Glossário, Anexo e Apêndice</a:t>
            </a:r>
          </a:p>
        </p:txBody>
      </p:sp>
      <p:sp>
        <p:nvSpPr>
          <p:cNvPr id="3" name="Espaço Reservado para Conteúdo 2">
            <a:extLst>
              <a:ext uri="{FF2B5EF4-FFF2-40B4-BE49-F238E27FC236}">
                <a16:creationId xmlns:a16="http://schemas.microsoft.com/office/drawing/2014/main" id="{6C55B3C8-7F75-49E9-84DB-9158B23C1141}"/>
              </a:ext>
            </a:extLst>
          </p:cNvPr>
          <p:cNvSpPr>
            <a:spLocks noGrp="1"/>
          </p:cNvSpPr>
          <p:nvPr>
            <p:ph idx="1"/>
          </p:nvPr>
        </p:nvSpPr>
        <p:spPr>
          <a:xfrm>
            <a:off x="1043608" y="1488772"/>
            <a:ext cx="7704856" cy="4964563"/>
          </a:xfrm>
        </p:spPr>
        <p:txBody>
          <a:bodyPr>
            <a:normAutofit/>
          </a:bodyPr>
          <a:lstStyle/>
          <a:p>
            <a:r>
              <a:rPr lang="pt-BR" sz="2000" dirty="0"/>
              <a:t>O </a:t>
            </a:r>
            <a:r>
              <a:rPr lang="pt-BR" sz="2000" b="1" dirty="0"/>
              <a:t>glossário</a:t>
            </a:r>
            <a:r>
              <a:rPr lang="pt-BR" sz="2000" dirty="0"/>
              <a:t>  é elemento opcional onde ocorre a apresentação de termos técnicos ou palavras de significado incomum seguidos de sua definição, listados em ordem alfabética.</a:t>
            </a:r>
          </a:p>
          <a:p>
            <a:r>
              <a:rPr lang="pt-BR" sz="2000" dirty="0"/>
              <a:t>O </a:t>
            </a:r>
            <a:r>
              <a:rPr lang="pt-BR" sz="2000" b="1" dirty="0"/>
              <a:t>anexo</a:t>
            </a:r>
            <a:r>
              <a:rPr lang="pt-BR" sz="2000" dirty="0"/>
              <a:t> e </a:t>
            </a:r>
            <a:r>
              <a:rPr lang="pt-BR" sz="2000" b="1" dirty="0"/>
              <a:t>apêndice</a:t>
            </a:r>
            <a:r>
              <a:rPr lang="pt-BR" sz="2000" dirty="0"/>
              <a:t> são elementos</a:t>
            </a:r>
            <a:r>
              <a:rPr lang="pt-BR" sz="2000" b="1" dirty="0"/>
              <a:t> </a:t>
            </a:r>
            <a:r>
              <a:rPr lang="pt-BR" sz="2000" dirty="0"/>
              <a:t>opcionais</a:t>
            </a:r>
            <a:r>
              <a:rPr lang="pt-BR" sz="2000" b="1" dirty="0"/>
              <a:t> </a:t>
            </a:r>
            <a:r>
              <a:rPr lang="pt-BR" sz="2000" dirty="0"/>
              <a:t>com conteúdos que complementam o texto, utilizados como consulta ou embasamento para o mesmo. Seguem sequência alfabética. Quando possuir mais de 23 anexos ou apêndices utilizar as letras dobradas: ANEXO AA, ANEXO AB, ...</a:t>
            </a:r>
          </a:p>
          <a:p>
            <a:pPr marL="449263" indent="-88900">
              <a:buFont typeface="Arial" panose="020B0604020202020204" pitchFamily="34" charset="0"/>
              <a:buChar char="•"/>
            </a:pPr>
            <a:r>
              <a:rPr lang="pt-BR" sz="2000" b="1" dirty="0"/>
              <a:t> Anexo</a:t>
            </a:r>
            <a:r>
              <a:rPr lang="pt-BR" sz="2000" dirty="0"/>
              <a:t>: Documento </a:t>
            </a:r>
            <a:r>
              <a:rPr lang="pt-BR" sz="2000" b="1" dirty="0"/>
              <a:t>não </a:t>
            </a:r>
            <a:r>
              <a:rPr lang="pt-BR" sz="2000" dirty="0"/>
              <a:t>elaborado pelo autor.</a:t>
            </a:r>
            <a:endParaRPr lang="pt-BR" sz="2000" b="1" dirty="0"/>
          </a:p>
          <a:p>
            <a:pPr marL="449263" indent="-88900">
              <a:buFont typeface="Arial" panose="020B0604020202020204" pitchFamily="34" charset="0"/>
              <a:buChar char="•"/>
            </a:pPr>
            <a:r>
              <a:rPr lang="pt-BR" sz="2000" b="1" dirty="0"/>
              <a:t> Apêndice</a:t>
            </a:r>
            <a:r>
              <a:rPr lang="pt-BR" sz="2000" dirty="0"/>
              <a:t>: Documento elaborado pelo autor.</a:t>
            </a:r>
          </a:p>
        </p:txBody>
      </p:sp>
    </p:spTree>
    <p:extLst>
      <p:ext uri="{BB962C8B-B14F-4D97-AF65-F5344CB8AC3E}">
        <p14:creationId xmlns:p14="http://schemas.microsoft.com/office/powerpoint/2010/main" val="2368324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21083-8F72-4421-A984-59071B905EB2}"/>
              </a:ext>
            </a:extLst>
          </p:cNvPr>
          <p:cNvSpPr>
            <a:spLocks noGrp="1"/>
          </p:cNvSpPr>
          <p:nvPr>
            <p:ph type="title"/>
          </p:nvPr>
        </p:nvSpPr>
        <p:spPr>
          <a:xfrm>
            <a:off x="1691680" y="306333"/>
            <a:ext cx="6589199" cy="1280890"/>
          </a:xfrm>
        </p:spPr>
        <p:txBody>
          <a:bodyPr/>
          <a:lstStyle/>
          <a:p>
            <a:r>
              <a:rPr lang="pt-BR" dirty="0"/>
              <a:t>Gerenciadores de referência</a:t>
            </a:r>
          </a:p>
        </p:txBody>
      </p:sp>
      <p:sp>
        <p:nvSpPr>
          <p:cNvPr id="3" name="Espaço Reservado para Conteúdo 2">
            <a:extLst>
              <a:ext uri="{FF2B5EF4-FFF2-40B4-BE49-F238E27FC236}">
                <a16:creationId xmlns:a16="http://schemas.microsoft.com/office/drawing/2014/main" id="{BE3A9C0B-B526-4CC8-979D-4C593AD79CCB}"/>
              </a:ext>
            </a:extLst>
          </p:cNvPr>
          <p:cNvSpPr>
            <a:spLocks noGrp="1"/>
          </p:cNvSpPr>
          <p:nvPr>
            <p:ph idx="1"/>
          </p:nvPr>
        </p:nvSpPr>
        <p:spPr>
          <a:xfrm>
            <a:off x="1619672" y="1700808"/>
            <a:ext cx="6591985" cy="3777622"/>
          </a:xfrm>
        </p:spPr>
        <p:txBody>
          <a:bodyPr>
            <a:normAutofit lnSpcReduction="10000"/>
          </a:bodyPr>
          <a:lstStyle/>
          <a:p>
            <a:r>
              <a:rPr lang="pt-BR" b="1" dirty="0"/>
              <a:t>MORE</a:t>
            </a:r>
            <a:r>
              <a:rPr lang="pt-BR" dirty="0"/>
              <a:t>: desenvolvido pela UFSC. É público e gratuito, que gera automaticamente referências no formato ABNT. É só preencher os campos próprios de cada tipo de documento. A ferramenta produz referências para diferentes tipos de documentos: livros, dicionários, enciclopédias, teses e dissertações, artigos de revistas, artigos de jornais, nos formatos impresso e eletrônico, além dos documentos exclusivos em meio eletrônico: home-</a:t>
            </a:r>
            <a:r>
              <a:rPr lang="pt-BR" dirty="0" err="1"/>
              <a:t>page</a:t>
            </a:r>
            <a:r>
              <a:rPr lang="pt-BR" dirty="0"/>
              <a:t> e e-mail. </a:t>
            </a:r>
          </a:p>
          <a:p>
            <a:r>
              <a:rPr lang="pt-BR" dirty="0"/>
              <a:t>MORE é ideal quando a quantidade de referências é pequena, caso contrário, a ferramenta recomendada para uso são os gerenciadores de referências </a:t>
            </a:r>
            <a:r>
              <a:rPr lang="pt-BR" b="1" dirty="0" err="1"/>
              <a:t>Mendeley</a:t>
            </a:r>
            <a:r>
              <a:rPr lang="pt-BR" dirty="0"/>
              <a:t> ou </a:t>
            </a:r>
            <a:r>
              <a:rPr lang="pt-BR" b="1" dirty="0" err="1"/>
              <a:t>Zotero</a:t>
            </a:r>
            <a:r>
              <a:rPr lang="pt-BR" dirty="0"/>
              <a:t>.</a:t>
            </a:r>
          </a:p>
        </p:txBody>
      </p:sp>
    </p:spTree>
    <p:extLst>
      <p:ext uri="{BB962C8B-B14F-4D97-AF65-F5344CB8AC3E}">
        <p14:creationId xmlns:p14="http://schemas.microsoft.com/office/powerpoint/2010/main" val="4002510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9CA2D2C-0A18-43A4-8674-080FEECBB372}"/>
              </a:ext>
            </a:extLst>
          </p:cNvPr>
          <p:cNvSpPr>
            <a:spLocks noGrp="1"/>
          </p:cNvSpPr>
          <p:nvPr>
            <p:ph type="title"/>
          </p:nvPr>
        </p:nvSpPr>
        <p:spPr/>
        <p:txBody>
          <a:bodyPr/>
          <a:lstStyle/>
          <a:p>
            <a:r>
              <a:rPr lang="pt-BR" dirty="0"/>
              <a:t>Algumas definições baseadas na ABNT</a:t>
            </a:r>
          </a:p>
        </p:txBody>
      </p:sp>
      <p:sp>
        <p:nvSpPr>
          <p:cNvPr id="5" name="Espaço Reservado para Texto 4">
            <a:extLst>
              <a:ext uri="{FF2B5EF4-FFF2-40B4-BE49-F238E27FC236}">
                <a16:creationId xmlns:a16="http://schemas.microsoft.com/office/drawing/2014/main" id="{17ABFD4E-EAD4-4097-9382-B75A6621F6E6}"/>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2235792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5696" y="188640"/>
            <a:ext cx="6589199" cy="1280890"/>
          </a:xfrm>
        </p:spPr>
        <p:txBody>
          <a:bodyPr vert="horz" lIns="91440" tIns="45720" rIns="91440" bIns="45720" rtlCol="0" anchor="ctr">
            <a:normAutofit/>
          </a:bodyPr>
          <a:lstStyle/>
          <a:p>
            <a:r>
              <a:rPr lang="pt-BR" dirty="0"/>
              <a:t>Apresentação de citações</a:t>
            </a:r>
          </a:p>
        </p:txBody>
      </p:sp>
      <p:sp>
        <p:nvSpPr>
          <p:cNvPr id="3" name="Espaço Reservado para Conteúdo 2"/>
          <p:cNvSpPr>
            <a:spLocks noGrp="1"/>
          </p:cNvSpPr>
          <p:nvPr>
            <p:ph idx="1"/>
          </p:nvPr>
        </p:nvSpPr>
        <p:spPr>
          <a:xfrm>
            <a:off x="1840705" y="1772816"/>
            <a:ext cx="6591985" cy="3777622"/>
          </a:xfrm>
        </p:spPr>
        <p:txBody>
          <a:bodyPr>
            <a:normAutofit fontScale="70000" lnSpcReduction="20000"/>
          </a:bodyPr>
          <a:lstStyle/>
          <a:p>
            <a:pPr>
              <a:lnSpc>
                <a:spcPct val="140000"/>
              </a:lnSpc>
              <a:buNone/>
            </a:pPr>
            <a:r>
              <a:rPr lang="pt-BR" sz="2400" dirty="0"/>
              <a:t>Segundo a ABNT: </a:t>
            </a:r>
          </a:p>
          <a:p>
            <a:pPr>
              <a:lnSpc>
                <a:spcPct val="140000"/>
              </a:lnSpc>
              <a:buNone/>
            </a:pPr>
            <a:r>
              <a:rPr lang="pt-BR" sz="2400" dirty="0"/>
              <a:t>a) </a:t>
            </a:r>
            <a:r>
              <a:rPr lang="pt-BR" sz="2400" b="1" dirty="0"/>
              <a:t>Citaçã</a:t>
            </a:r>
            <a:r>
              <a:rPr lang="pt-BR" sz="2400" dirty="0"/>
              <a:t>o: menção de uma informação extraída de outra fonte; </a:t>
            </a:r>
          </a:p>
          <a:p>
            <a:pPr>
              <a:lnSpc>
                <a:spcPct val="140000"/>
              </a:lnSpc>
              <a:buNone/>
            </a:pPr>
            <a:r>
              <a:rPr lang="pt-BR" sz="2400" dirty="0"/>
              <a:t>b) </a:t>
            </a:r>
            <a:r>
              <a:rPr lang="pt-BR" sz="2400" b="1" dirty="0"/>
              <a:t>Citação de citação</a:t>
            </a:r>
            <a:r>
              <a:rPr lang="pt-BR" sz="2400" dirty="0"/>
              <a:t>: citação direta ou indireta de um texto, sendo que não tivemos acesso ao original (</a:t>
            </a:r>
            <a:r>
              <a:rPr lang="pt-BR" sz="2400" i="1" dirty="0"/>
              <a:t>apud</a:t>
            </a:r>
            <a:r>
              <a:rPr lang="pt-BR" sz="2400" dirty="0"/>
              <a:t>); </a:t>
            </a:r>
          </a:p>
          <a:p>
            <a:pPr>
              <a:lnSpc>
                <a:spcPct val="140000"/>
              </a:lnSpc>
              <a:buNone/>
            </a:pPr>
            <a:r>
              <a:rPr lang="pt-BR" sz="2400" dirty="0"/>
              <a:t>c) </a:t>
            </a:r>
            <a:r>
              <a:rPr lang="pt-BR" sz="2400" b="1" dirty="0"/>
              <a:t>Citação direta</a:t>
            </a:r>
            <a:r>
              <a:rPr lang="pt-BR" sz="2400" dirty="0"/>
              <a:t>: transcrição textual de parte da obra de um autor consultado; </a:t>
            </a:r>
          </a:p>
          <a:p>
            <a:pPr>
              <a:lnSpc>
                <a:spcPct val="140000"/>
              </a:lnSpc>
              <a:buNone/>
            </a:pPr>
            <a:r>
              <a:rPr lang="pt-BR" sz="2400" dirty="0"/>
              <a:t>d) </a:t>
            </a:r>
            <a:r>
              <a:rPr lang="pt-BR" sz="2400" b="1" dirty="0"/>
              <a:t>Citação indireta</a:t>
            </a:r>
            <a:r>
              <a:rPr lang="pt-BR" sz="2400" dirty="0"/>
              <a:t>: texto baseado na obra do autor consultado.</a:t>
            </a:r>
          </a:p>
        </p:txBody>
      </p:sp>
    </p:spTree>
    <p:extLst>
      <p:ext uri="{BB962C8B-B14F-4D97-AF65-F5344CB8AC3E}">
        <p14:creationId xmlns:p14="http://schemas.microsoft.com/office/powerpoint/2010/main" val="138442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2415" y="116632"/>
            <a:ext cx="6589199" cy="1280890"/>
          </a:xfrm>
        </p:spPr>
        <p:txBody>
          <a:bodyPr vert="horz" lIns="91440" tIns="45720" rIns="91440" bIns="45720" rtlCol="0" anchor="ctr">
            <a:normAutofit/>
          </a:bodyPr>
          <a:lstStyle/>
          <a:p>
            <a:r>
              <a:rPr lang="pt-BR" dirty="0"/>
              <a:t>Pesquisa Bibliográfica</a:t>
            </a:r>
          </a:p>
        </p:txBody>
      </p:sp>
      <p:sp>
        <p:nvSpPr>
          <p:cNvPr id="4" name="Espaço Reservado para Conteúdo 3"/>
          <p:cNvSpPr>
            <a:spLocks noGrp="1"/>
          </p:cNvSpPr>
          <p:nvPr>
            <p:ph idx="1"/>
          </p:nvPr>
        </p:nvSpPr>
        <p:spPr>
          <a:xfrm>
            <a:off x="1939629" y="1406156"/>
            <a:ext cx="6591985" cy="4607768"/>
          </a:xfrm>
        </p:spPr>
        <p:txBody>
          <a:bodyPr vert="horz" lIns="91440" tIns="45720" rIns="91440" bIns="45720" rtlCol="0">
            <a:noAutofit/>
          </a:bodyPr>
          <a:lstStyle/>
          <a:p>
            <a:pPr lvl="0">
              <a:lnSpc>
                <a:spcPct val="150000"/>
              </a:lnSpc>
              <a:buNone/>
            </a:pPr>
            <a:r>
              <a:rPr lang="pt-BR" sz="1600" dirty="0"/>
              <a:t>Procura explicar um problema a partir de referências teóricas publicadas em documentos.</a:t>
            </a:r>
          </a:p>
          <a:p>
            <a:pPr lvl="0">
              <a:lnSpc>
                <a:spcPct val="150000"/>
              </a:lnSpc>
              <a:buNone/>
            </a:pPr>
            <a:r>
              <a:rPr lang="pt-BR" sz="1600" dirty="0"/>
              <a:t>Busca conhecer e analisar as contribuições culturais ou científicas existentes sobre um determinado assunto, tema ou problema.</a:t>
            </a:r>
          </a:p>
          <a:p>
            <a:pPr lvl="0">
              <a:lnSpc>
                <a:spcPct val="150000"/>
              </a:lnSpc>
              <a:buNone/>
            </a:pPr>
            <a:r>
              <a:rPr lang="pt-BR" sz="1600" dirty="0"/>
              <a:t>É importante que, na produção de uma pesquisa bibliográfica, as fontes “conversem” no texto. Ou seja, de nada adianta escrever uma página de citações de autoria única, e na próxima página com outra autoria. O texto deve ser articulado, e os autores, complementares.</a:t>
            </a:r>
          </a:p>
          <a:p>
            <a:pPr lvl="0">
              <a:lnSpc>
                <a:spcPct val="150000"/>
              </a:lnSpc>
              <a:buNone/>
            </a:pPr>
            <a:r>
              <a:rPr lang="pt-BR" sz="1600" dirty="0"/>
              <a:t>E, não esqueça de fazer backups em lugares diferenciados...</a:t>
            </a:r>
          </a:p>
          <a:p>
            <a:pPr lvl="0">
              <a:lnSpc>
                <a:spcPct val="150000"/>
              </a:lnSpc>
              <a:buNone/>
            </a:pPr>
            <a:endParaRPr lang="pt-BR" sz="1600" dirty="0"/>
          </a:p>
          <a:p>
            <a:pPr>
              <a:lnSpc>
                <a:spcPct val="150000"/>
              </a:lnSpc>
              <a:buNone/>
            </a:pPr>
            <a:endParaRPr lang="pt-BR"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FE77E-2BA0-46AA-9198-0C40EF299E0F}"/>
              </a:ext>
            </a:extLst>
          </p:cNvPr>
          <p:cNvSpPr>
            <a:spLocks noGrp="1"/>
          </p:cNvSpPr>
          <p:nvPr>
            <p:ph type="title"/>
          </p:nvPr>
        </p:nvSpPr>
        <p:spPr>
          <a:xfrm>
            <a:off x="1475656" y="188640"/>
            <a:ext cx="6589199" cy="1008112"/>
          </a:xfrm>
        </p:spPr>
        <p:txBody>
          <a:bodyPr/>
          <a:lstStyle/>
          <a:p>
            <a:r>
              <a:rPr lang="pt-BR" dirty="0"/>
              <a:t>Alguns exemplos de citação</a:t>
            </a:r>
          </a:p>
        </p:txBody>
      </p:sp>
      <p:sp>
        <p:nvSpPr>
          <p:cNvPr id="3" name="Espaço Reservado para Conteúdo 2">
            <a:extLst>
              <a:ext uri="{FF2B5EF4-FFF2-40B4-BE49-F238E27FC236}">
                <a16:creationId xmlns:a16="http://schemas.microsoft.com/office/drawing/2014/main" id="{62C11772-C0AF-4299-B3D1-62F3B7FE276E}"/>
              </a:ext>
            </a:extLst>
          </p:cNvPr>
          <p:cNvSpPr>
            <a:spLocks noGrp="1"/>
          </p:cNvSpPr>
          <p:nvPr>
            <p:ph idx="1"/>
          </p:nvPr>
        </p:nvSpPr>
        <p:spPr>
          <a:xfrm>
            <a:off x="1907704" y="1287789"/>
            <a:ext cx="6591985" cy="4282422"/>
          </a:xfrm>
        </p:spPr>
        <p:txBody>
          <a:bodyPr>
            <a:normAutofit lnSpcReduction="10000"/>
          </a:bodyPr>
          <a:lstStyle/>
          <a:p>
            <a:r>
              <a:rPr lang="pt-BR" b="1" dirty="0"/>
              <a:t>Obra com até 3 autores</a:t>
            </a:r>
            <a:r>
              <a:rPr lang="pt-BR" dirty="0"/>
              <a:t>: todos os autores devem ser indicados. Adote um padrão, ou seja, ao abreviar o nome dos autores, essa regra deverá persistir por toda obra. </a:t>
            </a:r>
          </a:p>
          <a:p>
            <a:pPr marL="0" indent="0">
              <a:buNone/>
            </a:pPr>
            <a:r>
              <a:rPr lang="pt-BR" dirty="0"/>
              <a:t>PASSOS, L. M. M; FONSECA, A; CHAVES, M. </a:t>
            </a:r>
            <a:r>
              <a:rPr lang="pt-BR" b="1" dirty="0"/>
              <a:t>Alegria de saber</a:t>
            </a:r>
            <a:r>
              <a:rPr lang="pt-BR" dirty="0"/>
              <a:t>: matemática, segunda série, 2, primeiro grau: livro do professor. São Paulo: Scipione, 1995. 136 p.</a:t>
            </a:r>
          </a:p>
          <a:p>
            <a:pPr marL="0" indent="0">
              <a:buNone/>
            </a:pPr>
            <a:endParaRPr lang="pt-BR" dirty="0"/>
          </a:p>
          <a:p>
            <a:r>
              <a:rPr lang="pt-BR" b="1" dirty="0"/>
              <a:t>Obra com 4 ou mais autores</a:t>
            </a:r>
            <a:r>
              <a:rPr lang="pt-BR" dirty="0"/>
              <a:t>: convém indicar todos os autores, porém permite-se que se indique apenas o primeiro, seguido da expressão </a:t>
            </a:r>
            <a:r>
              <a:rPr lang="pt-BR" i="1" dirty="0"/>
              <a:t>et al </a:t>
            </a:r>
            <a:r>
              <a:rPr lang="pt-BR" dirty="0"/>
              <a:t>(em itálico)</a:t>
            </a:r>
          </a:p>
          <a:p>
            <a:pPr marL="0" indent="0">
              <a:buNone/>
            </a:pPr>
            <a:r>
              <a:rPr lang="pt-BR" dirty="0"/>
              <a:t>PÁDUA, E. M. M. </a:t>
            </a:r>
            <a:r>
              <a:rPr lang="pt-BR" i="1" dirty="0"/>
              <a:t>et al</a:t>
            </a:r>
            <a:r>
              <a:rPr lang="pt-BR" dirty="0"/>
              <a:t>. </a:t>
            </a:r>
            <a:r>
              <a:rPr lang="pt-BR" b="1" dirty="0"/>
              <a:t>Metodologia da pesquisa</a:t>
            </a:r>
            <a:r>
              <a:rPr lang="pt-BR" dirty="0"/>
              <a:t>: abordagem teórico-prática. 2.ed. Campinas: Papirus, 1997.</a:t>
            </a:r>
          </a:p>
        </p:txBody>
      </p:sp>
    </p:spTree>
    <p:extLst>
      <p:ext uri="{BB962C8B-B14F-4D97-AF65-F5344CB8AC3E}">
        <p14:creationId xmlns:p14="http://schemas.microsoft.com/office/powerpoint/2010/main" val="1340518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4F19B9A-D150-47A4-89CE-A007E4EA4CE7}"/>
              </a:ext>
            </a:extLst>
          </p:cNvPr>
          <p:cNvSpPr>
            <a:spLocks noGrp="1"/>
          </p:cNvSpPr>
          <p:nvPr>
            <p:ph idx="1"/>
          </p:nvPr>
        </p:nvSpPr>
        <p:spPr>
          <a:xfrm>
            <a:off x="1763689" y="1232086"/>
            <a:ext cx="6589712" cy="5002025"/>
          </a:xfrm>
        </p:spPr>
        <p:txBody>
          <a:bodyPr>
            <a:normAutofit/>
          </a:bodyPr>
          <a:lstStyle/>
          <a:p>
            <a:r>
              <a:rPr lang="pt-BR" b="1" dirty="0"/>
              <a:t>Autoria desconhecida</a:t>
            </a:r>
            <a:r>
              <a:rPr lang="pt-BR" dirty="0"/>
              <a:t>: a entrada deve ser feita pelo título.</a:t>
            </a:r>
          </a:p>
          <a:p>
            <a:pPr marL="0" indent="0">
              <a:buNone/>
            </a:pPr>
            <a:r>
              <a:rPr lang="pt-BR" dirty="0"/>
              <a:t>PEQUENA biblioteca do vinho. São Paulo: </a:t>
            </a:r>
            <a:r>
              <a:rPr lang="pt-BR" dirty="0" err="1"/>
              <a:t>Lafonte</a:t>
            </a:r>
            <a:r>
              <a:rPr lang="pt-BR" dirty="0"/>
              <a:t>, 2012. </a:t>
            </a:r>
          </a:p>
          <a:p>
            <a:endParaRPr lang="pt-BR" b="1" dirty="0"/>
          </a:p>
          <a:p>
            <a:r>
              <a:rPr lang="pt-BR" b="1" dirty="0"/>
              <a:t>Autor organizador </a:t>
            </a:r>
            <a:r>
              <a:rPr lang="pt-BR" dirty="0"/>
              <a:t>(org.), </a:t>
            </a:r>
            <a:r>
              <a:rPr lang="pt-BR" b="1" dirty="0"/>
              <a:t>editor</a:t>
            </a:r>
            <a:r>
              <a:rPr lang="pt-BR" dirty="0"/>
              <a:t> (ed.), </a:t>
            </a:r>
            <a:r>
              <a:rPr lang="pt-BR" b="1" dirty="0"/>
              <a:t>coordenador </a:t>
            </a:r>
            <a:r>
              <a:rPr lang="pt-BR" dirty="0"/>
              <a:t>(coord.): quando houver indicação explícita de responsabilidade pelo conjunto da obra, a entrada deve ser feita pelo nome do responsável, seguido da abreviação: (org.), (ed.), (coord.)</a:t>
            </a:r>
          </a:p>
          <a:p>
            <a:pPr marL="0" indent="0">
              <a:buNone/>
            </a:pPr>
            <a:r>
              <a:rPr lang="pt-BR" dirty="0"/>
              <a:t>FIGUEIREDO, N. M. A. de (org.). </a:t>
            </a:r>
            <a:r>
              <a:rPr lang="pt-BR" b="1" dirty="0"/>
              <a:t>Administração de medicamentos</a:t>
            </a:r>
            <a:r>
              <a:rPr lang="pt-BR" dirty="0"/>
              <a:t>: revisando uma prática de enfermagem. São Caetano do Sul: Difusão, 2003. </a:t>
            </a:r>
          </a:p>
        </p:txBody>
      </p:sp>
      <p:sp>
        <p:nvSpPr>
          <p:cNvPr id="6" name="Título 1">
            <a:extLst>
              <a:ext uri="{FF2B5EF4-FFF2-40B4-BE49-F238E27FC236}">
                <a16:creationId xmlns:a16="http://schemas.microsoft.com/office/drawing/2014/main" id="{5A13CEBC-F377-4D97-929B-D4856E3C1899}"/>
              </a:ext>
            </a:extLst>
          </p:cNvPr>
          <p:cNvSpPr txBox="1">
            <a:spLocks/>
          </p:cNvSpPr>
          <p:nvPr/>
        </p:nvSpPr>
        <p:spPr>
          <a:xfrm>
            <a:off x="1475656" y="188640"/>
            <a:ext cx="6589199" cy="10081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a:t>Alguns exemplos de citação</a:t>
            </a:r>
            <a:endParaRPr lang="pt-BR" dirty="0"/>
          </a:p>
        </p:txBody>
      </p:sp>
    </p:spTree>
    <p:extLst>
      <p:ext uri="{BB962C8B-B14F-4D97-AF65-F5344CB8AC3E}">
        <p14:creationId xmlns:p14="http://schemas.microsoft.com/office/powerpoint/2010/main" val="1118840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F1C9515-9672-4BB0-AC3A-236D70AFC490}"/>
              </a:ext>
            </a:extLst>
          </p:cNvPr>
          <p:cNvSpPr>
            <a:spLocks noGrp="1"/>
          </p:cNvSpPr>
          <p:nvPr>
            <p:ph idx="1"/>
          </p:nvPr>
        </p:nvSpPr>
        <p:spPr>
          <a:xfrm>
            <a:off x="1194328" y="1196752"/>
            <a:ext cx="7346776" cy="4485870"/>
          </a:xfrm>
        </p:spPr>
        <p:txBody>
          <a:bodyPr>
            <a:normAutofit/>
          </a:bodyPr>
          <a:lstStyle/>
          <a:p>
            <a:r>
              <a:rPr lang="pt-BR" sz="1600" b="1" dirty="0"/>
              <a:t>Pessoa jurídica</a:t>
            </a:r>
            <a:r>
              <a:rPr lang="pt-BR" sz="1600" dirty="0"/>
              <a:t>: órgãos governamentais, empresas, associações, entre outros, têm entrada pela forma conhecida ou como se destaca no documento, por extenso ou abreviada. Lembre-se de padronizar os nomes para o mesmo autor, quando aparecem de formas diferentes em documentos distintos.</a:t>
            </a:r>
          </a:p>
          <a:p>
            <a:endParaRPr lang="pt-BR" sz="1600" dirty="0"/>
          </a:p>
          <a:p>
            <a:pPr marL="0" indent="0">
              <a:buNone/>
            </a:pPr>
            <a:r>
              <a:rPr lang="pt-BR" sz="1600" dirty="0"/>
              <a:t> ASSOCIAÇÃO BRASILEIRA DE NORMAS TÉCNICAS. </a:t>
            </a:r>
            <a:r>
              <a:rPr lang="pt-BR" sz="1600" b="1" dirty="0"/>
              <a:t>ABNT NBR 10520</a:t>
            </a:r>
            <a:r>
              <a:rPr lang="pt-BR" sz="1600" dirty="0"/>
              <a:t>: Informação e documentação: citações em documentos: apresentação. Rio de Janeiro: ABNT, 2002. </a:t>
            </a:r>
          </a:p>
          <a:p>
            <a:pPr marL="0" indent="0">
              <a:buNone/>
            </a:pPr>
            <a:endParaRPr lang="pt-BR" sz="1600" dirty="0"/>
          </a:p>
          <a:p>
            <a:pPr marL="0" indent="0">
              <a:buNone/>
            </a:pPr>
            <a:r>
              <a:rPr lang="pt-BR" sz="1600" dirty="0"/>
              <a:t>CENTRO UNIVERSITÁRIO DE BRASÍLIA. Faculdade de Ciências Jurídicas e Sociais. Curso de Direito. </a:t>
            </a:r>
            <a:r>
              <a:rPr lang="pt-BR" sz="1600" b="1" dirty="0"/>
              <a:t>Manual de elaboração de monografias</a:t>
            </a:r>
            <a:r>
              <a:rPr lang="pt-BR" sz="1600" dirty="0"/>
              <a:t>. Brasília, 2002. </a:t>
            </a:r>
          </a:p>
        </p:txBody>
      </p:sp>
      <p:sp>
        <p:nvSpPr>
          <p:cNvPr id="4" name="Título 1">
            <a:extLst>
              <a:ext uri="{FF2B5EF4-FFF2-40B4-BE49-F238E27FC236}">
                <a16:creationId xmlns:a16="http://schemas.microsoft.com/office/drawing/2014/main" id="{632A5B96-BBA4-452C-9CFF-D6476A8A7BC3}"/>
              </a:ext>
            </a:extLst>
          </p:cNvPr>
          <p:cNvSpPr>
            <a:spLocks noGrp="1"/>
          </p:cNvSpPr>
          <p:nvPr>
            <p:ph type="title"/>
          </p:nvPr>
        </p:nvSpPr>
        <p:spPr>
          <a:xfrm>
            <a:off x="1475656" y="188640"/>
            <a:ext cx="6589199" cy="1008112"/>
          </a:xfrm>
        </p:spPr>
        <p:txBody>
          <a:bodyPr/>
          <a:lstStyle/>
          <a:p>
            <a:r>
              <a:rPr lang="pt-BR" dirty="0"/>
              <a:t>Alguns exemplos de citação</a:t>
            </a:r>
          </a:p>
        </p:txBody>
      </p:sp>
    </p:spTree>
    <p:extLst>
      <p:ext uri="{BB962C8B-B14F-4D97-AF65-F5344CB8AC3E}">
        <p14:creationId xmlns:p14="http://schemas.microsoft.com/office/powerpoint/2010/main" val="1883808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A2C0D-4D07-4E5B-A08E-9A2172D21F48}"/>
              </a:ext>
            </a:extLst>
          </p:cNvPr>
          <p:cNvSpPr>
            <a:spLocks noGrp="1"/>
          </p:cNvSpPr>
          <p:nvPr>
            <p:ph type="title"/>
          </p:nvPr>
        </p:nvSpPr>
        <p:spPr>
          <a:xfrm>
            <a:off x="1819232" y="241504"/>
            <a:ext cx="6589199" cy="1280890"/>
          </a:xfrm>
        </p:spPr>
        <p:txBody>
          <a:bodyPr>
            <a:normAutofit/>
          </a:bodyPr>
          <a:lstStyle/>
          <a:p>
            <a:r>
              <a:rPr lang="pt-BR" dirty="0"/>
              <a:t>Alguns exemplos de citação</a:t>
            </a:r>
            <a:br>
              <a:rPr lang="pt-BR" sz="1800" dirty="0"/>
            </a:br>
            <a:r>
              <a:rPr lang="pt-BR" sz="1800" dirty="0" err="1"/>
              <a:t>Citação</a:t>
            </a:r>
            <a:r>
              <a:rPr lang="pt-BR" sz="1800" dirty="0"/>
              <a:t>: mais de 4 linhas</a:t>
            </a:r>
          </a:p>
        </p:txBody>
      </p:sp>
      <p:pic>
        <p:nvPicPr>
          <p:cNvPr id="2050" name="Picture 2" descr="Citação">
            <a:extLst>
              <a:ext uri="{FF2B5EF4-FFF2-40B4-BE49-F238E27FC236}">
                <a16:creationId xmlns:a16="http://schemas.microsoft.com/office/drawing/2014/main" id="{BD9FB216-F5DA-42A7-BB53-09B903B49B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7" y="1496617"/>
            <a:ext cx="6895054" cy="3156519"/>
          </a:xfrm>
          <a:prstGeom prst="rect">
            <a:avLst/>
          </a:prstGeom>
          <a:noFill/>
          <a:extLst>
            <a:ext uri="{909E8E84-426E-40DD-AFC4-6F175D3DCCD1}">
              <a14:hiddenFill xmlns:a14="http://schemas.microsoft.com/office/drawing/2010/main">
                <a:solidFill>
                  <a:srgbClr val="FFFFFF"/>
                </a:solidFill>
              </a14:hiddenFill>
            </a:ext>
          </a:extLst>
        </p:spPr>
      </p:pic>
      <p:sp>
        <p:nvSpPr>
          <p:cNvPr id="5" name="Texto Explicativo: Seta para a Esquerda 4">
            <a:extLst>
              <a:ext uri="{FF2B5EF4-FFF2-40B4-BE49-F238E27FC236}">
                <a16:creationId xmlns:a16="http://schemas.microsoft.com/office/drawing/2014/main" id="{861041DC-0411-4ACB-B399-C62F848A0F33}"/>
              </a:ext>
            </a:extLst>
          </p:cNvPr>
          <p:cNvSpPr/>
          <p:nvPr/>
        </p:nvSpPr>
        <p:spPr>
          <a:xfrm>
            <a:off x="7290591" y="2132856"/>
            <a:ext cx="1673897" cy="644651"/>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Citação indireta</a:t>
            </a:r>
          </a:p>
        </p:txBody>
      </p:sp>
      <p:sp>
        <p:nvSpPr>
          <p:cNvPr id="7" name="Texto Explicativo: Seta para a Esquerda 6">
            <a:extLst>
              <a:ext uri="{FF2B5EF4-FFF2-40B4-BE49-F238E27FC236}">
                <a16:creationId xmlns:a16="http://schemas.microsoft.com/office/drawing/2014/main" id="{C4EB2802-7462-431F-8453-7B1E9D87DE0B}"/>
              </a:ext>
            </a:extLst>
          </p:cNvPr>
          <p:cNvSpPr/>
          <p:nvPr/>
        </p:nvSpPr>
        <p:spPr>
          <a:xfrm>
            <a:off x="7290591" y="3720453"/>
            <a:ext cx="1673897" cy="644651"/>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Citação direta</a:t>
            </a:r>
          </a:p>
        </p:txBody>
      </p:sp>
      <p:sp>
        <p:nvSpPr>
          <p:cNvPr id="6" name="Retângulo 5">
            <a:extLst>
              <a:ext uri="{FF2B5EF4-FFF2-40B4-BE49-F238E27FC236}">
                <a16:creationId xmlns:a16="http://schemas.microsoft.com/office/drawing/2014/main" id="{0CE01DA4-53F9-4C83-83C1-51CABFB41407}"/>
              </a:ext>
            </a:extLst>
          </p:cNvPr>
          <p:cNvSpPr/>
          <p:nvPr/>
        </p:nvSpPr>
        <p:spPr>
          <a:xfrm>
            <a:off x="1429008" y="4653136"/>
            <a:ext cx="7247447" cy="738664"/>
          </a:xfrm>
          <a:prstGeom prst="rect">
            <a:avLst/>
          </a:prstGeom>
        </p:spPr>
        <p:txBody>
          <a:bodyPr wrap="square">
            <a:spAutoFit/>
          </a:bodyPr>
          <a:lstStyle/>
          <a:p>
            <a:r>
              <a:rPr lang="pt-BR" sz="1400" dirty="0">
                <a:solidFill>
                  <a:srgbClr val="3333FF"/>
                </a:solidFill>
                <a:latin typeface="Helvetica" panose="020B0604020202020204" pitchFamily="34" charset="0"/>
              </a:rPr>
              <a:t>Para citação direta com mais de 3 linhas, inicie um novo parágrafo com um recuo de 4cm da margem esquerda e use fonte do tamanho 10 ou 11. Não use aspas. Espaçamento entre linhas na citação: 1,0.</a:t>
            </a:r>
            <a:endParaRPr lang="pt-BR" sz="1400" dirty="0"/>
          </a:p>
        </p:txBody>
      </p:sp>
    </p:spTree>
    <p:extLst>
      <p:ext uri="{BB962C8B-B14F-4D97-AF65-F5344CB8AC3E}">
        <p14:creationId xmlns:p14="http://schemas.microsoft.com/office/powerpoint/2010/main" val="84765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76AB5FA-0C0A-4FB0-9BF8-F9A712E63F4F}"/>
              </a:ext>
            </a:extLst>
          </p:cNvPr>
          <p:cNvSpPr>
            <a:spLocks noGrp="1"/>
          </p:cNvSpPr>
          <p:nvPr>
            <p:ph idx="1"/>
          </p:nvPr>
        </p:nvSpPr>
        <p:spPr>
          <a:xfrm>
            <a:off x="1499283" y="1408443"/>
            <a:ext cx="6689326" cy="3777622"/>
          </a:xfrm>
        </p:spPr>
        <p:txBody>
          <a:bodyPr/>
          <a:lstStyle/>
          <a:p>
            <a:r>
              <a:rPr lang="pt-BR" b="1" dirty="0"/>
              <a:t>Citações com menos de 4 linhas </a:t>
            </a:r>
            <a:r>
              <a:rPr lang="pt-BR" dirty="0"/>
              <a:t>ficam inseridas dentro do parágrafo, entre aspas.</a:t>
            </a:r>
          </a:p>
        </p:txBody>
      </p:sp>
      <p:sp>
        <p:nvSpPr>
          <p:cNvPr id="4" name="Retângulo 3">
            <a:extLst>
              <a:ext uri="{FF2B5EF4-FFF2-40B4-BE49-F238E27FC236}">
                <a16:creationId xmlns:a16="http://schemas.microsoft.com/office/drawing/2014/main" id="{4CDD7AAB-F143-4FE9-A8CD-D1BB857679E7}"/>
              </a:ext>
            </a:extLst>
          </p:cNvPr>
          <p:cNvSpPr/>
          <p:nvPr/>
        </p:nvSpPr>
        <p:spPr>
          <a:xfrm>
            <a:off x="1619672" y="2835589"/>
            <a:ext cx="6568937" cy="923330"/>
          </a:xfrm>
          <a:prstGeom prst="rect">
            <a:avLst/>
          </a:prstGeom>
        </p:spPr>
        <p:txBody>
          <a:bodyPr wrap="square">
            <a:spAutoFit/>
          </a:bodyPr>
          <a:lstStyle/>
          <a:p>
            <a:r>
              <a:rPr lang="pt-BR" dirty="0">
                <a:solidFill>
                  <a:srgbClr val="333333"/>
                </a:solidFill>
                <a:latin typeface="Helvetica" panose="020B0604020202020204" pitchFamily="34" charset="0"/>
              </a:rPr>
              <a:t>Silva e Mendes (2012, p. 154) são incisivos nesse aspecto: "O brasileiro está ficando obeso." Outros autores apresentam uma perspectiva diferente.</a:t>
            </a:r>
            <a:endParaRPr lang="pt-BR" dirty="0"/>
          </a:p>
        </p:txBody>
      </p:sp>
      <p:sp>
        <p:nvSpPr>
          <p:cNvPr id="6" name="Título 1">
            <a:extLst>
              <a:ext uri="{FF2B5EF4-FFF2-40B4-BE49-F238E27FC236}">
                <a16:creationId xmlns:a16="http://schemas.microsoft.com/office/drawing/2014/main" id="{876A2B06-D875-437D-96AF-F694F4ED41C1}"/>
              </a:ext>
            </a:extLst>
          </p:cNvPr>
          <p:cNvSpPr>
            <a:spLocks noGrp="1"/>
          </p:cNvSpPr>
          <p:nvPr>
            <p:ph type="title"/>
          </p:nvPr>
        </p:nvSpPr>
        <p:spPr>
          <a:xfrm>
            <a:off x="1475656" y="188640"/>
            <a:ext cx="6589199" cy="1008112"/>
          </a:xfrm>
        </p:spPr>
        <p:txBody>
          <a:bodyPr/>
          <a:lstStyle/>
          <a:p>
            <a:r>
              <a:rPr lang="pt-BR" dirty="0"/>
              <a:t>Alguns exemplos de citação</a:t>
            </a:r>
          </a:p>
        </p:txBody>
      </p:sp>
    </p:spTree>
    <p:extLst>
      <p:ext uri="{BB962C8B-B14F-4D97-AF65-F5344CB8AC3E}">
        <p14:creationId xmlns:p14="http://schemas.microsoft.com/office/powerpoint/2010/main" val="2427258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493B353-1805-4EAA-B676-E56396E7EFC0}"/>
              </a:ext>
            </a:extLst>
          </p:cNvPr>
          <p:cNvSpPr>
            <a:spLocks noGrp="1"/>
          </p:cNvSpPr>
          <p:nvPr>
            <p:ph idx="1"/>
          </p:nvPr>
        </p:nvSpPr>
        <p:spPr>
          <a:xfrm>
            <a:off x="1763688" y="1700808"/>
            <a:ext cx="6591985" cy="4181505"/>
          </a:xfrm>
        </p:spPr>
        <p:txBody>
          <a:bodyPr>
            <a:normAutofit/>
          </a:bodyPr>
          <a:lstStyle/>
          <a:p>
            <a:pPr marL="0" indent="0">
              <a:buNone/>
            </a:pPr>
            <a:r>
              <a:rPr lang="pt-BR" dirty="0"/>
              <a:t>As </a:t>
            </a:r>
            <a:r>
              <a:rPr lang="pt-BR" b="1" dirty="0"/>
              <a:t>citações indiretas </a:t>
            </a:r>
            <a:r>
              <a:rPr lang="pt-BR" dirty="0"/>
              <a:t>não utilizam aspas por serem uma interpretação do texto do autor consultado, não alterando o sentido original do texto, menciona-se o autor da mesma forma que a citação direta. </a:t>
            </a:r>
          </a:p>
          <a:p>
            <a:r>
              <a:rPr lang="pt-BR" dirty="0"/>
              <a:t>Segundo Alvarez (2007) deve-se tomar cuidado para não utilizar o texto de outro autor sem fazer a sua referência. </a:t>
            </a:r>
          </a:p>
          <a:p>
            <a:r>
              <a:rPr lang="pt-BR" dirty="0"/>
              <a:t>Deve-se tomar cuidado para não utilizar o texto de outro autor sem fazer a sua referência (ALVAREZ, 2007).</a:t>
            </a:r>
          </a:p>
          <a:p>
            <a:r>
              <a:rPr lang="pt-BR" dirty="0"/>
              <a:t>De acordo com Silva e Santos (2005) um planejamento com visão estratégica é fundamental para o sucesso das organizações. </a:t>
            </a:r>
          </a:p>
        </p:txBody>
      </p:sp>
      <p:sp>
        <p:nvSpPr>
          <p:cNvPr id="4" name="Título 1">
            <a:extLst>
              <a:ext uri="{FF2B5EF4-FFF2-40B4-BE49-F238E27FC236}">
                <a16:creationId xmlns:a16="http://schemas.microsoft.com/office/drawing/2014/main" id="{747A737A-8A29-4ABC-87DD-B2D70B9284E1}"/>
              </a:ext>
            </a:extLst>
          </p:cNvPr>
          <p:cNvSpPr>
            <a:spLocks noGrp="1"/>
          </p:cNvSpPr>
          <p:nvPr>
            <p:ph type="title"/>
          </p:nvPr>
        </p:nvSpPr>
        <p:spPr>
          <a:xfrm>
            <a:off x="1944688" y="623888"/>
            <a:ext cx="6589712" cy="1281112"/>
          </a:xfrm>
        </p:spPr>
        <p:txBody>
          <a:bodyPr/>
          <a:lstStyle/>
          <a:p>
            <a:r>
              <a:rPr lang="pt-BR" dirty="0"/>
              <a:t>Alguns exemplos de citação</a:t>
            </a:r>
          </a:p>
        </p:txBody>
      </p:sp>
    </p:spTree>
    <p:extLst>
      <p:ext uri="{BB962C8B-B14F-4D97-AF65-F5344CB8AC3E}">
        <p14:creationId xmlns:p14="http://schemas.microsoft.com/office/powerpoint/2010/main" val="2255094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D44E531-6656-4BD2-97D4-1652F89DA2A3}"/>
              </a:ext>
            </a:extLst>
          </p:cNvPr>
          <p:cNvSpPr>
            <a:spLocks noGrp="1"/>
          </p:cNvSpPr>
          <p:nvPr>
            <p:ph idx="1"/>
          </p:nvPr>
        </p:nvSpPr>
        <p:spPr>
          <a:xfrm>
            <a:off x="901416" y="1134958"/>
            <a:ext cx="7631023" cy="4248472"/>
          </a:xfrm>
        </p:spPr>
        <p:txBody>
          <a:bodyPr>
            <a:noAutofit/>
          </a:bodyPr>
          <a:lstStyle/>
          <a:p>
            <a:r>
              <a:rPr lang="pt-BR" sz="1600" dirty="0"/>
              <a:t>A </a:t>
            </a:r>
            <a:r>
              <a:rPr lang="pt-BR" sz="1600" b="1" dirty="0"/>
              <a:t>citação de citação </a:t>
            </a:r>
            <a:r>
              <a:rPr lang="pt-BR" sz="1600" dirty="0"/>
              <a:t>é a transcrição de uma citação presente em uma obra consultada. Para fazer a sua referência utiliza-se o termo </a:t>
            </a:r>
            <a:r>
              <a:rPr lang="pt-BR" sz="1600" i="1" dirty="0"/>
              <a:t>apud (em itálico)</a:t>
            </a:r>
            <a:r>
              <a:rPr lang="pt-BR" sz="1600" dirty="0"/>
              <a:t> para indicar a obra em que se encontra a citação. </a:t>
            </a:r>
          </a:p>
          <a:p>
            <a:pPr marL="1371600" lvl="3" indent="0">
              <a:buNone/>
            </a:pPr>
            <a:r>
              <a:rPr lang="pt-BR" sz="1600" dirty="0"/>
              <a:t>[...] políticas públicas, ambientes apropriados e reorientação dos serviços de saúde para além dos tratamentos clínicos e curativos, assim como propostas pedagógicas libertadoras, comprometidas com o desenvolvimento da solidariedade e da cidadania, orientando-se para ações cuja essência está na melhoria da qualidade de vida e na 'promoção do homem (SCHALL; STREECHIBER, 1999 apud SANTOS, 2005, p.685).</a:t>
            </a:r>
          </a:p>
          <a:p>
            <a:pPr marL="363538" lvl="3" indent="0">
              <a:buNone/>
            </a:pPr>
            <a:r>
              <a:rPr lang="pt-BR" sz="1600" dirty="0"/>
              <a:t>Observe que SCHALL; STREECHIBER, 1999 são autores do texto copiado no trabalho e foram citados na obra consultada (SANTOS, 2005, p. 685). Lembre-se que a obra de SANTOS, 2005 deverá constar das referências bibliográficas do trabalho e não os autores SCHALL; STREECHIBER, 1999. </a:t>
            </a:r>
          </a:p>
        </p:txBody>
      </p:sp>
      <p:sp>
        <p:nvSpPr>
          <p:cNvPr id="4" name="Título 1">
            <a:extLst>
              <a:ext uri="{FF2B5EF4-FFF2-40B4-BE49-F238E27FC236}">
                <a16:creationId xmlns:a16="http://schemas.microsoft.com/office/drawing/2014/main" id="{96DE1102-FD58-4654-8A48-E7B386493968}"/>
              </a:ext>
            </a:extLst>
          </p:cNvPr>
          <p:cNvSpPr>
            <a:spLocks noGrp="1"/>
          </p:cNvSpPr>
          <p:nvPr>
            <p:ph type="title"/>
          </p:nvPr>
        </p:nvSpPr>
        <p:spPr>
          <a:xfrm>
            <a:off x="1652871" y="476672"/>
            <a:ext cx="6589712" cy="1281113"/>
          </a:xfrm>
        </p:spPr>
        <p:txBody>
          <a:bodyPr/>
          <a:lstStyle/>
          <a:p>
            <a:r>
              <a:rPr lang="pt-BR" dirty="0"/>
              <a:t>Alguns exemplos de citação</a:t>
            </a:r>
          </a:p>
        </p:txBody>
      </p:sp>
    </p:spTree>
    <p:extLst>
      <p:ext uri="{BB962C8B-B14F-4D97-AF65-F5344CB8AC3E}">
        <p14:creationId xmlns:p14="http://schemas.microsoft.com/office/powerpoint/2010/main" val="252100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AEE97C2-8939-492D-A0EA-99BAFCE23893}"/>
              </a:ext>
            </a:extLst>
          </p:cNvPr>
          <p:cNvSpPr>
            <a:spLocks noGrp="1"/>
          </p:cNvSpPr>
          <p:nvPr>
            <p:ph idx="1"/>
          </p:nvPr>
        </p:nvSpPr>
        <p:spPr>
          <a:xfrm>
            <a:off x="1331640" y="1196752"/>
            <a:ext cx="6952025" cy="4752527"/>
          </a:xfrm>
        </p:spPr>
        <p:txBody>
          <a:bodyPr>
            <a:normAutofit/>
          </a:bodyPr>
          <a:lstStyle/>
          <a:p>
            <a:r>
              <a:rPr lang="pt-BR" b="1" dirty="0"/>
              <a:t>Citações retiradas da Internet </a:t>
            </a:r>
          </a:p>
          <a:p>
            <a:pPr marL="0" indent="0">
              <a:buNone/>
            </a:pPr>
            <a:r>
              <a:rPr lang="pt-BR" b="1" dirty="0"/>
              <a:t>No texto</a:t>
            </a:r>
            <a:r>
              <a:rPr lang="pt-BR" dirty="0"/>
              <a:t>: No que concerne à conceituação de empresário, Azevedo (2005) afirma que: O direito ao livre comércio é ......</a:t>
            </a:r>
          </a:p>
          <a:p>
            <a:pPr marL="0" indent="0">
              <a:buNone/>
            </a:pPr>
            <a:endParaRPr lang="pt-BR" dirty="0"/>
          </a:p>
          <a:p>
            <a:pPr marL="0" indent="0">
              <a:buNone/>
            </a:pPr>
            <a:r>
              <a:rPr lang="pt-BR" b="1" dirty="0"/>
              <a:t>Na referência</a:t>
            </a:r>
            <a:r>
              <a:rPr lang="pt-BR" dirty="0"/>
              <a:t>: AZEVEDO, D. </a:t>
            </a:r>
            <a:r>
              <a:rPr lang="pt-BR" b="1" dirty="0"/>
              <a:t>Por que ser empresário? </a:t>
            </a:r>
            <a:r>
              <a:rPr lang="pt-BR" dirty="0"/>
              <a:t>Brasília: UnB. 2005. Disponível em: http://www.universia.com.br/ </a:t>
            </a:r>
            <a:r>
              <a:rPr lang="pt-BR" dirty="0" err="1"/>
              <a:t>materia</a:t>
            </a:r>
            <a:r>
              <a:rPr lang="pt-BR" dirty="0"/>
              <a:t>/</a:t>
            </a:r>
            <a:r>
              <a:rPr lang="pt-BR" dirty="0" err="1"/>
              <a:t>materia.jsp?id</a:t>
            </a:r>
            <a:r>
              <a:rPr lang="pt-BR" dirty="0"/>
              <a:t>=6626. Acesso em: 10 abr. 2020. </a:t>
            </a:r>
          </a:p>
          <a:p>
            <a:pPr marL="0" indent="0">
              <a:buNone/>
            </a:pPr>
            <a:endParaRPr lang="pt-BR" dirty="0"/>
          </a:p>
          <a:p>
            <a:pPr marL="0" indent="0">
              <a:buNone/>
            </a:pPr>
            <a:r>
              <a:rPr lang="pt-BR" b="1" dirty="0"/>
              <a:t>Dica</a:t>
            </a:r>
            <a:r>
              <a:rPr lang="pt-BR" dirty="0"/>
              <a:t>: Cuidado com informações retiradas da Internet. Analise com cuidado as informações obtidas e  avalie sua fidedignidade.</a:t>
            </a:r>
          </a:p>
        </p:txBody>
      </p:sp>
      <p:sp>
        <p:nvSpPr>
          <p:cNvPr id="4" name="Título 1">
            <a:extLst>
              <a:ext uri="{FF2B5EF4-FFF2-40B4-BE49-F238E27FC236}">
                <a16:creationId xmlns:a16="http://schemas.microsoft.com/office/drawing/2014/main" id="{8389C908-2447-4C7E-A0CA-234062762664}"/>
              </a:ext>
            </a:extLst>
          </p:cNvPr>
          <p:cNvSpPr>
            <a:spLocks noGrp="1"/>
          </p:cNvSpPr>
          <p:nvPr>
            <p:ph type="title"/>
          </p:nvPr>
        </p:nvSpPr>
        <p:spPr>
          <a:xfrm>
            <a:off x="1692275" y="115888"/>
            <a:ext cx="6588125" cy="792833"/>
          </a:xfrm>
        </p:spPr>
        <p:txBody>
          <a:bodyPr/>
          <a:lstStyle/>
          <a:p>
            <a:r>
              <a:rPr lang="pt-BR" dirty="0"/>
              <a:t>Alguns exemplos de citação</a:t>
            </a:r>
          </a:p>
        </p:txBody>
      </p:sp>
    </p:spTree>
    <p:extLst>
      <p:ext uri="{BB962C8B-B14F-4D97-AF65-F5344CB8AC3E}">
        <p14:creationId xmlns:p14="http://schemas.microsoft.com/office/powerpoint/2010/main" val="405230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E2CD1-0D7A-4A4D-8EDC-129295AFB9A0}"/>
              </a:ext>
            </a:extLst>
          </p:cNvPr>
          <p:cNvSpPr>
            <a:spLocks noGrp="1"/>
          </p:cNvSpPr>
          <p:nvPr>
            <p:ph type="title"/>
          </p:nvPr>
        </p:nvSpPr>
        <p:spPr>
          <a:xfrm>
            <a:off x="1547664" y="116632"/>
            <a:ext cx="6589199" cy="932682"/>
          </a:xfrm>
        </p:spPr>
        <p:txBody>
          <a:bodyPr/>
          <a:lstStyle/>
          <a:p>
            <a:r>
              <a:rPr lang="pt-BR" dirty="0"/>
              <a:t>Notas de rodapé</a:t>
            </a:r>
          </a:p>
        </p:txBody>
      </p:sp>
      <p:sp>
        <p:nvSpPr>
          <p:cNvPr id="3" name="Espaço Reservado para Conteúdo 2">
            <a:extLst>
              <a:ext uri="{FF2B5EF4-FFF2-40B4-BE49-F238E27FC236}">
                <a16:creationId xmlns:a16="http://schemas.microsoft.com/office/drawing/2014/main" id="{5766CA78-50C2-4F25-A884-B65C03B0F8A1}"/>
              </a:ext>
            </a:extLst>
          </p:cNvPr>
          <p:cNvSpPr>
            <a:spLocks noGrp="1"/>
          </p:cNvSpPr>
          <p:nvPr>
            <p:ph idx="1"/>
          </p:nvPr>
        </p:nvSpPr>
        <p:spPr>
          <a:xfrm>
            <a:off x="1403648" y="908720"/>
            <a:ext cx="7272807" cy="4717892"/>
          </a:xfrm>
        </p:spPr>
        <p:txBody>
          <a:bodyPr>
            <a:normAutofit fontScale="92500" lnSpcReduction="10000"/>
          </a:bodyPr>
          <a:lstStyle/>
          <a:p>
            <a:r>
              <a:rPr lang="pt-BR" dirty="0"/>
              <a:t>As notas de rodapé são explicações ou comentários que servem de complemento ao texto. As notas devem ser digitadas dentro das margens em tamanho 10, alinhadas à esquerda e espaço simples.</a:t>
            </a:r>
          </a:p>
          <a:p>
            <a:r>
              <a:rPr lang="pt-BR" b="1" dirty="0"/>
              <a:t>Como apresentar no texto:</a:t>
            </a:r>
          </a:p>
          <a:p>
            <a:pPr marL="0" indent="0">
              <a:buNone/>
            </a:pPr>
            <a:r>
              <a:rPr lang="pt-BR" dirty="0"/>
              <a:t>O comportamento liminar correspondente à adolescência vem se constituindo numa das conquistas universais, como está, por exemplo, expresso no Estatuto da Criança e do Adolescente.</a:t>
            </a:r>
            <a:r>
              <a:rPr lang="pt-BR" baseline="30000" dirty="0"/>
              <a:t>1</a:t>
            </a:r>
            <a:br>
              <a:rPr lang="pt-BR" dirty="0"/>
            </a:br>
            <a:br>
              <a:rPr lang="pt-BR" dirty="0"/>
            </a:br>
            <a:r>
              <a:rPr lang="pt-BR" dirty="0"/>
              <a:t>_______________________</a:t>
            </a:r>
            <a:br>
              <a:rPr lang="pt-BR" dirty="0"/>
            </a:br>
            <a:r>
              <a:rPr lang="pt-BR" sz="1300" baseline="30000" dirty="0"/>
              <a:t>1</a:t>
            </a:r>
            <a:r>
              <a:rPr lang="pt-BR" sz="1300" dirty="0"/>
              <a:t>Sobre essa opção dramática, ver também </a:t>
            </a:r>
            <a:r>
              <a:rPr lang="pt-BR" sz="1300" dirty="0" err="1"/>
              <a:t>Morice</a:t>
            </a:r>
            <a:r>
              <a:rPr lang="pt-BR" sz="1300" dirty="0"/>
              <a:t> (1996, p. 269-290).</a:t>
            </a:r>
          </a:p>
          <a:p>
            <a:endParaRPr lang="pt-BR" dirty="0"/>
          </a:p>
          <a:p>
            <a:pPr marL="0" indent="0">
              <a:buNone/>
            </a:pPr>
            <a:r>
              <a:rPr lang="pt-BR" dirty="0"/>
              <a:t>O gráfico de inscrição foi elaborado com dados de março a abril.</a:t>
            </a:r>
            <a:r>
              <a:rPr lang="pt-BR" baseline="30000" dirty="0"/>
              <a:t> 1</a:t>
            </a:r>
            <a:endParaRPr lang="pt-BR" dirty="0"/>
          </a:p>
          <a:p>
            <a:pPr marL="0" indent="0">
              <a:buNone/>
            </a:pPr>
            <a:r>
              <a:rPr lang="pt-BR" dirty="0"/>
              <a:t>_______________________ </a:t>
            </a:r>
          </a:p>
          <a:p>
            <a:pPr marL="0" indent="0">
              <a:buNone/>
            </a:pPr>
            <a:r>
              <a:rPr lang="pt-BR" sz="1300" baseline="30000" dirty="0"/>
              <a:t>1</a:t>
            </a:r>
            <a:r>
              <a:rPr lang="pt-BR" sz="1300" dirty="0"/>
              <a:t>Todos os dados foram coletados através de pesquisa online respondida pelos alunos no portal da faculdade</a:t>
            </a:r>
          </a:p>
        </p:txBody>
      </p:sp>
    </p:spTree>
    <p:extLst>
      <p:ext uri="{BB962C8B-B14F-4D97-AF65-F5344CB8AC3E}">
        <p14:creationId xmlns:p14="http://schemas.microsoft.com/office/powerpoint/2010/main" val="37051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5E498-2F8A-430D-9306-AA40AA654613}"/>
              </a:ext>
            </a:extLst>
          </p:cNvPr>
          <p:cNvSpPr>
            <a:spLocks noGrp="1"/>
          </p:cNvSpPr>
          <p:nvPr>
            <p:ph type="title"/>
          </p:nvPr>
        </p:nvSpPr>
        <p:spPr>
          <a:xfrm>
            <a:off x="698994" y="124684"/>
            <a:ext cx="7848871" cy="1280890"/>
          </a:xfrm>
        </p:spPr>
        <p:txBody>
          <a:bodyPr>
            <a:normAutofit/>
          </a:bodyPr>
          <a:lstStyle/>
          <a:p>
            <a:r>
              <a:rPr lang="pt-BR" dirty="0"/>
              <a:t>Ilustrações: </a:t>
            </a:r>
            <a:r>
              <a:rPr lang="pt-BR" sz="1800" dirty="0"/>
              <a:t>Desenho, esquema, fluxograma, fotografia, gráfico, mapa, organograma, planta, quadro, retrato, figura, imagem, entre outros</a:t>
            </a:r>
          </a:p>
        </p:txBody>
      </p:sp>
      <p:sp>
        <p:nvSpPr>
          <p:cNvPr id="3" name="Espaço Reservado para Conteúdo 2">
            <a:extLst>
              <a:ext uri="{FF2B5EF4-FFF2-40B4-BE49-F238E27FC236}">
                <a16:creationId xmlns:a16="http://schemas.microsoft.com/office/drawing/2014/main" id="{1CEE0881-C470-44B7-96A3-02D6DD23720A}"/>
              </a:ext>
            </a:extLst>
          </p:cNvPr>
          <p:cNvSpPr>
            <a:spLocks noGrp="1"/>
          </p:cNvSpPr>
          <p:nvPr>
            <p:ph idx="1"/>
          </p:nvPr>
        </p:nvSpPr>
        <p:spPr>
          <a:xfrm>
            <a:off x="971600" y="1700808"/>
            <a:ext cx="7562800" cy="3751618"/>
          </a:xfrm>
        </p:spPr>
        <p:txBody>
          <a:bodyPr>
            <a:normAutofit/>
          </a:bodyPr>
          <a:lstStyle/>
          <a:p>
            <a:r>
              <a:rPr lang="pt-BR" sz="2400" dirty="0"/>
              <a:t>Devem ser citadas no texto e inseridas o mais próximo possível do trecho a que se refere.</a:t>
            </a:r>
          </a:p>
          <a:p>
            <a:r>
              <a:rPr lang="pt-BR" sz="2400" dirty="0"/>
              <a:t>Título na parte superior, a fonte na parte inferior, alinhados à esquerda da figura e não centralizados.</a:t>
            </a:r>
          </a:p>
          <a:p>
            <a:r>
              <a:rPr lang="pt-BR" sz="2400" dirty="0"/>
              <a:t>Seguem numeração consecutiva.</a:t>
            </a:r>
          </a:p>
        </p:txBody>
      </p:sp>
    </p:spTree>
    <p:extLst>
      <p:ext uri="{BB962C8B-B14F-4D97-AF65-F5344CB8AC3E}">
        <p14:creationId xmlns:p14="http://schemas.microsoft.com/office/powerpoint/2010/main" val="30473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E4413-E4BB-42F6-A78D-12717A77667B}"/>
              </a:ext>
            </a:extLst>
          </p:cNvPr>
          <p:cNvSpPr>
            <a:spLocks noGrp="1"/>
          </p:cNvSpPr>
          <p:nvPr>
            <p:ph type="title"/>
          </p:nvPr>
        </p:nvSpPr>
        <p:spPr>
          <a:xfrm>
            <a:off x="1619672" y="404664"/>
            <a:ext cx="6589199" cy="1280890"/>
          </a:xfrm>
        </p:spPr>
        <p:txBody>
          <a:bodyPr>
            <a:normAutofit/>
          </a:bodyPr>
          <a:lstStyle/>
          <a:p>
            <a:r>
              <a:rPr lang="pt-BR" dirty="0"/>
              <a:t>Durante a pesquisa bibliográfica</a:t>
            </a:r>
          </a:p>
        </p:txBody>
      </p:sp>
      <p:sp>
        <p:nvSpPr>
          <p:cNvPr id="3" name="Espaço Reservado para Conteúdo 2">
            <a:extLst>
              <a:ext uri="{FF2B5EF4-FFF2-40B4-BE49-F238E27FC236}">
                <a16:creationId xmlns:a16="http://schemas.microsoft.com/office/drawing/2014/main" id="{E9697610-1FE0-4C85-BA96-ED670D12BF11}"/>
              </a:ext>
            </a:extLst>
          </p:cNvPr>
          <p:cNvSpPr>
            <a:spLocks noGrp="1"/>
          </p:cNvSpPr>
          <p:nvPr>
            <p:ph idx="1"/>
          </p:nvPr>
        </p:nvSpPr>
        <p:spPr/>
        <p:txBody>
          <a:bodyPr>
            <a:normAutofit/>
          </a:bodyPr>
          <a:lstStyle/>
          <a:p>
            <a:r>
              <a:rPr lang="pt-BR" dirty="0"/>
              <a:t>Suprir as deficiências de conhecimento do pesquisador em uma determinada área</a:t>
            </a:r>
          </a:p>
          <a:p>
            <a:r>
              <a:rPr lang="pt-BR" dirty="0"/>
              <a:t>Ler trabalhos clássicos</a:t>
            </a:r>
          </a:p>
          <a:p>
            <a:r>
              <a:rPr lang="pt-BR" dirty="0"/>
              <a:t>Sempre buscar os trabalhos mais recentes</a:t>
            </a:r>
          </a:p>
          <a:p>
            <a:r>
              <a:rPr lang="pt-BR" dirty="0"/>
              <a:t>Não esquecer do primeiro pesquisador que definiu o conceito</a:t>
            </a:r>
          </a:p>
          <a:p>
            <a:r>
              <a:rPr lang="pt-BR" dirty="0"/>
              <a:t>Contar sempre com seu orientador</a:t>
            </a:r>
          </a:p>
        </p:txBody>
      </p:sp>
    </p:spTree>
    <p:extLst>
      <p:ext uri="{BB962C8B-B14F-4D97-AF65-F5344CB8AC3E}">
        <p14:creationId xmlns:p14="http://schemas.microsoft.com/office/powerpoint/2010/main" val="3908628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Lista de ilustrações tabelas e abreviaturas">
            <a:extLst>
              <a:ext uri="{FF2B5EF4-FFF2-40B4-BE49-F238E27FC236}">
                <a16:creationId xmlns:a16="http://schemas.microsoft.com/office/drawing/2014/main" id="{B92B052A-8050-430D-9BB8-099B6153E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476673"/>
            <a:ext cx="7058545" cy="581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15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Normalização de trabalhos Acadêmicos ABNT NBR 14724 - 2011 ...">
            <a:extLst>
              <a:ext uri="{FF2B5EF4-FFF2-40B4-BE49-F238E27FC236}">
                <a16:creationId xmlns:a16="http://schemas.microsoft.com/office/drawing/2014/main" id="{BB3A8901-DFAA-45AA-A5D8-EDE9B58C4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7569096" cy="3702019"/>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EF49FA63-BBA0-498C-8103-B861A76AD2AA}"/>
              </a:ext>
            </a:extLst>
          </p:cNvPr>
          <p:cNvSpPr txBox="1"/>
          <p:nvPr/>
        </p:nvSpPr>
        <p:spPr>
          <a:xfrm>
            <a:off x="1043608" y="4928101"/>
            <a:ext cx="7569096" cy="1200329"/>
          </a:xfrm>
          <a:prstGeom prst="rect">
            <a:avLst/>
          </a:prstGeom>
          <a:noFill/>
        </p:spPr>
        <p:txBody>
          <a:bodyPr wrap="square" rtlCol="0">
            <a:spAutoFit/>
          </a:bodyPr>
          <a:lstStyle/>
          <a:p>
            <a:r>
              <a:rPr lang="pt-BR" b="1" dirty="0"/>
              <a:t>Observação: </a:t>
            </a:r>
            <a:r>
              <a:rPr lang="pt-BR" dirty="0"/>
              <a:t>Quando a tabela ocupar mais de uma página, repetir o título e cabeçalho, e acrescentar a informação “(continua)” e/ou “(conclusão)”, logo abaixo da especificação da tabela</a:t>
            </a:r>
          </a:p>
        </p:txBody>
      </p:sp>
    </p:spTree>
    <p:extLst>
      <p:ext uri="{BB962C8B-B14F-4D97-AF65-F5344CB8AC3E}">
        <p14:creationId xmlns:p14="http://schemas.microsoft.com/office/powerpoint/2010/main" val="1275004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B3340-7D5D-4502-AC2C-FD8200CA235B}"/>
              </a:ext>
            </a:extLst>
          </p:cNvPr>
          <p:cNvSpPr>
            <a:spLocks noGrp="1"/>
          </p:cNvSpPr>
          <p:nvPr>
            <p:ph type="title"/>
          </p:nvPr>
        </p:nvSpPr>
        <p:spPr>
          <a:xfrm>
            <a:off x="1838482" y="0"/>
            <a:ext cx="6589199" cy="1280890"/>
          </a:xfrm>
        </p:spPr>
        <p:txBody>
          <a:bodyPr/>
          <a:lstStyle/>
          <a:p>
            <a:r>
              <a:rPr lang="pt-BR" dirty="0"/>
              <a:t>Apresentação do Trabalho</a:t>
            </a:r>
          </a:p>
        </p:txBody>
      </p:sp>
      <p:sp>
        <p:nvSpPr>
          <p:cNvPr id="3" name="Espaço Reservado para Conteúdo 2">
            <a:extLst>
              <a:ext uri="{FF2B5EF4-FFF2-40B4-BE49-F238E27FC236}">
                <a16:creationId xmlns:a16="http://schemas.microsoft.com/office/drawing/2014/main" id="{84D0595D-2F65-4EA4-BFD4-849C03140F70}"/>
              </a:ext>
            </a:extLst>
          </p:cNvPr>
          <p:cNvSpPr>
            <a:spLocks noGrp="1"/>
          </p:cNvSpPr>
          <p:nvPr>
            <p:ph idx="1"/>
          </p:nvPr>
        </p:nvSpPr>
        <p:spPr>
          <a:xfrm>
            <a:off x="1619672" y="836712"/>
            <a:ext cx="6591985" cy="4354430"/>
          </a:xfrm>
        </p:spPr>
        <p:txBody>
          <a:bodyPr>
            <a:normAutofit lnSpcReduction="10000"/>
          </a:bodyPr>
          <a:lstStyle/>
          <a:p>
            <a:r>
              <a:rPr lang="pt-BR" b="1" dirty="0"/>
              <a:t>FORMATO</a:t>
            </a:r>
            <a:r>
              <a:rPr lang="pt-BR" dirty="0"/>
              <a:t>:  Papel em branco ou reciclado </a:t>
            </a:r>
            <a:r>
              <a:rPr lang="pt-BR" b="1" dirty="0"/>
              <a:t>A4 </a:t>
            </a:r>
            <a:r>
              <a:rPr lang="pt-BR" dirty="0"/>
              <a:t>(21 X 29,7cm).</a:t>
            </a:r>
          </a:p>
          <a:p>
            <a:r>
              <a:rPr lang="pt-BR" b="1" dirty="0"/>
              <a:t>FONTE</a:t>
            </a:r>
            <a:r>
              <a:rPr lang="pt-BR" dirty="0"/>
              <a:t>: fonte preta </a:t>
            </a:r>
            <a:r>
              <a:rPr lang="pt-BR" b="1" dirty="0"/>
              <a:t>(</a:t>
            </a:r>
            <a:r>
              <a:rPr lang="pt-BR" dirty="0"/>
              <a:t>outras cores apenas em ilustrações ou gráficos);</a:t>
            </a:r>
          </a:p>
          <a:p>
            <a:pPr marL="363538" indent="0">
              <a:buFont typeface="Arial" panose="020B0604020202020204" pitchFamily="34" charset="0"/>
              <a:buChar char="•"/>
            </a:pPr>
            <a:r>
              <a:rPr lang="pt-BR" dirty="0"/>
              <a:t>Arial ou Times New Roman tamanho 12</a:t>
            </a:r>
            <a:r>
              <a:rPr lang="pt-BR" b="1" dirty="0"/>
              <a:t> </a:t>
            </a:r>
            <a:r>
              <a:rPr lang="pt-BR" dirty="0"/>
              <a:t>para todo o texto, exceto para citações com mais de 3 linhas, notas de rodapé, paginação, legenda e fonte das ilustrações e das tabelas o tamanho é 10</a:t>
            </a:r>
            <a:r>
              <a:rPr lang="pt-BR" b="1" dirty="0"/>
              <a:t> </a:t>
            </a:r>
            <a:r>
              <a:rPr lang="pt-BR" dirty="0"/>
              <a:t>;</a:t>
            </a:r>
          </a:p>
          <a:p>
            <a:pPr marL="363538" indent="0">
              <a:buFont typeface="Arial" panose="020B0604020202020204" pitchFamily="34" charset="0"/>
              <a:buChar char="•"/>
            </a:pPr>
            <a:r>
              <a:rPr lang="pt-BR" dirty="0"/>
              <a:t>Título: tamanho 12 para </a:t>
            </a:r>
            <a:r>
              <a:rPr lang="pt-BR" b="1" dirty="0"/>
              <a:t>(TÍTULO) </a:t>
            </a:r>
            <a:r>
              <a:rPr lang="pt-BR" dirty="0"/>
              <a:t>em maiúsculo e negrito;</a:t>
            </a:r>
          </a:p>
          <a:p>
            <a:pPr marL="363538" indent="0">
              <a:buFont typeface="Arial" panose="020B0604020202020204" pitchFamily="34" charset="0"/>
              <a:buChar char="•"/>
            </a:pPr>
            <a:r>
              <a:rPr lang="pt-BR" dirty="0"/>
              <a:t>Subtítulo: tamanho 12 para </a:t>
            </a:r>
            <a:r>
              <a:rPr lang="pt-BR" b="1" dirty="0"/>
              <a:t>(subtítulo) </a:t>
            </a:r>
            <a:r>
              <a:rPr lang="pt-BR" dirty="0"/>
              <a:t>em minúsculo </a:t>
            </a:r>
            <a:r>
              <a:rPr lang="pt-BR"/>
              <a:t>e negrito;</a:t>
            </a:r>
            <a:endParaRPr lang="pt-BR" dirty="0"/>
          </a:p>
          <a:p>
            <a:pPr marL="363538" indent="0">
              <a:buFont typeface="Arial" panose="020B0604020202020204" pitchFamily="34" charset="0"/>
              <a:buChar char="•"/>
            </a:pPr>
            <a:r>
              <a:rPr lang="pt-BR" dirty="0"/>
              <a:t>Expressões estrangeiras e nomes científicos: em itálico.</a:t>
            </a:r>
          </a:p>
          <a:p>
            <a:endParaRPr lang="pt-BR" dirty="0"/>
          </a:p>
        </p:txBody>
      </p:sp>
    </p:spTree>
    <p:extLst>
      <p:ext uri="{BB962C8B-B14F-4D97-AF65-F5344CB8AC3E}">
        <p14:creationId xmlns:p14="http://schemas.microsoft.com/office/powerpoint/2010/main" val="40056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B3340-7D5D-4502-AC2C-FD8200CA235B}"/>
              </a:ext>
            </a:extLst>
          </p:cNvPr>
          <p:cNvSpPr>
            <a:spLocks noGrp="1"/>
          </p:cNvSpPr>
          <p:nvPr>
            <p:ph type="title"/>
          </p:nvPr>
        </p:nvSpPr>
        <p:spPr>
          <a:xfrm>
            <a:off x="1838482" y="116632"/>
            <a:ext cx="6589199" cy="1280890"/>
          </a:xfrm>
        </p:spPr>
        <p:txBody>
          <a:bodyPr/>
          <a:lstStyle/>
          <a:p>
            <a:r>
              <a:rPr lang="pt-BR" dirty="0"/>
              <a:t>Apresentação do Trabalho</a:t>
            </a:r>
          </a:p>
        </p:txBody>
      </p:sp>
      <p:sp>
        <p:nvSpPr>
          <p:cNvPr id="3" name="Espaço Reservado para Conteúdo 2">
            <a:extLst>
              <a:ext uri="{FF2B5EF4-FFF2-40B4-BE49-F238E27FC236}">
                <a16:creationId xmlns:a16="http://schemas.microsoft.com/office/drawing/2014/main" id="{84D0595D-2F65-4EA4-BFD4-849C03140F70}"/>
              </a:ext>
            </a:extLst>
          </p:cNvPr>
          <p:cNvSpPr>
            <a:spLocks noGrp="1"/>
          </p:cNvSpPr>
          <p:nvPr>
            <p:ph idx="1"/>
          </p:nvPr>
        </p:nvSpPr>
        <p:spPr>
          <a:xfrm>
            <a:off x="1259632" y="783191"/>
            <a:ext cx="7168049" cy="4354430"/>
          </a:xfrm>
        </p:spPr>
        <p:txBody>
          <a:bodyPr>
            <a:normAutofit fontScale="25000" lnSpcReduction="20000"/>
          </a:bodyPr>
          <a:lstStyle/>
          <a:p>
            <a:r>
              <a:rPr lang="pt-BR" sz="7200" dirty="0"/>
              <a:t>MARGEM: Esquerda e superior de 3 cm, direita e inferior 2 cm;</a:t>
            </a:r>
          </a:p>
          <a:p>
            <a:pPr indent="20638">
              <a:buFont typeface="Arial" panose="020B0604020202020204" pitchFamily="34" charset="0"/>
              <a:buChar char="•"/>
            </a:pPr>
            <a:r>
              <a:rPr lang="pt-BR" sz="7200" dirty="0"/>
              <a:t>Recuo de primeira linha do parágrafo: o início dos parágrafos é marcado pelo espaço de 1,25 cm, a partir da margem esquerda;</a:t>
            </a:r>
          </a:p>
          <a:p>
            <a:pPr indent="20638">
              <a:buFont typeface="Arial" panose="020B0604020202020204" pitchFamily="34" charset="0"/>
              <a:buChar char="•"/>
            </a:pPr>
            <a:r>
              <a:rPr lang="pt-BR" sz="7200" dirty="0"/>
              <a:t>Recuo de parágrafo para citação com mais de três linhas: 4 cm da margem esquerda;</a:t>
            </a:r>
          </a:p>
          <a:p>
            <a:pPr indent="20638">
              <a:buFont typeface="Arial" panose="020B0604020202020204" pitchFamily="34" charset="0"/>
              <a:buChar char="•"/>
            </a:pPr>
            <a:r>
              <a:rPr lang="pt-BR" sz="7200" dirty="0"/>
              <a:t>Alinhamento do texto: Justificado;</a:t>
            </a:r>
          </a:p>
          <a:p>
            <a:pPr indent="20638">
              <a:buFont typeface="Arial" panose="020B0604020202020204" pitchFamily="34" charset="0"/>
              <a:buChar char="•"/>
            </a:pPr>
            <a:r>
              <a:rPr lang="pt-BR" sz="7200" dirty="0"/>
              <a:t>Alinhamento de título e seções: Alinhar à Esquerda;</a:t>
            </a:r>
          </a:p>
          <a:p>
            <a:pPr indent="20638">
              <a:buFont typeface="Arial" panose="020B0604020202020204" pitchFamily="34" charset="0"/>
              <a:buChar char="•"/>
            </a:pPr>
            <a:r>
              <a:rPr lang="pt-BR" sz="7200" dirty="0"/>
              <a:t>Alinhamento de título sem indicação numérica (RESUMO, ABSTRACT, LISTAS, SUMÁRIO e REFERÊNCIAS): Centralizado;</a:t>
            </a:r>
          </a:p>
          <a:p>
            <a:pPr indent="20638">
              <a:buFont typeface="Arial" panose="020B0604020202020204" pitchFamily="34" charset="0"/>
              <a:buChar char="•"/>
            </a:pPr>
            <a:r>
              <a:rPr lang="pt-BR" sz="7200" dirty="0"/>
              <a:t>O alinhamento do texto todo: Justificado;</a:t>
            </a:r>
          </a:p>
          <a:p>
            <a:pPr indent="20638">
              <a:buFont typeface="Arial" panose="020B0604020202020204" pitchFamily="34" charset="0"/>
              <a:buChar char="•"/>
            </a:pPr>
            <a:r>
              <a:rPr lang="pt-BR" sz="7200" dirty="0"/>
              <a:t>As referências: alinhadas à esquerda.</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19325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B3340-7D5D-4502-AC2C-FD8200CA235B}"/>
              </a:ext>
            </a:extLst>
          </p:cNvPr>
          <p:cNvSpPr>
            <a:spLocks noGrp="1"/>
          </p:cNvSpPr>
          <p:nvPr>
            <p:ph type="title"/>
          </p:nvPr>
        </p:nvSpPr>
        <p:spPr>
          <a:xfrm>
            <a:off x="1945201" y="116632"/>
            <a:ext cx="6589199" cy="1280890"/>
          </a:xfrm>
        </p:spPr>
        <p:txBody>
          <a:bodyPr/>
          <a:lstStyle/>
          <a:p>
            <a:r>
              <a:rPr lang="pt-BR" dirty="0"/>
              <a:t>Apresentação do Trabalho</a:t>
            </a:r>
            <a:br>
              <a:rPr lang="pt-BR" dirty="0"/>
            </a:br>
            <a:endParaRPr lang="pt-BR" dirty="0"/>
          </a:p>
        </p:txBody>
      </p:sp>
      <p:sp>
        <p:nvSpPr>
          <p:cNvPr id="3" name="Espaço Reservado para Conteúdo 2">
            <a:extLst>
              <a:ext uri="{FF2B5EF4-FFF2-40B4-BE49-F238E27FC236}">
                <a16:creationId xmlns:a16="http://schemas.microsoft.com/office/drawing/2014/main" id="{84D0595D-2F65-4EA4-BFD4-849C03140F70}"/>
              </a:ext>
            </a:extLst>
          </p:cNvPr>
          <p:cNvSpPr>
            <a:spLocks noGrp="1"/>
          </p:cNvSpPr>
          <p:nvPr>
            <p:ph idx="1"/>
          </p:nvPr>
        </p:nvSpPr>
        <p:spPr>
          <a:xfrm>
            <a:off x="607894" y="757077"/>
            <a:ext cx="8212578" cy="4354430"/>
          </a:xfrm>
        </p:spPr>
        <p:txBody>
          <a:bodyPr>
            <a:noAutofit/>
          </a:bodyPr>
          <a:lstStyle/>
          <a:p>
            <a:r>
              <a:rPr lang="pt-BR" sz="1600" dirty="0"/>
              <a:t>ESPAÇAMENTO</a:t>
            </a:r>
          </a:p>
          <a:p>
            <a:pPr indent="20638">
              <a:buFont typeface="Arial" panose="020B0604020202020204" pitchFamily="34" charset="0"/>
              <a:buChar char="•"/>
            </a:pPr>
            <a:r>
              <a:rPr lang="pt-BR" sz="1600" dirty="0"/>
              <a:t>Espaço simples: usado em citações com mais de três linhas, notas de rodapé, paginação, natureza do trabalho, legendas e fontes de tabelas ou gráficos;</a:t>
            </a:r>
          </a:p>
          <a:p>
            <a:pPr indent="20638">
              <a:buFont typeface="Arial" panose="020B0604020202020204" pitchFamily="34" charset="0"/>
              <a:buChar char="•"/>
            </a:pPr>
            <a:r>
              <a:rPr lang="pt-BR" sz="1600" dirty="0"/>
              <a:t>Títulos das seções e subtítulos: começam na parte superior da margem esquerda da folha e separados do texto por um espaço de 1,5 cm e os subtítulos também devem ser separados do texto por um espaço de 1,5 cm entre linhas. Títulos que ocupem mais de uma linha, a partir da segunda linha devem ser posicionados abaixo da primeira letra da primeira palavra do título;</a:t>
            </a:r>
          </a:p>
          <a:p>
            <a:pPr indent="20638">
              <a:buFont typeface="Arial" panose="020B0604020202020204" pitchFamily="34" charset="0"/>
              <a:buChar char="•"/>
            </a:pPr>
            <a:r>
              <a:rPr lang="pt-BR" sz="1600" dirty="0"/>
              <a:t>As referências: dispostas em espaços simples e separadas entre si por um espaço simples em branco.</a:t>
            </a:r>
          </a:p>
          <a:p>
            <a:r>
              <a:rPr lang="pt-BR" sz="1600" dirty="0"/>
              <a:t>PAGINAÇÃO: O número da página é inserida no canto superior direito a 2 cm do início da folha, a partir dos elementos textuais (Introdução) até os elementos pós-textuais. Os </a:t>
            </a:r>
            <a:r>
              <a:rPr lang="pt-BR" sz="1600" b="1" dirty="0"/>
              <a:t>elementos </a:t>
            </a:r>
            <a:r>
              <a:rPr lang="pt-BR" sz="1600" b="1" dirty="0" err="1"/>
              <a:t>pré</a:t>
            </a:r>
            <a:r>
              <a:rPr lang="pt-BR" sz="1600" b="1" dirty="0"/>
              <a:t>-textuais </a:t>
            </a:r>
            <a:r>
              <a:rPr lang="pt-BR" sz="1600" dirty="0"/>
              <a:t>são contados mas não são numerados. Apêndices e anexos devem ser numerados de maneira contínua seguindo a paginação do texto principal.</a:t>
            </a:r>
          </a:p>
        </p:txBody>
      </p:sp>
    </p:spTree>
    <p:extLst>
      <p:ext uri="{BB962C8B-B14F-4D97-AF65-F5344CB8AC3E}">
        <p14:creationId xmlns:p14="http://schemas.microsoft.com/office/powerpoint/2010/main" val="258732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D2D48-F8E0-45C9-AF74-7605909B478E}"/>
              </a:ext>
            </a:extLst>
          </p:cNvPr>
          <p:cNvSpPr>
            <a:spLocks noGrp="1"/>
          </p:cNvSpPr>
          <p:nvPr>
            <p:ph type="title"/>
          </p:nvPr>
        </p:nvSpPr>
        <p:spPr>
          <a:xfrm>
            <a:off x="1907704" y="378457"/>
            <a:ext cx="6589199" cy="1280890"/>
          </a:xfrm>
        </p:spPr>
        <p:txBody>
          <a:bodyPr/>
          <a:lstStyle/>
          <a:p>
            <a:r>
              <a:rPr lang="pt-BR" dirty="0"/>
              <a:t>Fases da Pesquisa Bibliográfica</a:t>
            </a:r>
          </a:p>
        </p:txBody>
      </p:sp>
      <p:sp>
        <p:nvSpPr>
          <p:cNvPr id="4" name="Espaço Reservado para Conteúdo 4">
            <a:extLst>
              <a:ext uri="{FF2B5EF4-FFF2-40B4-BE49-F238E27FC236}">
                <a16:creationId xmlns:a16="http://schemas.microsoft.com/office/drawing/2014/main" id="{667D3CF6-A7CB-45D3-A317-A9C2362180FA}"/>
              </a:ext>
            </a:extLst>
          </p:cNvPr>
          <p:cNvSpPr>
            <a:spLocks noGrp="1"/>
          </p:cNvSpPr>
          <p:nvPr>
            <p:ph idx="1"/>
          </p:nvPr>
        </p:nvSpPr>
        <p:spPr>
          <a:xfrm>
            <a:off x="1619672" y="2060848"/>
            <a:ext cx="6591300" cy="3778250"/>
          </a:xfrm>
        </p:spPr>
        <p:txBody>
          <a:bodyPr vert="horz" lIns="91440" tIns="45720" rIns="91440" bIns="45720" rtlCol="0">
            <a:noAutofit/>
          </a:bodyPr>
          <a:lstStyle/>
          <a:p>
            <a:pPr>
              <a:lnSpc>
                <a:spcPct val="150000"/>
              </a:lnSpc>
            </a:pPr>
            <a:r>
              <a:rPr lang="pt-BR" dirty="0"/>
              <a:t>Escolha do tema;</a:t>
            </a:r>
          </a:p>
          <a:p>
            <a:pPr>
              <a:lnSpc>
                <a:spcPct val="150000"/>
              </a:lnSpc>
            </a:pPr>
            <a:r>
              <a:rPr lang="pt-BR" dirty="0"/>
              <a:t>Elaboração do plano de trabalho;</a:t>
            </a:r>
          </a:p>
          <a:p>
            <a:pPr>
              <a:lnSpc>
                <a:spcPct val="150000"/>
              </a:lnSpc>
            </a:pPr>
            <a:r>
              <a:rPr lang="pt-BR" dirty="0"/>
              <a:t>Identificação: reconhecimento do assunto;</a:t>
            </a:r>
          </a:p>
          <a:p>
            <a:pPr>
              <a:lnSpc>
                <a:spcPct val="150000"/>
              </a:lnSpc>
            </a:pPr>
            <a:r>
              <a:rPr lang="pt-BR" dirty="0"/>
              <a:t>Localização: levantamento bibliográfico;</a:t>
            </a:r>
          </a:p>
          <a:p>
            <a:pPr>
              <a:lnSpc>
                <a:spcPct val="150000"/>
              </a:lnSpc>
            </a:pPr>
            <a:r>
              <a:rPr lang="pt-BR" dirty="0"/>
              <a:t>Compilação: reunião do material;</a:t>
            </a:r>
          </a:p>
          <a:p>
            <a:pPr>
              <a:lnSpc>
                <a:spcPct val="150000"/>
              </a:lnSpc>
            </a:pPr>
            <a:r>
              <a:rPr lang="pt-BR" dirty="0"/>
              <a:t>Análise e interpretação.</a:t>
            </a:r>
          </a:p>
          <a:p>
            <a:pPr>
              <a:lnSpc>
                <a:spcPct val="150000"/>
              </a:lnSpc>
            </a:pPr>
            <a:r>
              <a:rPr lang="pt-BR" dirty="0"/>
              <a:t>Redação.</a:t>
            </a:r>
          </a:p>
          <a:p>
            <a:pPr>
              <a:lnSpc>
                <a:spcPct val="150000"/>
              </a:lnSpc>
              <a:buNone/>
            </a:pPr>
            <a:endParaRPr lang="pt-BR" dirty="0"/>
          </a:p>
        </p:txBody>
      </p:sp>
    </p:spTree>
    <p:extLst>
      <p:ext uri="{BB962C8B-B14F-4D97-AF65-F5344CB8AC3E}">
        <p14:creationId xmlns:p14="http://schemas.microsoft.com/office/powerpoint/2010/main" val="66231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90F31-4DC1-466B-9A36-1BD273A8E445}"/>
              </a:ext>
            </a:extLst>
          </p:cNvPr>
          <p:cNvSpPr>
            <a:spLocks noGrp="1"/>
          </p:cNvSpPr>
          <p:nvPr>
            <p:ph type="title"/>
          </p:nvPr>
        </p:nvSpPr>
        <p:spPr>
          <a:xfrm>
            <a:off x="1619672" y="235983"/>
            <a:ext cx="6589200" cy="1280890"/>
          </a:xfrm>
        </p:spPr>
        <p:txBody>
          <a:bodyPr>
            <a:normAutofit/>
          </a:bodyPr>
          <a:lstStyle/>
          <a:p>
            <a:r>
              <a:rPr lang="pt-BR" dirty="0"/>
              <a:t>Como selecionar o assunto e delimitar o tema</a:t>
            </a:r>
          </a:p>
        </p:txBody>
      </p:sp>
      <p:sp>
        <p:nvSpPr>
          <p:cNvPr id="3" name="Espaço Reservado para Conteúdo 2">
            <a:extLst>
              <a:ext uri="{FF2B5EF4-FFF2-40B4-BE49-F238E27FC236}">
                <a16:creationId xmlns:a16="http://schemas.microsoft.com/office/drawing/2014/main" id="{3DC7658F-8743-4BB2-A46E-E328F0E5BD2A}"/>
              </a:ext>
            </a:extLst>
          </p:cNvPr>
          <p:cNvSpPr>
            <a:spLocks noGrp="1"/>
          </p:cNvSpPr>
          <p:nvPr>
            <p:ph sz="half" idx="1"/>
          </p:nvPr>
        </p:nvSpPr>
        <p:spPr>
          <a:xfrm>
            <a:off x="683568" y="1516873"/>
            <a:ext cx="3724687" cy="3767397"/>
          </a:xfrm>
        </p:spPr>
        <p:txBody>
          <a:bodyPr>
            <a:noAutofit/>
          </a:bodyPr>
          <a:lstStyle/>
          <a:p>
            <a:pPr marL="0" indent="0">
              <a:buNone/>
            </a:pPr>
            <a:r>
              <a:rPr lang="pt-BR" sz="1600" dirty="0"/>
              <a:t>Selecionar um assunto</a:t>
            </a:r>
          </a:p>
          <a:p>
            <a:pPr marL="514350" indent="-514350">
              <a:buAutoNum type="alphaLcParenR"/>
            </a:pPr>
            <a:r>
              <a:rPr lang="pt-BR" sz="1600" dirty="0"/>
              <a:t>Ter afinidade e gostar do tema;</a:t>
            </a:r>
          </a:p>
          <a:p>
            <a:pPr marL="514350" indent="-514350">
              <a:buAutoNum type="alphaLcParenR"/>
            </a:pPr>
            <a:r>
              <a:rPr lang="pt-BR" sz="1600" dirty="0"/>
              <a:t>Considerar o tempo que terá;</a:t>
            </a:r>
          </a:p>
          <a:p>
            <a:pPr marL="514350" indent="-514350">
              <a:buAutoNum type="alphaLcParenR"/>
            </a:pPr>
            <a:r>
              <a:rPr lang="pt-BR" sz="1600" dirty="0"/>
              <a:t>Verificar se o tema é adequado à sua qualificação;</a:t>
            </a:r>
          </a:p>
          <a:p>
            <a:pPr marL="514350" indent="-514350">
              <a:buAutoNum type="alphaLcParenR"/>
            </a:pPr>
            <a:r>
              <a:rPr lang="pt-BR" sz="1600" dirty="0"/>
              <a:t>Analisar se existe bibliografia suficiente e disponível</a:t>
            </a:r>
          </a:p>
        </p:txBody>
      </p:sp>
      <p:sp>
        <p:nvSpPr>
          <p:cNvPr id="4" name="Espaço Reservado para Conteúdo 3">
            <a:extLst>
              <a:ext uri="{FF2B5EF4-FFF2-40B4-BE49-F238E27FC236}">
                <a16:creationId xmlns:a16="http://schemas.microsoft.com/office/drawing/2014/main" id="{454D0D5F-AD32-471F-83D1-8A8997FAEBFA}"/>
              </a:ext>
            </a:extLst>
          </p:cNvPr>
          <p:cNvSpPr>
            <a:spLocks noGrp="1"/>
          </p:cNvSpPr>
          <p:nvPr>
            <p:ph sz="half" idx="2"/>
          </p:nvPr>
        </p:nvSpPr>
        <p:spPr>
          <a:xfrm>
            <a:off x="5083258" y="1516873"/>
            <a:ext cx="3724688" cy="4722879"/>
          </a:xfrm>
        </p:spPr>
        <p:txBody>
          <a:bodyPr>
            <a:noAutofit/>
          </a:bodyPr>
          <a:lstStyle/>
          <a:p>
            <a:pPr marL="0" indent="0">
              <a:buNone/>
            </a:pPr>
            <a:r>
              <a:rPr lang="pt-BR" sz="1600" dirty="0"/>
              <a:t>Definir a extensão e compreensão</a:t>
            </a:r>
          </a:p>
          <a:p>
            <a:pPr marL="514350" indent="-514350">
              <a:buAutoNum type="alphaLcParenR"/>
            </a:pPr>
            <a:r>
              <a:rPr lang="pt-BR" sz="1600" dirty="0"/>
              <a:t>Fixar extensão, determinando circunstâncias delimitadoras</a:t>
            </a:r>
          </a:p>
          <a:p>
            <a:pPr marL="514350" indent="-514350">
              <a:buAutoNum type="alphaLcParenR"/>
            </a:pPr>
            <a:r>
              <a:rPr lang="pt-BR" sz="1600" dirty="0"/>
              <a:t>Definir termos e conceitos</a:t>
            </a:r>
          </a:p>
          <a:p>
            <a:pPr marL="0" indent="0">
              <a:buNone/>
            </a:pPr>
            <a:r>
              <a:rPr lang="pt-BR" sz="1600" dirty="0"/>
              <a:t>Localizar o assunto</a:t>
            </a:r>
          </a:p>
          <a:p>
            <a:pPr marL="514350" indent="-514350">
              <a:buAutoNum type="alphaLcParenR"/>
            </a:pPr>
            <a:r>
              <a:rPr lang="pt-BR" sz="1600" dirty="0"/>
              <a:t>Situar o assunto no espaço e no tempo</a:t>
            </a:r>
          </a:p>
          <a:p>
            <a:pPr marL="514350" indent="-514350">
              <a:buAutoNum type="alphaLcParenR"/>
            </a:pPr>
            <a:r>
              <a:rPr lang="pt-BR" sz="1600" dirty="0"/>
              <a:t>Definir o enfoque da investigação (histórica, estatística, sociológica, </a:t>
            </a:r>
            <a:r>
              <a:rPr lang="pt-BR" sz="1600" dirty="0" err="1"/>
              <a:t>etc</a:t>
            </a:r>
            <a:r>
              <a:rPr lang="pt-BR" sz="1600" dirty="0"/>
              <a:t>) </a:t>
            </a:r>
          </a:p>
        </p:txBody>
      </p:sp>
    </p:spTree>
    <p:extLst>
      <p:ext uri="{BB962C8B-B14F-4D97-AF65-F5344CB8AC3E}">
        <p14:creationId xmlns:p14="http://schemas.microsoft.com/office/powerpoint/2010/main" val="298361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488C0-78C0-4540-B780-9641B7074450}"/>
              </a:ext>
            </a:extLst>
          </p:cNvPr>
          <p:cNvSpPr>
            <a:spLocks noGrp="1"/>
          </p:cNvSpPr>
          <p:nvPr>
            <p:ph type="title"/>
          </p:nvPr>
        </p:nvSpPr>
        <p:spPr>
          <a:xfrm>
            <a:off x="1835696" y="260648"/>
            <a:ext cx="6589199" cy="1280890"/>
          </a:xfrm>
        </p:spPr>
        <p:txBody>
          <a:bodyPr/>
          <a:lstStyle/>
          <a:p>
            <a:r>
              <a:rPr lang="pt-BR" dirty="0"/>
              <a:t>Revisão da literatura</a:t>
            </a:r>
          </a:p>
        </p:txBody>
      </p:sp>
      <p:sp>
        <p:nvSpPr>
          <p:cNvPr id="5" name="Espaço Reservado para Conteúdo 4">
            <a:extLst>
              <a:ext uri="{FF2B5EF4-FFF2-40B4-BE49-F238E27FC236}">
                <a16:creationId xmlns:a16="http://schemas.microsoft.com/office/drawing/2014/main" id="{47C29711-F24B-4D8B-BD10-17CC5AE2993D}"/>
              </a:ext>
            </a:extLst>
          </p:cNvPr>
          <p:cNvSpPr>
            <a:spLocks noGrp="1"/>
          </p:cNvSpPr>
          <p:nvPr>
            <p:ph idx="1"/>
          </p:nvPr>
        </p:nvSpPr>
        <p:spPr>
          <a:xfrm>
            <a:off x="1248848" y="1016732"/>
            <a:ext cx="7355600" cy="4824536"/>
          </a:xfrm>
        </p:spPr>
        <p:txBody>
          <a:bodyPr>
            <a:normAutofit/>
          </a:bodyPr>
          <a:lstStyle/>
          <a:p>
            <a:pPr marL="0" indent="0">
              <a:buNone/>
            </a:pPr>
            <a:r>
              <a:rPr lang="pt-BR" dirty="0"/>
              <a:t>A revisão da literatura </a:t>
            </a:r>
            <a:r>
              <a:rPr lang="pt-BR" b="1" dirty="0"/>
              <a:t>deverá responder </a:t>
            </a:r>
            <a:r>
              <a:rPr lang="pt-BR" dirty="0"/>
              <a:t>às seguintes questões:</a:t>
            </a:r>
          </a:p>
          <a:p>
            <a:r>
              <a:rPr lang="pt-BR" dirty="0"/>
              <a:t>Quem já escreveu e o que já foi publicado sobre o assunto?</a:t>
            </a:r>
          </a:p>
          <a:p>
            <a:r>
              <a:rPr lang="pt-BR" dirty="0"/>
              <a:t>Que aspectos já foram abordados?</a:t>
            </a:r>
          </a:p>
          <a:p>
            <a:r>
              <a:rPr lang="pt-BR" dirty="0"/>
              <a:t>Quais são as lacunas existentes na literatura?</a:t>
            </a:r>
          </a:p>
          <a:p>
            <a:pPr marL="0" indent="0">
              <a:buNone/>
            </a:pPr>
            <a:endParaRPr lang="pt-BR" dirty="0"/>
          </a:p>
          <a:p>
            <a:pPr marL="0" indent="0">
              <a:buNone/>
            </a:pPr>
            <a:r>
              <a:rPr lang="pt-BR" dirty="0"/>
              <a:t>A revisão da literatura </a:t>
            </a:r>
            <a:r>
              <a:rPr lang="pt-BR" b="1" dirty="0"/>
              <a:t>serve para</a:t>
            </a:r>
            <a:r>
              <a:rPr lang="pt-BR" dirty="0"/>
              <a:t>:</a:t>
            </a:r>
          </a:p>
          <a:p>
            <a:r>
              <a:rPr lang="pt-BR" dirty="0"/>
              <a:t>Reconhecer e dar crédito à criação intelectual de outros autores. É uma questão ética</a:t>
            </a:r>
          </a:p>
          <a:p>
            <a:r>
              <a:rPr lang="pt-BR" dirty="0"/>
              <a:t>Indicar que está familiarizado com conhecimento prévio da área</a:t>
            </a:r>
          </a:p>
          <a:p>
            <a:r>
              <a:rPr lang="pt-BR" dirty="0"/>
              <a:t>Reportar e avaliar o conhecimento produzido em pesquisas prévias, destacando conceitos, procedimentos, resultados, discussões e conclusões relevantes para o trabalho</a:t>
            </a:r>
          </a:p>
          <a:p>
            <a:pPr marL="0" indent="0">
              <a:buNone/>
            </a:pPr>
            <a:endParaRPr lang="pt-BR" dirty="0"/>
          </a:p>
        </p:txBody>
      </p:sp>
    </p:spTree>
    <p:extLst>
      <p:ext uri="{BB962C8B-B14F-4D97-AF65-F5344CB8AC3E}">
        <p14:creationId xmlns:p14="http://schemas.microsoft.com/office/powerpoint/2010/main" val="112595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04D2D-9DDD-4249-9CB7-9A421A83CC76}"/>
              </a:ext>
            </a:extLst>
          </p:cNvPr>
          <p:cNvSpPr>
            <a:spLocks noGrp="1"/>
          </p:cNvSpPr>
          <p:nvPr>
            <p:ph type="title"/>
          </p:nvPr>
        </p:nvSpPr>
        <p:spPr/>
        <p:txBody>
          <a:bodyPr/>
          <a:lstStyle/>
          <a:p>
            <a:r>
              <a:rPr lang="pt-BR" dirty="0"/>
              <a:t>Revisão da literatura</a:t>
            </a:r>
          </a:p>
        </p:txBody>
      </p:sp>
      <p:sp>
        <p:nvSpPr>
          <p:cNvPr id="3" name="Espaço Reservado para Conteúdo 2">
            <a:extLst>
              <a:ext uri="{FF2B5EF4-FFF2-40B4-BE49-F238E27FC236}">
                <a16:creationId xmlns:a16="http://schemas.microsoft.com/office/drawing/2014/main" id="{236D830A-F3E4-4526-AB72-0C141DC72BD5}"/>
              </a:ext>
            </a:extLst>
          </p:cNvPr>
          <p:cNvSpPr>
            <a:spLocks noGrp="1"/>
          </p:cNvSpPr>
          <p:nvPr>
            <p:ph idx="1"/>
          </p:nvPr>
        </p:nvSpPr>
        <p:spPr>
          <a:xfrm>
            <a:off x="1942415" y="1556792"/>
            <a:ext cx="6591985" cy="4354430"/>
          </a:xfrm>
        </p:spPr>
        <p:txBody>
          <a:bodyPr/>
          <a:lstStyle/>
          <a:p>
            <a:pPr>
              <a:lnSpc>
                <a:spcPct val="150000"/>
              </a:lnSpc>
            </a:pPr>
            <a:r>
              <a:rPr lang="pt-BR" dirty="0"/>
              <a:t>Na revisão da literatura é necessário fazer com que os autores que você cita dialoguem entre si, tendo você como mediador, já que todas as pesquisas prévias reportadas na sua revisão devem ter sido selecionadas porque, por alguma razão, são relevantes para seu trabalho. Em função disso, nessa mediação, você poderá explicar porque as cita e em que medida contribuem para sua pesquisa.</a:t>
            </a:r>
          </a:p>
        </p:txBody>
      </p:sp>
    </p:spTree>
    <p:extLst>
      <p:ext uri="{BB962C8B-B14F-4D97-AF65-F5344CB8AC3E}">
        <p14:creationId xmlns:p14="http://schemas.microsoft.com/office/powerpoint/2010/main" val="4287037761"/>
      </p:ext>
    </p:extLst>
  </p:cSld>
  <p:clrMapOvr>
    <a:masterClrMapping/>
  </p:clrMapOvr>
</p:sld>
</file>

<file path=ppt/theme/theme1.xml><?xml version="1.0" encoding="utf-8"?>
<a:theme xmlns:a="http://schemas.openxmlformats.org/drawingml/2006/main" name="Cacho">
  <a:themeElements>
    <a:clrScheme name="Laranja Amare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8FF1102BDD21C4895612862EFA9ABE0" ma:contentTypeVersion="0" ma:contentTypeDescription="Crie um novo documento." ma:contentTypeScope="" ma:versionID="edff83e2d48c4ae71c678c405b2a8c7b">
  <xsd:schema xmlns:xsd="http://www.w3.org/2001/XMLSchema" xmlns:xs="http://www.w3.org/2001/XMLSchema" xmlns:p="http://schemas.microsoft.com/office/2006/metadata/properties" targetNamespace="http://schemas.microsoft.com/office/2006/metadata/properties" ma:root="true" ma:fieldsID="978f746c3a1c47dbaea02d3be93aa9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3D5B3C-1347-4946-A5C9-0262D0A889E7}"/>
</file>

<file path=customXml/itemProps2.xml><?xml version="1.0" encoding="utf-8"?>
<ds:datastoreItem xmlns:ds="http://schemas.openxmlformats.org/officeDocument/2006/customXml" ds:itemID="{6B33E5D0-45C2-40C1-933F-547CB68F16C8}"/>
</file>

<file path=customXml/itemProps3.xml><?xml version="1.0" encoding="utf-8"?>
<ds:datastoreItem xmlns:ds="http://schemas.openxmlformats.org/officeDocument/2006/customXml" ds:itemID="{C29FF236-D1B6-4A8A-B1D4-C035CD99A298}"/>
</file>

<file path=docProps/app.xml><?xml version="1.0" encoding="utf-8"?>
<Properties xmlns="http://schemas.openxmlformats.org/officeDocument/2006/extended-properties" xmlns:vt="http://schemas.openxmlformats.org/officeDocument/2006/docPropsVTypes">
  <Template>Wisp</Template>
  <TotalTime>2390</TotalTime>
  <Words>4747</Words>
  <Application>Microsoft Office PowerPoint</Application>
  <PresentationFormat>Apresentação na tela (4:3)</PresentationFormat>
  <Paragraphs>284</Paragraphs>
  <Slides>54</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54</vt:i4>
      </vt:variant>
    </vt:vector>
  </HeadingPairs>
  <TitlesOfParts>
    <vt:vector size="60" baseType="lpstr">
      <vt:lpstr>Arial</vt:lpstr>
      <vt:lpstr>Calibri</vt:lpstr>
      <vt:lpstr>Century Gothic</vt:lpstr>
      <vt:lpstr>Helvetica</vt:lpstr>
      <vt:lpstr>Wingdings 3</vt:lpstr>
      <vt:lpstr>Cacho</vt:lpstr>
      <vt:lpstr>Trabalho de Conclusão de Curso - ABNT</vt:lpstr>
      <vt:lpstr>Apresentação</vt:lpstr>
      <vt:lpstr>Etapas de desenvolvimento do trabalho</vt:lpstr>
      <vt:lpstr>Pesquisa Bibliográfica</vt:lpstr>
      <vt:lpstr>Durante a pesquisa bibliográfica</vt:lpstr>
      <vt:lpstr>Fases da Pesquisa Bibliográfica</vt:lpstr>
      <vt:lpstr>Como selecionar o assunto e delimitar o tema</vt:lpstr>
      <vt:lpstr>Revisão da literatura</vt:lpstr>
      <vt:lpstr>Revisão da literatura</vt:lpstr>
      <vt:lpstr>Revisão da literatura</vt:lpstr>
      <vt:lpstr>Normalização</vt:lpstr>
      <vt:lpstr>NBRs usadas no TCC </vt:lpstr>
      <vt:lpstr>Plágio</vt:lpstr>
      <vt:lpstr>Algumas ferramentas que identificam plágio</vt:lpstr>
      <vt:lpstr>Estrutura dos trabalhos acadêmicos científicos</vt:lpstr>
      <vt:lpstr>Apresentação do PowerPoint</vt:lpstr>
      <vt:lpstr>Capa do trabalho</vt:lpstr>
      <vt:lpstr>Elementos pré-textuais</vt:lpstr>
      <vt:lpstr>Folha de rosto</vt:lpstr>
      <vt:lpstr>Folha de aprovação, Dedicatória, Folha de agradecimentos</vt:lpstr>
      <vt:lpstr>Resumo</vt:lpstr>
      <vt:lpstr>Resumo</vt:lpstr>
      <vt:lpstr>Palavras-chave</vt:lpstr>
      <vt:lpstr>Apresentação do PowerPoint</vt:lpstr>
      <vt:lpstr>Abstract</vt:lpstr>
      <vt:lpstr>Listas</vt:lpstr>
      <vt:lpstr>Sumário</vt:lpstr>
      <vt:lpstr>Elementos textuais</vt:lpstr>
      <vt:lpstr>Introdução</vt:lpstr>
      <vt:lpstr>Desenvolvimento</vt:lpstr>
      <vt:lpstr>Conclusão</vt:lpstr>
      <vt:lpstr>Elementos pós-textuais</vt:lpstr>
      <vt:lpstr>Referências</vt:lpstr>
      <vt:lpstr>Referências</vt:lpstr>
      <vt:lpstr>Exemplos de Referências</vt:lpstr>
      <vt:lpstr>Glossário, Anexo e Apêndice</vt:lpstr>
      <vt:lpstr>Gerenciadores de referência</vt:lpstr>
      <vt:lpstr>Algumas definições baseadas na ABNT</vt:lpstr>
      <vt:lpstr>Apresentação de citações</vt:lpstr>
      <vt:lpstr>Alguns exemplos de citação</vt:lpstr>
      <vt:lpstr>Apresentação do PowerPoint</vt:lpstr>
      <vt:lpstr>Alguns exemplos de citação</vt:lpstr>
      <vt:lpstr>Alguns exemplos de citação Citação: mais de 4 linhas</vt:lpstr>
      <vt:lpstr>Alguns exemplos de citação</vt:lpstr>
      <vt:lpstr>Alguns exemplos de citação</vt:lpstr>
      <vt:lpstr>Alguns exemplos de citação</vt:lpstr>
      <vt:lpstr>Alguns exemplos de citação</vt:lpstr>
      <vt:lpstr>Notas de rodapé</vt:lpstr>
      <vt:lpstr>Ilustrações: Desenho, esquema, fluxograma, fotografia, gráfico, mapa, organograma, planta, quadro, retrato, figura, imagem, entre outros</vt:lpstr>
      <vt:lpstr>Apresentação do PowerPoint</vt:lpstr>
      <vt:lpstr>Apresentação do PowerPoint</vt:lpstr>
      <vt:lpstr>Apresentação do Trabalho</vt:lpstr>
      <vt:lpstr>Apresentação do Trabalho</vt:lpstr>
      <vt:lpstr>Apresentação do Trabalho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do Trabalho de Conclusão      DICAS</dc:title>
  <dc:creator>MCRIS ARANDA</dc:creator>
  <cp:lastModifiedBy>MCRIS ARANDA</cp:lastModifiedBy>
  <cp:revision>95</cp:revision>
  <dcterms:created xsi:type="dcterms:W3CDTF">2020-04-08T14:29:44Z</dcterms:created>
  <dcterms:modified xsi:type="dcterms:W3CDTF">2020-04-14T01:04:04Z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0x01010098FF1102BDD21C4895612862EFA9ABE0</vt:lpwstr>
  </property>
</Properties>
</file>