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258" r:id="rId3"/>
    <p:sldId id="260" r:id="rId4"/>
    <p:sldId id="261" r:id="rId5"/>
    <p:sldId id="262" r:id="rId6"/>
    <p:sldId id="263" r:id="rId7"/>
    <p:sldId id="265" r:id="rId8"/>
    <p:sldId id="264" r:id="rId9"/>
    <p:sldId id="266" r:id="rId10"/>
    <p:sldId id="283" r:id="rId11"/>
    <p:sldId id="284"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362"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27D7C-12E1-4306-85F6-F7C9A644FE29}" type="datetimeFigureOut">
              <a:rPr lang="en-US" smtClean="0"/>
              <a:pPr/>
              <a:t>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7D814-3F53-41B7-9D30-E92D005F64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C7A946A-5B60-47A3-8995-739996FD6A49}" type="datetime1">
              <a:rPr lang="en-US" smtClean="0"/>
              <a:pPr/>
              <a:t>1/23/2016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231252-BD11-4F75-823B-086647A1F10D}" type="datetime1">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F74CB6-74D0-4E72-93DD-0917BBC27D66}" type="datetime1">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EF3E71-62C8-4654-93AC-3A61F436C9A8}" type="datetime1">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B5A665-C7EE-4AB2-B4B8-FD7C4F9DAB9D}" type="datetime1">
              <a:rPr lang="en-US" smtClean="0"/>
              <a:pPr/>
              <a:t>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D628D5-3FE6-45E7-9601-F724FEBD56F0}" type="datetime1">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6C2CD74-0FE1-4C78-897D-760FE30B70A7}" type="datetime1">
              <a:rPr lang="en-US" smtClean="0"/>
              <a:pPr/>
              <a:t>1/23/2016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9C40411-EA7B-4EAB-98C2-C8C44FF0612D}" type="datetime1">
              <a:rPr lang="en-US" smtClean="0"/>
              <a:pPr/>
              <a:t>1/23/2016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57516-4D3E-417D-BFB1-FF5193455BA1}" type="datetime1">
              <a:rPr lang="en-US" smtClean="0"/>
              <a:pPr/>
              <a:t>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90B27B-8904-4279-9302-74B705EC7194}" type="datetime1">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FDC7F7-5026-4E03-996B-4188D027A3C6}" type="datetime1">
              <a:rPr lang="en-US" smtClean="0"/>
              <a:pPr/>
              <a:t>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A496C47-1DA2-4E19-8EBF-5D8F86BAAEBD}" type="datetime1">
              <a:rPr lang="en-US" smtClean="0"/>
              <a:pPr/>
              <a:t>1/23/2016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Engineering</a:t>
            </a:r>
            <a:endParaRPr lang="en-US" dirty="0"/>
          </a:p>
        </p:txBody>
      </p:sp>
      <p:sp>
        <p:nvSpPr>
          <p:cNvPr id="3" name="Subtitle 2"/>
          <p:cNvSpPr>
            <a:spLocks noGrp="1"/>
          </p:cNvSpPr>
          <p:nvPr>
            <p:ph type="subTitle" idx="1"/>
          </p:nvPr>
        </p:nvSpPr>
        <p:spPr>
          <a:xfrm>
            <a:off x="457200" y="3899938"/>
            <a:ext cx="5791200" cy="1752600"/>
          </a:xfrm>
        </p:spPr>
        <p:txBody>
          <a:bodyPr>
            <a:normAutofit/>
          </a:bodyPr>
          <a:lstStyle/>
          <a:p>
            <a:r>
              <a:rPr lang="en-US" sz="4000" dirty="0" smtClean="0"/>
              <a:t>Elicitation Techniques</a:t>
            </a:r>
            <a:endParaRPr lang="en-US" sz="4000" b="1" i="1" dirty="0">
              <a:latin typeface="Arial Narrow"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Ethnography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Comes from anthropology, literally means "writing the culture" </a:t>
            </a:r>
          </a:p>
          <a:p>
            <a:r>
              <a:rPr lang="en-US" dirty="0" smtClean="0"/>
              <a:t>Essentially seeks to explore the human factors and social organization of activities Understand work </a:t>
            </a:r>
          </a:p>
          <a:p>
            <a:pPr lvl="1"/>
            <a:r>
              <a:rPr lang="en-US" dirty="0" smtClean="0"/>
              <a:t>Studies have shown that work is often richer and more complex than is suggested by simple models derived from interviews </a:t>
            </a:r>
          </a:p>
          <a:p>
            <a:r>
              <a:rPr lang="en-US" dirty="0" smtClean="0"/>
              <a:t>Social scientists are trained in observation and work analysis</a:t>
            </a:r>
          </a:p>
          <a:p>
            <a:r>
              <a:rPr lang="en-US" dirty="0" smtClean="0"/>
              <a:t>Discoveries are made by observation and analysis, workers are not asked to explain what they do </a:t>
            </a:r>
          </a:p>
          <a:p>
            <a:pPr lvl="1"/>
            <a:r>
              <a:rPr lang="en-US" dirty="0" smtClean="0"/>
              <a:t>Collect what is ordinary/what is it that people do (aim at making the implicit explicit) </a:t>
            </a:r>
          </a:p>
          <a:p>
            <a:pPr lvl="1"/>
            <a:r>
              <a:rPr lang="en-US" dirty="0" smtClean="0"/>
              <a:t>Study the context of work and watch work being done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1066800"/>
          </a:xfrm>
        </p:spPr>
        <p:txBody>
          <a:bodyPr/>
          <a:lstStyle/>
          <a:p>
            <a:r>
              <a:rPr lang="en-US" dirty="0" smtClean="0"/>
              <a:t>Cont …</a:t>
            </a:r>
            <a:endParaRPr lang="en-US" dirty="0"/>
          </a:p>
        </p:txBody>
      </p:sp>
      <p:sp>
        <p:nvSpPr>
          <p:cNvPr id="3" name="Content Placeholder 2"/>
          <p:cNvSpPr>
            <a:spLocks noGrp="1"/>
          </p:cNvSpPr>
          <p:nvPr>
            <p:ph idx="1"/>
          </p:nvPr>
        </p:nvSpPr>
        <p:spPr>
          <a:xfrm>
            <a:off x="457200" y="1828800"/>
            <a:ext cx="8229600" cy="4745736"/>
          </a:xfrm>
        </p:spPr>
        <p:txBody>
          <a:bodyPr/>
          <a:lstStyle/>
          <a:p>
            <a:r>
              <a:rPr lang="en-US" dirty="0" smtClean="0"/>
              <a:t>Useful to discover for example </a:t>
            </a:r>
          </a:p>
          <a:p>
            <a:r>
              <a:rPr lang="en-US" dirty="0" smtClean="0"/>
              <a:t>What does a nuclear technician do during the day? </a:t>
            </a:r>
          </a:p>
          <a:p>
            <a:r>
              <a:rPr lang="en-US" dirty="0" smtClean="0"/>
              <a:t>What does his workspace look like? </a:t>
            </a:r>
          </a:p>
          <a:p>
            <a:r>
              <a:rPr lang="en-US" dirty="0" smtClean="0"/>
              <a:t>Less useful to explore political factors </a:t>
            </a:r>
          </a:p>
          <a:p>
            <a:r>
              <a:rPr lang="en-US" dirty="0" smtClean="0"/>
              <a:t>Workers are aware of the presence of an outside observer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Questionnaires  </a:t>
            </a:r>
            <a:endParaRPr lang="en-US" sz="3200" dirty="0"/>
          </a:p>
        </p:txBody>
      </p:sp>
      <p:sp>
        <p:nvSpPr>
          <p:cNvPr id="3" name="Content Placeholder 2"/>
          <p:cNvSpPr>
            <a:spLocks noGrp="1"/>
          </p:cNvSpPr>
          <p:nvPr>
            <p:ph idx="1"/>
          </p:nvPr>
        </p:nvSpPr>
        <p:spPr/>
        <p:txBody>
          <a:bodyPr/>
          <a:lstStyle/>
          <a:p>
            <a:r>
              <a:rPr lang="en-US" dirty="0" smtClean="0"/>
              <a:t>Based on what you know now –the results of observation </a:t>
            </a:r>
          </a:p>
          <a:p>
            <a:r>
              <a:rPr lang="en-US" dirty="0" smtClean="0"/>
              <a:t>To answer questions that need comparison or corroboration (confirmation) </a:t>
            </a:r>
          </a:p>
          <a:p>
            <a:r>
              <a:rPr lang="en-US" dirty="0" smtClean="0"/>
              <a:t>To obtain some statistics from a large number of users (look for statistical significance!), e.g.: </a:t>
            </a:r>
          </a:p>
          <a:p>
            <a:r>
              <a:rPr lang="en-US" dirty="0" smtClean="0"/>
              <a:t>How often do you use feature X? </a:t>
            </a:r>
          </a:p>
          <a:p>
            <a:r>
              <a:rPr lang="en-US" dirty="0" smtClean="0"/>
              <a:t>What are the three features you would most like to see?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a:t>
            </a:r>
            <a:endParaRPr lang="en-US" dirty="0"/>
          </a:p>
        </p:txBody>
      </p:sp>
      <p:sp>
        <p:nvSpPr>
          <p:cNvPr id="3" name="Content Placeholder 2"/>
          <p:cNvSpPr>
            <a:spLocks noGrp="1"/>
          </p:cNvSpPr>
          <p:nvPr>
            <p:ph idx="1"/>
          </p:nvPr>
        </p:nvSpPr>
        <p:spPr/>
        <p:txBody>
          <a:bodyPr/>
          <a:lstStyle/>
          <a:p>
            <a:r>
              <a:rPr lang="en-US" dirty="0" smtClean="0"/>
              <a:t>After getting a better idea of what is to be done, probably some questions require more detailed answers </a:t>
            </a:r>
          </a:p>
          <a:p>
            <a:r>
              <a:rPr lang="en-US" dirty="0" smtClean="0"/>
              <a:t>You will not be wasting other people's time or your own</a:t>
            </a:r>
          </a:p>
          <a:p>
            <a:r>
              <a:rPr lang="en-US" dirty="0" smtClean="0"/>
              <a:t>This is very </a:t>
            </a:r>
            <a:r>
              <a:rPr lang="en-US" dirty="0" err="1" smtClean="0"/>
              <a:t>labour</a:t>
            </a:r>
            <a:r>
              <a:rPr lang="en-US" dirty="0" smtClean="0"/>
              <a:t> intensive!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lnSpcReduction="10000"/>
          </a:bodyPr>
          <a:lstStyle/>
          <a:p>
            <a:r>
              <a:rPr lang="en-US" dirty="0" smtClean="0"/>
              <a:t>Requires preparation and good communication management </a:t>
            </a:r>
          </a:p>
          <a:p>
            <a:pPr lvl="1"/>
            <a:r>
              <a:rPr lang="en-US" dirty="0" smtClean="0"/>
              <a:t>Achieve interview objectives without preventing the exploration of promising leads </a:t>
            </a:r>
          </a:p>
          <a:p>
            <a:r>
              <a:rPr lang="en-US" dirty="0" smtClean="0"/>
              <a:t>Interview as many stakeholders as possible </a:t>
            </a:r>
          </a:p>
          <a:p>
            <a:r>
              <a:rPr lang="en-US" dirty="0" smtClean="0"/>
              <a:t>Not just clients and users </a:t>
            </a:r>
          </a:p>
          <a:p>
            <a:pPr lvl="1"/>
            <a:r>
              <a:rPr lang="en-US" dirty="0" smtClean="0"/>
              <a:t>Ask problem-oriented questions </a:t>
            </a:r>
          </a:p>
          <a:p>
            <a:pPr lvl="1"/>
            <a:r>
              <a:rPr lang="en-US" dirty="0" smtClean="0"/>
              <a:t>Ask about specific details, but… </a:t>
            </a:r>
          </a:p>
          <a:p>
            <a:pPr lvl="1"/>
            <a:r>
              <a:rPr lang="en-US" dirty="0" smtClean="0"/>
              <a:t>Detailed and solution-specific questions may miss the stakeholder’s real requirements. Example: </a:t>
            </a:r>
          </a:p>
          <a:p>
            <a:pPr lvl="2"/>
            <a:r>
              <a:rPr lang="en-US" dirty="0" smtClean="0"/>
              <a:t>Would you like Word 2007, Excel 2007 or both?</a:t>
            </a:r>
          </a:p>
          <a:p>
            <a:pPr lvl="2">
              <a:buNone/>
            </a:pPr>
            <a:r>
              <a:rPr lang="en-US" dirty="0" smtClean="0"/>
              <a:t>    vs. </a:t>
            </a:r>
          </a:p>
          <a:p>
            <a:pPr lvl="2"/>
            <a:r>
              <a:rPr lang="en-US" dirty="0" smtClean="0"/>
              <a:t>Would you like to do word processing, computations, or both?</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–Objectives and Process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Three main objectives: </a:t>
            </a:r>
          </a:p>
          <a:p>
            <a:pPr lvl="1"/>
            <a:r>
              <a:rPr lang="en-US" dirty="0" smtClean="0">
                <a:solidFill>
                  <a:srgbClr val="FF0000"/>
                </a:solidFill>
              </a:rPr>
              <a:t>Record</a:t>
            </a:r>
            <a:r>
              <a:rPr lang="en-US" dirty="0" smtClean="0"/>
              <a:t> information to be used as input to requirements analysis and modeling </a:t>
            </a:r>
          </a:p>
          <a:p>
            <a:pPr lvl="1"/>
            <a:r>
              <a:rPr lang="en-US" dirty="0" smtClean="0">
                <a:solidFill>
                  <a:srgbClr val="FF0000"/>
                </a:solidFill>
              </a:rPr>
              <a:t>Discover</a:t>
            </a:r>
            <a:r>
              <a:rPr lang="en-US" dirty="0" smtClean="0"/>
              <a:t> information  from interviewee accurately and efficiently </a:t>
            </a:r>
          </a:p>
          <a:p>
            <a:pPr lvl="1"/>
            <a:r>
              <a:rPr lang="en-US" dirty="0" smtClean="0">
                <a:solidFill>
                  <a:srgbClr val="FF0000"/>
                </a:solidFill>
              </a:rPr>
              <a:t>Reassure</a:t>
            </a:r>
            <a:r>
              <a:rPr lang="en-US" dirty="0" smtClean="0"/>
              <a:t> interviewee that his/her understanding of the topic has been explored, listened to, and valued </a:t>
            </a:r>
          </a:p>
          <a:p>
            <a:r>
              <a:rPr lang="en-US" dirty="0" smtClean="0"/>
              <a:t>Process consists of four important steps: </a:t>
            </a:r>
          </a:p>
          <a:p>
            <a:r>
              <a:rPr lang="en-US" dirty="0" smtClean="0"/>
              <a:t>Planning and preparation </a:t>
            </a:r>
          </a:p>
          <a:p>
            <a:r>
              <a:rPr lang="en-US" dirty="0" smtClean="0"/>
              <a:t>Interview session </a:t>
            </a:r>
          </a:p>
          <a:p>
            <a:r>
              <a:rPr lang="en-US" dirty="0" smtClean="0"/>
              <a:t>Consolidation of information </a:t>
            </a:r>
          </a:p>
          <a:p>
            <a:r>
              <a:rPr lang="en-US" dirty="0" smtClean="0"/>
              <a:t>Follow-up </a:t>
            </a:r>
          </a:p>
          <a:p>
            <a:r>
              <a:rPr lang="en-US" dirty="0" smtClean="0"/>
              <a:t>Many strategies for questioning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Interviews –Planning and Preparation</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Important to plan and prepare interviews </a:t>
            </a:r>
          </a:p>
          <a:p>
            <a:pPr lvl="1"/>
            <a:r>
              <a:rPr lang="en-US" dirty="0" smtClean="0"/>
              <a:t>Set goals and objectives for the interview</a:t>
            </a:r>
          </a:p>
          <a:p>
            <a:pPr lvl="1"/>
            <a:r>
              <a:rPr lang="en-US" dirty="0" smtClean="0"/>
              <a:t>Acquire background knowledge of the subject matter to conduct an effective interview </a:t>
            </a:r>
          </a:p>
          <a:p>
            <a:pPr lvl="2"/>
            <a:r>
              <a:rPr lang="en-US" dirty="0" smtClean="0"/>
              <a:t>About the domain (vocabulary, problems...) but also about the interviewee (work tasks, attitude...) </a:t>
            </a:r>
          </a:p>
          <a:p>
            <a:pPr lvl="1"/>
            <a:r>
              <a:rPr lang="en-US" dirty="0" smtClean="0"/>
              <a:t>Prepare questions in advance, by subject </a:t>
            </a:r>
          </a:p>
          <a:p>
            <a:pPr lvl="1"/>
            <a:r>
              <a:rPr lang="en-US" dirty="0" smtClean="0"/>
              <a:t>Organize the environment for conducting an effective interview </a:t>
            </a:r>
          </a:p>
          <a:p>
            <a:pPr lvl="2"/>
            <a:r>
              <a:rPr lang="en-US" dirty="0" smtClean="0"/>
              <a:t>Determine how the elicitation notes will be taken (manually, audio, video, by whom…)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–Session</a:t>
            </a:r>
            <a:endParaRPr lang="en-US" dirty="0"/>
          </a:p>
        </p:txBody>
      </p:sp>
      <p:sp>
        <p:nvSpPr>
          <p:cNvPr id="3" name="Content Placeholder 2"/>
          <p:cNvSpPr>
            <a:spLocks noGrp="1"/>
          </p:cNvSpPr>
          <p:nvPr>
            <p:ph idx="1"/>
          </p:nvPr>
        </p:nvSpPr>
        <p:spPr/>
        <p:txBody>
          <a:bodyPr/>
          <a:lstStyle/>
          <a:p>
            <a:r>
              <a:rPr lang="en-US" dirty="0" smtClean="0"/>
              <a:t>Make the interviewee comfortable and confident </a:t>
            </a:r>
          </a:p>
          <a:p>
            <a:r>
              <a:rPr lang="en-US" dirty="0" smtClean="0"/>
              <a:t>Be polite and respectful! </a:t>
            </a:r>
          </a:p>
          <a:p>
            <a:r>
              <a:rPr lang="en-US" dirty="0" smtClean="0"/>
              <a:t>Adjust to the interviewee </a:t>
            </a:r>
          </a:p>
          <a:p>
            <a:pPr lvl="1"/>
            <a:r>
              <a:rPr lang="en-US" dirty="0" smtClean="0"/>
              <a:t>You have your goals –be persistent but flexible </a:t>
            </a:r>
          </a:p>
          <a:p>
            <a:r>
              <a:rPr lang="en-US" dirty="0" smtClean="0"/>
              <a:t>Interview several people at once to create synergy </a:t>
            </a:r>
          </a:p>
          <a:p>
            <a:r>
              <a:rPr lang="en-US" dirty="0" smtClean="0"/>
              <a:t>Try to detect political aspects as they may influence the said and the unsaid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–Elicitation Notes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Revise and complete the elicitation notes after the interview </a:t>
            </a:r>
          </a:p>
          <a:p>
            <a:pPr lvl="1"/>
            <a:r>
              <a:rPr lang="en-US" dirty="0" smtClean="0"/>
              <a:t>Needs to be done soon after because one forgets the details (and everything else) </a:t>
            </a:r>
          </a:p>
          <a:p>
            <a:r>
              <a:rPr lang="en-US" dirty="0" smtClean="0"/>
              <a:t>Identify inconsistencies and address them in a follow-up interview or by email </a:t>
            </a:r>
          </a:p>
          <a:p>
            <a:r>
              <a:rPr lang="en-US" dirty="0" smtClean="0"/>
              <a:t>Keep all diagrams, charts, models created during the discussions </a:t>
            </a:r>
          </a:p>
          <a:p>
            <a:r>
              <a:rPr lang="en-US" dirty="0" smtClean="0"/>
              <a:t>You are learning, so be precise </a:t>
            </a:r>
          </a:p>
          <a:p>
            <a:pPr lvl="1"/>
            <a:r>
              <a:rPr lang="en-US" dirty="0" smtClean="0"/>
              <a:t>Pay attention to terminology </a:t>
            </a:r>
          </a:p>
          <a:p>
            <a:pPr lvl="1"/>
            <a:r>
              <a:rPr lang="en-US" dirty="0" smtClean="0"/>
              <a:t>Use the interviewee’s terminology </a:t>
            </a:r>
          </a:p>
          <a:p>
            <a:pPr lvl="1"/>
            <a:r>
              <a:rPr lang="en-US" dirty="0" smtClean="0"/>
              <a:t>Identify synonyms </a:t>
            </a:r>
          </a:p>
          <a:p>
            <a:pPr lvl="1"/>
            <a:r>
              <a:rPr lang="en-US" dirty="0" smtClean="0"/>
              <a:t>Create a glossary if necessary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Interviewing Mistakes</a:t>
            </a:r>
            <a:endParaRPr lang="en-US" dirty="0"/>
          </a:p>
        </p:txBody>
      </p:sp>
      <p:sp>
        <p:nvSpPr>
          <p:cNvPr id="3" name="Content Placeholder 2"/>
          <p:cNvSpPr>
            <a:spLocks noGrp="1"/>
          </p:cNvSpPr>
          <p:nvPr>
            <p:ph idx="1"/>
          </p:nvPr>
        </p:nvSpPr>
        <p:spPr/>
        <p:txBody>
          <a:bodyPr>
            <a:normAutofit fontScale="92500"/>
          </a:bodyPr>
          <a:lstStyle/>
          <a:p>
            <a:r>
              <a:rPr lang="en-US" dirty="0" smtClean="0"/>
              <a:t>Not interviewing all of the right people </a:t>
            </a:r>
          </a:p>
          <a:p>
            <a:pPr lvl="1"/>
            <a:r>
              <a:rPr lang="en-US" dirty="0" smtClean="0"/>
              <a:t>Different points of view of stakeholders </a:t>
            </a:r>
          </a:p>
          <a:p>
            <a:r>
              <a:rPr lang="en-US" dirty="0" smtClean="0"/>
              <a:t>Asking direct questions too early </a:t>
            </a:r>
          </a:p>
          <a:p>
            <a:pPr lvl="1"/>
            <a:r>
              <a:rPr lang="en-US" dirty="0" smtClean="0"/>
              <a:t>E.g., design of a transportation system: </a:t>
            </a:r>
          </a:p>
          <a:p>
            <a:pPr lvl="2"/>
            <a:r>
              <a:rPr lang="en-US" dirty="0" smtClean="0"/>
              <a:t>How much horsepower do you need? (direct) </a:t>
            </a:r>
          </a:p>
          <a:p>
            <a:pPr lvl="2"/>
            <a:r>
              <a:rPr lang="en-US" dirty="0" smtClean="0"/>
              <a:t>How many passengers? How far? How fast? (indirect) </a:t>
            </a:r>
          </a:p>
          <a:p>
            <a:pPr lvl="1"/>
            <a:r>
              <a:rPr lang="en-US" dirty="0" smtClean="0"/>
              <a:t>E.g., camera design for novice photographer:</a:t>
            </a:r>
          </a:p>
          <a:p>
            <a:pPr lvl="2"/>
            <a:r>
              <a:rPr lang="en-US" dirty="0" smtClean="0"/>
              <a:t>How important is control over shutter speed and aperture? (direct) </a:t>
            </a:r>
          </a:p>
          <a:p>
            <a:pPr lvl="2"/>
            <a:r>
              <a:rPr lang="en-US" dirty="0" smtClean="0"/>
              <a:t>Will you be taking action shots, still shots, or both? (indirect)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r>
              <a:rPr lang="en-US" sz="2000" dirty="0" smtClean="0"/>
              <a:t>Elicitation Techniques</a:t>
            </a:r>
          </a:p>
          <a:p>
            <a:pPr lvl="1"/>
            <a:r>
              <a:rPr lang="en-US" sz="1800" dirty="0" smtClean="0"/>
              <a:t> Analysis of Existing Systems</a:t>
            </a:r>
          </a:p>
          <a:p>
            <a:pPr lvl="1"/>
            <a:r>
              <a:rPr lang="en-US" sz="1800" dirty="0" smtClean="0"/>
              <a:t> Documentation, Observation, and Ethnography </a:t>
            </a:r>
          </a:p>
          <a:p>
            <a:pPr lvl="1"/>
            <a:r>
              <a:rPr lang="en-US" sz="1800" dirty="0" smtClean="0"/>
              <a:t>Interviews</a:t>
            </a:r>
          </a:p>
          <a:p>
            <a:pPr lvl="1"/>
            <a:r>
              <a:rPr lang="en-US" sz="1800" dirty="0" smtClean="0"/>
              <a:t> Brainstorming </a:t>
            </a:r>
          </a:p>
          <a:p>
            <a:pPr lvl="1"/>
            <a:r>
              <a:rPr lang="en-US" sz="1800" dirty="0" smtClean="0"/>
              <a:t>Joint Application Design (JAD)</a:t>
            </a:r>
          </a:p>
          <a:p>
            <a:pPr lvl="1"/>
            <a:r>
              <a:rPr lang="en-US" sz="1800" dirty="0" smtClean="0"/>
              <a:t> Prototyping </a:t>
            </a:r>
          </a:p>
          <a:p>
            <a:pPr lvl="1"/>
            <a:r>
              <a:rPr lang="en-US" sz="1800" dirty="0" smtClean="0"/>
              <a:t>Use Case</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55336"/>
          </a:xfrm>
        </p:spPr>
        <p:txBody>
          <a:bodyPr>
            <a:normAutofit lnSpcReduction="10000"/>
          </a:bodyPr>
          <a:lstStyle/>
          <a:p>
            <a:r>
              <a:rPr lang="en-US" dirty="0" smtClean="0"/>
              <a:t>Interviewing one-at-a-time instead of in small groups </a:t>
            </a:r>
          </a:p>
          <a:p>
            <a:pPr lvl="1"/>
            <a:r>
              <a:rPr lang="en-US" dirty="0" smtClean="0"/>
              <a:t>More people might help get juices flowing as in brainstorming </a:t>
            </a:r>
          </a:p>
          <a:p>
            <a:pPr lvl="1"/>
            <a:r>
              <a:rPr lang="en-US" dirty="0" smtClean="0"/>
              <a:t>Users cannot think of everything they need when asked individually, but will recall more requirements when they hear others' needs </a:t>
            </a:r>
          </a:p>
          <a:p>
            <a:pPr lvl="1"/>
            <a:r>
              <a:rPr lang="en-US" dirty="0" smtClean="0"/>
              <a:t>Reduces spotlight on individuals (may produce more interesting answers) </a:t>
            </a:r>
          </a:p>
          <a:p>
            <a:pPr lvl="1"/>
            <a:r>
              <a:rPr lang="en-US" dirty="0" smtClean="0"/>
              <a:t>This interaction is called synergy, the effect by which group responses outperform the sum of the individuals' responses</a:t>
            </a:r>
          </a:p>
          <a:p>
            <a:pPr lvl="1"/>
            <a:r>
              <a:rPr lang="en-US" dirty="0" smtClean="0"/>
              <a:t>Do not let one participant dominate the discussion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7"/>
          </a:xfrm>
        </p:spPr>
        <p:txBody>
          <a:bodyPr/>
          <a:lstStyle/>
          <a:p>
            <a:r>
              <a:rPr lang="en-US" dirty="0" smtClean="0"/>
              <a:t>Assuming that stated needs are exactly correct </a:t>
            </a:r>
          </a:p>
          <a:p>
            <a:pPr lvl="1"/>
            <a:r>
              <a:rPr lang="en-US" dirty="0" smtClean="0"/>
              <a:t>Often users do not know exactly what they want and order "what he is eating" </a:t>
            </a:r>
          </a:p>
          <a:p>
            <a:pPr lvl="1"/>
            <a:r>
              <a:rPr lang="en-US" dirty="0" smtClean="0"/>
              <a:t>Need to narrow what is asked for down to what is needed</a:t>
            </a:r>
          </a:p>
          <a:p>
            <a:r>
              <a:rPr lang="en-US" dirty="0" smtClean="0"/>
              <a:t>Trying to convince stakeholders that YOU are smart –wrong place to do that! </a:t>
            </a:r>
          </a:p>
          <a:p>
            <a:pPr lvl="1"/>
            <a:r>
              <a:rPr lang="en-US" dirty="0" smtClean="0"/>
              <a:t>Instead take every opportunity to show you think the stakeholder is smart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–Start Up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Context-free questions to narrow the scope a bit (Weinberg) </a:t>
            </a:r>
          </a:p>
          <a:p>
            <a:r>
              <a:rPr lang="en-US" dirty="0" smtClean="0"/>
              <a:t>Identify customers, goals, and benefits </a:t>
            </a:r>
          </a:p>
          <a:p>
            <a:pPr lvl="1"/>
            <a:r>
              <a:rPr lang="en-US" dirty="0" smtClean="0"/>
              <a:t>Who is (really) behind the request for the system? </a:t>
            </a:r>
          </a:p>
          <a:p>
            <a:pPr lvl="1"/>
            <a:r>
              <a:rPr lang="en-US" dirty="0" smtClean="0"/>
              <a:t>Who will use the system? Willingly? </a:t>
            </a:r>
          </a:p>
          <a:p>
            <a:pPr lvl="1"/>
            <a:r>
              <a:rPr lang="en-US" dirty="0" smtClean="0"/>
              <a:t>Are there several types of users? </a:t>
            </a:r>
          </a:p>
          <a:p>
            <a:pPr lvl="1"/>
            <a:r>
              <a:rPr lang="en-US" dirty="0" smtClean="0"/>
              <a:t>What is the potential economic benefit from a successful solution?</a:t>
            </a:r>
          </a:p>
          <a:p>
            <a:pPr lvl="1"/>
            <a:r>
              <a:rPr lang="en-US" dirty="0" smtClean="0"/>
              <a:t>Is a (pre-existing) solution available from another source?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do </a:t>
            </a:r>
            <a:r>
              <a:rPr lang="en-US" dirty="0" smtClean="0"/>
              <a:t>you need it by? </a:t>
            </a:r>
          </a:p>
          <a:p>
            <a:pPr lvl="1"/>
            <a:r>
              <a:rPr lang="en-US" dirty="0" smtClean="0"/>
              <a:t>Can you prioritize your needs? </a:t>
            </a:r>
          </a:p>
          <a:p>
            <a:pPr lvl="1"/>
            <a:r>
              <a:rPr lang="en-US" dirty="0" smtClean="0"/>
              <a:t>What are your constraints? </a:t>
            </a:r>
          </a:p>
          <a:p>
            <a:pPr lvl="2"/>
            <a:r>
              <a:rPr lang="en-US" dirty="0" smtClean="0"/>
              <a:t>Time </a:t>
            </a:r>
          </a:p>
          <a:p>
            <a:pPr lvl="2"/>
            <a:r>
              <a:rPr lang="en-US" dirty="0" smtClean="0"/>
              <a:t>Budget </a:t>
            </a:r>
          </a:p>
          <a:p>
            <a:pPr lvl="2"/>
            <a:r>
              <a:rPr lang="en-US" dirty="0" smtClean="0"/>
              <a:t>Resources (human or otherwise) </a:t>
            </a:r>
          </a:p>
          <a:p>
            <a:pPr lvl="1"/>
            <a:r>
              <a:rPr lang="en-US" dirty="0" smtClean="0"/>
              <a:t>Expected milestones (deliverables and dates)?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26736"/>
          </a:xfrm>
        </p:spPr>
        <p:txBody>
          <a:bodyPr/>
          <a:lstStyle/>
          <a:p>
            <a:r>
              <a:rPr lang="en-US" dirty="0" smtClean="0"/>
              <a:t>Try to characterize the problem and its solution </a:t>
            </a:r>
          </a:p>
          <a:p>
            <a:pPr lvl="1"/>
            <a:r>
              <a:rPr lang="en-US" dirty="0" smtClean="0"/>
              <a:t>What would be a "good" solution to the problem? </a:t>
            </a:r>
          </a:p>
          <a:p>
            <a:pPr lvl="1"/>
            <a:r>
              <a:rPr lang="en-US" dirty="0" smtClean="0"/>
              <a:t>What problems is the system trying to address? </a:t>
            </a:r>
          </a:p>
          <a:p>
            <a:pPr lvl="1"/>
            <a:r>
              <a:rPr lang="en-US" dirty="0" smtClean="0"/>
              <a:t>In what environment will the system be used? </a:t>
            </a:r>
          </a:p>
          <a:p>
            <a:pPr lvl="1"/>
            <a:r>
              <a:rPr lang="en-US" dirty="0" smtClean="0"/>
              <a:t>Any special performance issues?</a:t>
            </a:r>
          </a:p>
          <a:p>
            <a:pPr lvl="1"/>
            <a:r>
              <a:rPr lang="en-US" dirty="0" smtClean="0"/>
              <a:t>Other special constraints? </a:t>
            </a:r>
          </a:p>
          <a:p>
            <a:pPr lvl="1"/>
            <a:r>
              <a:rPr lang="en-US" dirty="0" smtClean="0"/>
              <a:t>What is (un)likely to change? </a:t>
            </a:r>
          </a:p>
          <a:p>
            <a:pPr lvl="1"/>
            <a:r>
              <a:rPr lang="en-US" dirty="0" smtClean="0"/>
              <a:t>Future evolution? </a:t>
            </a:r>
          </a:p>
          <a:p>
            <a:pPr lvl="1"/>
            <a:r>
              <a:rPr lang="en-US" dirty="0" smtClean="0"/>
              <a:t>What needs to be flexible (vs. quick &amp; dirty)?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55336"/>
          </a:xfrm>
        </p:spPr>
        <p:txBody>
          <a:bodyPr>
            <a:normAutofit lnSpcReduction="10000"/>
          </a:bodyPr>
          <a:lstStyle/>
          <a:p>
            <a:r>
              <a:rPr lang="en-US" dirty="0" smtClean="0"/>
              <a:t>Calibration and tracking questions </a:t>
            </a:r>
          </a:p>
          <a:p>
            <a:pPr lvl="1"/>
            <a:r>
              <a:rPr lang="en-US" dirty="0" smtClean="0"/>
              <a:t>Are you the right person to answer these questions? </a:t>
            </a:r>
          </a:p>
          <a:p>
            <a:pPr lvl="1"/>
            <a:r>
              <a:rPr lang="en-US" dirty="0" smtClean="0"/>
              <a:t>Are your answers "official"? If not, whose are? </a:t>
            </a:r>
          </a:p>
          <a:p>
            <a:pPr lvl="1"/>
            <a:r>
              <a:rPr lang="en-US" dirty="0" smtClean="0"/>
              <a:t>Are these questions relevant to the problem as you see it? </a:t>
            </a:r>
          </a:p>
          <a:p>
            <a:pPr lvl="1"/>
            <a:r>
              <a:rPr lang="en-US" dirty="0" smtClean="0"/>
              <a:t>Are there too many questions? Is this the correct level of detail? </a:t>
            </a:r>
          </a:p>
          <a:p>
            <a:pPr lvl="1"/>
            <a:r>
              <a:rPr lang="en-US" dirty="0" smtClean="0"/>
              <a:t>Is there anyone else I should talk to? </a:t>
            </a:r>
          </a:p>
          <a:p>
            <a:pPr lvl="1"/>
            <a:r>
              <a:rPr lang="en-US" dirty="0" smtClean="0"/>
              <a:t>Is there anything else I should be asking you? Have you told me everything you know about the problem? </a:t>
            </a:r>
          </a:p>
          <a:p>
            <a:pPr lvl="1"/>
            <a:r>
              <a:rPr lang="en-US" dirty="0" smtClean="0"/>
              <a:t>Do you have any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a:bodyPr>
          <a:lstStyle/>
          <a:p>
            <a:r>
              <a:rPr lang="en-US" dirty="0" smtClean="0"/>
              <a:t>Questions that cannot be asked directly (ask indirectly) </a:t>
            </a:r>
          </a:p>
          <a:p>
            <a:pPr lvl="1"/>
            <a:r>
              <a:rPr lang="en-US" dirty="0" smtClean="0"/>
              <a:t>Are you opposed to the system? </a:t>
            </a:r>
          </a:p>
          <a:p>
            <a:pPr lvl="1"/>
            <a:r>
              <a:rPr lang="en-US" dirty="0" smtClean="0"/>
              <a:t>Are you trying to obstruct/delay the system? </a:t>
            </a:r>
          </a:p>
          <a:p>
            <a:pPr lvl="1"/>
            <a:r>
              <a:rPr lang="en-US" dirty="0" smtClean="0"/>
              <a:t>Are you trying to create a more important role for yourself? </a:t>
            </a:r>
          </a:p>
          <a:p>
            <a:pPr lvl="1"/>
            <a:r>
              <a:rPr lang="en-US" dirty="0" smtClean="0"/>
              <a:t>Do you feel threatened by the proposed system? </a:t>
            </a:r>
          </a:p>
          <a:p>
            <a:pPr lvl="1"/>
            <a:r>
              <a:rPr lang="en-US" dirty="0" smtClean="0"/>
              <a:t>Are you trying to protect your job? </a:t>
            </a:r>
          </a:p>
          <a:p>
            <a:pPr lvl="1"/>
            <a:r>
              <a:rPr lang="en-US" dirty="0" smtClean="0"/>
              <a:t>Is your job threatened by the new system? </a:t>
            </a:r>
          </a:p>
          <a:p>
            <a:pPr lvl="1"/>
            <a:r>
              <a:rPr lang="en-US" dirty="0" smtClean="0"/>
              <a:t>Is anyone else's?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–Specific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Functional requirements </a:t>
            </a:r>
          </a:p>
          <a:p>
            <a:pPr lvl="1"/>
            <a:r>
              <a:rPr lang="en-US" dirty="0" smtClean="0"/>
              <a:t>What will the system do? </a:t>
            </a:r>
          </a:p>
          <a:p>
            <a:pPr lvl="1"/>
            <a:r>
              <a:rPr lang="en-US" dirty="0" smtClean="0"/>
              <a:t>When will the system do it? </a:t>
            </a:r>
          </a:p>
          <a:p>
            <a:pPr lvl="1"/>
            <a:r>
              <a:rPr lang="en-US" dirty="0" smtClean="0"/>
              <a:t>Are there several modes of operations?</a:t>
            </a:r>
          </a:p>
          <a:p>
            <a:pPr lvl="1"/>
            <a:r>
              <a:rPr lang="en-US" dirty="0" smtClean="0"/>
              <a:t>What kinds of computations or data? transformations must be performed?</a:t>
            </a:r>
          </a:p>
          <a:p>
            <a:pPr lvl="1"/>
            <a:r>
              <a:rPr lang="en-US" dirty="0" smtClean="0"/>
              <a:t>What are the appropriate reactions to possible stimuli? </a:t>
            </a:r>
          </a:p>
          <a:p>
            <a:pPr lvl="1"/>
            <a:r>
              <a:rPr lang="en-US" dirty="0" smtClean="0"/>
              <a:t>For both input and output, what should be the format of the data? </a:t>
            </a:r>
          </a:p>
          <a:p>
            <a:pPr lvl="1"/>
            <a:r>
              <a:rPr lang="en-US" dirty="0" smtClean="0"/>
              <a:t>Must any data be retained for any period of time?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55336"/>
          </a:xfrm>
        </p:spPr>
        <p:txBody>
          <a:bodyPr>
            <a:normAutofit/>
          </a:bodyPr>
          <a:lstStyle/>
          <a:p>
            <a:r>
              <a:rPr lang="en-US" dirty="0" smtClean="0"/>
              <a:t>Design Constraints </a:t>
            </a:r>
          </a:p>
          <a:p>
            <a:pPr lvl="1"/>
            <a:r>
              <a:rPr lang="en-US" dirty="0" smtClean="0"/>
              <a:t>Physical environment </a:t>
            </a:r>
          </a:p>
          <a:p>
            <a:pPr lvl="2"/>
            <a:r>
              <a:rPr lang="en-US" dirty="0" smtClean="0"/>
              <a:t>Where is the equipment to be located? </a:t>
            </a:r>
          </a:p>
          <a:p>
            <a:pPr lvl="2"/>
            <a:r>
              <a:rPr lang="en-US" dirty="0" smtClean="0"/>
              <a:t>Is there one location or several? </a:t>
            </a:r>
          </a:p>
          <a:p>
            <a:pPr lvl="2"/>
            <a:r>
              <a:rPr lang="en-US" dirty="0" smtClean="0"/>
              <a:t>Are there any environmental restrictions, such as temperature, humidity, or magnetic interference? </a:t>
            </a:r>
          </a:p>
          <a:p>
            <a:pPr lvl="2"/>
            <a:r>
              <a:rPr lang="en-US" dirty="0" smtClean="0"/>
              <a:t>Are there any constraints on the size of the system? </a:t>
            </a:r>
          </a:p>
          <a:p>
            <a:pPr lvl="2"/>
            <a:r>
              <a:rPr lang="en-US" dirty="0" smtClean="0"/>
              <a:t>Are there any constraints on power, heating, or air conditioning?</a:t>
            </a:r>
          </a:p>
          <a:p>
            <a:pPr lvl="2"/>
            <a:r>
              <a:rPr lang="en-US" dirty="0" smtClean="0"/>
              <a:t>Are there constraints on the programming language because of existing software components?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lstStyle/>
          <a:p>
            <a:pPr lvl="1"/>
            <a:r>
              <a:rPr lang="en-US" dirty="0" smtClean="0"/>
              <a:t>Interfaces </a:t>
            </a:r>
          </a:p>
          <a:p>
            <a:pPr lvl="2"/>
            <a:r>
              <a:rPr lang="en-US" dirty="0" smtClean="0"/>
              <a:t>Is input coming from one or more other systems?</a:t>
            </a:r>
          </a:p>
          <a:p>
            <a:pPr lvl="2"/>
            <a:r>
              <a:rPr lang="en-US" dirty="0" smtClean="0"/>
              <a:t>Is output going to one or more other systems? </a:t>
            </a:r>
          </a:p>
          <a:p>
            <a:pPr lvl="2"/>
            <a:r>
              <a:rPr lang="en-US" dirty="0" smtClean="0"/>
              <a:t>Is there a prescribed way in which input/output need to be formatted? </a:t>
            </a:r>
          </a:p>
          <a:p>
            <a:pPr lvl="2"/>
            <a:r>
              <a:rPr lang="en-US" dirty="0" smtClean="0"/>
              <a:t>Is there a prescribed way for storing data? </a:t>
            </a:r>
          </a:p>
          <a:p>
            <a:pPr lvl="2"/>
            <a:r>
              <a:rPr lang="en-US" dirty="0" smtClean="0"/>
              <a:t>Is there a prescribed medium that the data must use? </a:t>
            </a:r>
          </a:p>
          <a:p>
            <a:pPr lvl="1"/>
            <a:r>
              <a:rPr lang="en-US" dirty="0" smtClean="0"/>
              <a:t>Standards </a:t>
            </a:r>
          </a:p>
          <a:p>
            <a:pPr lvl="2"/>
            <a:r>
              <a:rPr lang="en-US" dirty="0" smtClean="0"/>
              <a:t>Are there any standards relevant to the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Existing Systems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4336"/>
          </a:xfrm>
        </p:spPr>
        <p:txBody>
          <a:bodyPr/>
          <a:lstStyle/>
          <a:p>
            <a:r>
              <a:rPr lang="en-US" dirty="0" smtClean="0"/>
              <a:t>Performance </a:t>
            </a:r>
          </a:p>
          <a:p>
            <a:pPr lvl="1"/>
            <a:r>
              <a:rPr lang="en-US" dirty="0" smtClean="0"/>
              <a:t>Are there constraints on execution speed, response time, or throughput? </a:t>
            </a:r>
          </a:p>
          <a:p>
            <a:pPr lvl="1"/>
            <a:r>
              <a:rPr lang="en-US" dirty="0" smtClean="0"/>
              <a:t>What efficiency measure will apply to resource usage and response time? </a:t>
            </a:r>
          </a:p>
          <a:p>
            <a:pPr lvl="1"/>
            <a:r>
              <a:rPr lang="en-US" dirty="0" smtClean="0"/>
              <a:t>How much data will flow through the system? </a:t>
            </a:r>
          </a:p>
          <a:p>
            <a:pPr lvl="1"/>
            <a:r>
              <a:rPr lang="en-US" dirty="0" smtClean="0"/>
              <a:t>How often will data be received or sent?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lstStyle/>
          <a:p>
            <a:r>
              <a:rPr lang="en-US" dirty="0" smtClean="0"/>
              <a:t>Usability and Human Factors </a:t>
            </a:r>
          </a:p>
          <a:p>
            <a:pPr lvl="1"/>
            <a:r>
              <a:rPr lang="en-US" dirty="0" smtClean="0"/>
              <a:t>What kind of training will be required for each type of user? </a:t>
            </a:r>
          </a:p>
          <a:p>
            <a:pPr lvl="1"/>
            <a:r>
              <a:rPr lang="en-US" dirty="0" smtClean="0"/>
              <a:t>How easy should it be for a user to understand and use the system? </a:t>
            </a:r>
          </a:p>
          <a:p>
            <a:pPr lvl="1"/>
            <a:r>
              <a:rPr lang="en-US" dirty="0" smtClean="0"/>
              <a:t>How difficult should it be for a user to misuse the system?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lstStyle/>
          <a:p>
            <a:r>
              <a:rPr lang="en-US" dirty="0" smtClean="0"/>
              <a:t>Security </a:t>
            </a:r>
          </a:p>
          <a:p>
            <a:pPr lvl="1"/>
            <a:r>
              <a:rPr lang="en-US" dirty="0" smtClean="0"/>
              <a:t>Must access to the system or information be controlled? </a:t>
            </a:r>
          </a:p>
          <a:p>
            <a:pPr lvl="1"/>
            <a:r>
              <a:rPr lang="en-US" dirty="0" smtClean="0"/>
              <a:t>Should each user's data be isolated from data of other users? </a:t>
            </a:r>
          </a:p>
          <a:p>
            <a:pPr lvl="1"/>
            <a:r>
              <a:rPr lang="en-US" dirty="0" smtClean="0"/>
              <a:t>Should user programs be isolated from other programs and from the operating system? </a:t>
            </a:r>
          </a:p>
          <a:p>
            <a:pPr lvl="1"/>
            <a:r>
              <a:rPr lang="en-US" dirty="0" smtClean="0"/>
              <a:t>Should precautions be taken against theft or vandalism?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31536"/>
          </a:xfrm>
        </p:spPr>
        <p:txBody>
          <a:bodyPr>
            <a:normAutofit/>
          </a:bodyPr>
          <a:lstStyle/>
          <a:p>
            <a:r>
              <a:rPr lang="en-US" dirty="0" smtClean="0"/>
              <a:t>Reliability and Availability </a:t>
            </a:r>
          </a:p>
          <a:p>
            <a:pPr lvl="1"/>
            <a:r>
              <a:rPr lang="en-US" dirty="0" smtClean="0"/>
              <a:t>Must the system detect and isolate faults? </a:t>
            </a:r>
          </a:p>
          <a:p>
            <a:pPr lvl="1"/>
            <a:r>
              <a:rPr lang="en-US" dirty="0" smtClean="0"/>
              <a:t>What is the prescribed mean time between failures? </a:t>
            </a:r>
          </a:p>
          <a:p>
            <a:pPr lvl="1"/>
            <a:r>
              <a:rPr lang="en-US" dirty="0" smtClean="0"/>
              <a:t>Is there a maximum time allowed for restarting the system after failure? </a:t>
            </a:r>
          </a:p>
          <a:p>
            <a:pPr lvl="1"/>
            <a:r>
              <a:rPr lang="en-US" dirty="0" smtClean="0"/>
              <a:t>How often will the system be backed up? </a:t>
            </a:r>
          </a:p>
          <a:p>
            <a:pPr lvl="1"/>
            <a:r>
              <a:rPr lang="en-US" dirty="0" smtClean="0"/>
              <a:t>Must backup copies be stored at a different location? </a:t>
            </a:r>
          </a:p>
          <a:p>
            <a:pPr lvl="1"/>
            <a:r>
              <a:rPr lang="en-US" dirty="0" smtClean="0"/>
              <a:t>Should precautions be taken against fire or water damage?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lstStyle/>
          <a:p>
            <a:r>
              <a:rPr lang="en-US" dirty="0" smtClean="0"/>
              <a:t>Maintainability </a:t>
            </a:r>
          </a:p>
          <a:p>
            <a:pPr lvl="1"/>
            <a:r>
              <a:rPr lang="en-US" dirty="0" smtClean="0"/>
              <a:t>Will maintenance merely correct errors, or will it also include improving the system? </a:t>
            </a:r>
          </a:p>
          <a:p>
            <a:pPr lvl="1"/>
            <a:r>
              <a:rPr lang="en-US" dirty="0" smtClean="0"/>
              <a:t>When and in what ways might the system be changed in the future? </a:t>
            </a:r>
          </a:p>
          <a:p>
            <a:pPr lvl="1"/>
            <a:r>
              <a:rPr lang="en-US" dirty="0" smtClean="0"/>
              <a:t>How easy should it be to add features to the system? </a:t>
            </a:r>
          </a:p>
          <a:p>
            <a:pPr lvl="1"/>
            <a:r>
              <a:rPr lang="en-US" dirty="0" smtClean="0"/>
              <a:t>How easy should it be to port the system from one platform (computer, operating system) to another?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Precision and Accuracy </a:t>
            </a:r>
          </a:p>
          <a:p>
            <a:pPr lvl="1"/>
            <a:r>
              <a:rPr lang="en-US" dirty="0" smtClean="0"/>
              <a:t>How accurate must data calculations be? </a:t>
            </a:r>
          </a:p>
          <a:p>
            <a:pPr lvl="1"/>
            <a:r>
              <a:rPr lang="en-US" dirty="0" smtClean="0"/>
              <a:t>To what degree of precision must calculations be made?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normAutofit/>
          </a:bodyPr>
          <a:lstStyle/>
          <a:p>
            <a:r>
              <a:rPr lang="en-US" dirty="0" smtClean="0"/>
              <a:t>Brainstorming</a:t>
            </a:r>
            <a:endParaRPr lang="en-US" dirty="0"/>
          </a:p>
        </p:txBody>
      </p:sp>
      <p:sp>
        <p:nvSpPr>
          <p:cNvPr id="3" name="Content Placeholder 2"/>
          <p:cNvSpPr>
            <a:spLocks noGrp="1"/>
          </p:cNvSpPr>
          <p:nvPr>
            <p:ph idx="1"/>
          </p:nvPr>
        </p:nvSpPr>
        <p:spPr>
          <a:xfrm>
            <a:off x="457200" y="1676400"/>
            <a:ext cx="8229600" cy="4898136"/>
          </a:xfrm>
        </p:spPr>
        <p:txBody>
          <a:bodyPr>
            <a:normAutofit fontScale="85000" lnSpcReduction="20000"/>
          </a:bodyPr>
          <a:lstStyle/>
          <a:p>
            <a:r>
              <a:rPr lang="en-US" dirty="0" smtClean="0"/>
              <a:t>To invent new way of doing things or when much is unknown </a:t>
            </a:r>
          </a:p>
          <a:p>
            <a:pPr lvl="1"/>
            <a:r>
              <a:rPr lang="en-US" dirty="0" smtClean="0"/>
              <a:t>When there are few or too many ideas </a:t>
            </a:r>
          </a:p>
          <a:p>
            <a:pPr lvl="1"/>
            <a:r>
              <a:rPr lang="en-US" dirty="0" smtClean="0"/>
              <a:t>Early on in a project particularly when: </a:t>
            </a:r>
          </a:p>
          <a:p>
            <a:pPr lvl="1"/>
            <a:r>
              <a:rPr lang="en-US" dirty="0" smtClean="0"/>
              <a:t>Terrain is uncertain </a:t>
            </a:r>
          </a:p>
          <a:p>
            <a:pPr lvl="1"/>
            <a:r>
              <a:rPr lang="en-US" dirty="0" smtClean="0"/>
              <a:t>There is little expertise for the type of applications </a:t>
            </a:r>
          </a:p>
          <a:p>
            <a:pPr lvl="1"/>
            <a:r>
              <a:rPr lang="en-US" dirty="0" smtClean="0"/>
              <a:t>Innovation is important (e.g., novel system) </a:t>
            </a:r>
          </a:p>
          <a:p>
            <a:r>
              <a:rPr lang="en-US" dirty="0" smtClean="0"/>
              <a:t>Two main activities: </a:t>
            </a:r>
          </a:p>
          <a:p>
            <a:pPr lvl="1"/>
            <a:r>
              <a:rPr lang="en-US" dirty="0" smtClean="0"/>
              <a:t>The Storm: Generating as many ideas as possible (quantity, not quality) –wild is good!</a:t>
            </a:r>
          </a:p>
          <a:p>
            <a:pPr lvl="1"/>
            <a:r>
              <a:rPr lang="en-US" dirty="0" smtClean="0"/>
              <a:t>The Calm: Filtering out of ideas (combine, clarify, prioritize, improve…) to keep the best one(s) – may require some voting strategy </a:t>
            </a:r>
          </a:p>
          <a:p>
            <a:r>
              <a:rPr lang="en-US" dirty="0" smtClean="0"/>
              <a:t>Roles: scribe, moderator (may also provoke), participants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normAutofit/>
          </a:bodyPr>
          <a:lstStyle/>
          <a:p>
            <a:r>
              <a:rPr lang="en-US" dirty="0" smtClean="0"/>
              <a:t>Brainstorming –Objectives</a:t>
            </a:r>
            <a:endParaRPr lang="en-US" dirty="0"/>
          </a:p>
        </p:txBody>
      </p:sp>
      <p:sp>
        <p:nvSpPr>
          <p:cNvPr id="3" name="Content Placeholder 2"/>
          <p:cNvSpPr>
            <a:spLocks noGrp="1"/>
          </p:cNvSpPr>
          <p:nvPr>
            <p:ph idx="1"/>
          </p:nvPr>
        </p:nvSpPr>
        <p:spPr>
          <a:xfrm>
            <a:off x="457200" y="1981200"/>
            <a:ext cx="8229600" cy="4593336"/>
          </a:xfrm>
        </p:spPr>
        <p:txBody>
          <a:bodyPr>
            <a:normAutofit fontScale="92500" lnSpcReduction="20000"/>
          </a:bodyPr>
          <a:lstStyle/>
          <a:p>
            <a:r>
              <a:rPr lang="en-US" dirty="0" smtClean="0"/>
              <a:t>Hear ideas from everyone, especially unconventional ideas</a:t>
            </a:r>
          </a:p>
          <a:p>
            <a:pPr lvl="1"/>
            <a:r>
              <a:rPr lang="en-US" dirty="0" smtClean="0"/>
              <a:t>Keep the tone informal and non-</a:t>
            </a:r>
            <a:r>
              <a:rPr lang="en-US" dirty="0" err="1" smtClean="0"/>
              <a:t>judgemental</a:t>
            </a:r>
            <a:r>
              <a:rPr lang="en-US" dirty="0" smtClean="0"/>
              <a:t> </a:t>
            </a:r>
          </a:p>
          <a:p>
            <a:pPr lvl="1"/>
            <a:r>
              <a:rPr lang="en-US" dirty="0" smtClean="0"/>
              <a:t>Keep the number of participants “reasonable“–if too many, consider a “playoff “-type filtering and invite back the most creative to multiple sessions </a:t>
            </a:r>
          </a:p>
          <a:p>
            <a:r>
              <a:rPr lang="en-US" dirty="0" smtClean="0"/>
              <a:t>Encourage creativity</a:t>
            </a:r>
          </a:p>
          <a:p>
            <a:pPr lvl="1"/>
            <a:r>
              <a:rPr lang="en-US" dirty="0" smtClean="0"/>
              <a:t>Choose good, provocative project name. </a:t>
            </a:r>
          </a:p>
          <a:p>
            <a:pPr lvl="1"/>
            <a:r>
              <a:rPr lang="en-US" dirty="0" smtClean="0"/>
              <a:t>Choose good, provocative problem statement </a:t>
            </a:r>
          </a:p>
          <a:p>
            <a:pPr lvl="1"/>
            <a:r>
              <a:rPr lang="en-US" dirty="0" smtClean="0"/>
              <a:t>Get a room without distractions, but with good acoustics, whiteboards, </a:t>
            </a:r>
            <a:r>
              <a:rPr lang="en-US" dirty="0" err="1" smtClean="0"/>
              <a:t>coloured</a:t>
            </a:r>
            <a:r>
              <a:rPr lang="en-US" dirty="0" smtClean="0"/>
              <a:t> </a:t>
            </a:r>
            <a:r>
              <a:rPr lang="en-US" dirty="0" smtClean="0"/>
              <a:t> pens</a:t>
            </a:r>
            <a:r>
              <a:rPr lang="en-US" dirty="0" smtClean="0"/>
              <a:t>, provide coffee/donuts/pizza/beer </a:t>
            </a:r>
          </a:p>
          <a:p>
            <a:pPr lvl="1"/>
            <a:r>
              <a:rPr lang="en-US" dirty="0" smtClean="0"/>
              <a:t>Provide appropriate props/mock-ups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a:bodyPr>
          <a:lstStyle/>
          <a:p>
            <a:r>
              <a:rPr lang="en-US" dirty="0" smtClean="0"/>
              <a:t>Brainstorming –Roles </a:t>
            </a:r>
            <a:endParaRPr lang="en-US" dirty="0"/>
          </a:p>
        </p:txBody>
      </p:sp>
      <p:sp>
        <p:nvSpPr>
          <p:cNvPr id="3" name="Content Placeholder 2"/>
          <p:cNvSpPr>
            <a:spLocks noGrp="1"/>
          </p:cNvSpPr>
          <p:nvPr>
            <p:ph idx="1"/>
          </p:nvPr>
        </p:nvSpPr>
        <p:spPr>
          <a:xfrm>
            <a:off x="457200" y="1676400"/>
            <a:ext cx="8229600" cy="4898136"/>
          </a:xfrm>
        </p:spPr>
        <p:txBody>
          <a:bodyPr>
            <a:normAutofit fontScale="92500" lnSpcReduction="20000"/>
          </a:bodyPr>
          <a:lstStyle/>
          <a:p>
            <a:r>
              <a:rPr lang="en-US" dirty="0" smtClean="0"/>
              <a:t>Scribe </a:t>
            </a:r>
          </a:p>
          <a:p>
            <a:pPr lvl="1"/>
            <a:r>
              <a:rPr lang="en-US" dirty="0" smtClean="0"/>
              <a:t>Write down all ideas (may also contribute) </a:t>
            </a:r>
          </a:p>
          <a:p>
            <a:pPr lvl="1"/>
            <a:r>
              <a:rPr lang="en-US" dirty="0" smtClean="0"/>
              <a:t>May ask clarifying questions during first phase but without criticizing </a:t>
            </a:r>
          </a:p>
          <a:p>
            <a:r>
              <a:rPr lang="en-US" dirty="0" smtClean="0"/>
              <a:t>Moderator/Leader </a:t>
            </a:r>
          </a:p>
          <a:p>
            <a:pPr lvl="1"/>
            <a:r>
              <a:rPr lang="en-US" dirty="0" smtClean="0"/>
              <a:t>Cannot be the scribe </a:t>
            </a:r>
          </a:p>
          <a:p>
            <a:pPr lvl="1"/>
            <a:r>
              <a:rPr lang="en-US" dirty="0" smtClean="0"/>
              <a:t>Two schools of thought: traffic cop or agent provocateur </a:t>
            </a:r>
          </a:p>
          <a:p>
            <a:pPr lvl="1"/>
            <a:r>
              <a:rPr lang="en-US" dirty="0" smtClean="0"/>
              <a:t>Traffic cop –enforces "rules of order", but does not throw his/her weight around otherwise </a:t>
            </a:r>
          </a:p>
          <a:p>
            <a:pPr lvl="1"/>
            <a:r>
              <a:rPr lang="en-US" dirty="0" smtClean="0"/>
              <a:t>Agent provocateur –traffic cop plus more of a leadership role, comes prepared with wild ideas and throws them out as discussion wanes </a:t>
            </a:r>
          </a:p>
          <a:p>
            <a:pPr lvl="1"/>
            <a:r>
              <a:rPr lang="en-US" dirty="0" smtClean="0"/>
              <a:t>May also explicitly look for variations and combinations of other suggestions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219200"/>
          </a:xfrm>
        </p:spPr>
        <p:txBody>
          <a:bodyPr/>
          <a:lstStyle/>
          <a:p>
            <a:r>
              <a:rPr lang="en-US" dirty="0" smtClean="0"/>
              <a:t>Brainstorming –Participants</a:t>
            </a:r>
            <a:endParaRPr lang="en-US" dirty="0"/>
          </a:p>
        </p:txBody>
      </p:sp>
      <p:sp>
        <p:nvSpPr>
          <p:cNvPr id="3" name="Content Placeholder 2"/>
          <p:cNvSpPr>
            <a:spLocks noGrp="1"/>
          </p:cNvSpPr>
          <p:nvPr>
            <p:ph idx="1"/>
          </p:nvPr>
        </p:nvSpPr>
        <p:spPr>
          <a:xfrm>
            <a:off x="457200" y="1752600"/>
            <a:ext cx="8229600" cy="4821936"/>
          </a:xfrm>
        </p:spPr>
        <p:txBody>
          <a:bodyPr>
            <a:normAutofit/>
          </a:bodyPr>
          <a:lstStyle/>
          <a:p>
            <a:r>
              <a:rPr lang="en-US" dirty="0" smtClean="0"/>
              <a:t>Virtually any stakeholder, e.g. </a:t>
            </a:r>
          </a:p>
          <a:p>
            <a:pPr lvl="1"/>
            <a:r>
              <a:rPr lang="en-US" dirty="0" smtClean="0"/>
              <a:t>Developers</a:t>
            </a:r>
          </a:p>
          <a:p>
            <a:pPr lvl="1"/>
            <a:r>
              <a:rPr lang="en-US" dirty="0" smtClean="0"/>
              <a:t>Domain experts </a:t>
            </a:r>
          </a:p>
          <a:p>
            <a:pPr lvl="1"/>
            <a:r>
              <a:rPr lang="en-US" dirty="0" smtClean="0"/>
              <a:t>End-users </a:t>
            </a:r>
          </a:p>
          <a:p>
            <a:pPr lvl="1"/>
            <a:r>
              <a:rPr lang="en-US" dirty="0" smtClean="0"/>
              <a:t>Clients </a:t>
            </a:r>
          </a:p>
          <a:p>
            <a:pPr lvl="1"/>
            <a:r>
              <a:rPr lang="en-US" dirty="0" smtClean="0"/>
              <a:t>... </a:t>
            </a:r>
          </a:p>
          <a:p>
            <a:r>
              <a:rPr lang="en-US" dirty="0" smtClean="0"/>
              <a:t>“Ideas-people”–a company may have a special team of people </a:t>
            </a:r>
          </a:p>
          <a:p>
            <a:pPr lvl="1"/>
            <a:r>
              <a:rPr lang="en-US" dirty="0" smtClean="0"/>
              <a:t>Chair or participate in brainstorming sessions </a:t>
            </a:r>
          </a:p>
          <a:p>
            <a:pPr lvl="1"/>
            <a:r>
              <a:rPr lang="en-US" dirty="0" smtClean="0"/>
              <a:t>Not necessarily further involved with the project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Useful when building a new improved version of an existing system </a:t>
            </a:r>
          </a:p>
          <a:p>
            <a:r>
              <a:rPr lang="en-US" dirty="0" smtClean="0"/>
              <a:t>Important to know: </a:t>
            </a:r>
          </a:p>
          <a:p>
            <a:pPr lvl="1"/>
            <a:r>
              <a:rPr lang="en-US" dirty="0" smtClean="0"/>
              <a:t>What is used, not used, or missing </a:t>
            </a:r>
          </a:p>
          <a:p>
            <a:pPr lvl="1"/>
            <a:r>
              <a:rPr lang="en-US" dirty="0" smtClean="0"/>
              <a:t>What works well, what does not work</a:t>
            </a:r>
          </a:p>
          <a:p>
            <a:pPr lvl="1"/>
            <a:r>
              <a:rPr lang="en-US" dirty="0" smtClean="0"/>
              <a:t> How the system is used (with frequency and importance) and it was supposed to be used, and how we would like to use 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38200"/>
          </a:xfrm>
        </p:spPr>
        <p:txBody>
          <a:bodyPr>
            <a:normAutofit/>
          </a:bodyPr>
          <a:lstStyle/>
          <a:p>
            <a:r>
              <a:rPr lang="en-US" dirty="0" smtClean="0"/>
              <a:t>Brainstorming –Eliminating Ideas</a:t>
            </a:r>
            <a:endParaRPr lang="en-US" dirty="0"/>
          </a:p>
        </p:txBody>
      </p:sp>
      <p:sp>
        <p:nvSpPr>
          <p:cNvPr id="3" name="Content Placeholder 2"/>
          <p:cNvSpPr>
            <a:spLocks noGrp="1"/>
          </p:cNvSpPr>
          <p:nvPr>
            <p:ph idx="1"/>
          </p:nvPr>
        </p:nvSpPr>
        <p:spPr>
          <a:xfrm>
            <a:off x="457200" y="1828800"/>
            <a:ext cx="8229600" cy="4745736"/>
          </a:xfrm>
        </p:spPr>
        <p:txBody>
          <a:bodyPr>
            <a:normAutofit fontScale="92500" lnSpcReduction="20000"/>
          </a:bodyPr>
          <a:lstStyle/>
          <a:p>
            <a:r>
              <a:rPr lang="en-US" dirty="0" smtClean="0"/>
              <a:t>There are some common ways to eliminate some ideas </a:t>
            </a:r>
          </a:p>
          <a:p>
            <a:r>
              <a:rPr lang="en-US" dirty="0" smtClean="0"/>
              <a:t>Blending ideas </a:t>
            </a:r>
          </a:p>
          <a:p>
            <a:pPr lvl="1"/>
            <a:r>
              <a:rPr lang="en-US" dirty="0" smtClean="0"/>
              <a:t>Unify similar ideas but be aware not to force fit everything into one idea </a:t>
            </a:r>
          </a:p>
          <a:p>
            <a:r>
              <a:rPr lang="en-US" dirty="0" smtClean="0"/>
              <a:t>Give each participant $100 to spend on the ideas </a:t>
            </a:r>
          </a:p>
          <a:p>
            <a:r>
              <a:rPr lang="en-US" dirty="0" smtClean="0"/>
              <a:t>Apply acceptance criteria prepared prior to meeting </a:t>
            </a:r>
          </a:p>
          <a:p>
            <a:pPr lvl="1"/>
            <a:r>
              <a:rPr lang="en-US" dirty="0" smtClean="0"/>
              <a:t>Eliminate the ideas that do not meet the criteria </a:t>
            </a:r>
          </a:p>
          <a:p>
            <a:r>
              <a:rPr lang="en-US" dirty="0" smtClean="0"/>
              <a:t>Various ranking or scoring methods </a:t>
            </a:r>
          </a:p>
          <a:p>
            <a:pPr lvl="1"/>
            <a:r>
              <a:rPr lang="en-US" dirty="0" smtClean="0"/>
              <a:t>Assign points for criteria met, possibly use a weighted formula </a:t>
            </a:r>
          </a:p>
          <a:p>
            <a:r>
              <a:rPr lang="en-US" dirty="0" smtClean="0"/>
              <a:t>Vote with threshold or campaign speeches </a:t>
            </a:r>
          </a:p>
          <a:p>
            <a:pPr lvl="1"/>
            <a:r>
              <a:rPr lang="en-US" dirty="0" smtClean="0"/>
              <a:t>Possibly select top k for voting treatment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a:bodyPr>
          <a:lstStyle/>
          <a:p>
            <a:r>
              <a:rPr lang="en-US" dirty="0" smtClean="0"/>
              <a:t>Joint Application Design (JAD)</a:t>
            </a:r>
            <a:endParaRPr lang="en-US" dirty="0"/>
          </a:p>
        </p:txBody>
      </p:sp>
      <p:sp>
        <p:nvSpPr>
          <p:cNvPr id="3" name="Content Placeholder 2"/>
          <p:cNvSpPr>
            <a:spLocks noGrp="1"/>
          </p:cNvSpPr>
          <p:nvPr>
            <p:ph idx="1"/>
          </p:nvPr>
        </p:nvSpPr>
        <p:spPr>
          <a:xfrm>
            <a:off x="457200" y="1828800"/>
            <a:ext cx="8229600" cy="4745736"/>
          </a:xfrm>
        </p:spPr>
        <p:txBody>
          <a:bodyPr>
            <a:normAutofit fontScale="92500"/>
          </a:bodyPr>
          <a:lstStyle/>
          <a:p>
            <a:r>
              <a:rPr lang="en-US" dirty="0" smtClean="0"/>
              <a:t>A more structured and intensive brainstorming approach </a:t>
            </a:r>
          </a:p>
          <a:p>
            <a:r>
              <a:rPr lang="en-US" dirty="0" smtClean="0"/>
              <a:t>Developed at IBM in the 1970s </a:t>
            </a:r>
          </a:p>
          <a:p>
            <a:pPr lvl="1"/>
            <a:r>
              <a:rPr lang="en-US" dirty="0" smtClean="0"/>
              <a:t>Lots of success stories </a:t>
            </a:r>
          </a:p>
          <a:p>
            <a:r>
              <a:rPr lang="en-US" dirty="0" smtClean="0"/>
              <a:t>"Structured brainstorming", IBM-style </a:t>
            </a:r>
          </a:p>
          <a:p>
            <a:pPr lvl="1"/>
            <a:r>
              <a:rPr lang="en-US" dirty="0" smtClean="0"/>
              <a:t>Full of structure, defined roles, forms to be filled out... </a:t>
            </a:r>
          </a:p>
          <a:p>
            <a:r>
              <a:rPr lang="en-US" dirty="0" smtClean="0"/>
              <a:t>Several activities and six (human) roles to be played </a:t>
            </a:r>
          </a:p>
          <a:p>
            <a:r>
              <a:rPr lang="en-US" dirty="0" smtClean="0"/>
              <a:t>JAD session may last few days </a:t>
            </a:r>
          </a:p>
          <a:p>
            <a:r>
              <a:rPr lang="en-US" dirty="0" smtClean="0"/>
              <a:t>The whole is more than the sum of its parts. The part is more than a fraction of the whole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066800"/>
          </a:xfrm>
        </p:spPr>
        <p:txBody>
          <a:bodyPr>
            <a:normAutofit fontScale="90000"/>
          </a:bodyPr>
          <a:lstStyle/>
          <a:p>
            <a:r>
              <a:rPr lang="en-US" dirty="0" smtClean="0"/>
              <a:t>Joint Application Design –Four Main Tenets</a:t>
            </a:r>
            <a:endParaRPr lang="en-US" dirty="0"/>
          </a:p>
        </p:txBody>
      </p:sp>
      <p:sp>
        <p:nvSpPr>
          <p:cNvPr id="3" name="Content Placeholder 2"/>
          <p:cNvSpPr>
            <a:spLocks noGrp="1"/>
          </p:cNvSpPr>
          <p:nvPr>
            <p:ph idx="1"/>
          </p:nvPr>
        </p:nvSpPr>
        <p:spPr>
          <a:xfrm>
            <a:off x="457200" y="1752600"/>
            <a:ext cx="8229600" cy="4821936"/>
          </a:xfrm>
        </p:spPr>
        <p:txBody>
          <a:bodyPr/>
          <a:lstStyle/>
          <a:p>
            <a:r>
              <a:rPr lang="en-US" dirty="0" smtClean="0"/>
              <a:t>Effective use of group dynamics </a:t>
            </a:r>
          </a:p>
          <a:p>
            <a:pPr lvl="1"/>
            <a:r>
              <a:rPr lang="en-US" dirty="0" smtClean="0"/>
              <a:t>Facilitated and directed group sessions to get common understanding and universal buy-in </a:t>
            </a:r>
          </a:p>
          <a:p>
            <a:r>
              <a:rPr lang="en-US" dirty="0" smtClean="0"/>
              <a:t>Use of visual aids </a:t>
            </a:r>
          </a:p>
          <a:p>
            <a:pPr lvl="1"/>
            <a:r>
              <a:rPr lang="en-US" dirty="0" smtClean="0"/>
              <a:t>To enhance understanding, e.g., props, prepared diagrams </a:t>
            </a:r>
          </a:p>
          <a:p>
            <a:r>
              <a:rPr lang="en-US" dirty="0" smtClean="0"/>
              <a:t>Defined process </a:t>
            </a:r>
          </a:p>
          <a:p>
            <a:pPr lvl="1"/>
            <a:r>
              <a:rPr lang="en-US" dirty="0" smtClean="0"/>
              <a:t>I.e., not a random hodgepodge </a:t>
            </a:r>
          </a:p>
          <a:p>
            <a:r>
              <a:rPr lang="en-US" dirty="0" smtClean="0"/>
              <a:t>Standardized forms for documenting results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fontScale="90000"/>
          </a:bodyPr>
          <a:lstStyle/>
          <a:p>
            <a:r>
              <a:rPr lang="en-US" dirty="0" smtClean="0"/>
              <a:t>Joint Application Design –Applicability</a:t>
            </a:r>
            <a:endParaRPr lang="en-US" dirty="0"/>
          </a:p>
        </p:txBody>
      </p:sp>
      <p:sp>
        <p:nvSpPr>
          <p:cNvPr id="3" name="Content Placeholder 2"/>
          <p:cNvSpPr>
            <a:spLocks noGrp="1"/>
          </p:cNvSpPr>
          <p:nvPr>
            <p:ph idx="1"/>
          </p:nvPr>
        </p:nvSpPr>
        <p:spPr>
          <a:xfrm>
            <a:off x="457200" y="2057400"/>
            <a:ext cx="8229600" cy="4517136"/>
          </a:xfrm>
        </p:spPr>
        <p:txBody>
          <a:bodyPr/>
          <a:lstStyle/>
          <a:p>
            <a:r>
              <a:rPr lang="en-US" dirty="0" smtClean="0"/>
              <a:t>Used for making decisions on different aspects of a project </a:t>
            </a:r>
          </a:p>
          <a:p>
            <a:r>
              <a:rPr lang="en-US" dirty="0" smtClean="0"/>
              <a:t>Any process where consensus-based decision making across functional areas is required, e.g., </a:t>
            </a:r>
          </a:p>
          <a:p>
            <a:pPr lvl="1"/>
            <a:r>
              <a:rPr lang="en-US" dirty="0" smtClean="0"/>
              <a:t>Planning a project </a:t>
            </a:r>
          </a:p>
          <a:p>
            <a:pPr lvl="1"/>
            <a:r>
              <a:rPr lang="en-US" dirty="0" smtClean="0"/>
              <a:t>Defining requirements</a:t>
            </a:r>
          </a:p>
          <a:p>
            <a:pPr lvl="1"/>
            <a:r>
              <a:rPr lang="en-US" dirty="0" smtClean="0"/>
              <a:t>Designing a solution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Application Design –Activities</a:t>
            </a:r>
            <a:endParaRPr lang="en-US" dirty="0"/>
          </a:p>
        </p:txBody>
      </p:sp>
      <p:sp>
        <p:nvSpPr>
          <p:cNvPr id="3" name="Content Placeholder 2"/>
          <p:cNvSpPr>
            <a:spLocks noGrp="1"/>
          </p:cNvSpPr>
          <p:nvPr>
            <p:ph idx="1"/>
          </p:nvPr>
        </p:nvSpPr>
        <p:spPr/>
        <p:txBody>
          <a:bodyPr/>
          <a:lstStyle/>
          <a:p>
            <a:r>
              <a:rPr lang="en-US" dirty="0" smtClean="0"/>
              <a:t>Preparation </a:t>
            </a:r>
          </a:p>
          <a:p>
            <a:pPr lvl="1"/>
            <a:r>
              <a:rPr lang="en-US" dirty="0" smtClean="0"/>
              <a:t>Pre-session Planning</a:t>
            </a:r>
          </a:p>
          <a:p>
            <a:pPr lvl="1"/>
            <a:r>
              <a:rPr lang="en-US" dirty="0" smtClean="0"/>
              <a:t>Pre-work </a:t>
            </a:r>
          </a:p>
          <a:p>
            <a:r>
              <a:rPr lang="en-US" dirty="0" smtClean="0"/>
              <a:t>Working Session </a:t>
            </a:r>
          </a:p>
          <a:p>
            <a:r>
              <a:rPr lang="en-US" dirty="0" smtClean="0"/>
              <a:t>Summary </a:t>
            </a:r>
          </a:p>
          <a:p>
            <a:pPr lvl="1"/>
            <a:r>
              <a:rPr lang="en-US" dirty="0" smtClean="0"/>
              <a:t>Follow-up </a:t>
            </a:r>
          </a:p>
          <a:p>
            <a:pPr lvl="1"/>
            <a:r>
              <a:rPr lang="en-US" dirty="0" smtClean="0"/>
              <a:t>Wrap-up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normAutofit fontScale="90000"/>
          </a:bodyPr>
          <a:lstStyle/>
          <a:p>
            <a:r>
              <a:rPr lang="en-US" dirty="0" smtClean="0"/>
              <a:t>Joint Application Design –Pre-session Planning</a:t>
            </a:r>
            <a:endParaRPr lang="en-US" dirty="0"/>
          </a:p>
        </p:txBody>
      </p:sp>
      <p:sp>
        <p:nvSpPr>
          <p:cNvPr id="3" name="Content Placeholder 2"/>
          <p:cNvSpPr>
            <a:spLocks noGrp="1"/>
          </p:cNvSpPr>
          <p:nvPr>
            <p:ph idx="1"/>
          </p:nvPr>
        </p:nvSpPr>
        <p:spPr>
          <a:xfrm>
            <a:off x="457200" y="1828800"/>
            <a:ext cx="8229600" cy="4745736"/>
          </a:xfrm>
        </p:spPr>
        <p:txBody>
          <a:bodyPr/>
          <a:lstStyle/>
          <a:p>
            <a:r>
              <a:rPr lang="en-US" dirty="0" smtClean="0"/>
              <a:t>Preparation is essential –this is not an informal session</a:t>
            </a:r>
          </a:p>
          <a:p>
            <a:r>
              <a:rPr lang="en-US" dirty="0" smtClean="0"/>
              <a:t>Evaluate project </a:t>
            </a:r>
          </a:p>
          <a:p>
            <a:pPr lvl="1"/>
            <a:r>
              <a:rPr lang="en-US" dirty="0" smtClean="0"/>
              <a:t>Identify contentious issues and scope of JAD session </a:t>
            </a:r>
          </a:p>
          <a:p>
            <a:r>
              <a:rPr lang="en-US" dirty="0" smtClean="0"/>
              <a:t>Select JAD participants </a:t>
            </a:r>
          </a:p>
          <a:p>
            <a:r>
              <a:rPr lang="en-US" dirty="0" smtClean="0"/>
              <a:t>Create preliminary agenda </a:t>
            </a:r>
          </a:p>
          <a:p>
            <a:r>
              <a:rPr lang="en-US" dirty="0" smtClean="0"/>
              <a:t>Determine deliverables for the working session </a:t>
            </a:r>
          </a:p>
          <a:p>
            <a:r>
              <a:rPr lang="en-US" dirty="0" smtClean="0"/>
              <a:t>Enable participants to prepare for the session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33400"/>
          </a:xfrm>
        </p:spPr>
        <p:txBody>
          <a:bodyPr>
            <a:normAutofit fontScale="90000"/>
          </a:bodyPr>
          <a:lstStyle/>
          <a:p>
            <a:r>
              <a:rPr lang="en-US" dirty="0" smtClean="0"/>
              <a:t>The 6 “P”s</a:t>
            </a:r>
            <a:endParaRPr lang="en-US" dirty="0"/>
          </a:p>
        </p:txBody>
      </p:sp>
      <p:sp>
        <p:nvSpPr>
          <p:cNvPr id="3" name="Content Placeholder 2"/>
          <p:cNvSpPr>
            <a:spLocks noGrp="1"/>
          </p:cNvSpPr>
          <p:nvPr>
            <p:ph idx="1"/>
          </p:nvPr>
        </p:nvSpPr>
        <p:spPr>
          <a:xfrm>
            <a:off x="457200" y="1524000"/>
            <a:ext cx="8229600" cy="5050536"/>
          </a:xfrm>
        </p:spPr>
        <p:txBody>
          <a:bodyPr>
            <a:normAutofit fontScale="92500" lnSpcReduction="20000"/>
          </a:bodyPr>
          <a:lstStyle/>
          <a:p>
            <a:r>
              <a:rPr lang="en-US" dirty="0" smtClean="0"/>
              <a:t>Purpose </a:t>
            </a:r>
          </a:p>
          <a:p>
            <a:pPr lvl="1"/>
            <a:r>
              <a:rPr lang="en-US" dirty="0" smtClean="0"/>
              <a:t>Why do we do things? (Goals, needs, motivation) </a:t>
            </a:r>
          </a:p>
          <a:p>
            <a:r>
              <a:rPr lang="en-US" dirty="0" smtClean="0"/>
              <a:t>Participants </a:t>
            </a:r>
          </a:p>
          <a:p>
            <a:pPr lvl="1"/>
            <a:r>
              <a:rPr lang="en-US" dirty="0" smtClean="0"/>
              <a:t>Who is involved? (People, roles, responsibilities) </a:t>
            </a:r>
          </a:p>
          <a:p>
            <a:r>
              <a:rPr lang="en-US" dirty="0" smtClean="0"/>
              <a:t>Principles </a:t>
            </a:r>
          </a:p>
          <a:p>
            <a:pPr lvl="1"/>
            <a:r>
              <a:rPr lang="en-US" dirty="0" smtClean="0"/>
              <a:t>How do we function? (Guidelines, working agreements, ground rules) </a:t>
            </a:r>
          </a:p>
          <a:p>
            <a:r>
              <a:rPr lang="en-US" dirty="0" smtClean="0"/>
              <a:t>Products </a:t>
            </a:r>
          </a:p>
          <a:p>
            <a:pPr lvl="1"/>
            <a:r>
              <a:rPr lang="en-US" dirty="0" smtClean="0"/>
              <a:t>What do we create? (Deliverables, decisions, plans, next steps) </a:t>
            </a:r>
          </a:p>
          <a:p>
            <a:r>
              <a:rPr lang="en-US" dirty="0" smtClean="0"/>
              <a:t>Place </a:t>
            </a:r>
          </a:p>
          <a:p>
            <a:pPr lvl="1"/>
            <a:r>
              <a:rPr lang="en-US" dirty="0" smtClean="0"/>
              <a:t>Where is it located? (Venue, logistics) </a:t>
            </a:r>
          </a:p>
          <a:p>
            <a:r>
              <a:rPr lang="en-US" dirty="0" smtClean="0"/>
              <a:t>Process </a:t>
            </a:r>
          </a:p>
          <a:p>
            <a:pPr lvl="1"/>
            <a:r>
              <a:rPr lang="en-US" dirty="0" smtClean="0"/>
              <a:t>When do we do what? (Activities, sequence)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Application Design –Pre-work</a:t>
            </a:r>
            <a:endParaRPr lang="en-US" dirty="0"/>
          </a:p>
        </p:txBody>
      </p:sp>
      <p:sp>
        <p:nvSpPr>
          <p:cNvPr id="3" name="Content Placeholder 2"/>
          <p:cNvSpPr>
            <a:spLocks noGrp="1"/>
          </p:cNvSpPr>
          <p:nvPr>
            <p:ph idx="1"/>
          </p:nvPr>
        </p:nvSpPr>
        <p:spPr/>
        <p:txBody>
          <a:bodyPr/>
          <a:lstStyle/>
          <a:p>
            <a:r>
              <a:rPr lang="en-US" dirty="0" smtClean="0"/>
              <a:t>Gather information </a:t>
            </a:r>
          </a:p>
          <a:p>
            <a:r>
              <a:rPr lang="en-US" dirty="0" smtClean="0"/>
              <a:t>Clear schedules for the working session </a:t>
            </a:r>
          </a:p>
          <a:p>
            <a:r>
              <a:rPr lang="en-US" dirty="0" smtClean="0"/>
              <a:t>Refine session agenda </a:t>
            </a:r>
          </a:p>
          <a:p>
            <a:r>
              <a:rPr lang="en-US" dirty="0" smtClean="0"/>
              <a:t>Finalize pre-session assignments </a:t>
            </a:r>
          </a:p>
          <a:p>
            <a:r>
              <a:rPr lang="en-US" dirty="0" smtClean="0"/>
              <a:t>Prepare material for session (flip-charts, presentations, markers, pizza...)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dirty="0" smtClean="0"/>
              <a:t>Joint Application Design –Working Session</a:t>
            </a:r>
            <a:endParaRPr lang="en-US" dirty="0"/>
          </a:p>
        </p:txBody>
      </p:sp>
      <p:sp>
        <p:nvSpPr>
          <p:cNvPr id="3" name="Content Placeholder 2"/>
          <p:cNvSpPr>
            <a:spLocks noGrp="1"/>
          </p:cNvSpPr>
          <p:nvPr>
            <p:ph idx="1"/>
          </p:nvPr>
        </p:nvSpPr>
        <p:spPr/>
        <p:txBody>
          <a:bodyPr>
            <a:normAutofit fontScale="92500"/>
          </a:bodyPr>
          <a:lstStyle/>
          <a:p>
            <a:r>
              <a:rPr lang="en-US" dirty="0" smtClean="0"/>
              <a:t>Set-up stage </a:t>
            </a:r>
          </a:p>
          <a:p>
            <a:pPr lvl="1"/>
            <a:r>
              <a:rPr lang="en-US" dirty="0" smtClean="0"/>
              <a:t>Session leader welcomes participants, presents task to be discussed, establishes rules and what is on/off topic… </a:t>
            </a:r>
          </a:p>
          <a:p>
            <a:r>
              <a:rPr lang="en-US" dirty="0" smtClean="0"/>
              <a:t>Generate common understanding </a:t>
            </a:r>
          </a:p>
          <a:p>
            <a:pPr lvl="1"/>
            <a:r>
              <a:rPr lang="en-US" dirty="0" smtClean="0"/>
              <a:t>Brainstorming… </a:t>
            </a:r>
          </a:p>
          <a:p>
            <a:r>
              <a:rPr lang="en-US" dirty="0" smtClean="0"/>
              <a:t>Achieve consensus on decisions </a:t>
            </a:r>
          </a:p>
          <a:p>
            <a:r>
              <a:rPr lang="en-US" dirty="0" smtClean="0"/>
              <a:t>Generate ownership of results </a:t>
            </a:r>
          </a:p>
          <a:p>
            <a:r>
              <a:rPr lang="en-US" dirty="0" smtClean="0"/>
              <a:t>Create the deliverables (using standard JAD forms) </a:t>
            </a:r>
          </a:p>
          <a:p>
            <a:r>
              <a:rPr lang="en-US" dirty="0" smtClean="0"/>
              <a:t>Identify open issues and 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990600"/>
          </a:xfrm>
        </p:spPr>
        <p:txBody>
          <a:bodyPr>
            <a:normAutofit fontScale="90000"/>
          </a:bodyPr>
          <a:lstStyle/>
          <a:p>
            <a:r>
              <a:rPr lang="en-US" dirty="0" smtClean="0"/>
              <a:t>Joint Application Design –Follow-up and Wrap-up</a:t>
            </a:r>
            <a:endParaRPr lang="en-US" dirty="0"/>
          </a:p>
        </p:txBody>
      </p:sp>
      <p:sp>
        <p:nvSpPr>
          <p:cNvPr id="3" name="Content Placeholder 2"/>
          <p:cNvSpPr>
            <a:spLocks noGrp="1"/>
          </p:cNvSpPr>
          <p:nvPr>
            <p:ph idx="1"/>
          </p:nvPr>
        </p:nvSpPr>
        <p:spPr/>
        <p:txBody>
          <a:bodyPr/>
          <a:lstStyle/>
          <a:p>
            <a:r>
              <a:rPr lang="en-US" dirty="0" smtClean="0"/>
              <a:t>Follow-up </a:t>
            </a:r>
          </a:p>
          <a:p>
            <a:pPr lvl="1"/>
            <a:r>
              <a:rPr lang="en-US" dirty="0" smtClean="0"/>
              <a:t>Resolve open issues and questions </a:t>
            </a:r>
          </a:p>
          <a:p>
            <a:pPr lvl="1"/>
            <a:r>
              <a:rPr lang="en-US" dirty="0" smtClean="0"/>
              <a:t>Follow-up on action items </a:t>
            </a:r>
          </a:p>
          <a:p>
            <a:pPr lvl="1"/>
            <a:r>
              <a:rPr lang="en-US" dirty="0" smtClean="0"/>
              <a:t>Re-evaluate project </a:t>
            </a:r>
          </a:p>
          <a:p>
            <a:r>
              <a:rPr lang="en-US" dirty="0" smtClean="0"/>
              <a:t>Wrap-up </a:t>
            </a:r>
          </a:p>
          <a:p>
            <a:pPr lvl="1"/>
            <a:r>
              <a:rPr lang="en-US" dirty="0" smtClean="0"/>
              <a:t>Review results of follow-up items </a:t>
            </a:r>
          </a:p>
          <a:p>
            <a:pPr lvl="1"/>
            <a:r>
              <a:rPr lang="en-US" dirty="0" smtClean="0"/>
              <a:t>Evaluate the JAD process </a:t>
            </a:r>
          </a:p>
          <a:p>
            <a:pPr lvl="1"/>
            <a:r>
              <a:rPr lang="en-US" dirty="0" smtClean="0"/>
              <a:t>Discuss "lessons learned" </a:t>
            </a:r>
          </a:p>
          <a:p>
            <a:pPr lvl="1"/>
            <a:r>
              <a:rPr lang="en-US" dirty="0" smtClean="0"/>
              <a:t>Finalize deliverables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analyze an existing system?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Users may become disillusioned with new system or do not like the new system if it is too different or does not do what they want (risk of nostalgia for old system) </a:t>
            </a:r>
          </a:p>
          <a:p>
            <a:r>
              <a:rPr lang="en-US" dirty="0" smtClean="0"/>
              <a:t>To appropriately take into account real usage patterns, human issues, common activities, relative importance of tasks/features </a:t>
            </a:r>
          </a:p>
          <a:p>
            <a:r>
              <a:rPr lang="en-US" dirty="0" smtClean="0"/>
              <a:t>To catch obvious possible improvements (features that are missing or do not currently work well)</a:t>
            </a:r>
          </a:p>
          <a:p>
            <a:r>
              <a:rPr lang="en-US" dirty="0" smtClean="0"/>
              <a:t>To find out which "legacy" features can/cannot be left out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457200"/>
          </a:xfrm>
        </p:spPr>
        <p:txBody>
          <a:bodyPr>
            <a:normAutofit fontScale="90000"/>
          </a:bodyPr>
          <a:lstStyle/>
          <a:p>
            <a:r>
              <a:rPr lang="en-US" dirty="0" smtClean="0"/>
              <a:t>Joint Application Design –Roles</a:t>
            </a:r>
            <a:endParaRPr lang="en-US" dirty="0"/>
          </a:p>
        </p:txBody>
      </p:sp>
      <p:sp>
        <p:nvSpPr>
          <p:cNvPr id="3" name="Content Placeholder 2"/>
          <p:cNvSpPr>
            <a:spLocks noGrp="1"/>
          </p:cNvSpPr>
          <p:nvPr>
            <p:ph idx="1"/>
          </p:nvPr>
        </p:nvSpPr>
        <p:spPr>
          <a:xfrm>
            <a:off x="457200" y="1905000"/>
            <a:ext cx="8229600" cy="4669536"/>
          </a:xfrm>
        </p:spPr>
        <p:txBody>
          <a:bodyPr>
            <a:normAutofit fontScale="85000" lnSpcReduction="20000"/>
          </a:bodyPr>
          <a:lstStyle/>
          <a:p>
            <a:r>
              <a:rPr lang="en-US" dirty="0" smtClean="0"/>
              <a:t>Session leader </a:t>
            </a:r>
          </a:p>
          <a:p>
            <a:pPr lvl="1"/>
            <a:r>
              <a:rPr lang="en-US" dirty="0" smtClean="0"/>
              <a:t>Organizer, facilitator, JAD expert </a:t>
            </a:r>
          </a:p>
          <a:p>
            <a:pPr lvl="1"/>
            <a:r>
              <a:rPr lang="en-US" dirty="0" smtClean="0"/>
              <a:t>Good with people skills, enthusiastic, sets tone of meeting </a:t>
            </a:r>
          </a:p>
          <a:p>
            <a:r>
              <a:rPr lang="en-US" dirty="0" smtClean="0"/>
              <a:t>Analyst </a:t>
            </a:r>
          </a:p>
          <a:p>
            <a:pPr lvl="1"/>
            <a:r>
              <a:rPr lang="en-US" dirty="0" smtClean="0"/>
              <a:t>Scribe++ </a:t>
            </a:r>
          </a:p>
          <a:p>
            <a:pPr lvl="1"/>
            <a:r>
              <a:rPr lang="en-US" dirty="0" smtClean="0"/>
              <a:t>Produces official JAD documents, experienced developer who understands the big picture, good philosopher/writer/organizer </a:t>
            </a:r>
          </a:p>
          <a:p>
            <a:r>
              <a:rPr lang="en-US" dirty="0" smtClean="0"/>
              <a:t>Executive sponsor </a:t>
            </a:r>
          </a:p>
          <a:p>
            <a:pPr lvl="1"/>
            <a:r>
              <a:rPr lang="en-US" dirty="0" smtClean="0"/>
              <a:t>Manager who has ultimate responsibility for product being built </a:t>
            </a:r>
          </a:p>
          <a:p>
            <a:pPr lvl="1"/>
            <a:r>
              <a:rPr lang="en-US" dirty="0" smtClean="0"/>
              <a:t>Provides strategic insights into company's high-level goals/practices, makes executive decisions later on as required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83936"/>
          </a:xfrm>
        </p:spPr>
        <p:txBody>
          <a:bodyPr>
            <a:normAutofit lnSpcReduction="10000"/>
          </a:bodyPr>
          <a:lstStyle/>
          <a:p>
            <a:r>
              <a:rPr lang="en-US" dirty="0" smtClean="0"/>
              <a:t>User representatives </a:t>
            </a:r>
          </a:p>
          <a:p>
            <a:pPr lvl="1"/>
            <a:r>
              <a:rPr lang="en-US" dirty="0" smtClean="0"/>
              <a:t>Selection of knowledgeable end-users and managers</a:t>
            </a:r>
          </a:p>
          <a:p>
            <a:pPr lvl="1"/>
            <a:r>
              <a:rPr lang="en-US" dirty="0" smtClean="0"/>
              <a:t>Come well-prepared with suggestions and ideas of needs, will brainstorm for new or refined ideas, eventually review </a:t>
            </a:r>
            <a:r>
              <a:rPr lang="en-US" dirty="0" err="1" smtClean="0"/>
              <a:t>completedJAD</a:t>
            </a:r>
            <a:r>
              <a:rPr lang="en-US" dirty="0" smtClean="0"/>
              <a:t> documents </a:t>
            </a:r>
          </a:p>
          <a:p>
            <a:r>
              <a:rPr lang="en-US" dirty="0" smtClean="0"/>
              <a:t>Information system representatives </a:t>
            </a:r>
          </a:p>
          <a:p>
            <a:pPr lvl="1"/>
            <a:r>
              <a:rPr lang="en-US" dirty="0" smtClean="0"/>
              <a:t>Technical expert on ISs </a:t>
            </a:r>
          </a:p>
          <a:p>
            <a:pPr lvl="1"/>
            <a:r>
              <a:rPr lang="en-US" dirty="0" smtClean="0"/>
              <a:t>Helps users think big, know what is easy/hard/cheap/expensive, mostly there to provide information rather than make decisions</a:t>
            </a:r>
          </a:p>
          <a:p>
            <a:r>
              <a:rPr lang="en-US" dirty="0" smtClean="0"/>
              <a:t>Specialists </a:t>
            </a:r>
          </a:p>
          <a:p>
            <a:pPr lvl="1"/>
            <a:r>
              <a:rPr lang="en-US" dirty="0" smtClean="0"/>
              <a:t>Technical expert on particular narrow topics, e.g., security, application domain, law, UI issues…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a:t>
            </a:r>
            <a:endParaRPr lang="en-US" dirty="0"/>
          </a:p>
        </p:txBody>
      </p:sp>
      <p:sp>
        <p:nvSpPr>
          <p:cNvPr id="3" name="Content Placeholder 2"/>
          <p:cNvSpPr>
            <a:spLocks noGrp="1"/>
          </p:cNvSpPr>
          <p:nvPr>
            <p:ph idx="1"/>
          </p:nvPr>
        </p:nvSpPr>
        <p:spPr/>
        <p:txBody>
          <a:bodyPr/>
          <a:lstStyle/>
          <a:p>
            <a:r>
              <a:rPr lang="en-US" sz="3600" dirty="0" smtClean="0"/>
              <a:t>Prototyping </a:t>
            </a:r>
          </a:p>
          <a:p>
            <a:r>
              <a:rPr lang="en-US" sz="3600" dirty="0" smtClean="0"/>
              <a:t>Use Case</a:t>
            </a:r>
          </a:p>
          <a:p>
            <a:pPr lvl="1">
              <a:buNone/>
            </a:pPr>
            <a:r>
              <a:rPr lang="en-US" sz="3400" dirty="0" smtClean="0"/>
              <a:t>(self reading + lab)</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Available Documentation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•Start with reading available documentation</a:t>
            </a:r>
          </a:p>
          <a:p>
            <a:pPr lvl="1"/>
            <a:r>
              <a:rPr lang="en-US" dirty="0" smtClean="0"/>
              <a:t>User documents (manual, guides…) </a:t>
            </a:r>
          </a:p>
          <a:p>
            <a:pPr lvl="1"/>
            <a:r>
              <a:rPr lang="en-US" dirty="0" smtClean="0"/>
              <a:t>Development documents </a:t>
            </a:r>
          </a:p>
          <a:p>
            <a:pPr lvl="1"/>
            <a:r>
              <a:rPr lang="en-US" dirty="0" smtClean="0"/>
              <a:t>Requirements documents </a:t>
            </a:r>
          </a:p>
          <a:p>
            <a:pPr lvl="1"/>
            <a:r>
              <a:rPr lang="en-US" dirty="0" smtClean="0"/>
              <a:t>Internal memos </a:t>
            </a:r>
          </a:p>
          <a:p>
            <a:pPr lvl="1"/>
            <a:r>
              <a:rPr lang="en-US" dirty="0" smtClean="0"/>
              <a:t>Change histories </a:t>
            </a:r>
          </a:p>
          <a:p>
            <a:pPr lvl="1"/>
            <a:r>
              <a:rPr lang="en-US" dirty="0" smtClean="0"/>
              <a:t>… </a:t>
            </a:r>
          </a:p>
          <a:p>
            <a:r>
              <a:rPr lang="en-US" dirty="0" smtClean="0"/>
              <a:t>Of course, often these are out of date, poorly written, wrong, etc., but it's a good starting point </a:t>
            </a:r>
          </a:p>
          <a:p>
            <a:r>
              <a:rPr lang="en-US" dirty="0" smtClean="0"/>
              <a:t>Discourse analysis </a:t>
            </a:r>
          </a:p>
          <a:p>
            <a:pPr lvl="1"/>
            <a:r>
              <a:rPr lang="en-US" dirty="0" smtClean="0"/>
              <a:t>Use of words and phrases is examined in written or spoken language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Observation and Related Techniques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lstStyle/>
          <a:p>
            <a:r>
              <a:rPr lang="en-US" dirty="0" smtClean="0"/>
              <a:t>Get into the trenches and observe specialists “in the wild” </a:t>
            </a:r>
          </a:p>
          <a:p>
            <a:r>
              <a:rPr lang="en-US" dirty="0" smtClean="0"/>
              <a:t>Shadow important potential users as they do their work</a:t>
            </a:r>
          </a:p>
          <a:p>
            <a:r>
              <a:rPr lang="en-US" dirty="0" smtClean="0"/>
              <a:t>Initially observe silently (otherwise you may get biased information) </a:t>
            </a:r>
          </a:p>
          <a:p>
            <a:r>
              <a:rPr lang="en-US" dirty="0" smtClean="0"/>
              <a:t>Ask user to explain everything he or she is doing  </a:t>
            </a:r>
          </a:p>
          <a:p>
            <a:r>
              <a:rPr lang="en-US" dirty="0" smtClean="0"/>
              <a:t>Session videotaping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Ethnography</a:t>
            </a:r>
            <a:endParaRPr lang="en-US" dirty="0"/>
          </a:p>
        </p:txBody>
      </p:sp>
      <p:sp>
        <p:nvSpPr>
          <p:cNvPr id="3" name="Content Placeholder 2"/>
          <p:cNvSpPr>
            <a:spLocks noGrp="1"/>
          </p:cNvSpPr>
          <p:nvPr>
            <p:ph idx="1"/>
          </p:nvPr>
        </p:nvSpPr>
        <p:spPr/>
        <p:txBody>
          <a:bodyPr/>
          <a:lstStyle/>
          <a:p>
            <a:r>
              <a:rPr lang="en-US" dirty="0" smtClean="0"/>
              <a:t>also attempts to discover social, human, and political factors, which may also impact requirements.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2992</Words>
  <Application>Microsoft Office PowerPoint</Application>
  <PresentationFormat>On-screen Show (4:3)</PresentationFormat>
  <Paragraphs>429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Urban</vt:lpstr>
      <vt:lpstr>Requirements Engineering</vt:lpstr>
      <vt:lpstr>Outline  </vt:lpstr>
      <vt:lpstr>Analysis of Existing Systems</vt:lpstr>
      <vt:lpstr>Slide 4</vt:lpstr>
      <vt:lpstr>Why analyze an existing system?  </vt:lpstr>
      <vt:lpstr>Review Available Documentation </vt:lpstr>
      <vt:lpstr>Observation and Related Techniques </vt:lpstr>
      <vt:lpstr>Observation</vt:lpstr>
      <vt:lpstr>Ethnography</vt:lpstr>
      <vt:lpstr>Ethnography</vt:lpstr>
      <vt:lpstr>Cont …</vt:lpstr>
      <vt:lpstr>Questionnaires  </vt:lpstr>
      <vt:lpstr>Interview </vt:lpstr>
      <vt:lpstr>Slide 14</vt:lpstr>
      <vt:lpstr>Interviews –Objectives and Process</vt:lpstr>
      <vt:lpstr>Interviews –Planning and Preparation</vt:lpstr>
      <vt:lpstr>Interviews –Session</vt:lpstr>
      <vt:lpstr>Interviews –Elicitation Notes</vt:lpstr>
      <vt:lpstr>Common Interviewing Mistakes</vt:lpstr>
      <vt:lpstr>Slide 20</vt:lpstr>
      <vt:lpstr>Slide 21</vt:lpstr>
      <vt:lpstr>Interviews –Start Up Questions</vt:lpstr>
      <vt:lpstr>Slide 23</vt:lpstr>
      <vt:lpstr>Slide 24</vt:lpstr>
      <vt:lpstr>Slide 25</vt:lpstr>
      <vt:lpstr>Slide 26</vt:lpstr>
      <vt:lpstr>Interviews –Specific Questions</vt:lpstr>
      <vt:lpstr>Slide 28</vt:lpstr>
      <vt:lpstr>Slide 29</vt:lpstr>
      <vt:lpstr>Slide 30</vt:lpstr>
      <vt:lpstr>Slide 31</vt:lpstr>
      <vt:lpstr>Slide 32</vt:lpstr>
      <vt:lpstr>Slide 33</vt:lpstr>
      <vt:lpstr>Slide 34</vt:lpstr>
      <vt:lpstr>Slide 35</vt:lpstr>
      <vt:lpstr>Brainstorming</vt:lpstr>
      <vt:lpstr>Brainstorming –Objectives</vt:lpstr>
      <vt:lpstr>Brainstorming –Roles </vt:lpstr>
      <vt:lpstr>Brainstorming –Participants</vt:lpstr>
      <vt:lpstr>Brainstorming –Eliminating Ideas</vt:lpstr>
      <vt:lpstr>Joint Application Design (JAD)</vt:lpstr>
      <vt:lpstr>Joint Application Design –Four Main Tenets</vt:lpstr>
      <vt:lpstr>Joint Application Design –Applicability</vt:lpstr>
      <vt:lpstr>Joint Application Design –Activities</vt:lpstr>
      <vt:lpstr>Joint Application Design –Pre-session Planning</vt:lpstr>
      <vt:lpstr>The 6 “P”s</vt:lpstr>
      <vt:lpstr>Joint Application Design –Pre-work</vt:lpstr>
      <vt:lpstr>Joint Application Design –Working Session</vt:lpstr>
      <vt:lpstr>Joint Application Design –Follow-up and Wrap-up</vt:lpstr>
      <vt:lpstr>Joint Application Design –Roles</vt:lpstr>
      <vt:lpstr>Slide 51</vt:lpstr>
      <vt:lpstr>END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Microsoft</dc:creator>
  <cp:lastModifiedBy>m.elfatih</cp:lastModifiedBy>
  <cp:revision>39</cp:revision>
  <dcterms:created xsi:type="dcterms:W3CDTF">2015-12-18T19:37:27Z</dcterms:created>
  <dcterms:modified xsi:type="dcterms:W3CDTF">2016-01-23T04:37:34Z</dcterms:modified>
</cp:coreProperties>
</file>