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3"/>
  </p:notesMasterIdLst>
  <p:sldIdLst>
    <p:sldId id="256" r:id="rId2"/>
    <p:sldId id="257" r:id="rId3"/>
    <p:sldId id="260" r:id="rId4"/>
    <p:sldId id="261" r:id="rId5"/>
    <p:sldId id="267" r:id="rId6"/>
    <p:sldId id="268" r:id="rId7"/>
    <p:sldId id="269" r:id="rId8"/>
    <p:sldId id="273" r:id="rId9"/>
    <p:sldId id="270" r:id="rId10"/>
    <p:sldId id="271" r:id="rId11"/>
    <p:sldId id="274" r:id="rId12"/>
    <p:sldId id="275" r:id="rId13"/>
    <p:sldId id="276" r:id="rId14"/>
    <p:sldId id="277" r:id="rId15"/>
    <p:sldId id="279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272" r:id="rId41"/>
    <p:sldId id="258" r:id="rId42"/>
    <p:sldId id="262" r:id="rId43"/>
    <p:sldId id="263" r:id="rId44"/>
    <p:sldId id="265" r:id="rId45"/>
    <p:sldId id="266" r:id="rId46"/>
    <p:sldId id="259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4" r:id="rId57"/>
    <p:sldId id="318" r:id="rId58"/>
    <p:sldId id="319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C800"/>
    <a:srgbClr val="FFC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2"/>
    <p:restoredTop sz="94694"/>
  </p:normalViewPr>
  <p:slideViewPr>
    <p:cSldViewPr>
      <p:cViewPr varScale="1">
        <p:scale>
          <a:sx n="104" d="100"/>
          <a:sy n="104" d="100"/>
        </p:scale>
        <p:origin x="19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2BADA-ACEB-49D3-BAB0-AC64F07F27AB}" type="datetimeFigureOut">
              <a:rPr lang="en-HK" smtClean="0"/>
              <a:t>8/9/2024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49C85-3F8E-4554-8B9A-13D72D76FBD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323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49C85-3F8E-4554-8B9A-13D72D76FBDA}" type="slidenum">
              <a:rPr lang="en-HK" smtClean="0"/>
              <a:t>36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24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49C85-3F8E-4554-8B9A-13D72D76FBDA}" type="slidenum">
              <a:rPr lang="en-HK" smtClean="0"/>
              <a:t>55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511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5357B4-EDC4-4635-822A-DC0CCA2D8A6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A33390F6-AD15-4E60-9681-AEECDD22AB2F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D8C206-A001-497E-AF2A-7773BCBEDA9E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52D65-8C54-4829-B629-F91399D50AD2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1D95F-E2EF-4E5C-A237-C723B19D1FCC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9EDCDD60-CB61-4970-9C15-6553B650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A54D7-6F4E-422F-A52C-8B4DEDEE2FF3}" type="datetime1">
              <a:rPr lang="en-GB" smtClean="0"/>
              <a:t>08/09/2024</a:t>
            </a:fld>
            <a:endParaRPr lang="en-GB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E2A6A246-4F3B-4A65-8CAD-8E9EE448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A45644D9-2079-49F0-8455-88A360FE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496F64-DB73-4FF0-85A3-B2AF9763010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3349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4BCF130-0F67-4AAC-B850-800F2D35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55E90-2006-412D-9CCB-24949F057678}" type="datetime1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180A374-1BD2-4431-8734-268458E2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56852F5-BF73-4F99-91A0-72A58F9B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91226-3F57-45EF-94FA-56936C3FA4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6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5995494-2BB3-4664-A36B-D82647DA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F50C5-F3CD-49B0-9B32-CADF03AEE514}" type="datetime1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88F85AF-E22C-41E9-B99B-64C8E072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4FD8E8B-99A5-45D0-B7D0-8747E774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97097-3E85-43B4-B2F7-AE43CACAE6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65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D1A2092-F546-48C7-8E80-3CDBAD65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8D65A-5A0F-40D8-9DAC-F14F05F9BDE8}" type="datetime1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8966598-9CAC-4B9A-9554-C3BFD578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ED09C92-D82B-4FFC-B91B-B46BF371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E1E17-7FBB-4606-A1E0-EFE8760FF5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7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2F1DC7-ED1A-4E59-961E-574CBD84CF2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CCD18382-B922-4525-85F4-0DF0197B6D8C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0103D-BC98-4F81-A273-2DD8F2AD3520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BA89D-8885-451C-85FE-1E0A0A9A9F1D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CB9AEA-E254-412A-94BF-569B17B285C8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611D22E-7DFC-44E3-9685-842970E8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0C63-BAE1-4075-BB31-FA915070E12A}" type="datetime1">
              <a:rPr lang="en-GB" smtClean="0"/>
              <a:t>08/09/2024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739339-9BC2-42C9-A6F7-5C5B80A7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18F3EA-3131-4A63-AF14-9CE4896B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C0357B-4F1E-4D9A-9375-4232ADDDDC5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7941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F0684C8-0117-4973-92A4-182EA168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FF100-20F4-4A0B-AC78-AF2523D06739}" type="datetime1">
              <a:rPr lang="en-GB" smtClean="0"/>
              <a:t>08/09/2024</a:t>
            </a:fld>
            <a:endParaRPr lang="en-GB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491FE43-52FE-43B8-9748-4E8EEAA6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8C9A91C0-B6DD-45E6-B2FD-5C984100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BFFD2-3DDB-4E86-9626-B1417BA347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0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301DF810-D190-44A8-90D4-8E5B0C50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E5A9B-652B-466B-8D5C-39F0E0D5973E}" type="datetime1">
              <a:rPr lang="en-GB" smtClean="0"/>
              <a:t>08/09/2024</a:t>
            </a:fld>
            <a:endParaRPr lang="en-GB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BA1A671-38BD-4D3C-A771-D79C627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A7EDE2DB-1142-42CF-88EB-E517D16C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05B20-40B7-439E-878F-60D0B43B5F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051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0CAA3F2E-1E2B-4002-AC55-04D51923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3E7DA-9B2C-43BD-81BD-79F58F6E9259}" type="datetime1">
              <a:rPr lang="en-GB" smtClean="0"/>
              <a:t>08/09/2024</a:t>
            </a:fld>
            <a:endParaRPr lang="en-GB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F2B7CC9-8361-4936-9AE5-8E3C7F01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5BFF967-EB69-42BA-AADC-94F27254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95C0-9473-4055-9168-B1362655562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20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EA2F2B4C-B96C-4005-9DA8-11C51059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8432B-134B-40BA-9F31-9C1329C3EAE0}" type="datetime1">
              <a:rPr lang="en-GB" smtClean="0"/>
              <a:t>08/09/2024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CA2E9-D43B-43EB-A246-D9B6A8A2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D75B767B-D779-468B-B58A-3C468A0F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E8C22-D736-4C04-8D50-7E43D13D15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08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99473-085E-4CA8-8A23-FF775CEFF9E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758C3C3E-30BB-4F99-889E-CFF1D88A2B5F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6463740-BC22-4D9B-A602-9C9FAD35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6F618-1F1E-41DF-88C7-4EE93074E738}" type="datetime1">
              <a:rPr lang="en-GB" smtClean="0"/>
              <a:t>08/09/2024</a:t>
            </a:fld>
            <a:endParaRPr lang="en-GB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4F37D03-36E4-4B14-98D7-86549D26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5B84C2-1E75-49D7-A721-2E3AAF02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786190-69D8-4F14-915F-2A59C902DB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648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767C97-D750-467B-8D82-A2725DEB0206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2483F9-0616-4015-9031-05AF7E91B492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8ECAB-E1FB-4491-BD9D-47A6938CCB62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5B68364B-0A11-4781-81F7-2EB8C36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B6F6-C5A4-4330-8AB5-C03E6FB25999}" type="datetime1">
              <a:rPr lang="en-GB" smtClean="0"/>
              <a:t>08/09/2024</a:t>
            </a:fld>
            <a:endParaRPr lang="en-GB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06FEF22-85B7-4186-84CA-430D69D7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52EBCB2-7EB5-42DC-991C-A858812D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2487CA-EEFB-42BF-B717-AE48A66A35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53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04A84C-EA34-4C52-9CF3-19F83FCDA36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8EAB4472-5419-45DB-9063-C53554388D76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30EFA603-D002-468B-9366-21B4257DB4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EC4A71CE-6C6E-4A3E-9A7E-340678B95A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3F3C3AC-AABE-4CE1-9F33-3AE63B78B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4CB20D-670F-446F-84ED-87720F17F5CF}" type="datetime1">
              <a:rPr lang="en-GB" smtClean="0"/>
              <a:t>08/09/2024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5EB33-7A40-48BA-A339-AE31FAB3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21EAB7F-CAC1-41AA-A15B-46FED8CAC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8659AC0A-62B7-4176-952C-917BCB408F8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3" r:id="rId2"/>
    <p:sldLayoutId id="2147483741" r:id="rId3"/>
    <p:sldLayoutId id="2147483734" r:id="rId4"/>
    <p:sldLayoutId id="2147483735" r:id="rId5"/>
    <p:sldLayoutId id="2147483736" r:id="rId6"/>
    <p:sldLayoutId id="2147483737" r:id="rId7"/>
    <p:sldLayoutId id="2147483742" r:id="rId8"/>
    <p:sldLayoutId id="2147483743" r:id="rId9"/>
    <p:sldLayoutId id="2147483738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heap" TargetMode="External"/><Relationship Id="rId2" Type="http://schemas.openxmlformats.org/officeDocument/2006/relationships/hyperlink" Target="https://wiki.python.org/moin/TimeComplexit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keys-and-room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ath-with-maximum-probability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>
            <a:extLst>
              <a:ext uri="{FF2B5EF4-FFF2-40B4-BE49-F238E27FC236}">
                <a16:creationId xmlns:a16="http://schemas.microsoft.com/office/drawing/2014/main" id="{1835ADD5-57CA-446A-A29A-BD0510ADB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HK" altLang="zh-TW" dirty="0"/>
              <a:t>Data structure</a:t>
            </a:r>
            <a:endParaRPr lang="en-GB" altLang="en-US" dirty="0"/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21C2821A-92F8-412B-BDD1-75FB65F8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zh-TW" dirty="0"/>
              <a:t>COM6002 </a:t>
            </a:r>
            <a:r>
              <a:rPr lang="en-HK" altLang="zh-TW" dirty="0"/>
              <a:t>Big Data Management</a:t>
            </a:r>
            <a:endParaRPr lang="en-GB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072D48-D8CC-4D28-8682-25D15C08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6F64-DB73-4FF0-85A3-B2AF97630102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F2C1-7915-8115-FA93-A2240EC7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192F-A14B-E18B-B69E-E9BBBD4D03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Native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Commonly used packages</a:t>
            </a:r>
          </a:p>
          <a:p>
            <a:pPr lvl="1"/>
            <a:r>
              <a:rPr lang="en-US" dirty="0"/>
              <a:t>Deque</a:t>
            </a:r>
          </a:p>
          <a:p>
            <a:pPr lvl="1"/>
            <a:r>
              <a:rPr lang="en-US" dirty="0"/>
              <a:t>Heap</a:t>
            </a:r>
          </a:p>
          <a:p>
            <a:endParaRPr lang="en-US" dirty="0"/>
          </a:p>
          <a:p>
            <a:r>
              <a:rPr lang="en-US" dirty="0"/>
              <a:t>Check the provided sample codes to see how we can use them in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F1DE-432F-6082-2E54-DB4D7AD6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21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E520-E793-8DFB-FD71-FDE84325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6522-87D4-5DB5-84A0-D76DFCD41D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a (physical) notebook to explain the concepts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List</a:t>
            </a:r>
          </a:p>
          <a:p>
            <a:pPr lvl="1"/>
            <a:r>
              <a:rPr lang="en-US" dirty="0"/>
              <a:t>The first data element goes to page 1</a:t>
            </a:r>
          </a:p>
          <a:p>
            <a:pPr lvl="1"/>
            <a:r>
              <a:rPr lang="en-US" dirty="0"/>
              <a:t>The second data element goes to page 2</a:t>
            </a:r>
          </a:p>
          <a:p>
            <a:pPr lvl="1"/>
            <a:r>
              <a:rPr lang="en-US" dirty="0"/>
              <a:t>… and so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C02FA-D1A1-40F4-6C02-28CCA246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  <p:pic>
        <p:nvPicPr>
          <p:cNvPr id="1026" name="Picture 2" descr="Pen and Paper: The Benefits of Physical Note Taking">
            <a:extLst>
              <a:ext uri="{FF2B5EF4-FFF2-40B4-BE49-F238E27FC236}">
                <a16:creationId xmlns:a16="http://schemas.microsoft.com/office/drawing/2014/main" id="{0C3D2CE5-292D-F062-7CCC-286FBB5E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223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2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85E6-70A1-B6DB-EFEB-214A641E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of Python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C85-F333-4187-6162-A657DC4C86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a new element in the middle of the list?</a:t>
            </a:r>
          </a:p>
          <a:p>
            <a:pPr lvl="1"/>
            <a:r>
              <a:rPr lang="en-US" dirty="0"/>
              <a:t>O(n)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You need to move elements backwards</a:t>
            </a:r>
          </a:p>
          <a:p>
            <a:pPr lvl="3"/>
            <a:r>
              <a:rPr lang="en-US" dirty="0"/>
              <a:t>Insert to page 2</a:t>
            </a:r>
          </a:p>
          <a:p>
            <a:pPr lvl="4"/>
            <a:r>
              <a:rPr lang="en-US" dirty="0"/>
              <a:t>The old page 2 moves to page 3</a:t>
            </a:r>
          </a:p>
          <a:p>
            <a:pPr lvl="4"/>
            <a:r>
              <a:rPr lang="en-US" dirty="0"/>
              <a:t>The old page 3 moves to page 4 </a:t>
            </a:r>
          </a:p>
          <a:p>
            <a:pPr lvl="4"/>
            <a:r>
              <a:rPr lang="en-US" dirty="0"/>
              <a:t>… and so on</a:t>
            </a:r>
          </a:p>
          <a:p>
            <a:pPr lvl="1"/>
            <a:endParaRPr lang="en-US" dirty="0"/>
          </a:p>
          <a:p>
            <a:r>
              <a:rPr lang="en-US" dirty="0"/>
              <a:t>For all discussions on the costs, n refers to number of elements in the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ADC93-88C8-A205-C606-C5602C6B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03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739C-CDE1-91CF-E97D-2F8FE6F9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of Python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6AF4-4662-2AA2-3502-2CA0EA3CE3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dirty="0" err="1"/>
              <a:t>i-th</a:t>
            </a:r>
            <a:r>
              <a:rPr lang="en-US" dirty="0"/>
              <a:t> element [also called random access]</a:t>
            </a:r>
          </a:p>
          <a:p>
            <a:pPr lvl="1"/>
            <a:r>
              <a:rPr lang="en-US" dirty="0"/>
              <a:t>O(1)</a:t>
            </a:r>
          </a:p>
          <a:p>
            <a:pPr lvl="1"/>
            <a:r>
              <a:rPr lang="en-US" dirty="0"/>
              <a:t>Easy. Go to page </a:t>
            </a:r>
            <a:r>
              <a:rPr lang="en-US" dirty="0" err="1"/>
              <a:t>i</a:t>
            </a:r>
            <a:r>
              <a:rPr lang="en-US" dirty="0"/>
              <a:t> directly</a:t>
            </a:r>
          </a:p>
          <a:p>
            <a:r>
              <a:rPr lang="en-US" dirty="0"/>
              <a:t>Delete the </a:t>
            </a:r>
            <a:r>
              <a:rPr lang="en-US" dirty="0" err="1"/>
              <a:t>i-th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O(n)</a:t>
            </a:r>
          </a:p>
          <a:p>
            <a:r>
              <a:rPr lang="en-US" dirty="0"/>
              <a:t>Adding element at the back (push / append)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O(1)</a:t>
            </a:r>
          </a:p>
          <a:p>
            <a:r>
              <a:rPr lang="en-US" dirty="0"/>
              <a:t>Deleing the last element (pop)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O(1)</a:t>
            </a:r>
          </a:p>
          <a:p>
            <a:r>
              <a:rPr lang="en-US" dirty="0"/>
              <a:t>Query: is x in the data structure?</a:t>
            </a:r>
          </a:p>
          <a:p>
            <a:pPr lvl="1"/>
            <a:r>
              <a:rPr lang="en-US" dirty="0"/>
              <a:t>O(n)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DDFA-D45C-A41F-D8C5-0FA2F23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885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195B-D764-8B7D-B611-1319E12A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64C3-88CC-77A7-F358-36DAEAB4B1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mathematical set</a:t>
            </a:r>
          </a:p>
          <a:p>
            <a:pPr lvl="1"/>
            <a:r>
              <a:rPr lang="en-US" dirty="0"/>
              <a:t>No duplicated element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If we put [1, 3, 3, 5, 5, 5] into a set, it keeps {1, 3, 5}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There is no order between the data</a:t>
            </a:r>
          </a:p>
          <a:p>
            <a:pPr lvl="2"/>
            <a:r>
              <a:rPr lang="en-US" dirty="0"/>
              <a:t>When you loop the elements in the set, there is no guaranteed order of data</a:t>
            </a:r>
          </a:p>
          <a:p>
            <a:r>
              <a:rPr lang="en-US" dirty="0"/>
              <a:t>Behind the scene, set is implemented as a </a:t>
            </a:r>
            <a:r>
              <a:rPr lang="en-US" dirty="0">
                <a:solidFill>
                  <a:srgbClr val="FF0000"/>
                </a:solidFill>
              </a:rPr>
              <a:t>hash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FFFE4-EDE2-E822-6635-BFA46361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21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3593-6C7F-29F5-8781-DB232A16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7482-84B1-FF72-4530-75BE98FB0D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the notebook has 100 pages</a:t>
            </a:r>
          </a:p>
          <a:p>
            <a:r>
              <a:rPr lang="en-US" dirty="0"/>
              <a:t>We use a hash function to convert an element to [1, 100] or [0, 99]</a:t>
            </a:r>
          </a:p>
          <a:p>
            <a:pPr lvl="1"/>
            <a:r>
              <a:rPr lang="en-US" dirty="0"/>
              <a:t>Note: say 0 means page 100</a:t>
            </a:r>
          </a:p>
          <a:p>
            <a:pPr lvl="1"/>
            <a:r>
              <a:rPr lang="en-US" dirty="0"/>
              <a:t>In reality, the hash function also needs to consider string / float / </a:t>
            </a:r>
            <a:r>
              <a:rPr lang="en-US" dirty="0" err="1"/>
              <a:t>boolean</a:t>
            </a:r>
            <a:r>
              <a:rPr lang="en-US" dirty="0"/>
              <a:t> data etc. as input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Hash function h(x) = x % 100</a:t>
            </a:r>
          </a:p>
          <a:p>
            <a:pPr lvl="2"/>
            <a:r>
              <a:rPr lang="en-US" dirty="0"/>
              <a:t>% is the modulo operator</a:t>
            </a:r>
          </a:p>
          <a:p>
            <a:pPr lvl="3"/>
            <a:r>
              <a:rPr lang="en-US" dirty="0"/>
              <a:t>Do the division and take the remainder</a:t>
            </a:r>
          </a:p>
          <a:p>
            <a:pPr lvl="4"/>
            <a:r>
              <a:rPr lang="en-US" dirty="0"/>
              <a:t>Examples: 16%5 = 1, 13%7 = 6, 23%4 = 3</a:t>
            </a:r>
          </a:p>
          <a:p>
            <a:pPr lvl="1"/>
            <a:r>
              <a:rPr lang="en-US" dirty="0"/>
              <a:t>Element 33967 % 100 becomes 67</a:t>
            </a:r>
          </a:p>
          <a:p>
            <a:pPr lvl="2"/>
            <a:r>
              <a:rPr lang="en-US" dirty="0"/>
              <a:t>Then, we write the data 33967 on page 67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DF990-8538-1039-BCFC-A6325B42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251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C5B1-859D-9793-11CB-93C0B91B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ED2A-B2A2-0305-E0AF-7668E5090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happens if we want to put two elements with the same hash value to the same page</a:t>
            </a:r>
          </a:p>
          <a:p>
            <a:pPr lvl="1"/>
            <a:r>
              <a:rPr lang="en-US" dirty="0"/>
              <a:t>Example elements:</a:t>
            </a:r>
          </a:p>
          <a:p>
            <a:pPr lvl="2"/>
            <a:r>
              <a:rPr lang="en-US" dirty="0"/>
              <a:t>339</a:t>
            </a:r>
            <a:r>
              <a:rPr lang="en-US" dirty="0">
                <a:solidFill>
                  <a:srgbClr val="FF0000"/>
                </a:solidFill>
              </a:rPr>
              <a:t>67</a:t>
            </a:r>
            <a:r>
              <a:rPr lang="en-US" dirty="0"/>
              <a:t> and 287</a:t>
            </a:r>
            <a:r>
              <a:rPr lang="en-US" dirty="0">
                <a:solidFill>
                  <a:srgbClr val="FF0000"/>
                </a:solidFill>
              </a:rPr>
              <a:t>67</a:t>
            </a:r>
          </a:p>
          <a:p>
            <a:r>
              <a:rPr lang="en-US" dirty="0"/>
              <a:t>There are different collision resolve mechanisms</a:t>
            </a:r>
          </a:p>
          <a:p>
            <a:r>
              <a:rPr lang="en-US" dirty="0"/>
              <a:t>In our notebook case, just imagine we write both data elements on the same page</a:t>
            </a:r>
          </a:p>
          <a:p>
            <a:pPr lvl="1"/>
            <a:r>
              <a:rPr lang="en-US" dirty="0"/>
              <a:t>So, in the worst case, we write all the data on the same page </a:t>
            </a:r>
            <a:r>
              <a:rPr lang="en-US" dirty="0">
                <a:sym typeface="Wingdings" pitchFamily="2" charset="2"/>
              </a:rPr>
              <a:t> searching becomes very difficult / slow: O(n)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03ED7-506E-C774-FF68-39BDA2CF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218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2E9-77AB-C1C3-AFA8-C0B30902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5097-6EFD-8D26-C469-02C32AFE7B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a new element</a:t>
            </a:r>
          </a:p>
          <a:p>
            <a:pPr lvl="1"/>
            <a:r>
              <a:rPr lang="en-US" dirty="0"/>
              <a:t>Average: O(1); Worst: O(n)</a:t>
            </a:r>
          </a:p>
          <a:p>
            <a:r>
              <a:rPr lang="en-US" dirty="0"/>
              <a:t>Deleting an element</a:t>
            </a:r>
          </a:p>
          <a:p>
            <a:pPr lvl="1"/>
            <a:r>
              <a:rPr lang="en-US" dirty="0"/>
              <a:t>Average: O(1); Worst: O(n)</a:t>
            </a:r>
          </a:p>
          <a:p>
            <a:r>
              <a:rPr lang="en-US" dirty="0"/>
              <a:t>Query: is x in the data structure?</a:t>
            </a:r>
          </a:p>
          <a:p>
            <a:pPr lvl="1"/>
            <a:r>
              <a:rPr lang="en-US" dirty="0"/>
              <a:t>Average: O(1); Worst: O(n)</a:t>
            </a:r>
          </a:p>
          <a:p>
            <a:pPr lvl="1"/>
            <a:endParaRPr lang="en-US" dirty="0"/>
          </a:p>
          <a:p>
            <a:r>
              <a:rPr lang="en-US" dirty="0"/>
              <a:t>Q: Is set better than list?</a:t>
            </a:r>
          </a:p>
          <a:p>
            <a:pPr lvl="1"/>
            <a:r>
              <a:rPr lang="en-US" dirty="0"/>
              <a:t>Think about how you add a new element</a:t>
            </a:r>
          </a:p>
          <a:p>
            <a:pPr lvl="1"/>
            <a:r>
              <a:rPr lang="en-US" dirty="0"/>
              <a:t>Don’t just look at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C732-8EA8-C486-F030-B03FDEA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16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6E25-5F57-C505-4847-0559C2D9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D03B-2DC9-718A-4D62-34CEACD76B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Similar to set</a:t>
            </a:r>
          </a:p>
          <a:p>
            <a:r>
              <a:rPr lang="en-US" dirty="0"/>
              <a:t>Keep key-value pairs</a:t>
            </a:r>
          </a:p>
          <a:p>
            <a:pPr lvl="1"/>
            <a:r>
              <a:rPr lang="en-US" dirty="0"/>
              <a:t>In the form of {key: value}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{1: 30, “a”: 25, 30: “c”}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Similar to a set of {1, “a”, 30}; Then we keep additional information about the data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2F5D4-30FC-5A79-E93F-AA62EE42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1C7A8-38B2-2E0B-8991-8C43EFC69B75}"/>
              </a:ext>
            </a:extLst>
          </p:cNvPr>
          <p:cNvCxnSpPr/>
          <p:nvPr/>
        </p:nvCxnSpPr>
        <p:spPr>
          <a:xfrm flipH="1" flipV="1">
            <a:off x="1869141" y="3657600"/>
            <a:ext cx="1905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5B032-3253-D077-BFE9-1F20BAECC563}"/>
              </a:ext>
            </a:extLst>
          </p:cNvPr>
          <p:cNvCxnSpPr>
            <a:cxnSpLocks/>
          </p:cNvCxnSpPr>
          <p:nvPr/>
        </p:nvCxnSpPr>
        <p:spPr>
          <a:xfrm flipH="1" flipV="1">
            <a:off x="2631141" y="3696086"/>
            <a:ext cx="1524000" cy="49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F318EE-08ED-EB39-7F72-AF724468F4F3}"/>
              </a:ext>
            </a:extLst>
          </p:cNvPr>
          <p:cNvCxnSpPr>
            <a:cxnSpLocks/>
          </p:cNvCxnSpPr>
          <p:nvPr/>
        </p:nvCxnSpPr>
        <p:spPr>
          <a:xfrm flipH="1" flipV="1">
            <a:off x="3469341" y="3680012"/>
            <a:ext cx="1066800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5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2E9-77AB-C1C3-AFA8-C0B30902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5097-6EFD-8D26-C469-02C32AFE7B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a new key</a:t>
            </a:r>
          </a:p>
          <a:p>
            <a:pPr lvl="1"/>
            <a:r>
              <a:rPr lang="en-US" dirty="0"/>
              <a:t>Average: O(1); Worst: O(n)</a:t>
            </a:r>
          </a:p>
          <a:p>
            <a:r>
              <a:rPr lang="en-US" dirty="0"/>
              <a:t>Deleting a key</a:t>
            </a:r>
          </a:p>
          <a:p>
            <a:pPr lvl="1"/>
            <a:r>
              <a:rPr lang="en-US" dirty="0"/>
              <a:t>Average: O(1); Worst: O(n)</a:t>
            </a:r>
          </a:p>
          <a:p>
            <a:r>
              <a:rPr lang="en-US" dirty="0"/>
              <a:t>Query: is x in a key of </a:t>
            </a:r>
            <a:r>
              <a:rPr lang="en-US" dirty="0" err="1"/>
              <a:t>dict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Average: O(1); Worst: O(n)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C732-8EA8-C486-F030-B03FDEA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059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B863-FBAE-38BB-8B98-A96A3DDB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D2CB-2C9F-3414-7C20-35BF9A96A7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 the meaning of Big-O</a:t>
            </a:r>
          </a:p>
          <a:p>
            <a:r>
              <a:rPr lang="en-US" dirty="0"/>
              <a:t>Apply various data structures in Python</a:t>
            </a:r>
          </a:p>
          <a:p>
            <a:r>
              <a:rPr lang="en-US" dirty="0"/>
              <a:t>Apply parallel processing in Python</a:t>
            </a:r>
          </a:p>
          <a:p>
            <a:endParaRPr lang="en-US" dirty="0"/>
          </a:p>
          <a:p>
            <a:r>
              <a:rPr lang="en-US" dirty="0"/>
              <a:t>What is not included in this chapter?</a:t>
            </a:r>
          </a:p>
          <a:p>
            <a:pPr lvl="1"/>
            <a:r>
              <a:rPr lang="en-US" dirty="0"/>
              <a:t>Most of the theories and concepts behind the data structures</a:t>
            </a:r>
          </a:p>
          <a:p>
            <a:pPr lvl="1"/>
            <a:r>
              <a:rPr lang="en-US" dirty="0"/>
              <a:t>We focus on usage (coding!) here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64AAD-9797-4CF6-683B-8E781EF3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343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0420-909D-DB80-7409-EC006D34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4B02-C412-8691-98A2-709120C562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element is written on a random page</a:t>
            </a:r>
          </a:p>
          <a:p>
            <a:r>
              <a:rPr lang="en-US" dirty="0"/>
              <a:t>We also write the the page numbers of the previous data element and the next data element</a:t>
            </a:r>
          </a:p>
          <a:p>
            <a:r>
              <a:rPr lang="en-US" dirty="0"/>
              <a:t>If there is no sibling page (this is the last element; there is no next page), we write “None” (or null)</a:t>
            </a:r>
          </a:p>
          <a:p>
            <a:r>
              <a:rPr lang="en-US" dirty="0"/>
              <a:t>We remember the first page number (and the last page for a doubly linked list)</a:t>
            </a:r>
          </a:p>
          <a:p>
            <a:endParaRPr lang="en-US" dirty="0"/>
          </a:p>
          <a:p>
            <a:r>
              <a:rPr lang="en-US" dirty="0"/>
              <a:t>Behind the scene, deque is a </a:t>
            </a:r>
            <a:r>
              <a:rPr lang="en-US" dirty="0">
                <a:solidFill>
                  <a:srgbClr val="FF0000"/>
                </a:solidFill>
              </a:rPr>
              <a:t>doubly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D1AC7-C872-9E63-7AC8-E6C5DAE1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939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7B0F-E78A-F557-8D16-F4D3EFE2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3E70-2A9C-DA60-67C1-86FC988C8C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beginning, there is no data element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Say, an element 13 is added</a:t>
            </a:r>
          </a:p>
          <a:p>
            <a:pPr lvl="1"/>
            <a:r>
              <a:rPr lang="en-US" dirty="0"/>
              <a:t>We find an empty page (say, 52) and write the data element on the page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8B8FC-81AB-1E12-F5A2-26CBFCE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4198A-D86F-9FC9-3AE7-326AC5EB2698}"/>
              </a:ext>
            </a:extLst>
          </p:cNvPr>
          <p:cNvSpPr/>
          <p:nvPr/>
        </p:nvSpPr>
        <p:spPr>
          <a:xfrm>
            <a:off x="1376082" y="1905000"/>
            <a:ext cx="1066800" cy="1000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Page:</a:t>
            </a:r>
          </a:p>
          <a:p>
            <a:pPr algn="ctr"/>
            <a:r>
              <a:rPr lang="en-US" dirty="0"/>
              <a:t>None</a:t>
            </a:r>
          </a:p>
          <a:p>
            <a:pPr algn="ctr"/>
            <a:r>
              <a:rPr lang="en-US" dirty="0"/>
              <a:t>Last Page:</a:t>
            </a:r>
          </a:p>
          <a:p>
            <a:pPr algn="ctr"/>
            <a:r>
              <a:rPr lang="en-US" dirty="0"/>
              <a:t>None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CC466-B9D1-843B-C7CC-4E5F6F474713}"/>
              </a:ext>
            </a:extLst>
          </p:cNvPr>
          <p:cNvSpPr/>
          <p:nvPr/>
        </p:nvSpPr>
        <p:spPr>
          <a:xfrm>
            <a:off x="3276600" y="4084706"/>
            <a:ext cx="12192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13</a:t>
            </a:r>
          </a:p>
          <a:p>
            <a:pPr algn="ctr"/>
            <a:r>
              <a:rPr lang="en-US" dirty="0" err="1"/>
              <a:t>Prev</a:t>
            </a:r>
            <a:r>
              <a:rPr lang="en-US" dirty="0"/>
              <a:t>: None</a:t>
            </a:r>
          </a:p>
          <a:p>
            <a:pPr algn="ctr"/>
            <a:r>
              <a:rPr lang="en-US" dirty="0"/>
              <a:t>Next: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0B4B1-900D-CF54-D37B-3364BE9453B4}"/>
              </a:ext>
            </a:extLst>
          </p:cNvPr>
          <p:cNvSpPr txBox="1"/>
          <p:nvPr/>
        </p:nvSpPr>
        <p:spPr>
          <a:xfrm>
            <a:off x="3352800" y="492290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52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A5DB31-FC05-4982-6D0C-8D6557870161}"/>
              </a:ext>
            </a:extLst>
          </p:cNvPr>
          <p:cNvSpPr/>
          <p:nvPr/>
        </p:nvSpPr>
        <p:spPr>
          <a:xfrm>
            <a:off x="1376082" y="4106724"/>
            <a:ext cx="1066800" cy="1000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Page:</a:t>
            </a:r>
          </a:p>
          <a:p>
            <a:pPr algn="ctr"/>
            <a:r>
              <a:rPr lang="en-US" dirty="0"/>
              <a:t>52</a:t>
            </a:r>
          </a:p>
          <a:p>
            <a:pPr algn="ctr"/>
            <a:r>
              <a:rPr lang="en-US" dirty="0"/>
              <a:t>Last Page:</a:t>
            </a:r>
          </a:p>
          <a:p>
            <a:pPr algn="ctr"/>
            <a:r>
              <a:rPr lang="en-US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620863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7B0F-E78A-F557-8D16-F4D3EFE2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3E70-2A9C-DA60-67C1-86FC988C8C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Say, an element 26 is added</a:t>
            </a:r>
          </a:p>
          <a:p>
            <a:pPr lvl="1"/>
            <a:r>
              <a:rPr lang="en-US" dirty="0"/>
              <a:t>We find an empty page (say, 78) and write the data element on the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30 on page 11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8B8FC-81AB-1E12-F5A2-26CBFCE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CC466-B9D1-843B-C7CC-4E5F6F474713}"/>
              </a:ext>
            </a:extLst>
          </p:cNvPr>
          <p:cNvSpPr/>
          <p:nvPr/>
        </p:nvSpPr>
        <p:spPr>
          <a:xfrm>
            <a:off x="3272118" y="2860382"/>
            <a:ext cx="12192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13</a:t>
            </a:r>
          </a:p>
          <a:p>
            <a:pPr algn="ctr"/>
            <a:r>
              <a:rPr lang="en-US" dirty="0" err="1"/>
              <a:t>Prev</a:t>
            </a:r>
            <a:r>
              <a:rPr lang="en-US" dirty="0"/>
              <a:t>: None</a:t>
            </a:r>
          </a:p>
          <a:p>
            <a:pPr algn="ctr"/>
            <a:r>
              <a:rPr lang="en-US" dirty="0"/>
              <a:t>Next: </a:t>
            </a:r>
            <a:r>
              <a:rPr lang="en-US" dirty="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0B4B1-900D-CF54-D37B-3364BE9453B4}"/>
              </a:ext>
            </a:extLst>
          </p:cNvPr>
          <p:cNvSpPr txBox="1"/>
          <p:nvPr/>
        </p:nvSpPr>
        <p:spPr>
          <a:xfrm>
            <a:off x="3348318" y="369858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52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19290-0720-4C7F-1C7B-BC27ECF3E020}"/>
              </a:ext>
            </a:extLst>
          </p:cNvPr>
          <p:cNvSpPr/>
          <p:nvPr/>
        </p:nvSpPr>
        <p:spPr>
          <a:xfrm>
            <a:off x="5029200" y="2860382"/>
            <a:ext cx="12192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26</a:t>
            </a:r>
          </a:p>
          <a:p>
            <a:pPr algn="ctr"/>
            <a:r>
              <a:rPr lang="en-US" dirty="0" err="1"/>
              <a:t>Prev</a:t>
            </a:r>
            <a:r>
              <a:rPr lang="en-US" dirty="0"/>
              <a:t>: 52</a:t>
            </a:r>
          </a:p>
          <a:p>
            <a:pPr algn="ctr"/>
            <a:r>
              <a:rPr lang="en-US" dirty="0"/>
              <a:t>Next: 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2004E-76E2-A645-A71C-B43C09BAB8E6}"/>
              </a:ext>
            </a:extLst>
          </p:cNvPr>
          <p:cNvSpPr txBox="1"/>
          <p:nvPr/>
        </p:nvSpPr>
        <p:spPr>
          <a:xfrm>
            <a:off x="5105400" y="369858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78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A8C06-1302-F3A4-A02A-03C7BA2386D3}"/>
              </a:ext>
            </a:extLst>
          </p:cNvPr>
          <p:cNvSpPr/>
          <p:nvPr/>
        </p:nvSpPr>
        <p:spPr>
          <a:xfrm>
            <a:off x="5105400" y="4829125"/>
            <a:ext cx="12192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13</a:t>
            </a:r>
          </a:p>
          <a:p>
            <a:pPr algn="ctr"/>
            <a:r>
              <a:rPr lang="en-US" dirty="0" err="1"/>
              <a:t>Prev</a:t>
            </a:r>
            <a:r>
              <a:rPr lang="en-US" dirty="0"/>
              <a:t>: None</a:t>
            </a:r>
          </a:p>
          <a:p>
            <a:pPr algn="ctr"/>
            <a:r>
              <a:rPr lang="en-US" dirty="0"/>
              <a:t>Next: </a:t>
            </a:r>
            <a:r>
              <a:rPr lang="en-US" dirty="0">
                <a:solidFill>
                  <a:srgbClr val="FF0000"/>
                </a:solidFill>
              </a:rPr>
              <a:t>78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89091C-C9D9-402E-8E3E-A7FAD7FDD5F7}"/>
              </a:ext>
            </a:extLst>
          </p:cNvPr>
          <p:cNvSpPr txBox="1"/>
          <p:nvPr/>
        </p:nvSpPr>
        <p:spPr>
          <a:xfrm>
            <a:off x="5181600" y="56673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52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34C4E1-CE4E-7152-0CBA-15518E72E9D6}"/>
              </a:ext>
            </a:extLst>
          </p:cNvPr>
          <p:cNvSpPr/>
          <p:nvPr/>
        </p:nvSpPr>
        <p:spPr>
          <a:xfrm>
            <a:off x="6862482" y="4829125"/>
            <a:ext cx="12192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26</a:t>
            </a:r>
          </a:p>
          <a:p>
            <a:pPr algn="ctr"/>
            <a:r>
              <a:rPr lang="en-US" dirty="0" err="1"/>
              <a:t>Prev</a:t>
            </a:r>
            <a:r>
              <a:rPr lang="en-US" dirty="0"/>
              <a:t>: 52</a:t>
            </a:r>
          </a:p>
          <a:p>
            <a:pPr algn="ctr"/>
            <a:r>
              <a:rPr lang="en-US" dirty="0"/>
              <a:t>Next: </a:t>
            </a:r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5926AE-712B-2C8F-9DD0-3BCCC685C535}"/>
              </a:ext>
            </a:extLst>
          </p:cNvPr>
          <p:cNvSpPr txBox="1"/>
          <p:nvPr/>
        </p:nvSpPr>
        <p:spPr>
          <a:xfrm>
            <a:off x="6938682" y="56673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78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1DE75-E609-124B-D80E-B2A794FCD189}"/>
              </a:ext>
            </a:extLst>
          </p:cNvPr>
          <p:cNvSpPr/>
          <p:nvPr/>
        </p:nvSpPr>
        <p:spPr>
          <a:xfrm>
            <a:off x="3266995" y="4796966"/>
            <a:ext cx="12192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30</a:t>
            </a:r>
          </a:p>
          <a:p>
            <a:pPr algn="ctr"/>
            <a:r>
              <a:rPr lang="en-US" dirty="0" err="1"/>
              <a:t>Prev</a:t>
            </a:r>
            <a:r>
              <a:rPr lang="en-US" dirty="0"/>
              <a:t>: 78</a:t>
            </a:r>
          </a:p>
          <a:p>
            <a:pPr algn="ctr"/>
            <a:r>
              <a:rPr lang="en-US" dirty="0"/>
              <a:t>Next: </a:t>
            </a:r>
            <a:r>
              <a:rPr lang="en-US" dirty="0">
                <a:solidFill>
                  <a:schemeClr val="bg1"/>
                </a:solidFill>
              </a:rPr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BB36BB-D97C-E200-A0E6-31E3F2E7ECE2}"/>
              </a:ext>
            </a:extLst>
          </p:cNvPr>
          <p:cNvSpPr txBox="1"/>
          <p:nvPr/>
        </p:nvSpPr>
        <p:spPr>
          <a:xfrm>
            <a:off x="3343195" y="563516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9C10A-E47D-F3BC-3CEE-A366932E2EA3}"/>
              </a:ext>
            </a:extLst>
          </p:cNvPr>
          <p:cNvSpPr/>
          <p:nvPr/>
        </p:nvSpPr>
        <p:spPr>
          <a:xfrm>
            <a:off x="1339915" y="2928576"/>
            <a:ext cx="1066800" cy="1000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Page:</a:t>
            </a:r>
          </a:p>
          <a:p>
            <a:pPr algn="ctr"/>
            <a:r>
              <a:rPr lang="en-US" dirty="0"/>
              <a:t>52</a:t>
            </a:r>
          </a:p>
          <a:p>
            <a:pPr algn="ctr"/>
            <a:r>
              <a:rPr lang="en-US" dirty="0"/>
              <a:t>Last Page:</a:t>
            </a:r>
          </a:p>
          <a:p>
            <a:pPr algn="ctr"/>
            <a:r>
              <a:rPr lang="en-US" dirty="0"/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B107D-BD44-AA79-2978-24EE56A302AF}"/>
              </a:ext>
            </a:extLst>
          </p:cNvPr>
          <p:cNvSpPr/>
          <p:nvPr/>
        </p:nvSpPr>
        <p:spPr>
          <a:xfrm>
            <a:off x="1315152" y="4783828"/>
            <a:ext cx="1066800" cy="1000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Page:</a:t>
            </a:r>
          </a:p>
          <a:p>
            <a:pPr algn="ctr"/>
            <a:r>
              <a:rPr lang="en-US" dirty="0"/>
              <a:t>52</a:t>
            </a:r>
          </a:p>
          <a:p>
            <a:pPr algn="ctr"/>
            <a:r>
              <a:rPr lang="en-US" dirty="0"/>
              <a:t>Last Page:</a:t>
            </a:r>
          </a:p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9496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DE7B-8D22-DDBF-2A5D-3F0878C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visual for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4F50-8146-B381-0576-75C223B41C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13</a:t>
            </a:r>
          </a:p>
          <a:p>
            <a:endParaRPr lang="en-US" dirty="0"/>
          </a:p>
          <a:p>
            <a:r>
              <a:rPr lang="en-US" dirty="0"/>
              <a:t>Adding 26</a:t>
            </a:r>
          </a:p>
          <a:p>
            <a:endParaRPr lang="en-US" dirty="0"/>
          </a:p>
          <a:p>
            <a:r>
              <a:rPr lang="en-US" dirty="0"/>
              <a:t>Adding 30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handling of adding / deleting data in the middle</a:t>
            </a:r>
          </a:p>
          <a:p>
            <a:pPr lvl="2"/>
            <a:r>
              <a:rPr lang="en-US" dirty="0"/>
              <a:t>Does not require moving data forward / backward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easy for random access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A12F7-ECA1-0883-4682-76D7E6A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276E2-2EAD-138F-0BC4-D150BAD58F3A}"/>
              </a:ext>
            </a:extLst>
          </p:cNvPr>
          <p:cNvSpPr/>
          <p:nvPr/>
        </p:nvSpPr>
        <p:spPr>
          <a:xfrm>
            <a:off x="1371600" y="1905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02734-B2D3-9C80-35E8-F52AD9E61D32}"/>
              </a:ext>
            </a:extLst>
          </p:cNvPr>
          <p:cNvSpPr/>
          <p:nvPr/>
        </p:nvSpPr>
        <p:spPr>
          <a:xfrm>
            <a:off x="1363276" y="2819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7B0D77-E5C4-9725-7A7F-3900E5D84B9E}"/>
              </a:ext>
            </a:extLst>
          </p:cNvPr>
          <p:cNvSpPr/>
          <p:nvPr/>
        </p:nvSpPr>
        <p:spPr>
          <a:xfrm>
            <a:off x="2467855" y="2822602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D06EA1F-3F5F-2FD3-32C9-9575751F880A}"/>
              </a:ext>
            </a:extLst>
          </p:cNvPr>
          <p:cNvSpPr/>
          <p:nvPr/>
        </p:nvSpPr>
        <p:spPr>
          <a:xfrm>
            <a:off x="1981200" y="2895600"/>
            <a:ext cx="457200" cy="1524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A983CD7-D38C-0CE1-0C80-188FA5A5170A}"/>
              </a:ext>
            </a:extLst>
          </p:cNvPr>
          <p:cNvSpPr/>
          <p:nvPr/>
        </p:nvSpPr>
        <p:spPr>
          <a:xfrm rot="10800000">
            <a:off x="1981200" y="3074894"/>
            <a:ext cx="457200" cy="1524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7FD950-610D-378D-A84C-6D98EF03BACC}"/>
              </a:ext>
            </a:extLst>
          </p:cNvPr>
          <p:cNvSpPr/>
          <p:nvPr/>
        </p:nvSpPr>
        <p:spPr>
          <a:xfrm>
            <a:off x="1339903" y="3806798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946F1-4677-48BE-FDD5-02C6CEE55828}"/>
              </a:ext>
            </a:extLst>
          </p:cNvPr>
          <p:cNvSpPr/>
          <p:nvPr/>
        </p:nvSpPr>
        <p:spPr>
          <a:xfrm>
            <a:off x="2444482" y="3810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8EBB0F3-BF72-F3B8-0595-48E68FD27012}"/>
              </a:ext>
            </a:extLst>
          </p:cNvPr>
          <p:cNvSpPr/>
          <p:nvPr/>
        </p:nvSpPr>
        <p:spPr>
          <a:xfrm>
            <a:off x="1957827" y="3882998"/>
            <a:ext cx="457200" cy="1524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95021B0-D0B1-CA8E-14CB-2C82B326093C}"/>
              </a:ext>
            </a:extLst>
          </p:cNvPr>
          <p:cNvSpPr/>
          <p:nvPr/>
        </p:nvSpPr>
        <p:spPr>
          <a:xfrm rot="10800000">
            <a:off x="1957827" y="4062292"/>
            <a:ext cx="457200" cy="1524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DE0A5-A72F-0AD2-7FE1-3C5E9C792335}"/>
              </a:ext>
            </a:extLst>
          </p:cNvPr>
          <p:cNvSpPr/>
          <p:nvPr/>
        </p:nvSpPr>
        <p:spPr>
          <a:xfrm>
            <a:off x="3549061" y="3806798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D147100-FF58-2385-4753-EE663AFB3EA5}"/>
              </a:ext>
            </a:extLst>
          </p:cNvPr>
          <p:cNvSpPr/>
          <p:nvPr/>
        </p:nvSpPr>
        <p:spPr>
          <a:xfrm>
            <a:off x="3062406" y="3879796"/>
            <a:ext cx="457200" cy="1524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C491D15-24DC-ED28-F1F7-4790B13B6942}"/>
              </a:ext>
            </a:extLst>
          </p:cNvPr>
          <p:cNvSpPr/>
          <p:nvPr/>
        </p:nvSpPr>
        <p:spPr>
          <a:xfrm rot="10800000">
            <a:off x="3062406" y="4059090"/>
            <a:ext cx="457200" cy="1524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3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2E9-77AB-C1C3-AFA8-C0B30902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5097-6EFD-8D26-C469-02C32AFE7B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dirty="0" err="1"/>
              <a:t>i-th</a:t>
            </a:r>
            <a:r>
              <a:rPr lang="en-US" dirty="0"/>
              <a:t> element [also called random access]</a:t>
            </a:r>
          </a:p>
          <a:p>
            <a:pPr lvl="1"/>
            <a:r>
              <a:rPr lang="en-US" dirty="0"/>
              <a:t>O(n)</a:t>
            </a:r>
          </a:p>
          <a:p>
            <a:r>
              <a:rPr lang="en-US" dirty="0"/>
              <a:t>Adding a new element (assume we know where to add)</a:t>
            </a:r>
          </a:p>
          <a:p>
            <a:pPr lvl="1"/>
            <a:r>
              <a:rPr lang="en-US" dirty="0"/>
              <a:t>O(1)</a:t>
            </a:r>
          </a:p>
          <a:p>
            <a:r>
              <a:rPr lang="en-US" dirty="0"/>
              <a:t>Deleting an element (assume we know where to delete)</a:t>
            </a:r>
          </a:p>
          <a:p>
            <a:pPr lvl="1"/>
            <a:r>
              <a:rPr lang="en-US" dirty="0"/>
              <a:t>O(1)</a:t>
            </a:r>
          </a:p>
          <a:p>
            <a:r>
              <a:rPr lang="en-US" dirty="0"/>
              <a:t>Query: is x in the data structure?</a:t>
            </a:r>
          </a:p>
          <a:p>
            <a:pPr lvl="1"/>
            <a:r>
              <a:rPr lang="en-US" dirty="0"/>
              <a:t>O(n)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C732-8EA8-C486-F030-B03FDEA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0561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D417-2218-0441-291F-5C8F6680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B7F5-0427-BD07-FE9F-A6A40DE7AE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priority queue</a:t>
            </a:r>
          </a:p>
          <a:p>
            <a:pPr lvl="1"/>
            <a:r>
              <a:rPr lang="en-US" dirty="0"/>
              <a:t>Very efficient in finding the smallest (or largest) element in a queue</a:t>
            </a:r>
          </a:p>
          <a:p>
            <a:pPr lvl="1"/>
            <a:r>
              <a:rPr lang="en-US" dirty="0"/>
              <a:t>Allow adding new data to the queue</a:t>
            </a:r>
          </a:p>
          <a:p>
            <a:pPr lvl="1"/>
            <a:endParaRPr lang="en-US" dirty="0"/>
          </a:p>
          <a:p>
            <a:r>
              <a:rPr lang="en-US" dirty="0"/>
              <a:t>Consider this problem:</a:t>
            </a:r>
          </a:p>
          <a:p>
            <a:pPr lvl="1"/>
            <a:r>
              <a:rPr lang="en-US" dirty="0"/>
              <a:t>Find the smallest number --- O(n)</a:t>
            </a:r>
          </a:p>
          <a:p>
            <a:pPr lvl="1"/>
            <a:r>
              <a:rPr lang="en-US" dirty="0"/>
              <a:t>Find again the 2</a:t>
            </a:r>
            <a:r>
              <a:rPr lang="en-US" baseline="30000" dirty="0"/>
              <a:t>nd</a:t>
            </a:r>
            <a:r>
              <a:rPr lang="en-US" dirty="0"/>
              <a:t> smallest number in the remaining data --- </a:t>
            </a:r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pPr lvl="1"/>
            <a:r>
              <a:rPr lang="en-US" dirty="0"/>
              <a:t>Find again the 3</a:t>
            </a:r>
            <a:r>
              <a:rPr lang="en-US" baseline="30000" dirty="0"/>
              <a:t>rd</a:t>
            </a:r>
            <a:r>
              <a:rPr lang="en-US" dirty="0"/>
              <a:t> smallest number --- </a:t>
            </a:r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Outputting the data from smallest to largest takes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5996E-DF4B-4444-1598-8C1664D1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C2D56-9F63-B0A8-2C03-5014F8F38F35}"/>
              </a:ext>
            </a:extLst>
          </p:cNvPr>
          <p:cNvSpPr/>
          <p:nvPr/>
        </p:nvSpPr>
        <p:spPr>
          <a:xfrm>
            <a:off x="6858000" y="50292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reuse some previous information to reduce the cost?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12AD55-5B32-8321-C87B-B07A39D6AA24}"/>
              </a:ext>
            </a:extLst>
          </p:cNvPr>
          <p:cNvCxnSpPr/>
          <p:nvPr/>
        </p:nvCxnSpPr>
        <p:spPr>
          <a:xfrm flipH="1" flipV="1">
            <a:off x="2209800" y="5029200"/>
            <a:ext cx="464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89B257-F713-297A-61E3-2CE056108008}"/>
              </a:ext>
            </a:extLst>
          </p:cNvPr>
          <p:cNvCxnSpPr>
            <a:cxnSpLocks/>
          </p:cNvCxnSpPr>
          <p:nvPr/>
        </p:nvCxnSpPr>
        <p:spPr>
          <a:xfrm flipH="1" flipV="1">
            <a:off x="6324600" y="5486400"/>
            <a:ext cx="519953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29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6F1D-87D0-C1FC-0637-50F35E21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67FBC-DCC5-BC8A-BD2B-AB91383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8F134C-1D7E-4EAE-74F4-57FAB35F87BA}"/>
              </a:ext>
            </a:extLst>
          </p:cNvPr>
          <p:cNvSpPr/>
          <p:nvPr/>
        </p:nvSpPr>
        <p:spPr>
          <a:xfrm>
            <a:off x="6400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BEDFCC-7BFF-9173-2A75-E9A0B81D73FC}"/>
              </a:ext>
            </a:extLst>
          </p:cNvPr>
          <p:cNvSpPr/>
          <p:nvPr/>
        </p:nvSpPr>
        <p:spPr>
          <a:xfrm>
            <a:off x="5621510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83EB61-0808-B7C0-46FF-F1C1887F4CA6}"/>
              </a:ext>
            </a:extLst>
          </p:cNvPr>
          <p:cNvSpPr/>
          <p:nvPr/>
        </p:nvSpPr>
        <p:spPr>
          <a:xfrm>
            <a:off x="7226834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BC01D4-F42B-53E8-4792-E8DAEFFB0386}"/>
              </a:ext>
            </a:extLst>
          </p:cNvPr>
          <p:cNvSpPr/>
          <p:nvPr/>
        </p:nvSpPr>
        <p:spPr>
          <a:xfrm>
            <a:off x="5093233" y="400338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A2D77A-A085-7877-28F2-2161DC273B5C}"/>
              </a:ext>
            </a:extLst>
          </p:cNvPr>
          <p:cNvSpPr/>
          <p:nvPr/>
        </p:nvSpPr>
        <p:spPr>
          <a:xfrm>
            <a:off x="6047334" y="40085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DDB1FD-187B-FD63-F00A-7AB17372D8A5}"/>
              </a:ext>
            </a:extLst>
          </p:cNvPr>
          <p:cNvSpPr/>
          <p:nvPr/>
        </p:nvSpPr>
        <p:spPr>
          <a:xfrm>
            <a:off x="6705600" y="400338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403F4B-AB3D-BB66-BE1F-EE34CC726BD8}"/>
              </a:ext>
            </a:extLst>
          </p:cNvPr>
          <p:cNvSpPr/>
          <p:nvPr/>
        </p:nvSpPr>
        <p:spPr>
          <a:xfrm>
            <a:off x="7659701" y="4001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B2FAB8-EE8E-7F9E-72F7-4563B899F5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View the data list as a tree-like structure</a:t>
            </a:r>
          </a:p>
          <a:p>
            <a:endParaRPr lang="en-US" dirty="0"/>
          </a:p>
          <a:p>
            <a:r>
              <a:rPr lang="en-US" dirty="0"/>
              <a:t>Converting from a list to a heap structure</a:t>
            </a:r>
            <a:br>
              <a:rPr lang="en-US" dirty="0"/>
            </a:br>
            <a:r>
              <a:rPr lang="en-US" dirty="0"/>
              <a:t>is called “</a:t>
            </a:r>
            <a:r>
              <a:rPr lang="en-US" dirty="0" err="1">
                <a:solidFill>
                  <a:srgbClr val="FF0000"/>
                </a:solidFill>
              </a:rPr>
              <a:t>heapify</a:t>
            </a:r>
            <a:r>
              <a:rPr lang="en-US" dirty="0"/>
              <a:t>”</a:t>
            </a: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D4A10707-2BB3-012C-1B8C-DEBF4EE63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42767"/>
              </p:ext>
            </p:extLst>
          </p:nvPr>
        </p:nvGraphicFramePr>
        <p:xfrm>
          <a:off x="1316058" y="5562666"/>
          <a:ext cx="68008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27703542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3688290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10544748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997462936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397401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8041394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25158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8993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6F1DAE-1011-5276-BAC7-39D4658868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850110" y="2819400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6DB09A-B98C-EE32-AA1B-FA39E4EFBCD0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6858000" y="2819400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08B9D0-7C9D-DF62-5976-B8C8E387483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321833" y="3505200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7695E0-5F47-2273-1C5F-6AE8A1C08D3C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6078710" y="3505200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646C2-2373-45BC-CA9B-D58FB6C7BC0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34200" y="3505200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43CB7E-84E3-575F-F857-722CFC94F566}"/>
              </a:ext>
            </a:extLst>
          </p:cNvPr>
          <p:cNvCxnSpPr>
            <a:cxnSpLocks/>
            <a:stCxn id="7" idx="6"/>
            <a:endCxn id="11" idx="0"/>
          </p:cNvCxnSpPr>
          <p:nvPr/>
        </p:nvCxnSpPr>
        <p:spPr>
          <a:xfrm>
            <a:off x="7684034" y="3505200"/>
            <a:ext cx="204267" cy="496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1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5C5D-5C8C-464A-7AC3-8C2656B5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 smallest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2C19-5023-60D5-DC94-00BCF61C87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a tournament</a:t>
            </a:r>
          </a:p>
          <a:p>
            <a:pPr lvl="1"/>
            <a:r>
              <a:rPr lang="en-US" dirty="0"/>
              <a:t>Smallest of the smallest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0B8B-F0F4-664F-E941-2B0CB28F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  <p:pic>
        <p:nvPicPr>
          <p:cNvPr id="5" name="Picture 2" descr="4 Team Double Elimination">
            <a:extLst>
              <a:ext uri="{FF2B5EF4-FFF2-40B4-BE49-F238E27FC236}">
                <a16:creationId xmlns:a16="http://schemas.microsoft.com/office/drawing/2014/main" id="{BFBAC3FA-9528-7B25-79A2-8C30F8B40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187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3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494D-30FA-F67D-011D-EFDE8B54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smallest in a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CFB3-8E2F-CAB1-BEE0-6AB65F68A2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9 is the smallest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B2CCE-9923-F977-AECD-D8205698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A727CF-6D51-1BAD-0C1A-C046A805278D}"/>
              </a:ext>
            </a:extLst>
          </p:cNvPr>
          <p:cNvSpPr/>
          <p:nvPr/>
        </p:nvSpPr>
        <p:spPr>
          <a:xfrm>
            <a:off x="6400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0B7A35-3A5F-A49E-000E-962EC3BBDD81}"/>
              </a:ext>
            </a:extLst>
          </p:cNvPr>
          <p:cNvSpPr/>
          <p:nvPr/>
        </p:nvSpPr>
        <p:spPr>
          <a:xfrm>
            <a:off x="5621510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03DAF9-8CDB-D7C0-A00F-8D00DA3D5E8A}"/>
              </a:ext>
            </a:extLst>
          </p:cNvPr>
          <p:cNvSpPr/>
          <p:nvPr/>
        </p:nvSpPr>
        <p:spPr>
          <a:xfrm>
            <a:off x="7226834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63466C-85DC-A076-AFC9-383F9741F1A6}"/>
              </a:ext>
            </a:extLst>
          </p:cNvPr>
          <p:cNvSpPr/>
          <p:nvPr/>
        </p:nvSpPr>
        <p:spPr>
          <a:xfrm>
            <a:off x="5093233" y="400338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777A23-BEEF-506D-2A47-72CC39C0AF75}"/>
              </a:ext>
            </a:extLst>
          </p:cNvPr>
          <p:cNvSpPr/>
          <p:nvPr/>
        </p:nvSpPr>
        <p:spPr>
          <a:xfrm>
            <a:off x="6047334" y="40085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88CCF7-25BF-EAF9-6F6A-E03246374AD9}"/>
              </a:ext>
            </a:extLst>
          </p:cNvPr>
          <p:cNvSpPr/>
          <p:nvPr/>
        </p:nvSpPr>
        <p:spPr>
          <a:xfrm>
            <a:off x="6705600" y="400338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924888-AEA3-A9AC-E49F-5BB02BB2D3EE}"/>
              </a:ext>
            </a:extLst>
          </p:cNvPr>
          <p:cNvSpPr/>
          <p:nvPr/>
        </p:nvSpPr>
        <p:spPr>
          <a:xfrm>
            <a:off x="7659701" y="4001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47F908D-6BD4-CB7D-2D34-B9D0A2AF0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22063"/>
              </p:ext>
            </p:extLst>
          </p:nvPr>
        </p:nvGraphicFramePr>
        <p:xfrm>
          <a:off x="1316058" y="5562666"/>
          <a:ext cx="68008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27703542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3688290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10544748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997462936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397401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8041394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25158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899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C3B4C-1B79-4918-E618-4735FB93AE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850110" y="2819400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DEA2A5-2559-5754-4C7F-D25865BC3BC2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6858000" y="2819400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11CEB0-4B86-08E4-7BCE-069CA9B9A2A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321833" y="3505200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CC200-75B0-C4E2-8452-78202941007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6078710" y="3505200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CA5B2A-2018-B525-5228-2E7F4F54DFF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34200" y="3505200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661DB8-2365-4468-D2CC-1D7A74DBD36D}"/>
              </a:ext>
            </a:extLst>
          </p:cNvPr>
          <p:cNvCxnSpPr>
            <a:cxnSpLocks/>
            <a:stCxn id="7" idx="6"/>
            <a:endCxn id="11" idx="0"/>
          </p:cNvCxnSpPr>
          <p:nvPr/>
        </p:nvCxnSpPr>
        <p:spPr>
          <a:xfrm>
            <a:off x="7684034" y="3505200"/>
            <a:ext cx="204267" cy="496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F9938C3B-9D33-AFB6-832E-BACE69C1DBAD}"/>
              </a:ext>
            </a:extLst>
          </p:cNvPr>
          <p:cNvSpPr/>
          <p:nvPr/>
        </p:nvSpPr>
        <p:spPr>
          <a:xfrm>
            <a:off x="4876800" y="2976923"/>
            <a:ext cx="1993366" cy="155800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>
            <a:extLst>
              <a:ext uri="{FF2B5EF4-FFF2-40B4-BE49-F238E27FC236}">
                <a16:creationId xmlns:a16="http://schemas.microsoft.com/office/drawing/2014/main" id="{38256229-887B-3550-4A28-5D8FA96B9028}"/>
              </a:ext>
            </a:extLst>
          </p:cNvPr>
          <p:cNvSpPr/>
          <p:nvPr/>
        </p:nvSpPr>
        <p:spPr>
          <a:xfrm>
            <a:off x="2013216" y="3264433"/>
            <a:ext cx="3276600" cy="533400"/>
          </a:xfrm>
          <a:prstGeom prst="cloudCallout">
            <a:avLst>
              <a:gd name="adj1" fmla="val 38590"/>
              <a:gd name="adj2" fmla="val 999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me take the winner place</a:t>
            </a:r>
          </a:p>
        </p:txBody>
      </p:sp>
    </p:spTree>
    <p:extLst>
      <p:ext uri="{BB962C8B-B14F-4D97-AF65-F5344CB8AC3E}">
        <p14:creationId xmlns:p14="http://schemas.microsoft.com/office/powerpoint/2010/main" val="1623094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B5E5-DBB5-5016-517F-EB8B31D1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the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6EF6-808B-F138-C766-AF2AC9746E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08453-0A37-DB7E-4CF6-E61F7B8D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29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A51F99-B1F6-9431-E3F1-B8672CC3FD81}"/>
              </a:ext>
            </a:extLst>
          </p:cNvPr>
          <p:cNvSpPr/>
          <p:nvPr/>
        </p:nvSpPr>
        <p:spPr>
          <a:xfrm>
            <a:off x="6400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A78F42-9D77-A8A7-2834-AB80E176F841}"/>
              </a:ext>
            </a:extLst>
          </p:cNvPr>
          <p:cNvSpPr/>
          <p:nvPr/>
        </p:nvSpPr>
        <p:spPr>
          <a:xfrm>
            <a:off x="5621510" y="32766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5A02D4-3123-2592-18EE-18267AB1EA79}"/>
              </a:ext>
            </a:extLst>
          </p:cNvPr>
          <p:cNvSpPr/>
          <p:nvPr/>
        </p:nvSpPr>
        <p:spPr>
          <a:xfrm>
            <a:off x="7226834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F0B468-72DF-BF33-D656-E4ADE7AC3AD0}"/>
              </a:ext>
            </a:extLst>
          </p:cNvPr>
          <p:cNvSpPr/>
          <p:nvPr/>
        </p:nvSpPr>
        <p:spPr>
          <a:xfrm>
            <a:off x="5093233" y="400338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90BA9D-6DAE-0FD3-6E10-FEF68C329651}"/>
              </a:ext>
            </a:extLst>
          </p:cNvPr>
          <p:cNvSpPr/>
          <p:nvPr/>
        </p:nvSpPr>
        <p:spPr>
          <a:xfrm>
            <a:off x="6047334" y="40085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FB54F7-AE16-4511-BCA1-997ECF326438}"/>
              </a:ext>
            </a:extLst>
          </p:cNvPr>
          <p:cNvSpPr/>
          <p:nvPr/>
        </p:nvSpPr>
        <p:spPr>
          <a:xfrm>
            <a:off x="6705600" y="400338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DECD51-C117-3D18-61BB-BF1B4BEA73B8}"/>
              </a:ext>
            </a:extLst>
          </p:cNvPr>
          <p:cNvSpPr/>
          <p:nvPr/>
        </p:nvSpPr>
        <p:spPr>
          <a:xfrm>
            <a:off x="7659701" y="4001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5D7079C-7DA5-3E26-9050-5E054A476D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366668"/>
              </p:ext>
            </p:extLst>
          </p:nvPr>
        </p:nvGraphicFramePr>
        <p:xfrm>
          <a:off x="1316058" y="5562666"/>
          <a:ext cx="68008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27703542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3688290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10544748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997462936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397401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8041394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25158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899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DC86D1-AED9-10F1-1538-8C2257B7B2F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850110" y="2819400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DEA63C-90FB-68A0-A46C-411343AC8366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6858000" y="2819400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4DEDAA-9E9F-DB74-09EB-12369E1AEFD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321833" y="3505200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463A0E-4056-7EB9-BCFD-E71CDF556477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6078710" y="3505200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E05AD-E199-34AA-FC33-BF792EBDAFF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34200" y="3505200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93F829-EF4A-787E-9E38-8D3866CA62D1}"/>
              </a:ext>
            </a:extLst>
          </p:cNvPr>
          <p:cNvCxnSpPr>
            <a:cxnSpLocks/>
            <a:stCxn id="7" idx="6"/>
            <a:endCxn id="11" idx="0"/>
          </p:cNvCxnSpPr>
          <p:nvPr/>
        </p:nvCxnSpPr>
        <p:spPr>
          <a:xfrm>
            <a:off x="7684034" y="3505200"/>
            <a:ext cx="204267" cy="496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18D4211B-311E-4286-EA58-2C59A4B2745A}"/>
              </a:ext>
            </a:extLst>
          </p:cNvPr>
          <p:cNvSpPr/>
          <p:nvPr/>
        </p:nvSpPr>
        <p:spPr>
          <a:xfrm>
            <a:off x="4876800" y="2976923"/>
            <a:ext cx="1993366" cy="155800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>
            <a:extLst>
              <a:ext uri="{FF2B5EF4-FFF2-40B4-BE49-F238E27FC236}">
                <a16:creationId xmlns:a16="http://schemas.microsoft.com/office/drawing/2014/main" id="{ADBAF700-B07A-2453-4865-59A83694323E}"/>
              </a:ext>
            </a:extLst>
          </p:cNvPr>
          <p:cNvSpPr/>
          <p:nvPr/>
        </p:nvSpPr>
        <p:spPr>
          <a:xfrm>
            <a:off x="2667000" y="2590800"/>
            <a:ext cx="3276600" cy="533400"/>
          </a:xfrm>
          <a:prstGeom prst="cloudCallout">
            <a:avLst>
              <a:gd name="adj1" fmla="val 38590"/>
              <a:gd name="adj2" fmla="val 999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me take the winner place</a:t>
            </a:r>
          </a:p>
        </p:txBody>
      </p:sp>
    </p:spTree>
    <p:extLst>
      <p:ext uri="{BB962C8B-B14F-4D97-AF65-F5344CB8AC3E}">
        <p14:creationId xmlns:p14="http://schemas.microsoft.com/office/powerpoint/2010/main" val="5301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591F-CEEF-55FB-423D-8950E8A0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FF1E-F14C-9626-2C13-E67F43DCDC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free online platform</a:t>
            </a:r>
          </a:p>
          <a:p>
            <a:r>
              <a:rPr lang="en-US" dirty="0"/>
              <a:t>Has a great database of questions for coding</a:t>
            </a:r>
          </a:p>
          <a:p>
            <a:pPr lvl="1"/>
            <a:r>
              <a:rPr lang="en-US" dirty="0"/>
              <a:t>Some questions are real job interview questions from big companies like Microsoft</a:t>
            </a:r>
          </a:p>
          <a:p>
            <a:pPr lvl="1"/>
            <a:r>
              <a:rPr lang="en-US" dirty="0"/>
              <a:t>Most with answers and some with tutorials</a:t>
            </a:r>
          </a:p>
          <a:p>
            <a:r>
              <a:rPr lang="en-US" dirty="0"/>
              <a:t>Cover many basic concepts in programming and data structure</a:t>
            </a:r>
          </a:p>
          <a:p>
            <a:r>
              <a:rPr lang="en-US" dirty="0"/>
              <a:t>Not just to achieve the functional goal, but ensure your program is </a:t>
            </a:r>
            <a:r>
              <a:rPr lang="en-US" dirty="0">
                <a:solidFill>
                  <a:srgbClr val="FF0000"/>
                </a:solidFill>
              </a:rPr>
              <a:t>fast enough</a:t>
            </a:r>
            <a:r>
              <a:rPr lang="en-US" dirty="0"/>
              <a:t> to run within the time limit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630FB-0911-97E5-00BC-14E45790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9754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B5E5-DBB5-5016-517F-EB8B31D1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other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6EF6-808B-F138-C766-AF2AC9746E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54 is the smallest. Keep the positions of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08453-0A37-DB7E-4CF6-E61F7B8D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30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A51F99-B1F6-9431-E3F1-B8672CC3FD81}"/>
              </a:ext>
            </a:extLst>
          </p:cNvPr>
          <p:cNvSpPr/>
          <p:nvPr/>
        </p:nvSpPr>
        <p:spPr>
          <a:xfrm>
            <a:off x="6400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A78F42-9D77-A8A7-2834-AB80E176F841}"/>
              </a:ext>
            </a:extLst>
          </p:cNvPr>
          <p:cNvSpPr/>
          <p:nvPr/>
        </p:nvSpPr>
        <p:spPr>
          <a:xfrm>
            <a:off x="5621510" y="32766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5A02D4-3123-2592-18EE-18267AB1EA79}"/>
              </a:ext>
            </a:extLst>
          </p:cNvPr>
          <p:cNvSpPr/>
          <p:nvPr/>
        </p:nvSpPr>
        <p:spPr>
          <a:xfrm>
            <a:off x="7226834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F0B468-72DF-BF33-D656-E4ADE7AC3AD0}"/>
              </a:ext>
            </a:extLst>
          </p:cNvPr>
          <p:cNvSpPr/>
          <p:nvPr/>
        </p:nvSpPr>
        <p:spPr>
          <a:xfrm>
            <a:off x="5093233" y="400338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90BA9D-6DAE-0FD3-6E10-FEF68C329651}"/>
              </a:ext>
            </a:extLst>
          </p:cNvPr>
          <p:cNvSpPr/>
          <p:nvPr/>
        </p:nvSpPr>
        <p:spPr>
          <a:xfrm>
            <a:off x="6047334" y="40085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FB54F7-AE16-4511-BCA1-997ECF326438}"/>
              </a:ext>
            </a:extLst>
          </p:cNvPr>
          <p:cNvSpPr/>
          <p:nvPr/>
        </p:nvSpPr>
        <p:spPr>
          <a:xfrm>
            <a:off x="6705600" y="400338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DECD51-C117-3D18-61BB-BF1B4BEA73B8}"/>
              </a:ext>
            </a:extLst>
          </p:cNvPr>
          <p:cNvSpPr/>
          <p:nvPr/>
        </p:nvSpPr>
        <p:spPr>
          <a:xfrm>
            <a:off x="7659701" y="4001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5D7079C-7DA5-3E26-9050-5E054A476DD8}"/>
              </a:ext>
            </a:extLst>
          </p:cNvPr>
          <p:cNvGraphicFramePr>
            <a:graphicFrameLocks/>
          </p:cNvGraphicFramePr>
          <p:nvPr/>
        </p:nvGraphicFramePr>
        <p:xfrm>
          <a:off x="1316058" y="5562666"/>
          <a:ext cx="68008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27703542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3688290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10544748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997462936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397401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8041394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25158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899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DC86D1-AED9-10F1-1538-8C2257B7B2F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850110" y="2819400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DEA63C-90FB-68A0-A46C-411343AC8366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6858000" y="2819400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4DEDAA-9E9F-DB74-09EB-12369E1AEFD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321833" y="3505200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463A0E-4056-7EB9-BCFD-E71CDF556477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6078710" y="3505200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E05AD-E199-34AA-FC33-BF792EBDAFF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34200" y="3505200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93F829-EF4A-787E-9E38-8D3866CA62D1}"/>
              </a:ext>
            </a:extLst>
          </p:cNvPr>
          <p:cNvCxnSpPr>
            <a:cxnSpLocks/>
            <a:stCxn id="7" idx="6"/>
            <a:endCxn id="11" idx="0"/>
          </p:cNvCxnSpPr>
          <p:nvPr/>
        </p:nvCxnSpPr>
        <p:spPr>
          <a:xfrm>
            <a:off x="7684034" y="3505200"/>
            <a:ext cx="204267" cy="496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18D4211B-311E-4286-EA58-2C59A4B2745A}"/>
              </a:ext>
            </a:extLst>
          </p:cNvPr>
          <p:cNvSpPr/>
          <p:nvPr/>
        </p:nvSpPr>
        <p:spPr>
          <a:xfrm>
            <a:off x="6474438" y="2954798"/>
            <a:ext cx="1993366" cy="155800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71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B5E5-DBB5-5016-517F-EB8B31D1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6EF6-808B-F138-C766-AF2AC9746E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9 is the smallest. Swap the positions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08453-0A37-DB7E-4CF6-E61F7B8D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A51F99-B1F6-9431-E3F1-B8672CC3FD81}"/>
              </a:ext>
            </a:extLst>
          </p:cNvPr>
          <p:cNvSpPr/>
          <p:nvPr/>
        </p:nvSpPr>
        <p:spPr>
          <a:xfrm>
            <a:off x="64008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A78F42-9D77-A8A7-2834-AB80E176F841}"/>
              </a:ext>
            </a:extLst>
          </p:cNvPr>
          <p:cNvSpPr/>
          <p:nvPr/>
        </p:nvSpPr>
        <p:spPr>
          <a:xfrm>
            <a:off x="5621510" y="32766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5A02D4-3123-2592-18EE-18267AB1EA79}"/>
              </a:ext>
            </a:extLst>
          </p:cNvPr>
          <p:cNvSpPr/>
          <p:nvPr/>
        </p:nvSpPr>
        <p:spPr>
          <a:xfrm>
            <a:off x="7226834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F0B468-72DF-BF33-D656-E4ADE7AC3AD0}"/>
              </a:ext>
            </a:extLst>
          </p:cNvPr>
          <p:cNvSpPr/>
          <p:nvPr/>
        </p:nvSpPr>
        <p:spPr>
          <a:xfrm>
            <a:off x="5093233" y="400338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90BA9D-6DAE-0FD3-6E10-FEF68C329651}"/>
              </a:ext>
            </a:extLst>
          </p:cNvPr>
          <p:cNvSpPr/>
          <p:nvPr/>
        </p:nvSpPr>
        <p:spPr>
          <a:xfrm>
            <a:off x="6047334" y="40085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FB54F7-AE16-4511-BCA1-997ECF326438}"/>
              </a:ext>
            </a:extLst>
          </p:cNvPr>
          <p:cNvSpPr/>
          <p:nvPr/>
        </p:nvSpPr>
        <p:spPr>
          <a:xfrm>
            <a:off x="6705600" y="400338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DECD51-C117-3D18-61BB-BF1B4BEA73B8}"/>
              </a:ext>
            </a:extLst>
          </p:cNvPr>
          <p:cNvSpPr/>
          <p:nvPr/>
        </p:nvSpPr>
        <p:spPr>
          <a:xfrm>
            <a:off x="7659701" y="4001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5D7079C-7DA5-3E26-9050-5E054A476DD8}"/>
              </a:ext>
            </a:extLst>
          </p:cNvPr>
          <p:cNvGraphicFramePr>
            <a:graphicFrameLocks/>
          </p:cNvGraphicFramePr>
          <p:nvPr/>
        </p:nvGraphicFramePr>
        <p:xfrm>
          <a:off x="1316058" y="5562666"/>
          <a:ext cx="68008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27703542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3688290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10544748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997462936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397401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8041394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25158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899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DC86D1-AED9-10F1-1538-8C2257B7B2F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850110" y="2819400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DEA63C-90FB-68A0-A46C-411343AC8366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6858000" y="2819400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4DEDAA-9E9F-DB74-09EB-12369E1AEFD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321833" y="3505200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463A0E-4056-7EB9-BCFD-E71CDF556477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6078710" y="3505200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E05AD-E199-34AA-FC33-BF792EBDAFF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34200" y="3505200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93F829-EF4A-787E-9E38-8D3866CA62D1}"/>
              </a:ext>
            </a:extLst>
          </p:cNvPr>
          <p:cNvCxnSpPr>
            <a:cxnSpLocks/>
            <a:stCxn id="7" idx="6"/>
            <a:endCxn id="11" idx="0"/>
          </p:cNvCxnSpPr>
          <p:nvPr/>
        </p:nvCxnSpPr>
        <p:spPr>
          <a:xfrm>
            <a:off x="7684034" y="3505200"/>
            <a:ext cx="204267" cy="496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18D4211B-311E-4286-EA58-2C59A4B2745A}"/>
              </a:ext>
            </a:extLst>
          </p:cNvPr>
          <p:cNvSpPr/>
          <p:nvPr/>
        </p:nvSpPr>
        <p:spPr>
          <a:xfrm>
            <a:off x="5246914" y="2286000"/>
            <a:ext cx="2754086" cy="144780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28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B5E5-DBB5-5016-517F-EB8B31D1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6EF6-808B-F138-C766-AF2AC9746E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root node (the node at the top level) is guaranteed to be the smallest</a:t>
            </a:r>
          </a:p>
          <a:p>
            <a:pPr lvl="1"/>
            <a:r>
              <a:rPr lang="en-US" dirty="0"/>
              <a:t>Q: Can you prove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08453-0A37-DB7E-4CF6-E61F7B8D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32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A51F99-B1F6-9431-E3F1-B8672CC3FD81}"/>
              </a:ext>
            </a:extLst>
          </p:cNvPr>
          <p:cNvSpPr/>
          <p:nvPr/>
        </p:nvSpPr>
        <p:spPr>
          <a:xfrm>
            <a:off x="6400800" y="25908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A78F42-9D77-A8A7-2834-AB80E176F841}"/>
              </a:ext>
            </a:extLst>
          </p:cNvPr>
          <p:cNvSpPr/>
          <p:nvPr/>
        </p:nvSpPr>
        <p:spPr>
          <a:xfrm>
            <a:off x="5621510" y="3276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5A02D4-3123-2592-18EE-18267AB1EA79}"/>
              </a:ext>
            </a:extLst>
          </p:cNvPr>
          <p:cNvSpPr/>
          <p:nvPr/>
        </p:nvSpPr>
        <p:spPr>
          <a:xfrm>
            <a:off x="7226834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F0B468-72DF-BF33-D656-E4ADE7AC3AD0}"/>
              </a:ext>
            </a:extLst>
          </p:cNvPr>
          <p:cNvSpPr/>
          <p:nvPr/>
        </p:nvSpPr>
        <p:spPr>
          <a:xfrm>
            <a:off x="5093233" y="400338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90BA9D-6DAE-0FD3-6E10-FEF68C329651}"/>
              </a:ext>
            </a:extLst>
          </p:cNvPr>
          <p:cNvSpPr/>
          <p:nvPr/>
        </p:nvSpPr>
        <p:spPr>
          <a:xfrm>
            <a:off x="6047334" y="40085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FB54F7-AE16-4511-BCA1-997ECF326438}"/>
              </a:ext>
            </a:extLst>
          </p:cNvPr>
          <p:cNvSpPr/>
          <p:nvPr/>
        </p:nvSpPr>
        <p:spPr>
          <a:xfrm>
            <a:off x="6705600" y="400338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DECD51-C117-3D18-61BB-BF1B4BEA73B8}"/>
              </a:ext>
            </a:extLst>
          </p:cNvPr>
          <p:cNvSpPr/>
          <p:nvPr/>
        </p:nvSpPr>
        <p:spPr>
          <a:xfrm>
            <a:off x="7659701" y="4001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5D7079C-7DA5-3E26-9050-5E054A476D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161486"/>
              </p:ext>
            </p:extLst>
          </p:nvPr>
        </p:nvGraphicFramePr>
        <p:xfrm>
          <a:off x="1316058" y="5562666"/>
          <a:ext cx="68008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27703542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3688290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10544748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997462936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397401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8041394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25158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899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DC86D1-AED9-10F1-1538-8C2257B7B2F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850110" y="2819400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DEA63C-90FB-68A0-A46C-411343AC8366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6858000" y="2819400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4DEDAA-9E9F-DB74-09EB-12369E1AEFD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321833" y="3505200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463A0E-4056-7EB9-BCFD-E71CDF556477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6078710" y="3505200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E05AD-E199-34AA-FC33-BF792EBDAFF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34200" y="3505200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93F829-EF4A-787E-9E38-8D3866CA62D1}"/>
              </a:ext>
            </a:extLst>
          </p:cNvPr>
          <p:cNvCxnSpPr>
            <a:cxnSpLocks/>
            <a:stCxn id="7" idx="6"/>
            <a:endCxn id="11" idx="0"/>
          </p:cNvCxnSpPr>
          <p:nvPr/>
        </p:nvCxnSpPr>
        <p:spPr>
          <a:xfrm>
            <a:off x="7684034" y="3505200"/>
            <a:ext cx="204267" cy="496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18D4211B-311E-4286-EA58-2C59A4B2745A}"/>
              </a:ext>
            </a:extLst>
          </p:cNvPr>
          <p:cNvSpPr/>
          <p:nvPr/>
        </p:nvSpPr>
        <p:spPr>
          <a:xfrm>
            <a:off x="5246914" y="2286000"/>
            <a:ext cx="2754086" cy="144780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2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D182-B3E3-75FC-85BF-C574C2EC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Heappop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A608-1A46-21B0-C4BA-7F5F8A5601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Heappop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Remove the smallest element from the queue</a:t>
            </a:r>
          </a:p>
          <a:p>
            <a:r>
              <a:rPr lang="en-US" dirty="0"/>
              <a:t>As a list, it is efficient to remove the last element</a:t>
            </a:r>
          </a:p>
          <a:p>
            <a:r>
              <a:rPr lang="en-US" dirty="0"/>
              <a:t>We move the last the element to the first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EDED3-BF31-1113-B891-DFC06752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33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557F16-A651-DA9A-A1EA-CE013727BCFF}"/>
              </a:ext>
            </a:extLst>
          </p:cNvPr>
          <p:cNvSpPr/>
          <p:nvPr/>
        </p:nvSpPr>
        <p:spPr>
          <a:xfrm>
            <a:off x="6947007" y="3314733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C2389B-48AC-67C1-1BB7-81174DF1A504}"/>
              </a:ext>
            </a:extLst>
          </p:cNvPr>
          <p:cNvSpPr/>
          <p:nvPr/>
        </p:nvSpPr>
        <p:spPr>
          <a:xfrm>
            <a:off x="6167717" y="4000533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E33A56-06FE-07A8-D7A2-EB7D88BE0BCB}"/>
              </a:ext>
            </a:extLst>
          </p:cNvPr>
          <p:cNvSpPr/>
          <p:nvPr/>
        </p:nvSpPr>
        <p:spPr>
          <a:xfrm>
            <a:off x="7773041" y="40005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A6439-593C-BE66-50EF-F387E8DC09F5}"/>
              </a:ext>
            </a:extLst>
          </p:cNvPr>
          <p:cNvSpPr/>
          <p:nvPr/>
        </p:nvSpPr>
        <p:spPr>
          <a:xfrm>
            <a:off x="5639440" y="472731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F61431-5D10-6199-C6A6-BCBBCB0ECD7D}"/>
              </a:ext>
            </a:extLst>
          </p:cNvPr>
          <p:cNvSpPr/>
          <p:nvPr/>
        </p:nvSpPr>
        <p:spPr>
          <a:xfrm>
            <a:off x="6593541" y="47324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81899B-CC8F-E0E5-EDE4-4BD7762C501B}"/>
              </a:ext>
            </a:extLst>
          </p:cNvPr>
          <p:cNvSpPr/>
          <p:nvPr/>
        </p:nvSpPr>
        <p:spPr>
          <a:xfrm>
            <a:off x="7251807" y="47273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428685-40DF-DC37-3940-0705186CA118}"/>
              </a:ext>
            </a:extLst>
          </p:cNvPr>
          <p:cNvSpPr/>
          <p:nvPr/>
        </p:nvSpPr>
        <p:spPr>
          <a:xfrm>
            <a:off x="8205908" y="47253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422D444-EAA9-E688-0034-6F70511AE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21453"/>
              </p:ext>
            </p:extLst>
          </p:nvPr>
        </p:nvGraphicFramePr>
        <p:xfrm>
          <a:off x="1316058" y="5562666"/>
          <a:ext cx="68008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27703542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3688290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10544748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997462936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397401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8041394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25158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899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669DD3-FB37-AEEA-DB3F-5788251F69D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396317" y="3543333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A0E53-8ED8-12B3-3D65-C1D0FA3A7E3F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7404207" y="3543333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1D9FD7-CB3D-CD6C-733E-30B2F5B04FD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868040" y="4229133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796477-3786-2FF0-67DC-4047C2FC3976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6624917" y="4229133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71E7F7-2274-9B71-1EAA-988892C6C54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7480407" y="4229133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0E637C-47FC-6A11-62DA-E5217769DB87}"/>
              </a:ext>
            </a:extLst>
          </p:cNvPr>
          <p:cNvCxnSpPr>
            <a:cxnSpLocks/>
            <a:stCxn id="7" idx="6"/>
            <a:endCxn id="11" idx="0"/>
          </p:cNvCxnSpPr>
          <p:nvPr/>
        </p:nvCxnSpPr>
        <p:spPr>
          <a:xfrm>
            <a:off x="8230241" y="4229133"/>
            <a:ext cx="204267" cy="496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rved Up Arrow 19">
            <a:extLst>
              <a:ext uri="{FF2B5EF4-FFF2-40B4-BE49-F238E27FC236}">
                <a16:creationId xmlns:a16="http://schemas.microsoft.com/office/drawing/2014/main" id="{2FE995D4-B0EA-6816-68E6-11DB8B2F3420}"/>
              </a:ext>
            </a:extLst>
          </p:cNvPr>
          <p:cNvSpPr/>
          <p:nvPr/>
        </p:nvSpPr>
        <p:spPr>
          <a:xfrm rot="13765002">
            <a:off x="7195825" y="3719572"/>
            <a:ext cx="2020684" cy="3810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042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D182-B3E3-75FC-85BF-C574C2EC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Heappop</a:t>
            </a:r>
            <a:r>
              <a:rPr lang="en-US" dirty="0"/>
              <a:t>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A608-1A46-21B0-C4BA-7F5F8A5601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heap structure has a property that the smallest node should be placed as the parent</a:t>
            </a:r>
          </a:p>
          <a:p>
            <a:r>
              <a:rPr lang="en-US" dirty="0"/>
              <a:t>11 should be swapped with 81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EDED3-BF31-1113-B891-DFC06752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557F16-A651-DA9A-A1EA-CE013727BCFF}"/>
              </a:ext>
            </a:extLst>
          </p:cNvPr>
          <p:cNvSpPr/>
          <p:nvPr/>
        </p:nvSpPr>
        <p:spPr>
          <a:xfrm>
            <a:off x="6947007" y="3314733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C2389B-48AC-67C1-1BB7-81174DF1A504}"/>
              </a:ext>
            </a:extLst>
          </p:cNvPr>
          <p:cNvSpPr/>
          <p:nvPr/>
        </p:nvSpPr>
        <p:spPr>
          <a:xfrm>
            <a:off x="6167717" y="4000533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E33A56-06FE-07A8-D7A2-EB7D88BE0BCB}"/>
              </a:ext>
            </a:extLst>
          </p:cNvPr>
          <p:cNvSpPr/>
          <p:nvPr/>
        </p:nvSpPr>
        <p:spPr>
          <a:xfrm>
            <a:off x="7773041" y="40005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A6439-593C-BE66-50EF-F387E8DC09F5}"/>
              </a:ext>
            </a:extLst>
          </p:cNvPr>
          <p:cNvSpPr/>
          <p:nvPr/>
        </p:nvSpPr>
        <p:spPr>
          <a:xfrm>
            <a:off x="5639440" y="472731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F61431-5D10-6199-C6A6-BCBBCB0ECD7D}"/>
              </a:ext>
            </a:extLst>
          </p:cNvPr>
          <p:cNvSpPr/>
          <p:nvPr/>
        </p:nvSpPr>
        <p:spPr>
          <a:xfrm>
            <a:off x="6593541" y="47324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81899B-CC8F-E0E5-EDE4-4BD7762C501B}"/>
              </a:ext>
            </a:extLst>
          </p:cNvPr>
          <p:cNvSpPr/>
          <p:nvPr/>
        </p:nvSpPr>
        <p:spPr>
          <a:xfrm>
            <a:off x="7251807" y="47273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422D444-EAA9-E688-0034-6F70511AE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51195"/>
              </p:ext>
            </p:extLst>
          </p:nvPr>
        </p:nvGraphicFramePr>
        <p:xfrm>
          <a:off x="1316058" y="5562666"/>
          <a:ext cx="58292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27703542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3688290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10544748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997462936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397401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804139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899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669DD3-FB37-AEEA-DB3F-5788251F69D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396317" y="3543333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A0E53-8ED8-12B3-3D65-C1D0FA3A7E3F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7404207" y="3543333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1D9FD7-CB3D-CD6C-733E-30B2F5B04FD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868040" y="4229133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796477-3786-2FF0-67DC-4047C2FC3976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6624917" y="4229133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71E7F7-2274-9B71-1EAA-988892C6C54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7480407" y="4229133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07E7208B-1465-14F4-D8DA-F7A00E086A97}"/>
              </a:ext>
            </a:extLst>
          </p:cNvPr>
          <p:cNvSpPr/>
          <p:nvPr/>
        </p:nvSpPr>
        <p:spPr>
          <a:xfrm>
            <a:off x="5768309" y="3048033"/>
            <a:ext cx="2754086" cy="144780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91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D182-B3E3-75FC-85BF-C574C2EC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Heappop</a:t>
            </a:r>
            <a:r>
              <a:rPr lang="en-US" dirty="0"/>
              <a:t>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A608-1A46-21B0-C4BA-7F5F8A5601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same applies to the left side child tree</a:t>
            </a:r>
          </a:p>
          <a:p>
            <a:pPr lvl="1"/>
            <a:r>
              <a:rPr lang="en-US" dirty="0"/>
              <a:t>18 swaps with 81</a:t>
            </a:r>
          </a:p>
          <a:p>
            <a:r>
              <a:rPr lang="en-US" dirty="0"/>
              <a:t>We do not need to examine the right child</a:t>
            </a:r>
          </a:p>
          <a:p>
            <a:pPr lvl="1"/>
            <a:r>
              <a:rPr lang="en-US" dirty="0"/>
              <a:t>The swap at the higher level only affects the left child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EDED3-BF31-1113-B891-DFC06752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35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557F16-A651-DA9A-A1EA-CE013727BCFF}"/>
              </a:ext>
            </a:extLst>
          </p:cNvPr>
          <p:cNvSpPr/>
          <p:nvPr/>
        </p:nvSpPr>
        <p:spPr>
          <a:xfrm>
            <a:off x="4343400" y="33528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C2389B-48AC-67C1-1BB7-81174DF1A504}"/>
              </a:ext>
            </a:extLst>
          </p:cNvPr>
          <p:cNvSpPr/>
          <p:nvPr/>
        </p:nvSpPr>
        <p:spPr>
          <a:xfrm>
            <a:off x="3564110" y="40386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E33A56-06FE-07A8-D7A2-EB7D88BE0BCB}"/>
              </a:ext>
            </a:extLst>
          </p:cNvPr>
          <p:cNvSpPr/>
          <p:nvPr/>
        </p:nvSpPr>
        <p:spPr>
          <a:xfrm>
            <a:off x="5169434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A6439-593C-BE66-50EF-F387E8DC09F5}"/>
              </a:ext>
            </a:extLst>
          </p:cNvPr>
          <p:cNvSpPr/>
          <p:nvPr/>
        </p:nvSpPr>
        <p:spPr>
          <a:xfrm>
            <a:off x="3035833" y="476538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F61431-5D10-6199-C6A6-BCBBCB0ECD7D}"/>
              </a:ext>
            </a:extLst>
          </p:cNvPr>
          <p:cNvSpPr/>
          <p:nvPr/>
        </p:nvSpPr>
        <p:spPr>
          <a:xfrm>
            <a:off x="3989934" y="477050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81899B-CC8F-E0E5-EDE4-4BD7762C501B}"/>
              </a:ext>
            </a:extLst>
          </p:cNvPr>
          <p:cNvSpPr/>
          <p:nvPr/>
        </p:nvSpPr>
        <p:spPr>
          <a:xfrm>
            <a:off x="4648200" y="476538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422D444-EAA9-E688-0034-6F70511AE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026437"/>
              </p:ext>
            </p:extLst>
          </p:nvPr>
        </p:nvGraphicFramePr>
        <p:xfrm>
          <a:off x="1316058" y="5562666"/>
          <a:ext cx="58292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27703542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3688290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10544748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997462936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397401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804139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899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669DD3-FB37-AEEA-DB3F-5788251F69D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792710" y="3581400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A0E53-8ED8-12B3-3D65-C1D0FA3A7E3F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4800600" y="3581400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1D9FD7-CB3D-CD6C-733E-30B2F5B04FD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264433" y="4267200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796477-3786-2FF0-67DC-4047C2FC3976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021310" y="4267200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71E7F7-2274-9B71-1EAA-988892C6C54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876800" y="4267200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07E7208B-1465-14F4-D8DA-F7A00E086A97}"/>
              </a:ext>
            </a:extLst>
          </p:cNvPr>
          <p:cNvSpPr/>
          <p:nvPr/>
        </p:nvSpPr>
        <p:spPr>
          <a:xfrm>
            <a:off x="2882793" y="3771867"/>
            <a:ext cx="1779174" cy="145071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2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D182-B3E3-75FC-85BF-C574C2EC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Heappop</a:t>
            </a:r>
            <a:r>
              <a:rPr lang="en-US" dirty="0"/>
              <a:t>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A608-1A46-21B0-C4BA-7F5F8A5601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EDED3-BF31-1113-B891-DFC06752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36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557F16-A651-DA9A-A1EA-CE013727BCFF}"/>
              </a:ext>
            </a:extLst>
          </p:cNvPr>
          <p:cNvSpPr/>
          <p:nvPr/>
        </p:nvSpPr>
        <p:spPr>
          <a:xfrm>
            <a:off x="4419600" y="2773009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C2389B-48AC-67C1-1BB7-81174DF1A504}"/>
              </a:ext>
            </a:extLst>
          </p:cNvPr>
          <p:cNvSpPr/>
          <p:nvPr/>
        </p:nvSpPr>
        <p:spPr>
          <a:xfrm>
            <a:off x="3640310" y="345880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E33A56-06FE-07A8-D7A2-EB7D88BE0BCB}"/>
              </a:ext>
            </a:extLst>
          </p:cNvPr>
          <p:cNvSpPr/>
          <p:nvPr/>
        </p:nvSpPr>
        <p:spPr>
          <a:xfrm>
            <a:off x="5245634" y="345880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A6439-593C-BE66-50EF-F387E8DC09F5}"/>
              </a:ext>
            </a:extLst>
          </p:cNvPr>
          <p:cNvSpPr/>
          <p:nvPr/>
        </p:nvSpPr>
        <p:spPr>
          <a:xfrm>
            <a:off x="3112033" y="418559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F61431-5D10-6199-C6A6-BCBBCB0ECD7D}"/>
              </a:ext>
            </a:extLst>
          </p:cNvPr>
          <p:cNvSpPr/>
          <p:nvPr/>
        </p:nvSpPr>
        <p:spPr>
          <a:xfrm>
            <a:off x="4066134" y="419071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81899B-CC8F-E0E5-EDE4-4BD7762C501B}"/>
              </a:ext>
            </a:extLst>
          </p:cNvPr>
          <p:cNvSpPr/>
          <p:nvPr/>
        </p:nvSpPr>
        <p:spPr>
          <a:xfrm>
            <a:off x="4724400" y="418559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422D444-EAA9-E688-0034-6F70511AE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78085"/>
              </p:ext>
            </p:extLst>
          </p:nvPr>
        </p:nvGraphicFramePr>
        <p:xfrm>
          <a:off x="1316058" y="5562666"/>
          <a:ext cx="58292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49">
                  <a:extLst>
                    <a:ext uri="{9D8B030D-6E8A-4147-A177-3AD203B41FA5}">
                      <a16:colId xmlns:a16="http://schemas.microsoft.com/office/drawing/2014/main" val="277035420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836882902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105447483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2997462936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33974017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val="1804139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899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669DD3-FB37-AEEA-DB3F-5788251F69D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868910" y="3001609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A0E53-8ED8-12B3-3D65-C1D0FA3A7E3F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4876800" y="3001609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1D9FD7-CB3D-CD6C-733E-30B2F5B04FD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340633" y="3687409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796477-3786-2FF0-67DC-4047C2FC3976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097510" y="3687409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71E7F7-2274-9B71-1EAA-988892C6C54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953000" y="3687409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07E7208B-1465-14F4-D8DA-F7A00E086A97}"/>
              </a:ext>
            </a:extLst>
          </p:cNvPr>
          <p:cNvSpPr/>
          <p:nvPr/>
        </p:nvSpPr>
        <p:spPr>
          <a:xfrm>
            <a:off x="2958993" y="3192076"/>
            <a:ext cx="1779174" cy="145071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3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246E-BA3C-1F1E-24A1-D5D6E7F2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Heappush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Adding new element to the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F868-D36B-EE2A-B026-FBE098CF75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Say adding 9</a:t>
            </a:r>
          </a:p>
          <a:p>
            <a:pPr lvl="1"/>
            <a:r>
              <a:rPr lang="en-US" dirty="0"/>
              <a:t>Update from the bottom to the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84941-7705-6FE9-1233-EBB2B15A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37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26E8A1-073E-0B6A-A8D0-650F54C906CE}"/>
              </a:ext>
            </a:extLst>
          </p:cNvPr>
          <p:cNvSpPr/>
          <p:nvPr/>
        </p:nvSpPr>
        <p:spPr>
          <a:xfrm>
            <a:off x="2237335" y="2702219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FD4B93-FA02-B2DF-D5B9-774C86D95472}"/>
              </a:ext>
            </a:extLst>
          </p:cNvPr>
          <p:cNvSpPr/>
          <p:nvPr/>
        </p:nvSpPr>
        <p:spPr>
          <a:xfrm>
            <a:off x="1458045" y="3388019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897E14-A0DD-034C-52F4-A322BCFCA43B}"/>
              </a:ext>
            </a:extLst>
          </p:cNvPr>
          <p:cNvSpPr/>
          <p:nvPr/>
        </p:nvSpPr>
        <p:spPr>
          <a:xfrm>
            <a:off x="3063369" y="33880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6A2F1D-34AB-65B8-EFBA-805432478625}"/>
              </a:ext>
            </a:extLst>
          </p:cNvPr>
          <p:cNvSpPr/>
          <p:nvPr/>
        </p:nvSpPr>
        <p:spPr>
          <a:xfrm>
            <a:off x="929768" y="41148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A3B6D1-5A68-A015-AD1E-C37E1181813C}"/>
              </a:ext>
            </a:extLst>
          </p:cNvPr>
          <p:cNvSpPr/>
          <p:nvPr/>
        </p:nvSpPr>
        <p:spPr>
          <a:xfrm>
            <a:off x="1883869" y="4119923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2227F1-A3EC-3C84-A162-7B40D949E524}"/>
              </a:ext>
            </a:extLst>
          </p:cNvPr>
          <p:cNvSpPr/>
          <p:nvPr/>
        </p:nvSpPr>
        <p:spPr>
          <a:xfrm>
            <a:off x="2542135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20FC62-6D99-E3F4-7A3A-E621E4D5AC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86645" y="2930819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7A51DE-0811-9BD9-B64E-B1B67187CD50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2694535" y="2930819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DBB891-ADD0-F3D3-DAB3-D2D58B09308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58368" y="3616619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E850BD-890F-BDB8-C324-3374C84CF09D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1915245" y="3616619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B8AA3-8F11-0AEB-78FA-642853E4CFA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770735" y="3616619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EB5A0D6-7699-BA03-1518-B79766DA7FB6}"/>
              </a:ext>
            </a:extLst>
          </p:cNvPr>
          <p:cNvSpPr/>
          <p:nvPr/>
        </p:nvSpPr>
        <p:spPr>
          <a:xfrm>
            <a:off x="363967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9F3D3C-E1C1-B265-637D-F9DC54D8B4C4}"/>
              </a:ext>
            </a:extLst>
          </p:cNvPr>
          <p:cNvCxnSpPr>
            <a:cxnSpLocks/>
            <a:stCxn id="7" idx="6"/>
            <a:endCxn id="18" idx="0"/>
          </p:cNvCxnSpPr>
          <p:nvPr/>
        </p:nvCxnSpPr>
        <p:spPr>
          <a:xfrm>
            <a:off x="3520569" y="3616619"/>
            <a:ext cx="347701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102160F-EB66-92D3-9D1A-FC43F6FD0ABE}"/>
              </a:ext>
            </a:extLst>
          </p:cNvPr>
          <p:cNvSpPr/>
          <p:nvPr/>
        </p:nvSpPr>
        <p:spPr>
          <a:xfrm>
            <a:off x="6502934" y="2702219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6CDB1A-EB70-DFF1-F203-9BC97B2E0F10}"/>
              </a:ext>
            </a:extLst>
          </p:cNvPr>
          <p:cNvSpPr/>
          <p:nvPr/>
        </p:nvSpPr>
        <p:spPr>
          <a:xfrm>
            <a:off x="5723644" y="3388019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43B363-21EE-B0A5-CD82-6026FE6193FF}"/>
              </a:ext>
            </a:extLst>
          </p:cNvPr>
          <p:cNvSpPr/>
          <p:nvPr/>
        </p:nvSpPr>
        <p:spPr>
          <a:xfrm>
            <a:off x="7328968" y="338801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AD4A58-8218-AF7D-2FBC-137CA0E37877}"/>
              </a:ext>
            </a:extLst>
          </p:cNvPr>
          <p:cNvSpPr/>
          <p:nvPr/>
        </p:nvSpPr>
        <p:spPr>
          <a:xfrm>
            <a:off x="5195367" y="41148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E6D04B-5D3B-2309-6F20-B3BE668D0AC2}"/>
              </a:ext>
            </a:extLst>
          </p:cNvPr>
          <p:cNvSpPr/>
          <p:nvPr/>
        </p:nvSpPr>
        <p:spPr>
          <a:xfrm>
            <a:off x="6149468" y="4119923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BD5EC2-8DA5-AF33-DB0B-03E1E1E9EB69}"/>
              </a:ext>
            </a:extLst>
          </p:cNvPr>
          <p:cNvSpPr/>
          <p:nvPr/>
        </p:nvSpPr>
        <p:spPr>
          <a:xfrm>
            <a:off x="6807734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A83F4-6C0D-39E1-1AA2-3762481AA578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952244" y="2930819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90AE0A-BA94-F78A-AF1E-724567568887}"/>
              </a:ext>
            </a:extLst>
          </p:cNvPr>
          <p:cNvCxnSpPr>
            <a:cxnSpLocks/>
            <a:stCxn id="22" idx="6"/>
            <a:endCxn id="24" idx="0"/>
          </p:cNvCxnSpPr>
          <p:nvPr/>
        </p:nvCxnSpPr>
        <p:spPr>
          <a:xfrm>
            <a:off x="6960134" y="2930819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2DE9E5-AED4-348C-4A3B-707EA1E9B172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5423967" y="3616619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698F3-E19C-BBCB-A6EA-9226E351C515}"/>
              </a:ext>
            </a:extLst>
          </p:cNvPr>
          <p:cNvCxnSpPr>
            <a:cxnSpLocks/>
            <a:stCxn id="23" idx="6"/>
            <a:endCxn id="26" idx="0"/>
          </p:cNvCxnSpPr>
          <p:nvPr/>
        </p:nvCxnSpPr>
        <p:spPr>
          <a:xfrm>
            <a:off x="6180844" y="3616619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BE9A2E-C3D5-DF2E-63CF-C9C4B623F46F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7036334" y="3616619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643F4A3-C3C8-774C-98DB-C23E0195837E}"/>
              </a:ext>
            </a:extLst>
          </p:cNvPr>
          <p:cNvSpPr/>
          <p:nvPr/>
        </p:nvSpPr>
        <p:spPr>
          <a:xfrm>
            <a:off x="7905269" y="41148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C1DCCE-3F61-81CD-A309-6842FC5F77C5}"/>
              </a:ext>
            </a:extLst>
          </p:cNvPr>
          <p:cNvCxnSpPr>
            <a:cxnSpLocks/>
            <a:stCxn id="24" idx="6"/>
            <a:endCxn id="33" idx="0"/>
          </p:cNvCxnSpPr>
          <p:nvPr/>
        </p:nvCxnSpPr>
        <p:spPr>
          <a:xfrm>
            <a:off x="7786168" y="3616619"/>
            <a:ext cx="347701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7534488F-78A9-D4A2-7A61-295630D3EF39}"/>
              </a:ext>
            </a:extLst>
          </p:cNvPr>
          <p:cNvSpPr/>
          <p:nvPr/>
        </p:nvSpPr>
        <p:spPr>
          <a:xfrm>
            <a:off x="4022592" y="3235619"/>
            <a:ext cx="1206393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DF9160-C952-4D7E-E479-94F8F0DB3F84}"/>
              </a:ext>
            </a:extLst>
          </p:cNvPr>
          <p:cNvSpPr/>
          <p:nvPr/>
        </p:nvSpPr>
        <p:spPr>
          <a:xfrm>
            <a:off x="4734967" y="4826854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9476ED1-A6E5-662D-46B4-ED5E62F3307E}"/>
              </a:ext>
            </a:extLst>
          </p:cNvPr>
          <p:cNvSpPr/>
          <p:nvPr/>
        </p:nvSpPr>
        <p:spPr>
          <a:xfrm>
            <a:off x="3955677" y="5512654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1B47E-D92E-908C-0F60-94F3CF232C60}"/>
              </a:ext>
            </a:extLst>
          </p:cNvPr>
          <p:cNvSpPr/>
          <p:nvPr/>
        </p:nvSpPr>
        <p:spPr>
          <a:xfrm>
            <a:off x="5561001" y="5512654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835108-C217-3CBC-007E-9DF26B660314}"/>
              </a:ext>
            </a:extLst>
          </p:cNvPr>
          <p:cNvSpPr/>
          <p:nvPr/>
        </p:nvSpPr>
        <p:spPr>
          <a:xfrm>
            <a:off x="3427400" y="6239435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9334553-24E0-1397-64EE-07D207DA8804}"/>
              </a:ext>
            </a:extLst>
          </p:cNvPr>
          <p:cNvSpPr/>
          <p:nvPr/>
        </p:nvSpPr>
        <p:spPr>
          <a:xfrm>
            <a:off x="4381501" y="6244558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D4A5D2-9975-7873-EC94-CED4DF11A060}"/>
              </a:ext>
            </a:extLst>
          </p:cNvPr>
          <p:cNvSpPr/>
          <p:nvPr/>
        </p:nvSpPr>
        <p:spPr>
          <a:xfrm>
            <a:off x="5039767" y="62394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47EDDA-ED41-3CBA-6555-753F01AE6793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4184277" y="5055454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5A2796-321D-ED13-6392-F2739CFFBE33}"/>
              </a:ext>
            </a:extLst>
          </p:cNvPr>
          <p:cNvCxnSpPr>
            <a:cxnSpLocks/>
            <a:stCxn id="36" idx="6"/>
            <a:endCxn id="38" idx="0"/>
          </p:cNvCxnSpPr>
          <p:nvPr/>
        </p:nvCxnSpPr>
        <p:spPr>
          <a:xfrm>
            <a:off x="5192167" y="5055454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4E572E-62BA-717B-A8A6-A8AB0811CF62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3656000" y="5741254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6F493E-8C69-DB40-B0B2-DEBD69DDB22D}"/>
              </a:ext>
            </a:extLst>
          </p:cNvPr>
          <p:cNvCxnSpPr>
            <a:cxnSpLocks/>
            <a:stCxn id="37" idx="6"/>
            <a:endCxn id="40" idx="0"/>
          </p:cNvCxnSpPr>
          <p:nvPr/>
        </p:nvCxnSpPr>
        <p:spPr>
          <a:xfrm>
            <a:off x="4412877" y="5741254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4A369D-6805-E69A-7F97-2BFE25D5468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5268367" y="5741254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4E2BB0-DDFD-8EDF-07AF-CC7893BB0A5B}"/>
              </a:ext>
            </a:extLst>
          </p:cNvPr>
          <p:cNvSpPr/>
          <p:nvPr/>
        </p:nvSpPr>
        <p:spPr>
          <a:xfrm>
            <a:off x="6137302" y="623943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123E7D-659D-2DC7-F673-2F4F284FAF97}"/>
              </a:ext>
            </a:extLst>
          </p:cNvPr>
          <p:cNvCxnSpPr>
            <a:cxnSpLocks/>
            <a:stCxn id="38" idx="6"/>
            <a:endCxn id="47" idx="0"/>
          </p:cNvCxnSpPr>
          <p:nvPr/>
        </p:nvCxnSpPr>
        <p:spPr>
          <a:xfrm>
            <a:off x="6018201" y="5741254"/>
            <a:ext cx="347701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Arrow 48">
            <a:extLst>
              <a:ext uri="{FF2B5EF4-FFF2-40B4-BE49-F238E27FC236}">
                <a16:creationId xmlns:a16="http://schemas.microsoft.com/office/drawing/2014/main" id="{7477CEC2-BB5E-AF12-C538-722D7EE995BA}"/>
              </a:ext>
            </a:extLst>
          </p:cNvPr>
          <p:cNvSpPr/>
          <p:nvPr/>
        </p:nvSpPr>
        <p:spPr>
          <a:xfrm>
            <a:off x="2254625" y="5360254"/>
            <a:ext cx="1206393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0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246E-BA3C-1F1E-24A1-D5D6E7F2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Heappush</a:t>
            </a:r>
            <a:r>
              <a:rPr lang="en-US" dirty="0"/>
              <a:t>: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F868-D36B-EE2A-B026-FBE098CF75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Say adding 29</a:t>
            </a:r>
          </a:p>
          <a:p>
            <a:pPr lvl="1"/>
            <a:r>
              <a:rPr lang="en-US" dirty="0"/>
              <a:t>Update from the bottom to the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84941-7705-6FE9-1233-EBB2B15A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38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26E8A1-073E-0B6A-A8D0-650F54C906CE}"/>
              </a:ext>
            </a:extLst>
          </p:cNvPr>
          <p:cNvSpPr/>
          <p:nvPr/>
        </p:nvSpPr>
        <p:spPr>
          <a:xfrm>
            <a:off x="2237335" y="2702219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FD4B93-FA02-B2DF-D5B9-774C86D95472}"/>
              </a:ext>
            </a:extLst>
          </p:cNvPr>
          <p:cNvSpPr/>
          <p:nvPr/>
        </p:nvSpPr>
        <p:spPr>
          <a:xfrm>
            <a:off x="1458045" y="3388019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897E14-A0DD-034C-52F4-A322BCFCA43B}"/>
              </a:ext>
            </a:extLst>
          </p:cNvPr>
          <p:cNvSpPr/>
          <p:nvPr/>
        </p:nvSpPr>
        <p:spPr>
          <a:xfrm>
            <a:off x="3063369" y="33880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6A2F1D-34AB-65B8-EFBA-805432478625}"/>
              </a:ext>
            </a:extLst>
          </p:cNvPr>
          <p:cNvSpPr/>
          <p:nvPr/>
        </p:nvSpPr>
        <p:spPr>
          <a:xfrm>
            <a:off x="929768" y="41148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A3B6D1-5A68-A015-AD1E-C37E1181813C}"/>
              </a:ext>
            </a:extLst>
          </p:cNvPr>
          <p:cNvSpPr/>
          <p:nvPr/>
        </p:nvSpPr>
        <p:spPr>
          <a:xfrm>
            <a:off x="1883869" y="4119923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2227F1-A3EC-3C84-A162-7B40D949E524}"/>
              </a:ext>
            </a:extLst>
          </p:cNvPr>
          <p:cNvSpPr/>
          <p:nvPr/>
        </p:nvSpPr>
        <p:spPr>
          <a:xfrm>
            <a:off x="2542135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20FC62-6D99-E3F4-7A3A-E621E4D5AC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86645" y="2930819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7A51DE-0811-9BD9-B64E-B1B67187CD50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2694535" y="2930819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DBB891-ADD0-F3D3-DAB3-D2D58B09308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58368" y="3616619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E850BD-890F-BDB8-C324-3374C84CF09D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1915245" y="3616619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1B8AA3-8F11-0AEB-78FA-642853E4CFA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770735" y="3616619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EB5A0D6-7699-BA03-1518-B79766DA7FB6}"/>
              </a:ext>
            </a:extLst>
          </p:cNvPr>
          <p:cNvSpPr/>
          <p:nvPr/>
        </p:nvSpPr>
        <p:spPr>
          <a:xfrm>
            <a:off x="363967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29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9F3D3C-E1C1-B265-637D-F9DC54D8B4C4}"/>
              </a:ext>
            </a:extLst>
          </p:cNvPr>
          <p:cNvCxnSpPr>
            <a:cxnSpLocks/>
            <a:stCxn id="7" idx="6"/>
            <a:endCxn id="18" idx="0"/>
          </p:cNvCxnSpPr>
          <p:nvPr/>
        </p:nvCxnSpPr>
        <p:spPr>
          <a:xfrm>
            <a:off x="3520569" y="3616619"/>
            <a:ext cx="347701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102160F-EB66-92D3-9D1A-FC43F6FD0ABE}"/>
              </a:ext>
            </a:extLst>
          </p:cNvPr>
          <p:cNvSpPr/>
          <p:nvPr/>
        </p:nvSpPr>
        <p:spPr>
          <a:xfrm>
            <a:off x="6502934" y="2702219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6CDB1A-EB70-DFF1-F203-9BC97B2E0F10}"/>
              </a:ext>
            </a:extLst>
          </p:cNvPr>
          <p:cNvSpPr/>
          <p:nvPr/>
        </p:nvSpPr>
        <p:spPr>
          <a:xfrm>
            <a:off x="5723644" y="3388019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43B363-21EE-B0A5-CD82-6026FE6193FF}"/>
              </a:ext>
            </a:extLst>
          </p:cNvPr>
          <p:cNvSpPr/>
          <p:nvPr/>
        </p:nvSpPr>
        <p:spPr>
          <a:xfrm>
            <a:off x="7328968" y="338801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AD4A58-8218-AF7D-2FBC-137CA0E37877}"/>
              </a:ext>
            </a:extLst>
          </p:cNvPr>
          <p:cNvSpPr/>
          <p:nvPr/>
        </p:nvSpPr>
        <p:spPr>
          <a:xfrm>
            <a:off x="5195367" y="41148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E6D04B-5D3B-2309-6F20-B3BE668D0AC2}"/>
              </a:ext>
            </a:extLst>
          </p:cNvPr>
          <p:cNvSpPr/>
          <p:nvPr/>
        </p:nvSpPr>
        <p:spPr>
          <a:xfrm>
            <a:off x="6149468" y="4119923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BD5EC2-8DA5-AF33-DB0B-03E1E1E9EB69}"/>
              </a:ext>
            </a:extLst>
          </p:cNvPr>
          <p:cNvSpPr/>
          <p:nvPr/>
        </p:nvSpPr>
        <p:spPr>
          <a:xfrm>
            <a:off x="6807734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77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A83F4-6C0D-39E1-1AA2-3762481AA578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952244" y="2930819"/>
            <a:ext cx="5506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90AE0A-BA94-F78A-AF1E-724567568887}"/>
              </a:ext>
            </a:extLst>
          </p:cNvPr>
          <p:cNvCxnSpPr>
            <a:cxnSpLocks/>
            <a:stCxn id="22" idx="6"/>
            <a:endCxn id="24" idx="0"/>
          </p:cNvCxnSpPr>
          <p:nvPr/>
        </p:nvCxnSpPr>
        <p:spPr>
          <a:xfrm>
            <a:off x="6960134" y="2930819"/>
            <a:ext cx="59743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2DE9E5-AED4-348C-4A3B-707EA1E9B172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5423967" y="3616619"/>
            <a:ext cx="299677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F698F3-E19C-BBCB-A6EA-9226E351C515}"/>
              </a:ext>
            </a:extLst>
          </p:cNvPr>
          <p:cNvCxnSpPr>
            <a:cxnSpLocks/>
            <a:stCxn id="23" idx="6"/>
            <a:endCxn id="26" idx="0"/>
          </p:cNvCxnSpPr>
          <p:nvPr/>
        </p:nvCxnSpPr>
        <p:spPr>
          <a:xfrm>
            <a:off x="6180844" y="3616619"/>
            <a:ext cx="197224" cy="50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BE9A2E-C3D5-DF2E-63CF-C9C4B623F46F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7036334" y="3616619"/>
            <a:ext cx="292634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643F4A3-C3C8-774C-98DB-C23E0195837E}"/>
              </a:ext>
            </a:extLst>
          </p:cNvPr>
          <p:cNvSpPr/>
          <p:nvPr/>
        </p:nvSpPr>
        <p:spPr>
          <a:xfrm>
            <a:off x="7905269" y="41148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C1DCCE-3F61-81CD-A309-6842FC5F77C5}"/>
              </a:ext>
            </a:extLst>
          </p:cNvPr>
          <p:cNvCxnSpPr>
            <a:cxnSpLocks/>
            <a:stCxn id="24" idx="6"/>
            <a:endCxn id="33" idx="0"/>
          </p:cNvCxnSpPr>
          <p:nvPr/>
        </p:nvCxnSpPr>
        <p:spPr>
          <a:xfrm>
            <a:off x="7786168" y="3616619"/>
            <a:ext cx="347701" cy="49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7534488F-78A9-D4A2-7A61-295630D3EF39}"/>
              </a:ext>
            </a:extLst>
          </p:cNvPr>
          <p:cNvSpPr/>
          <p:nvPr/>
        </p:nvSpPr>
        <p:spPr>
          <a:xfrm>
            <a:off x="4022592" y="3235619"/>
            <a:ext cx="1206393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505BB-5411-F030-967A-482B8AB6F3A9}"/>
              </a:ext>
            </a:extLst>
          </p:cNvPr>
          <p:cNvSpPr txBox="1"/>
          <p:nvPr/>
        </p:nvSpPr>
        <p:spPr>
          <a:xfrm>
            <a:off x="7161840" y="1753801"/>
            <a:ext cx="1890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further update, as 11 is still smaller in this group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2669934E-F1F4-52BF-97BC-966A63330AAB}"/>
              </a:ext>
            </a:extLst>
          </p:cNvPr>
          <p:cNvSpPr/>
          <p:nvPr/>
        </p:nvSpPr>
        <p:spPr>
          <a:xfrm>
            <a:off x="5379783" y="2447175"/>
            <a:ext cx="2754086" cy="144780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00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1934-F965-9995-D95C-DDDE176C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D2EC-B82B-E614-8B2B-923A2DAADB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Heapify</a:t>
            </a:r>
            <a:endParaRPr lang="en-US" dirty="0"/>
          </a:p>
          <a:p>
            <a:pPr lvl="1"/>
            <a:r>
              <a:rPr lang="en-US" dirty="0"/>
              <a:t>O(n)</a:t>
            </a:r>
          </a:p>
          <a:p>
            <a:r>
              <a:rPr lang="en-US" dirty="0" err="1"/>
              <a:t>Heappush</a:t>
            </a:r>
            <a:endParaRPr lang="en-US" dirty="0"/>
          </a:p>
          <a:p>
            <a:pPr lvl="1"/>
            <a:r>
              <a:rPr lang="en-US" dirty="0"/>
              <a:t>O(lg(n))</a:t>
            </a:r>
          </a:p>
          <a:p>
            <a:r>
              <a:rPr lang="en-US" dirty="0" err="1"/>
              <a:t>Heappop</a:t>
            </a:r>
            <a:endParaRPr lang="en-US" dirty="0"/>
          </a:p>
          <a:p>
            <a:pPr lvl="1"/>
            <a:r>
              <a:rPr lang="en-US" dirty="0"/>
              <a:t>O(lg(n))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026CC-FF58-7BE2-0B06-6CF2963C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209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D733-9623-835E-4D74-7A1E59DE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126D-9E16-76DD-ADC6-ACF5AA2B29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 experiment 1</a:t>
            </a:r>
          </a:p>
          <a:p>
            <a:endParaRPr lang="en-US" dirty="0"/>
          </a:p>
          <a:p>
            <a:r>
              <a:rPr lang="en-US" dirty="0"/>
              <a:t>Key observation</a:t>
            </a:r>
          </a:p>
          <a:p>
            <a:pPr lvl="1"/>
            <a:r>
              <a:rPr lang="en-US" dirty="0"/>
              <a:t>The same code segment but different data structure</a:t>
            </a:r>
          </a:p>
          <a:p>
            <a:pPr lvl="1"/>
            <a:r>
              <a:rPr lang="en-US" dirty="0"/>
              <a:t>Lead to a significant difference in running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BE07C-E19F-DADE-D65C-7A9834B9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6775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DC68-F211-27AE-70DC-C20107C7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 </a:t>
            </a:r>
            <a:r>
              <a:rPr lang="en-US"/>
              <a:t>[self-study]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BF6D-D785-F6A5-39F2-B6415ABE81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about the complexity information of Python data structures</a:t>
            </a:r>
          </a:p>
          <a:p>
            <a:pPr lvl="1"/>
            <a:r>
              <a:rPr lang="en-US" dirty="0">
                <a:hlinkClick r:id="rId2"/>
              </a:rPr>
              <a:t>https://wiki.python.org/moin/TimeComplexity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information about Heap</a:t>
            </a:r>
          </a:p>
          <a:p>
            <a:pPr lvl="1"/>
            <a:r>
              <a:rPr lang="en-US" dirty="0">
                <a:hlinkClick r:id="rId3"/>
              </a:rPr>
              <a:t>https://en.wikipedia.org/wiki/Binary_heap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5F6DE-E9C7-C9BF-7D2B-717739B0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91921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1CBA-9BA1-9218-5385-7631DF08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Keys and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2BBA-9FBD-9AFB-51CB-9BF0BD7D24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https://leetcode.com/problems/keys-and-rooms/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[non-coding] task:</a:t>
            </a:r>
          </a:p>
          <a:p>
            <a:pPr lvl="1"/>
            <a:r>
              <a:rPr lang="en-US" dirty="0"/>
              <a:t>Try to describe a solution to your classmate</a:t>
            </a:r>
          </a:p>
          <a:p>
            <a:pPr lvl="2"/>
            <a:r>
              <a:rPr lang="en-US" dirty="0"/>
              <a:t>Make sure it can be easily understood</a:t>
            </a:r>
          </a:p>
          <a:p>
            <a:pPr lvl="1"/>
            <a:r>
              <a:rPr lang="en-US" dirty="0"/>
              <a:t>Listen to your classmate’s solution</a:t>
            </a:r>
          </a:p>
          <a:p>
            <a:pPr lvl="2"/>
            <a:r>
              <a:rPr lang="en-US" dirty="0"/>
              <a:t>Try to understand what it is doing</a:t>
            </a:r>
          </a:p>
          <a:p>
            <a:pPr lvl="2"/>
            <a:r>
              <a:rPr lang="en-US" dirty="0"/>
              <a:t>Reason about the correctness of the solution</a:t>
            </a:r>
          </a:p>
          <a:p>
            <a:pPr lvl="3"/>
            <a:r>
              <a:rPr lang="en-US" dirty="0"/>
              <a:t>Imagine someone is stupid and will just follow your instructions to work. Will he/she get the correct answer?</a:t>
            </a:r>
          </a:p>
          <a:p>
            <a:pPr lvl="3"/>
            <a:r>
              <a:rPr lang="en-US" dirty="0"/>
              <a:t>Computer is stupid and will just follow your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97537-40A1-9880-85EB-99EC98AB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3562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23E1-D98F-5D85-DD48-D6DBFCE3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– the basic visiting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36C9-36F6-6DFC-8C54-0D0371693E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Visit room 0</a:t>
            </a:r>
          </a:p>
          <a:p>
            <a:pPr marL="514350" indent="-514350">
              <a:buAutoNum type="arabicPeriod"/>
            </a:pPr>
            <a:r>
              <a:rPr lang="en-US" dirty="0"/>
              <a:t>Add every room it can open to a queue / list (or whatever structure that is appropriate) “q”</a:t>
            </a:r>
          </a:p>
          <a:p>
            <a:pPr marL="514350" indent="-514350">
              <a:buAutoNum type="arabicPeriod"/>
            </a:pPr>
            <a:r>
              <a:rPr lang="en-US" dirty="0"/>
              <a:t>Pick any room from “q”</a:t>
            </a:r>
          </a:p>
          <a:p>
            <a:pPr marL="514350" indent="-514350">
              <a:buAutoNum type="arabicPeriod"/>
            </a:pPr>
            <a:r>
              <a:rPr lang="en-US" dirty="0"/>
              <a:t>Go back to step 2 until “q” is empty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29D9-E8EB-48C9-88E3-7BF5FF57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3784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23E1-D98F-5D85-DD48-D6DBFCE3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 – count how many rooms are 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36C9-36F6-6DFC-8C54-0D0371693E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Visit room 0</a:t>
            </a:r>
          </a:p>
          <a:p>
            <a:pPr marL="514350" indent="-514350">
              <a:buAutoNum type="arabicPeriod"/>
            </a:pPr>
            <a:r>
              <a:rPr lang="en-US" dirty="0"/>
              <a:t>Keep a list / queue (or whatever structure that is appropriate) “visited” about visited rooms</a:t>
            </a:r>
          </a:p>
          <a:p>
            <a:pPr marL="514350" indent="-514350">
              <a:buAutoNum type="arabicPeriod"/>
            </a:pPr>
            <a:r>
              <a:rPr lang="en-US" dirty="0"/>
              <a:t>Add room 0 to “visited”</a:t>
            </a:r>
          </a:p>
          <a:p>
            <a:pPr marL="514350" indent="-514350">
              <a:buAutoNum type="arabicPeriod"/>
            </a:pPr>
            <a:r>
              <a:rPr lang="en-US" dirty="0"/>
              <a:t>Add every room it can open to a queue / list (or whatever structure that is appropriate) “q”</a:t>
            </a:r>
          </a:p>
          <a:p>
            <a:pPr marL="514350" indent="-514350">
              <a:buAutoNum type="arabicPeriod"/>
            </a:pPr>
            <a:r>
              <a:rPr lang="en-US" dirty="0"/>
              <a:t>Add all these rooms to “visited”</a:t>
            </a:r>
          </a:p>
          <a:p>
            <a:pPr marL="514350" indent="-514350">
              <a:buAutoNum type="arabicPeriod"/>
            </a:pPr>
            <a:r>
              <a:rPr lang="en-US" dirty="0"/>
              <a:t>Pick any room from “q”</a:t>
            </a:r>
          </a:p>
          <a:p>
            <a:pPr marL="514350" indent="-514350">
              <a:buAutoNum type="arabicPeriod"/>
            </a:pPr>
            <a:r>
              <a:rPr lang="en-US" dirty="0"/>
              <a:t>Go back to step 4 until “q” is empty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29D9-E8EB-48C9-88E3-7BF5FF57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6658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23E1-D98F-5D85-DD48-D6DBFCE3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 – avoid infinite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36C9-36F6-6DFC-8C54-0D0371693E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Visit room 0</a:t>
            </a:r>
          </a:p>
          <a:p>
            <a:pPr marL="514350" indent="-514350">
              <a:buAutoNum type="arabicPeriod"/>
            </a:pPr>
            <a:r>
              <a:rPr lang="en-US" dirty="0"/>
              <a:t>Keep a list / queue (or whatever structure that is appropriate) “visited” about visited rooms</a:t>
            </a:r>
          </a:p>
          <a:p>
            <a:pPr marL="514350" indent="-514350">
              <a:buAutoNum type="arabicPeriod"/>
            </a:pPr>
            <a:r>
              <a:rPr lang="en-US" dirty="0"/>
              <a:t>Add room 0 to “visited”</a:t>
            </a:r>
          </a:p>
          <a:p>
            <a:pPr marL="514350" indent="-514350">
              <a:buAutoNum type="arabicPeriod"/>
            </a:pPr>
            <a:r>
              <a:rPr lang="en-US" dirty="0"/>
              <a:t>Add every room it can open </a:t>
            </a:r>
            <a:r>
              <a:rPr lang="en-US" dirty="0">
                <a:solidFill>
                  <a:srgbClr val="FF0000"/>
                </a:solidFill>
              </a:rPr>
              <a:t>and is not in “visited”</a:t>
            </a:r>
            <a:r>
              <a:rPr lang="en-US" dirty="0"/>
              <a:t> to a queue / list (or whatever structure that is appropriate) “q”</a:t>
            </a:r>
          </a:p>
          <a:p>
            <a:pPr marL="514350" indent="-514350">
              <a:buFont typeface="Wingdings 2" panose="05020102010507070707" pitchFamily="18" charset="2"/>
              <a:buAutoNum type="arabicPeriod"/>
            </a:pPr>
            <a:r>
              <a:rPr lang="en-US" dirty="0"/>
              <a:t>Add all these rooms to “visited”</a:t>
            </a:r>
          </a:p>
          <a:p>
            <a:pPr marL="514350" indent="-514350">
              <a:buAutoNum type="arabicPeriod"/>
            </a:pPr>
            <a:r>
              <a:rPr lang="en-US" dirty="0"/>
              <a:t>Pick any room from “q”</a:t>
            </a:r>
          </a:p>
          <a:p>
            <a:pPr marL="514350" indent="-514350">
              <a:buAutoNum type="arabicPeriod"/>
            </a:pPr>
            <a:r>
              <a:rPr lang="en-US" dirty="0"/>
              <a:t>Go back to step 4 until “q” is empty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29D9-E8EB-48C9-88E3-7BF5FF57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869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F2EB-D581-2771-821F-E767C3AB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#4 – determine the most efficient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04F0-010F-D531-1A77-CBB2B86C94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Visit room 0</a:t>
            </a:r>
          </a:p>
          <a:p>
            <a:pPr marL="514350" indent="-514350">
              <a:buAutoNum type="arabicPeriod"/>
            </a:pPr>
            <a:r>
              <a:rPr lang="en-US" dirty="0"/>
              <a:t>Keep a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“visited” about visited rooms</a:t>
            </a:r>
          </a:p>
          <a:p>
            <a:pPr marL="514350" indent="-514350">
              <a:buAutoNum type="arabicPeriod"/>
            </a:pPr>
            <a:r>
              <a:rPr lang="en-US" dirty="0"/>
              <a:t>Add room 0 to “visited”</a:t>
            </a:r>
          </a:p>
          <a:p>
            <a:pPr marL="514350" indent="-514350">
              <a:buAutoNum type="arabicPeriod"/>
            </a:pPr>
            <a:r>
              <a:rPr lang="en-US" dirty="0"/>
              <a:t>Add every room it can open </a:t>
            </a:r>
            <a:r>
              <a:rPr lang="en-US" dirty="0">
                <a:solidFill>
                  <a:srgbClr val="FF0000"/>
                </a:solidFill>
              </a:rPr>
              <a:t>and is not in “visited”</a:t>
            </a:r>
            <a:r>
              <a:rPr lang="en-US" dirty="0"/>
              <a:t> to a list “q”</a:t>
            </a:r>
          </a:p>
          <a:p>
            <a:pPr marL="514350" indent="-514350">
              <a:buFont typeface="Wingdings 2" panose="05020102010507070707" pitchFamily="18" charset="2"/>
              <a:buAutoNum type="arabicPeriod"/>
            </a:pPr>
            <a:r>
              <a:rPr lang="en-US" dirty="0"/>
              <a:t>Add all these rooms to “visited”</a:t>
            </a:r>
          </a:p>
          <a:p>
            <a:pPr marL="514350" indent="-514350">
              <a:buAutoNum type="arabicPeriod"/>
            </a:pPr>
            <a:r>
              <a:rPr lang="en-US" dirty="0"/>
              <a:t>Pick </a:t>
            </a:r>
            <a:r>
              <a:rPr lang="en-US" dirty="0">
                <a:solidFill>
                  <a:srgbClr val="FF0000"/>
                </a:solidFill>
              </a:rPr>
              <a:t>the last room</a:t>
            </a:r>
            <a:r>
              <a:rPr lang="en-US" dirty="0"/>
              <a:t> from “q” (if any room can do, we simply pick the last room for </a:t>
            </a:r>
            <a:r>
              <a:rPr lang="en-US" dirty="0">
                <a:solidFill>
                  <a:srgbClr val="FF0000"/>
                </a:solidFill>
              </a:rPr>
              <a:t>efficiency purpose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Go back to step 4 until “q” is empty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74F15-5B12-AEAC-881C-D063E01E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2510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0AE7-52F9-AA22-AB72-AB6AE8A6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F34B-D9C5-F471-FA46-C8E30733BD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https://leetcode.com/problems/path-with-maximum-probability/</a:t>
            </a:r>
            <a:endParaRPr lang="en-US" dirty="0"/>
          </a:p>
          <a:p>
            <a:pPr lvl="1"/>
            <a:r>
              <a:rPr lang="en-US" dirty="0"/>
              <a:t>This example is more advanced</a:t>
            </a:r>
          </a:p>
          <a:p>
            <a:r>
              <a:rPr lang="en-US" dirty="0"/>
              <a:t>Q: What is your approach to solve the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B0C1F-4566-0141-A6FA-80570786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1451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FF07-F398-0A8C-B7E4-16FA4BCA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Sub-problem: edge access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7A6B9-E26F-21EE-B6B2-2E58274F13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edges are given as a list</a:t>
            </a:r>
          </a:p>
          <a:p>
            <a:pPr lvl="1"/>
            <a:endParaRPr lang="en-US" dirty="0"/>
          </a:p>
          <a:p>
            <a:r>
              <a:rPr lang="en-US" dirty="0"/>
              <a:t>How can we determine if there is a path from x to y?</a:t>
            </a:r>
          </a:p>
          <a:p>
            <a:pPr lvl="1"/>
            <a:r>
              <a:rPr lang="en-US" dirty="0"/>
              <a:t>Complexity: O(e)</a:t>
            </a:r>
          </a:p>
          <a:p>
            <a:pPr lvl="2"/>
            <a:r>
              <a:rPr lang="en-US" dirty="0"/>
              <a:t>Where e is number of edges. Number of edges is of O(n</a:t>
            </a:r>
            <a:r>
              <a:rPr lang="en-US" baseline="30000" dirty="0"/>
              <a:t>2</a:t>
            </a:r>
            <a:r>
              <a:rPr lang="en-US" dirty="0"/>
              <a:t>) where n is number of nodes</a:t>
            </a:r>
          </a:p>
          <a:p>
            <a:pPr lvl="1"/>
            <a:endParaRPr lang="en-US" dirty="0"/>
          </a:p>
          <a:p>
            <a:r>
              <a:rPr lang="en-US" dirty="0"/>
              <a:t>Sample method</a:t>
            </a:r>
          </a:p>
          <a:p>
            <a:pPr lvl="1"/>
            <a:r>
              <a:rPr lang="en-US" dirty="0"/>
              <a:t>Convert it to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path[u][v] = probability of the edge from u to v</a:t>
            </a:r>
          </a:p>
          <a:p>
            <a:r>
              <a:rPr lang="en-US" dirty="0"/>
              <a:t>Q: Complexity to determine if there is a path from x to 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640E7-73CC-BEF5-DB80-4F2374EA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47</a:t>
            </a:fld>
            <a:endParaRPr lang="en-GB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D7CDB-E327-C476-293B-FC4CC5561379}"/>
              </a:ext>
            </a:extLst>
          </p:cNvPr>
          <p:cNvSpPr txBox="1"/>
          <p:nvPr/>
        </p:nvSpPr>
        <p:spPr>
          <a:xfrm>
            <a:off x="1524000" y="5225534"/>
            <a:ext cx="55626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HK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HK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HK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dict</a:t>
            </a:r>
            <a:r>
              <a:rPr lang="en-HK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HK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HK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HK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dict</a:t>
            </a:r>
            <a:r>
              <a:rPr lang="en-HK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HK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HK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HK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HK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]] </a:t>
            </a:r>
            <a:r>
              <a:rPr lang="en-HK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1961774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B2DC-6E79-3A8E-0982-480D431C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6C9E-B9FE-E0DF-6AC9-E50D5FA121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Keep exploring the highest probability path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From node 0 to node 4. What is the best path?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1902F-D5D8-EEFD-9D01-255F1310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48</a:t>
            </a:fld>
            <a:endParaRPr lang="en-GB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9C293F-482A-B0B0-311F-C4EE33250249}"/>
              </a:ext>
            </a:extLst>
          </p:cNvPr>
          <p:cNvSpPr/>
          <p:nvPr/>
        </p:nvSpPr>
        <p:spPr>
          <a:xfrm>
            <a:off x="1828800" y="3924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D1F1B-32BA-659A-159D-FF7876BD4AAC}"/>
              </a:ext>
            </a:extLst>
          </p:cNvPr>
          <p:cNvSpPr/>
          <p:nvPr/>
        </p:nvSpPr>
        <p:spPr>
          <a:xfrm>
            <a:off x="1104900" y="48892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2BACD6-31FD-94DA-E554-4BB2653F68C5}"/>
              </a:ext>
            </a:extLst>
          </p:cNvPr>
          <p:cNvSpPr/>
          <p:nvPr/>
        </p:nvSpPr>
        <p:spPr>
          <a:xfrm>
            <a:off x="2321538" y="4889287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63D8C1-F3B2-F2D1-A55A-4F6BFD82F7CB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430104" y="4249504"/>
            <a:ext cx="454492" cy="69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80714B-FEA9-4366-C56F-99F29E83434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2154004" y="4249504"/>
            <a:ext cx="358034" cy="63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67AF9D-C805-A7B4-A5BE-C477BE7CA51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85900" y="5079787"/>
            <a:ext cx="835638" cy="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0351B2-DBEC-A431-9945-0666699E9698}"/>
              </a:ext>
            </a:extLst>
          </p:cNvPr>
          <p:cNvSpPr txBox="1"/>
          <p:nvPr/>
        </p:nvSpPr>
        <p:spPr>
          <a:xfrm>
            <a:off x="1107752" y="4355773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2516B-E908-9C78-B18E-F769CF983F41}"/>
              </a:ext>
            </a:extLst>
          </p:cNvPr>
          <p:cNvSpPr txBox="1"/>
          <p:nvPr/>
        </p:nvSpPr>
        <p:spPr>
          <a:xfrm>
            <a:off x="1657350" y="5093936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BFFC9-A102-DDC4-8205-54B73260D9E9}"/>
              </a:ext>
            </a:extLst>
          </p:cNvPr>
          <p:cNvSpPr txBox="1"/>
          <p:nvPr/>
        </p:nvSpPr>
        <p:spPr>
          <a:xfrm>
            <a:off x="2362200" y="445843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6CB0D3-82C1-C8E4-DD0C-FB39925D8E0D}"/>
              </a:ext>
            </a:extLst>
          </p:cNvPr>
          <p:cNvSpPr/>
          <p:nvPr/>
        </p:nvSpPr>
        <p:spPr>
          <a:xfrm>
            <a:off x="3347676" y="4914900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CB8538-E849-4EB5-F253-D39B1CA0CC7F}"/>
              </a:ext>
            </a:extLst>
          </p:cNvPr>
          <p:cNvCxnSpPr>
            <a:cxnSpLocks/>
            <a:stCxn id="7" idx="6"/>
            <a:endCxn id="16" idx="0"/>
          </p:cNvCxnSpPr>
          <p:nvPr/>
        </p:nvCxnSpPr>
        <p:spPr>
          <a:xfrm>
            <a:off x="2209800" y="4114800"/>
            <a:ext cx="1328376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F56092-CB2D-8554-B8E1-ABE1ED4B1111}"/>
              </a:ext>
            </a:extLst>
          </p:cNvPr>
          <p:cNvSpPr txBox="1"/>
          <p:nvPr/>
        </p:nvSpPr>
        <p:spPr>
          <a:xfrm>
            <a:off x="3107710" y="434687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C27910-EFDA-4CCD-A9D2-5C6C932FE075}"/>
              </a:ext>
            </a:extLst>
          </p:cNvPr>
          <p:cNvSpPr/>
          <p:nvPr/>
        </p:nvSpPr>
        <p:spPr>
          <a:xfrm>
            <a:off x="2241932" y="5910468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9E4C3B-B916-3399-89FA-0BBAEB47B147}"/>
              </a:ext>
            </a:extLst>
          </p:cNvPr>
          <p:cNvCxnSpPr>
            <a:cxnSpLocks/>
            <a:stCxn id="8" idx="4"/>
            <a:endCxn id="19" idx="2"/>
          </p:cNvCxnSpPr>
          <p:nvPr/>
        </p:nvCxnSpPr>
        <p:spPr>
          <a:xfrm>
            <a:off x="1295400" y="5270287"/>
            <a:ext cx="946532" cy="8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101833-1F84-E3EF-7039-F2EAF819C9C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432432" y="5295900"/>
            <a:ext cx="79606" cy="6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92174F-C9BF-AE2B-EC9E-B37FC64EE882}"/>
              </a:ext>
            </a:extLst>
          </p:cNvPr>
          <p:cNvCxnSpPr>
            <a:cxnSpLocks/>
            <a:stCxn id="16" idx="4"/>
            <a:endCxn id="19" idx="7"/>
          </p:cNvCxnSpPr>
          <p:nvPr/>
        </p:nvCxnSpPr>
        <p:spPr>
          <a:xfrm flipH="1">
            <a:off x="2567136" y="5312529"/>
            <a:ext cx="971040" cy="65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6C0C0E-FE51-42C5-1FF8-F3638EB23127}"/>
              </a:ext>
            </a:extLst>
          </p:cNvPr>
          <p:cNvSpPr txBox="1"/>
          <p:nvPr/>
        </p:nvSpPr>
        <p:spPr>
          <a:xfrm>
            <a:off x="2479976" y="535348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A61B6-5A83-BCA5-625C-9980827ADAC8}"/>
              </a:ext>
            </a:extLst>
          </p:cNvPr>
          <p:cNvSpPr txBox="1"/>
          <p:nvPr/>
        </p:nvSpPr>
        <p:spPr>
          <a:xfrm>
            <a:off x="1311815" y="5689785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200FE-B0D2-9331-24AB-56D3E7AC9F2D}"/>
              </a:ext>
            </a:extLst>
          </p:cNvPr>
          <p:cNvSpPr txBox="1"/>
          <p:nvPr/>
        </p:nvSpPr>
        <p:spPr>
          <a:xfrm>
            <a:off x="3119424" y="558015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462737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EE76-4617-72C0-FF6D-B75A39ED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</a:p>
        </p:txBody>
      </p: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767598A-119B-E004-8EAB-0254FC4FD6D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5430652"/>
              </p:ext>
            </p:extLst>
          </p:nvPr>
        </p:nvGraphicFramePr>
        <p:xfrm>
          <a:off x="3733800" y="3058160"/>
          <a:ext cx="231152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764">
                  <a:extLst>
                    <a:ext uri="{9D8B030D-6E8A-4147-A177-3AD203B41FA5}">
                      <a16:colId xmlns:a16="http://schemas.microsoft.com/office/drawing/2014/main" val="991155660"/>
                    </a:ext>
                  </a:extLst>
                </a:gridCol>
                <a:gridCol w="1155764">
                  <a:extLst>
                    <a:ext uri="{9D8B030D-6E8A-4147-A177-3AD203B41FA5}">
                      <a16:colId xmlns:a16="http://schemas.microsoft.com/office/drawing/2014/main" val="95396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1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948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B7DB-A318-7A39-A0E1-22EEB13E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49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36E2A-7B5E-D497-313C-B1E67805020F}"/>
              </a:ext>
            </a:extLst>
          </p:cNvPr>
          <p:cNvSpPr/>
          <p:nvPr/>
        </p:nvSpPr>
        <p:spPr>
          <a:xfrm>
            <a:off x="1543584" y="320929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F5A535-B524-24DB-E38D-385576582ECB}"/>
              </a:ext>
            </a:extLst>
          </p:cNvPr>
          <p:cNvSpPr/>
          <p:nvPr/>
        </p:nvSpPr>
        <p:spPr>
          <a:xfrm>
            <a:off x="819684" y="41742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676452-EDA7-5B5A-AA79-B29A17D0835F}"/>
              </a:ext>
            </a:extLst>
          </p:cNvPr>
          <p:cNvSpPr/>
          <p:nvPr/>
        </p:nvSpPr>
        <p:spPr>
          <a:xfrm>
            <a:off x="2036322" y="4174277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67190-00E4-2DE9-6337-D04749830BE9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144888" y="3534494"/>
            <a:ext cx="454492" cy="69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7C5272-CD8D-417B-636C-9E3097597E69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868788" y="3534494"/>
            <a:ext cx="358034" cy="63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03329-BB24-F392-C67A-590D1FEFD60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200684" y="4364777"/>
            <a:ext cx="835638" cy="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C02FB8-BE2D-2CEF-0D78-FEA9EEF7A0BC}"/>
              </a:ext>
            </a:extLst>
          </p:cNvPr>
          <p:cNvSpPr txBox="1"/>
          <p:nvPr/>
        </p:nvSpPr>
        <p:spPr>
          <a:xfrm>
            <a:off x="822536" y="3640763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C9165-F3AA-8F34-893A-06C9CC86235D}"/>
              </a:ext>
            </a:extLst>
          </p:cNvPr>
          <p:cNvSpPr txBox="1"/>
          <p:nvPr/>
        </p:nvSpPr>
        <p:spPr>
          <a:xfrm>
            <a:off x="1372134" y="4378926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D45F0-E3B8-6D07-2E39-D9DE6E95264B}"/>
              </a:ext>
            </a:extLst>
          </p:cNvPr>
          <p:cNvSpPr txBox="1"/>
          <p:nvPr/>
        </p:nvSpPr>
        <p:spPr>
          <a:xfrm>
            <a:off x="2076984" y="374342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AD27CF-FCD1-18E0-D770-3CF82088E6E9}"/>
              </a:ext>
            </a:extLst>
          </p:cNvPr>
          <p:cNvSpPr/>
          <p:nvPr/>
        </p:nvSpPr>
        <p:spPr>
          <a:xfrm>
            <a:off x="3062460" y="4199890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FAF0D6-CF4B-078E-95D9-8C36D3274DBF}"/>
              </a:ext>
            </a:extLst>
          </p:cNvPr>
          <p:cNvCxnSpPr>
            <a:cxnSpLocks/>
            <a:stCxn id="5" idx="6"/>
            <a:endCxn id="25" idx="0"/>
          </p:cNvCxnSpPr>
          <p:nvPr/>
        </p:nvCxnSpPr>
        <p:spPr>
          <a:xfrm>
            <a:off x="1924584" y="3399790"/>
            <a:ext cx="1328376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1C5A3B-D8E7-FEDB-98EF-1F70EAE43F32}"/>
              </a:ext>
            </a:extLst>
          </p:cNvPr>
          <p:cNvSpPr txBox="1"/>
          <p:nvPr/>
        </p:nvSpPr>
        <p:spPr>
          <a:xfrm>
            <a:off x="2822494" y="363186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43DDF4-E653-132D-4CA5-99177094E642}"/>
              </a:ext>
            </a:extLst>
          </p:cNvPr>
          <p:cNvSpPr/>
          <p:nvPr/>
        </p:nvSpPr>
        <p:spPr>
          <a:xfrm>
            <a:off x="1956716" y="5195458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951FFF-1D04-98CE-754B-0399DE51974F}"/>
              </a:ext>
            </a:extLst>
          </p:cNvPr>
          <p:cNvCxnSpPr>
            <a:cxnSpLocks/>
            <a:stCxn id="6" idx="4"/>
            <a:endCxn id="34" idx="2"/>
          </p:cNvCxnSpPr>
          <p:nvPr/>
        </p:nvCxnSpPr>
        <p:spPr>
          <a:xfrm>
            <a:off x="1010184" y="4555277"/>
            <a:ext cx="946532" cy="8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A88F80-6076-AC7A-1F8F-81889B32545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147216" y="4580890"/>
            <a:ext cx="79606" cy="6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C050E5-9C3D-4C48-5835-8DF9B48960EE}"/>
              </a:ext>
            </a:extLst>
          </p:cNvPr>
          <p:cNvCxnSpPr>
            <a:cxnSpLocks/>
            <a:stCxn id="25" idx="4"/>
            <a:endCxn id="34" idx="7"/>
          </p:cNvCxnSpPr>
          <p:nvPr/>
        </p:nvCxnSpPr>
        <p:spPr>
          <a:xfrm flipH="1">
            <a:off x="2281920" y="4597519"/>
            <a:ext cx="971040" cy="65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8862C9-05E2-BF5B-B45D-90B5FC7B27F1}"/>
              </a:ext>
            </a:extLst>
          </p:cNvPr>
          <p:cNvSpPr txBox="1"/>
          <p:nvPr/>
        </p:nvSpPr>
        <p:spPr>
          <a:xfrm>
            <a:off x="2194760" y="463847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9D8D5-FE36-C67D-E723-2F0CB8858ACB}"/>
              </a:ext>
            </a:extLst>
          </p:cNvPr>
          <p:cNvSpPr txBox="1"/>
          <p:nvPr/>
        </p:nvSpPr>
        <p:spPr>
          <a:xfrm>
            <a:off x="1026599" y="4974775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036C6-8963-667A-3F77-CEA56859C0D1}"/>
              </a:ext>
            </a:extLst>
          </p:cNvPr>
          <p:cNvSpPr txBox="1"/>
          <p:nvPr/>
        </p:nvSpPr>
        <p:spPr>
          <a:xfrm>
            <a:off x="2834208" y="486514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CF653BBD-29E7-C2AB-F0F3-247423AF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21460"/>
              </p:ext>
            </p:extLst>
          </p:nvPr>
        </p:nvGraphicFramePr>
        <p:xfrm>
          <a:off x="6629400" y="3061858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10828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8232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6E0E4DA-00ED-C168-5EF9-0F6055DFF1DD}"/>
              </a:ext>
            </a:extLst>
          </p:cNvPr>
          <p:cNvSpPr txBox="1"/>
          <p:nvPr/>
        </p:nvSpPr>
        <p:spPr>
          <a:xfrm>
            <a:off x="4394264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EFD348-6273-1F0A-FE38-AD1EB99CA9A1}"/>
              </a:ext>
            </a:extLst>
          </p:cNvPr>
          <p:cNvSpPr txBox="1"/>
          <p:nvPr/>
        </p:nvSpPr>
        <p:spPr>
          <a:xfrm>
            <a:off x="7162800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7289FB7E-2734-135F-A90B-D5E56F3BC465}"/>
              </a:ext>
            </a:extLst>
          </p:cNvPr>
          <p:cNvSpPr txBox="1">
            <a:spLocks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 the beginning, we start at node 0 with probability of 1</a:t>
            </a:r>
          </a:p>
        </p:txBody>
      </p:sp>
    </p:spTree>
    <p:extLst>
      <p:ext uri="{BB962C8B-B14F-4D97-AF65-F5344CB8AC3E}">
        <p14:creationId xmlns:p14="http://schemas.microsoft.com/office/powerpoint/2010/main" val="358945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87F6-D71F-451B-CBA2-915929B3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analyze the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5081-80FC-C415-04D0-4E43C33581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computer science, we usually use complexity</a:t>
            </a:r>
          </a:p>
          <a:p>
            <a:r>
              <a:rPr lang="en-US" dirty="0"/>
              <a:t>Big O notation</a:t>
            </a:r>
          </a:p>
          <a:p>
            <a:pPr lvl="1"/>
            <a:r>
              <a:rPr lang="en-US" dirty="0"/>
              <a:t>Measure the order of the running cost (time / space etc.)</a:t>
            </a:r>
          </a:p>
          <a:p>
            <a:endParaRPr lang="en-US" dirty="0"/>
          </a:p>
          <a:p>
            <a:r>
              <a:rPr lang="en-US" dirty="0"/>
              <a:t>Example 1:</a:t>
            </a:r>
          </a:p>
          <a:p>
            <a:pPr lvl="1"/>
            <a:r>
              <a:rPr lang="en-US" dirty="0"/>
              <a:t>For each student in the class</a:t>
            </a:r>
          </a:p>
          <a:p>
            <a:pPr lvl="2"/>
            <a:r>
              <a:rPr lang="en-US" dirty="0"/>
              <a:t>Mark his/her assignment</a:t>
            </a:r>
          </a:p>
          <a:p>
            <a:pPr lvl="2"/>
            <a:endParaRPr lang="en-US" dirty="0"/>
          </a:p>
          <a:p>
            <a:r>
              <a:rPr lang="en-US" dirty="0"/>
              <a:t>The above task has a complexity of O(n) where n is the number of students in the class</a:t>
            </a:r>
          </a:p>
          <a:p>
            <a:r>
              <a:rPr lang="en-US" dirty="0"/>
              <a:t>The teacher’s workload grows linearly with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CDEB-9AAA-7813-FFAF-F9CA20F5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498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7289FB7E-2734-135F-A90B-D5E56F3BC465}"/>
              </a:ext>
            </a:extLst>
          </p:cNvPr>
          <p:cNvSpPr txBox="1">
            <a:spLocks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no other choice in the queue, we check where we can go from node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3EE76-4617-72C0-FF6D-B75A39ED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</a:p>
        </p:txBody>
      </p: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767598A-119B-E004-8EAB-0254FC4FD6D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3810526"/>
              </p:ext>
            </p:extLst>
          </p:nvPr>
        </p:nvGraphicFramePr>
        <p:xfrm>
          <a:off x="3733800" y="3058160"/>
          <a:ext cx="23115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764">
                  <a:extLst>
                    <a:ext uri="{9D8B030D-6E8A-4147-A177-3AD203B41FA5}">
                      <a16:colId xmlns:a16="http://schemas.microsoft.com/office/drawing/2014/main" val="991155660"/>
                    </a:ext>
                  </a:extLst>
                </a:gridCol>
                <a:gridCol w="1155764">
                  <a:extLst>
                    <a:ext uri="{9D8B030D-6E8A-4147-A177-3AD203B41FA5}">
                      <a16:colId xmlns:a16="http://schemas.microsoft.com/office/drawing/2014/main" val="95396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1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9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92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B7DB-A318-7A39-A0E1-22EEB13E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50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36E2A-7B5E-D497-313C-B1E67805020F}"/>
              </a:ext>
            </a:extLst>
          </p:cNvPr>
          <p:cNvSpPr/>
          <p:nvPr/>
        </p:nvSpPr>
        <p:spPr>
          <a:xfrm>
            <a:off x="1543584" y="320929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F5A535-B524-24DB-E38D-385576582ECB}"/>
              </a:ext>
            </a:extLst>
          </p:cNvPr>
          <p:cNvSpPr/>
          <p:nvPr/>
        </p:nvSpPr>
        <p:spPr>
          <a:xfrm>
            <a:off x="819684" y="41742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676452-EDA7-5B5A-AA79-B29A17D0835F}"/>
              </a:ext>
            </a:extLst>
          </p:cNvPr>
          <p:cNvSpPr/>
          <p:nvPr/>
        </p:nvSpPr>
        <p:spPr>
          <a:xfrm>
            <a:off x="2036322" y="4174277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67190-00E4-2DE9-6337-D04749830BE9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144888" y="3534494"/>
            <a:ext cx="454492" cy="69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7C5272-CD8D-417B-636C-9E3097597E69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868788" y="3534494"/>
            <a:ext cx="358034" cy="63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03329-BB24-F392-C67A-590D1FEFD60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200684" y="4364777"/>
            <a:ext cx="835638" cy="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C02FB8-BE2D-2CEF-0D78-FEA9EEF7A0BC}"/>
              </a:ext>
            </a:extLst>
          </p:cNvPr>
          <p:cNvSpPr txBox="1"/>
          <p:nvPr/>
        </p:nvSpPr>
        <p:spPr>
          <a:xfrm>
            <a:off x="822536" y="3640763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C9165-F3AA-8F34-893A-06C9CC86235D}"/>
              </a:ext>
            </a:extLst>
          </p:cNvPr>
          <p:cNvSpPr txBox="1"/>
          <p:nvPr/>
        </p:nvSpPr>
        <p:spPr>
          <a:xfrm>
            <a:off x="1372134" y="4378926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D45F0-E3B8-6D07-2E39-D9DE6E95264B}"/>
              </a:ext>
            </a:extLst>
          </p:cNvPr>
          <p:cNvSpPr txBox="1"/>
          <p:nvPr/>
        </p:nvSpPr>
        <p:spPr>
          <a:xfrm>
            <a:off x="2076984" y="374342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AD27CF-FCD1-18E0-D770-3CF82088E6E9}"/>
              </a:ext>
            </a:extLst>
          </p:cNvPr>
          <p:cNvSpPr/>
          <p:nvPr/>
        </p:nvSpPr>
        <p:spPr>
          <a:xfrm>
            <a:off x="3062460" y="4199890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FAF0D6-CF4B-078E-95D9-8C36D3274DBF}"/>
              </a:ext>
            </a:extLst>
          </p:cNvPr>
          <p:cNvCxnSpPr>
            <a:cxnSpLocks/>
            <a:stCxn id="5" idx="6"/>
            <a:endCxn id="25" idx="0"/>
          </p:cNvCxnSpPr>
          <p:nvPr/>
        </p:nvCxnSpPr>
        <p:spPr>
          <a:xfrm>
            <a:off x="1924584" y="3399790"/>
            <a:ext cx="1328376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1C5A3B-D8E7-FEDB-98EF-1F70EAE43F32}"/>
              </a:ext>
            </a:extLst>
          </p:cNvPr>
          <p:cNvSpPr txBox="1"/>
          <p:nvPr/>
        </p:nvSpPr>
        <p:spPr>
          <a:xfrm>
            <a:off x="2822494" y="363186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43DDF4-E653-132D-4CA5-99177094E642}"/>
              </a:ext>
            </a:extLst>
          </p:cNvPr>
          <p:cNvSpPr/>
          <p:nvPr/>
        </p:nvSpPr>
        <p:spPr>
          <a:xfrm>
            <a:off x="1956716" y="5195458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951FFF-1D04-98CE-754B-0399DE51974F}"/>
              </a:ext>
            </a:extLst>
          </p:cNvPr>
          <p:cNvCxnSpPr>
            <a:cxnSpLocks/>
            <a:stCxn id="6" idx="4"/>
            <a:endCxn id="34" idx="2"/>
          </p:cNvCxnSpPr>
          <p:nvPr/>
        </p:nvCxnSpPr>
        <p:spPr>
          <a:xfrm>
            <a:off x="1010184" y="4555277"/>
            <a:ext cx="946532" cy="8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A88F80-6076-AC7A-1F8F-81889B32545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147216" y="4580890"/>
            <a:ext cx="79606" cy="6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C050E5-9C3D-4C48-5835-8DF9B48960EE}"/>
              </a:ext>
            </a:extLst>
          </p:cNvPr>
          <p:cNvCxnSpPr>
            <a:cxnSpLocks/>
            <a:stCxn id="25" idx="4"/>
            <a:endCxn id="34" idx="7"/>
          </p:cNvCxnSpPr>
          <p:nvPr/>
        </p:nvCxnSpPr>
        <p:spPr>
          <a:xfrm flipH="1">
            <a:off x="2281920" y="4597519"/>
            <a:ext cx="971040" cy="65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8862C9-05E2-BF5B-B45D-90B5FC7B27F1}"/>
              </a:ext>
            </a:extLst>
          </p:cNvPr>
          <p:cNvSpPr txBox="1"/>
          <p:nvPr/>
        </p:nvSpPr>
        <p:spPr>
          <a:xfrm>
            <a:off x="2194760" y="463847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9D8D5-FE36-C67D-E723-2F0CB8858ACB}"/>
              </a:ext>
            </a:extLst>
          </p:cNvPr>
          <p:cNvSpPr txBox="1"/>
          <p:nvPr/>
        </p:nvSpPr>
        <p:spPr>
          <a:xfrm>
            <a:off x="1026599" y="4974775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036C6-8963-667A-3F77-CEA56859C0D1}"/>
              </a:ext>
            </a:extLst>
          </p:cNvPr>
          <p:cNvSpPr txBox="1"/>
          <p:nvPr/>
        </p:nvSpPr>
        <p:spPr>
          <a:xfrm>
            <a:off x="2834208" y="486514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CF653BBD-29E7-C2AB-F0F3-247423AF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50935"/>
              </p:ext>
            </p:extLst>
          </p:nvPr>
        </p:nvGraphicFramePr>
        <p:xfrm>
          <a:off x="6629400" y="3061858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10828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8232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6E0E4DA-00ED-C168-5EF9-0F6055DFF1DD}"/>
              </a:ext>
            </a:extLst>
          </p:cNvPr>
          <p:cNvSpPr txBox="1"/>
          <p:nvPr/>
        </p:nvSpPr>
        <p:spPr>
          <a:xfrm>
            <a:off x="4394264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EFD348-6273-1F0A-FE38-AD1EB99CA9A1}"/>
              </a:ext>
            </a:extLst>
          </p:cNvPr>
          <p:cNvSpPr txBox="1"/>
          <p:nvPr/>
        </p:nvSpPr>
        <p:spPr>
          <a:xfrm>
            <a:off x="7162800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</a:t>
            </a:r>
          </a:p>
        </p:txBody>
      </p:sp>
    </p:spTree>
    <p:extLst>
      <p:ext uri="{BB962C8B-B14F-4D97-AF65-F5344CB8AC3E}">
        <p14:creationId xmlns:p14="http://schemas.microsoft.com/office/powerpoint/2010/main" val="2136468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7289FB7E-2734-135F-A90B-D5E56F3BC465}"/>
              </a:ext>
            </a:extLst>
          </p:cNvPr>
          <p:cNvSpPr txBox="1">
            <a:spLocks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Next, we pick node 3 as it has the highest probability</a:t>
            </a:r>
          </a:p>
          <a:p>
            <a:pPr lvl="1"/>
            <a:r>
              <a:rPr lang="en-US" dirty="0"/>
              <a:t>Node 0 should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be added to the queue</a:t>
            </a:r>
          </a:p>
          <a:p>
            <a:pPr lvl="2"/>
            <a:r>
              <a:rPr lang="en-US" dirty="0"/>
              <a:t>Avoid infinite loop. Handled by using the visited </a:t>
            </a:r>
            <a:r>
              <a:rPr lang="en-US" dirty="0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3EE76-4617-72C0-FF6D-B75A39ED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</a:p>
        </p:txBody>
      </p: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767598A-119B-E004-8EAB-0254FC4FD6D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65767176"/>
              </p:ext>
            </p:extLst>
          </p:nvPr>
        </p:nvGraphicFramePr>
        <p:xfrm>
          <a:off x="3733800" y="3058160"/>
          <a:ext cx="23115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764">
                  <a:extLst>
                    <a:ext uri="{9D8B030D-6E8A-4147-A177-3AD203B41FA5}">
                      <a16:colId xmlns:a16="http://schemas.microsoft.com/office/drawing/2014/main" val="991155660"/>
                    </a:ext>
                  </a:extLst>
                </a:gridCol>
                <a:gridCol w="1155764">
                  <a:extLst>
                    <a:ext uri="{9D8B030D-6E8A-4147-A177-3AD203B41FA5}">
                      <a16:colId xmlns:a16="http://schemas.microsoft.com/office/drawing/2014/main" val="95396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1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9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92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B7DB-A318-7A39-A0E1-22EEB13E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51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36E2A-7B5E-D497-313C-B1E67805020F}"/>
              </a:ext>
            </a:extLst>
          </p:cNvPr>
          <p:cNvSpPr/>
          <p:nvPr/>
        </p:nvSpPr>
        <p:spPr>
          <a:xfrm>
            <a:off x="1543584" y="320929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F5A535-B524-24DB-E38D-385576582ECB}"/>
              </a:ext>
            </a:extLst>
          </p:cNvPr>
          <p:cNvSpPr/>
          <p:nvPr/>
        </p:nvSpPr>
        <p:spPr>
          <a:xfrm>
            <a:off x="819684" y="41742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676452-EDA7-5B5A-AA79-B29A17D0835F}"/>
              </a:ext>
            </a:extLst>
          </p:cNvPr>
          <p:cNvSpPr/>
          <p:nvPr/>
        </p:nvSpPr>
        <p:spPr>
          <a:xfrm>
            <a:off x="2036322" y="4174277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67190-00E4-2DE9-6337-D04749830BE9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144888" y="3534494"/>
            <a:ext cx="454492" cy="69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7C5272-CD8D-417B-636C-9E3097597E69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868788" y="3534494"/>
            <a:ext cx="358034" cy="63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03329-BB24-F392-C67A-590D1FEFD60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200684" y="4364777"/>
            <a:ext cx="835638" cy="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C02FB8-BE2D-2CEF-0D78-FEA9EEF7A0BC}"/>
              </a:ext>
            </a:extLst>
          </p:cNvPr>
          <p:cNvSpPr txBox="1"/>
          <p:nvPr/>
        </p:nvSpPr>
        <p:spPr>
          <a:xfrm>
            <a:off x="822536" y="3640763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C9165-F3AA-8F34-893A-06C9CC86235D}"/>
              </a:ext>
            </a:extLst>
          </p:cNvPr>
          <p:cNvSpPr txBox="1"/>
          <p:nvPr/>
        </p:nvSpPr>
        <p:spPr>
          <a:xfrm>
            <a:off x="1372134" y="4378926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D45F0-E3B8-6D07-2E39-D9DE6E95264B}"/>
              </a:ext>
            </a:extLst>
          </p:cNvPr>
          <p:cNvSpPr txBox="1"/>
          <p:nvPr/>
        </p:nvSpPr>
        <p:spPr>
          <a:xfrm>
            <a:off x="2076984" y="374342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AD27CF-FCD1-18E0-D770-3CF82088E6E9}"/>
              </a:ext>
            </a:extLst>
          </p:cNvPr>
          <p:cNvSpPr/>
          <p:nvPr/>
        </p:nvSpPr>
        <p:spPr>
          <a:xfrm>
            <a:off x="3062460" y="4199890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FAF0D6-CF4B-078E-95D9-8C36D3274DBF}"/>
              </a:ext>
            </a:extLst>
          </p:cNvPr>
          <p:cNvCxnSpPr>
            <a:cxnSpLocks/>
            <a:stCxn id="5" idx="6"/>
            <a:endCxn id="25" idx="0"/>
          </p:cNvCxnSpPr>
          <p:nvPr/>
        </p:nvCxnSpPr>
        <p:spPr>
          <a:xfrm>
            <a:off x="1924584" y="3399790"/>
            <a:ext cx="1328376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1C5A3B-D8E7-FEDB-98EF-1F70EAE43F32}"/>
              </a:ext>
            </a:extLst>
          </p:cNvPr>
          <p:cNvSpPr txBox="1"/>
          <p:nvPr/>
        </p:nvSpPr>
        <p:spPr>
          <a:xfrm>
            <a:off x="2822494" y="363186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43DDF4-E653-132D-4CA5-99177094E642}"/>
              </a:ext>
            </a:extLst>
          </p:cNvPr>
          <p:cNvSpPr/>
          <p:nvPr/>
        </p:nvSpPr>
        <p:spPr>
          <a:xfrm>
            <a:off x="1956716" y="5195458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951FFF-1D04-98CE-754B-0399DE51974F}"/>
              </a:ext>
            </a:extLst>
          </p:cNvPr>
          <p:cNvCxnSpPr>
            <a:cxnSpLocks/>
            <a:stCxn id="6" idx="4"/>
            <a:endCxn id="34" idx="2"/>
          </p:cNvCxnSpPr>
          <p:nvPr/>
        </p:nvCxnSpPr>
        <p:spPr>
          <a:xfrm>
            <a:off x="1010184" y="4555277"/>
            <a:ext cx="946532" cy="8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A88F80-6076-AC7A-1F8F-81889B32545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147216" y="4580890"/>
            <a:ext cx="79606" cy="6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C050E5-9C3D-4C48-5835-8DF9B48960EE}"/>
              </a:ext>
            </a:extLst>
          </p:cNvPr>
          <p:cNvCxnSpPr>
            <a:cxnSpLocks/>
            <a:stCxn id="25" idx="4"/>
            <a:endCxn id="34" idx="7"/>
          </p:cNvCxnSpPr>
          <p:nvPr/>
        </p:nvCxnSpPr>
        <p:spPr>
          <a:xfrm flipH="1">
            <a:off x="2281920" y="4597519"/>
            <a:ext cx="971040" cy="65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8862C9-05E2-BF5B-B45D-90B5FC7B27F1}"/>
              </a:ext>
            </a:extLst>
          </p:cNvPr>
          <p:cNvSpPr txBox="1"/>
          <p:nvPr/>
        </p:nvSpPr>
        <p:spPr>
          <a:xfrm>
            <a:off x="2194760" y="463847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9D8D5-FE36-C67D-E723-2F0CB8858ACB}"/>
              </a:ext>
            </a:extLst>
          </p:cNvPr>
          <p:cNvSpPr txBox="1"/>
          <p:nvPr/>
        </p:nvSpPr>
        <p:spPr>
          <a:xfrm>
            <a:off x="1026599" y="4974775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036C6-8963-667A-3F77-CEA56859C0D1}"/>
              </a:ext>
            </a:extLst>
          </p:cNvPr>
          <p:cNvSpPr txBox="1"/>
          <p:nvPr/>
        </p:nvSpPr>
        <p:spPr>
          <a:xfrm>
            <a:off x="2834208" y="486514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CF653BBD-29E7-C2AB-F0F3-247423AF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45398"/>
              </p:ext>
            </p:extLst>
          </p:nvPr>
        </p:nvGraphicFramePr>
        <p:xfrm>
          <a:off x="6629400" y="3061858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10828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8232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6E0E4DA-00ED-C168-5EF9-0F6055DFF1DD}"/>
              </a:ext>
            </a:extLst>
          </p:cNvPr>
          <p:cNvSpPr txBox="1"/>
          <p:nvPr/>
        </p:nvSpPr>
        <p:spPr>
          <a:xfrm>
            <a:off x="4394264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EFD348-6273-1F0A-FE38-AD1EB99CA9A1}"/>
              </a:ext>
            </a:extLst>
          </p:cNvPr>
          <p:cNvSpPr txBox="1"/>
          <p:nvPr/>
        </p:nvSpPr>
        <p:spPr>
          <a:xfrm>
            <a:off x="7162800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3CAA45-5690-44D0-FF58-8275EEF044FA}"/>
              </a:ext>
            </a:extLst>
          </p:cNvPr>
          <p:cNvCxnSpPr/>
          <p:nvPr/>
        </p:nvCxnSpPr>
        <p:spPr>
          <a:xfrm flipH="1" flipV="1">
            <a:off x="4038600" y="4419600"/>
            <a:ext cx="457200" cy="77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D9A822-C001-BCE2-D1B5-192F46C07287}"/>
              </a:ext>
            </a:extLst>
          </p:cNvPr>
          <p:cNvSpPr txBox="1"/>
          <p:nvPr/>
        </p:nvSpPr>
        <p:spPr>
          <a:xfrm>
            <a:off x="3801441" y="5223192"/>
            <a:ext cx="4876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is in the queue. Do we want to stop here?</a:t>
            </a:r>
          </a:p>
          <a:p>
            <a:endParaRPr lang="en-US" dirty="0"/>
          </a:p>
          <a:p>
            <a:r>
              <a:rPr lang="en-US" dirty="0"/>
              <a:t>Maybe there is another path, begin with lower probability but ends with a higher probability</a:t>
            </a:r>
          </a:p>
        </p:txBody>
      </p:sp>
    </p:spTree>
    <p:extLst>
      <p:ext uri="{BB962C8B-B14F-4D97-AF65-F5344CB8AC3E}">
        <p14:creationId xmlns:p14="http://schemas.microsoft.com/office/powerpoint/2010/main" val="792954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7289FB7E-2734-135F-A90B-D5E56F3BC465}"/>
              </a:ext>
            </a:extLst>
          </p:cNvPr>
          <p:cNvSpPr txBox="1">
            <a:spLocks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Next, we pick node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3EE76-4617-72C0-FF6D-B75A39ED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</a:p>
        </p:txBody>
      </p: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767598A-119B-E004-8EAB-0254FC4FD6D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5384883"/>
              </p:ext>
            </p:extLst>
          </p:nvPr>
        </p:nvGraphicFramePr>
        <p:xfrm>
          <a:off x="3733800" y="3058160"/>
          <a:ext cx="23115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764">
                  <a:extLst>
                    <a:ext uri="{9D8B030D-6E8A-4147-A177-3AD203B41FA5}">
                      <a16:colId xmlns:a16="http://schemas.microsoft.com/office/drawing/2014/main" val="991155660"/>
                    </a:ext>
                  </a:extLst>
                </a:gridCol>
                <a:gridCol w="1155764">
                  <a:extLst>
                    <a:ext uri="{9D8B030D-6E8A-4147-A177-3AD203B41FA5}">
                      <a16:colId xmlns:a16="http://schemas.microsoft.com/office/drawing/2014/main" val="95396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1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7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633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B7DB-A318-7A39-A0E1-22EEB13E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52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36E2A-7B5E-D497-313C-B1E67805020F}"/>
              </a:ext>
            </a:extLst>
          </p:cNvPr>
          <p:cNvSpPr/>
          <p:nvPr/>
        </p:nvSpPr>
        <p:spPr>
          <a:xfrm>
            <a:off x="1543584" y="320929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F5A535-B524-24DB-E38D-385576582ECB}"/>
              </a:ext>
            </a:extLst>
          </p:cNvPr>
          <p:cNvSpPr/>
          <p:nvPr/>
        </p:nvSpPr>
        <p:spPr>
          <a:xfrm>
            <a:off x="819684" y="41742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676452-EDA7-5B5A-AA79-B29A17D0835F}"/>
              </a:ext>
            </a:extLst>
          </p:cNvPr>
          <p:cNvSpPr/>
          <p:nvPr/>
        </p:nvSpPr>
        <p:spPr>
          <a:xfrm>
            <a:off x="2036322" y="4174277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67190-00E4-2DE9-6337-D04749830BE9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144888" y="3534494"/>
            <a:ext cx="454492" cy="69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7C5272-CD8D-417B-636C-9E3097597E69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868788" y="3534494"/>
            <a:ext cx="358034" cy="63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03329-BB24-F392-C67A-590D1FEFD60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200684" y="4364777"/>
            <a:ext cx="835638" cy="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C02FB8-BE2D-2CEF-0D78-FEA9EEF7A0BC}"/>
              </a:ext>
            </a:extLst>
          </p:cNvPr>
          <p:cNvSpPr txBox="1"/>
          <p:nvPr/>
        </p:nvSpPr>
        <p:spPr>
          <a:xfrm>
            <a:off x="822536" y="3640763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C9165-F3AA-8F34-893A-06C9CC86235D}"/>
              </a:ext>
            </a:extLst>
          </p:cNvPr>
          <p:cNvSpPr txBox="1"/>
          <p:nvPr/>
        </p:nvSpPr>
        <p:spPr>
          <a:xfrm>
            <a:off x="1372134" y="4378926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D45F0-E3B8-6D07-2E39-D9DE6E95264B}"/>
              </a:ext>
            </a:extLst>
          </p:cNvPr>
          <p:cNvSpPr txBox="1"/>
          <p:nvPr/>
        </p:nvSpPr>
        <p:spPr>
          <a:xfrm>
            <a:off x="2076984" y="374342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AD27CF-FCD1-18E0-D770-3CF82088E6E9}"/>
              </a:ext>
            </a:extLst>
          </p:cNvPr>
          <p:cNvSpPr/>
          <p:nvPr/>
        </p:nvSpPr>
        <p:spPr>
          <a:xfrm>
            <a:off x="3062460" y="4199890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FAF0D6-CF4B-078E-95D9-8C36D3274DBF}"/>
              </a:ext>
            </a:extLst>
          </p:cNvPr>
          <p:cNvCxnSpPr>
            <a:cxnSpLocks/>
            <a:stCxn id="5" idx="6"/>
            <a:endCxn id="25" idx="0"/>
          </p:cNvCxnSpPr>
          <p:nvPr/>
        </p:nvCxnSpPr>
        <p:spPr>
          <a:xfrm>
            <a:off x="1924584" y="3399790"/>
            <a:ext cx="1328376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1C5A3B-D8E7-FEDB-98EF-1F70EAE43F32}"/>
              </a:ext>
            </a:extLst>
          </p:cNvPr>
          <p:cNvSpPr txBox="1"/>
          <p:nvPr/>
        </p:nvSpPr>
        <p:spPr>
          <a:xfrm>
            <a:off x="2822494" y="363186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43DDF4-E653-132D-4CA5-99177094E642}"/>
              </a:ext>
            </a:extLst>
          </p:cNvPr>
          <p:cNvSpPr/>
          <p:nvPr/>
        </p:nvSpPr>
        <p:spPr>
          <a:xfrm>
            <a:off x="1956716" y="5195458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951FFF-1D04-98CE-754B-0399DE51974F}"/>
              </a:ext>
            </a:extLst>
          </p:cNvPr>
          <p:cNvCxnSpPr>
            <a:cxnSpLocks/>
            <a:stCxn id="6" idx="4"/>
            <a:endCxn id="34" idx="2"/>
          </p:cNvCxnSpPr>
          <p:nvPr/>
        </p:nvCxnSpPr>
        <p:spPr>
          <a:xfrm>
            <a:off x="1010184" y="4555277"/>
            <a:ext cx="946532" cy="8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A88F80-6076-AC7A-1F8F-81889B32545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147216" y="4580890"/>
            <a:ext cx="79606" cy="6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C050E5-9C3D-4C48-5835-8DF9B48960EE}"/>
              </a:ext>
            </a:extLst>
          </p:cNvPr>
          <p:cNvCxnSpPr>
            <a:cxnSpLocks/>
            <a:stCxn id="25" idx="4"/>
            <a:endCxn id="34" idx="7"/>
          </p:cNvCxnSpPr>
          <p:nvPr/>
        </p:nvCxnSpPr>
        <p:spPr>
          <a:xfrm flipH="1">
            <a:off x="2281920" y="4597519"/>
            <a:ext cx="971040" cy="65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8862C9-05E2-BF5B-B45D-90B5FC7B27F1}"/>
              </a:ext>
            </a:extLst>
          </p:cNvPr>
          <p:cNvSpPr txBox="1"/>
          <p:nvPr/>
        </p:nvSpPr>
        <p:spPr>
          <a:xfrm>
            <a:off x="2194760" y="463847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9D8D5-FE36-C67D-E723-2F0CB8858ACB}"/>
              </a:ext>
            </a:extLst>
          </p:cNvPr>
          <p:cNvSpPr txBox="1"/>
          <p:nvPr/>
        </p:nvSpPr>
        <p:spPr>
          <a:xfrm>
            <a:off x="1026599" y="4974775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036C6-8963-667A-3F77-CEA56859C0D1}"/>
              </a:ext>
            </a:extLst>
          </p:cNvPr>
          <p:cNvSpPr txBox="1"/>
          <p:nvPr/>
        </p:nvSpPr>
        <p:spPr>
          <a:xfrm>
            <a:off x="2834208" y="486514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CF653BBD-29E7-C2AB-F0F3-247423AF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38094"/>
              </p:ext>
            </p:extLst>
          </p:nvPr>
        </p:nvGraphicFramePr>
        <p:xfrm>
          <a:off x="6629400" y="3061858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10828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0, 3, 1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8232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6E0E4DA-00ED-C168-5EF9-0F6055DFF1DD}"/>
              </a:ext>
            </a:extLst>
          </p:cNvPr>
          <p:cNvSpPr txBox="1"/>
          <p:nvPr/>
        </p:nvSpPr>
        <p:spPr>
          <a:xfrm>
            <a:off x="4394264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EFD348-6273-1F0A-FE38-AD1EB99CA9A1}"/>
              </a:ext>
            </a:extLst>
          </p:cNvPr>
          <p:cNvSpPr txBox="1"/>
          <p:nvPr/>
        </p:nvSpPr>
        <p:spPr>
          <a:xfrm>
            <a:off x="7162800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3CAA45-5690-44D0-FF58-8275EEF044FA}"/>
              </a:ext>
            </a:extLst>
          </p:cNvPr>
          <p:cNvCxnSpPr>
            <a:cxnSpLocks/>
          </p:cNvCxnSpPr>
          <p:nvPr/>
        </p:nvCxnSpPr>
        <p:spPr>
          <a:xfrm flipH="1" flipV="1">
            <a:off x="4106823" y="4748258"/>
            <a:ext cx="160377" cy="31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32B20A-9F2C-A12B-BB12-CE9442718C82}"/>
              </a:ext>
            </a:extLst>
          </p:cNvPr>
          <p:cNvSpPr txBox="1"/>
          <p:nvPr/>
        </p:nvSpPr>
        <p:spPr>
          <a:xfrm>
            <a:off x="3775065" y="5017142"/>
            <a:ext cx="4876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copies of node 4 in the queue. Reached by different paths. We only want the highest probability one.</a:t>
            </a:r>
          </a:p>
          <a:p>
            <a:endParaRPr lang="en-US" dirty="0"/>
          </a:p>
          <a:p>
            <a:r>
              <a:rPr lang="en-US" dirty="0"/>
              <a:t>Ignore the second copy and so on by using the visited</a:t>
            </a:r>
          </a:p>
        </p:txBody>
      </p:sp>
    </p:spTree>
    <p:extLst>
      <p:ext uri="{BB962C8B-B14F-4D97-AF65-F5344CB8AC3E}">
        <p14:creationId xmlns:p14="http://schemas.microsoft.com/office/powerpoint/2010/main" val="228689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7289FB7E-2734-135F-A90B-D5E56F3BC465}"/>
              </a:ext>
            </a:extLst>
          </p:cNvPr>
          <p:cNvSpPr txBox="1">
            <a:spLocks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Next, we pick node 2 with probability of 0.25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3EE76-4617-72C0-FF6D-B75A39ED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</a:p>
        </p:txBody>
      </p: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767598A-119B-E004-8EAB-0254FC4FD6D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8575916"/>
              </p:ext>
            </p:extLst>
          </p:nvPr>
        </p:nvGraphicFramePr>
        <p:xfrm>
          <a:off x="3733800" y="3058160"/>
          <a:ext cx="23115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764">
                  <a:extLst>
                    <a:ext uri="{9D8B030D-6E8A-4147-A177-3AD203B41FA5}">
                      <a16:colId xmlns:a16="http://schemas.microsoft.com/office/drawing/2014/main" val="991155660"/>
                    </a:ext>
                  </a:extLst>
                </a:gridCol>
                <a:gridCol w="1155764">
                  <a:extLst>
                    <a:ext uri="{9D8B030D-6E8A-4147-A177-3AD203B41FA5}">
                      <a16:colId xmlns:a16="http://schemas.microsoft.com/office/drawing/2014/main" val="95396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1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7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1633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B7DB-A318-7A39-A0E1-22EEB13E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53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36E2A-7B5E-D497-313C-B1E67805020F}"/>
              </a:ext>
            </a:extLst>
          </p:cNvPr>
          <p:cNvSpPr/>
          <p:nvPr/>
        </p:nvSpPr>
        <p:spPr>
          <a:xfrm>
            <a:off x="1543584" y="320929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F5A535-B524-24DB-E38D-385576582ECB}"/>
              </a:ext>
            </a:extLst>
          </p:cNvPr>
          <p:cNvSpPr/>
          <p:nvPr/>
        </p:nvSpPr>
        <p:spPr>
          <a:xfrm>
            <a:off x="819684" y="41742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676452-EDA7-5B5A-AA79-B29A17D0835F}"/>
              </a:ext>
            </a:extLst>
          </p:cNvPr>
          <p:cNvSpPr/>
          <p:nvPr/>
        </p:nvSpPr>
        <p:spPr>
          <a:xfrm>
            <a:off x="2036322" y="4174277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67190-00E4-2DE9-6337-D04749830BE9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144888" y="3534494"/>
            <a:ext cx="454492" cy="69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7C5272-CD8D-417B-636C-9E3097597E69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868788" y="3534494"/>
            <a:ext cx="358034" cy="63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03329-BB24-F392-C67A-590D1FEFD60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200684" y="4364777"/>
            <a:ext cx="835638" cy="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C02FB8-BE2D-2CEF-0D78-FEA9EEF7A0BC}"/>
              </a:ext>
            </a:extLst>
          </p:cNvPr>
          <p:cNvSpPr txBox="1"/>
          <p:nvPr/>
        </p:nvSpPr>
        <p:spPr>
          <a:xfrm>
            <a:off x="822536" y="3640763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C9165-F3AA-8F34-893A-06C9CC86235D}"/>
              </a:ext>
            </a:extLst>
          </p:cNvPr>
          <p:cNvSpPr txBox="1"/>
          <p:nvPr/>
        </p:nvSpPr>
        <p:spPr>
          <a:xfrm>
            <a:off x="1372134" y="4378926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D45F0-E3B8-6D07-2E39-D9DE6E95264B}"/>
              </a:ext>
            </a:extLst>
          </p:cNvPr>
          <p:cNvSpPr txBox="1"/>
          <p:nvPr/>
        </p:nvSpPr>
        <p:spPr>
          <a:xfrm>
            <a:off x="2076984" y="374342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AD27CF-FCD1-18E0-D770-3CF82088E6E9}"/>
              </a:ext>
            </a:extLst>
          </p:cNvPr>
          <p:cNvSpPr/>
          <p:nvPr/>
        </p:nvSpPr>
        <p:spPr>
          <a:xfrm>
            <a:off x="3062460" y="4199890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FAF0D6-CF4B-078E-95D9-8C36D3274DBF}"/>
              </a:ext>
            </a:extLst>
          </p:cNvPr>
          <p:cNvCxnSpPr>
            <a:cxnSpLocks/>
            <a:stCxn id="5" idx="6"/>
            <a:endCxn id="25" idx="0"/>
          </p:cNvCxnSpPr>
          <p:nvPr/>
        </p:nvCxnSpPr>
        <p:spPr>
          <a:xfrm>
            <a:off x="1924584" y="3399790"/>
            <a:ext cx="1328376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1C5A3B-D8E7-FEDB-98EF-1F70EAE43F32}"/>
              </a:ext>
            </a:extLst>
          </p:cNvPr>
          <p:cNvSpPr txBox="1"/>
          <p:nvPr/>
        </p:nvSpPr>
        <p:spPr>
          <a:xfrm>
            <a:off x="2822494" y="363186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43DDF4-E653-132D-4CA5-99177094E642}"/>
              </a:ext>
            </a:extLst>
          </p:cNvPr>
          <p:cNvSpPr/>
          <p:nvPr/>
        </p:nvSpPr>
        <p:spPr>
          <a:xfrm>
            <a:off x="1956716" y="5195458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951FFF-1D04-98CE-754B-0399DE51974F}"/>
              </a:ext>
            </a:extLst>
          </p:cNvPr>
          <p:cNvCxnSpPr>
            <a:cxnSpLocks/>
            <a:stCxn id="6" idx="4"/>
            <a:endCxn id="34" idx="2"/>
          </p:cNvCxnSpPr>
          <p:nvPr/>
        </p:nvCxnSpPr>
        <p:spPr>
          <a:xfrm>
            <a:off x="1010184" y="4555277"/>
            <a:ext cx="946532" cy="8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A88F80-6076-AC7A-1F8F-81889B32545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147216" y="4580890"/>
            <a:ext cx="79606" cy="6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C050E5-9C3D-4C48-5835-8DF9B48960EE}"/>
              </a:ext>
            </a:extLst>
          </p:cNvPr>
          <p:cNvCxnSpPr>
            <a:cxnSpLocks/>
            <a:stCxn id="25" idx="4"/>
            <a:endCxn id="34" idx="7"/>
          </p:cNvCxnSpPr>
          <p:nvPr/>
        </p:nvCxnSpPr>
        <p:spPr>
          <a:xfrm flipH="1">
            <a:off x="2281920" y="4597519"/>
            <a:ext cx="971040" cy="65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8862C9-05E2-BF5B-B45D-90B5FC7B27F1}"/>
              </a:ext>
            </a:extLst>
          </p:cNvPr>
          <p:cNvSpPr txBox="1"/>
          <p:nvPr/>
        </p:nvSpPr>
        <p:spPr>
          <a:xfrm>
            <a:off x="2194760" y="463847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9D8D5-FE36-C67D-E723-2F0CB8858ACB}"/>
              </a:ext>
            </a:extLst>
          </p:cNvPr>
          <p:cNvSpPr txBox="1"/>
          <p:nvPr/>
        </p:nvSpPr>
        <p:spPr>
          <a:xfrm>
            <a:off x="1026599" y="4974775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036C6-8963-667A-3F77-CEA56859C0D1}"/>
              </a:ext>
            </a:extLst>
          </p:cNvPr>
          <p:cNvSpPr txBox="1"/>
          <p:nvPr/>
        </p:nvSpPr>
        <p:spPr>
          <a:xfrm>
            <a:off x="2834208" y="486514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CF653BBD-29E7-C2AB-F0F3-247423AF7182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3061858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10828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0, 3, 1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8232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6E0E4DA-00ED-C168-5EF9-0F6055DFF1DD}"/>
              </a:ext>
            </a:extLst>
          </p:cNvPr>
          <p:cNvSpPr txBox="1"/>
          <p:nvPr/>
        </p:nvSpPr>
        <p:spPr>
          <a:xfrm>
            <a:off x="4394264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EFD348-6273-1F0A-FE38-AD1EB99CA9A1}"/>
              </a:ext>
            </a:extLst>
          </p:cNvPr>
          <p:cNvSpPr txBox="1"/>
          <p:nvPr/>
        </p:nvSpPr>
        <p:spPr>
          <a:xfrm>
            <a:off x="7162800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</a:t>
            </a:r>
          </a:p>
        </p:txBody>
      </p:sp>
    </p:spTree>
    <p:extLst>
      <p:ext uri="{BB962C8B-B14F-4D97-AF65-F5344CB8AC3E}">
        <p14:creationId xmlns:p14="http://schemas.microsoft.com/office/powerpoint/2010/main" val="1352990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7289FB7E-2734-135F-A90B-D5E56F3BC465}"/>
              </a:ext>
            </a:extLst>
          </p:cNvPr>
          <p:cNvSpPr txBox="1">
            <a:spLocks/>
          </p:cNvSpPr>
          <p:nvPr/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Next, we pick node 4 with probability of 0.25</a:t>
            </a:r>
          </a:p>
          <a:p>
            <a:pPr lvl="1"/>
            <a:r>
              <a:rPr lang="en-US" dirty="0"/>
              <a:t>This is the end. We reach the destination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3EE76-4617-72C0-FF6D-B75A39ED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</a:t>
            </a:r>
          </a:p>
        </p:txBody>
      </p: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767598A-119B-E004-8EAB-0254FC4FD6D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16146896"/>
              </p:ext>
            </p:extLst>
          </p:nvPr>
        </p:nvGraphicFramePr>
        <p:xfrm>
          <a:off x="3733800" y="3058160"/>
          <a:ext cx="23115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764">
                  <a:extLst>
                    <a:ext uri="{9D8B030D-6E8A-4147-A177-3AD203B41FA5}">
                      <a16:colId xmlns:a16="http://schemas.microsoft.com/office/drawing/2014/main" val="991155660"/>
                    </a:ext>
                  </a:extLst>
                </a:gridCol>
                <a:gridCol w="1155764">
                  <a:extLst>
                    <a:ext uri="{9D8B030D-6E8A-4147-A177-3AD203B41FA5}">
                      <a16:colId xmlns:a16="http://schemas.microsoft.com/office/drawing/2014/main" val="95396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21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719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9B7DB-A318-7A39-A0E1-22EEB13E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54</a:t>
            </a:fld>
            <a:endParaRPr lang="en-GB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36E2A-7B5E-D497-313C-B1E67805020F}"/>
              </a:ext>
            </a:extLst>
          </p:cNvPr>
          <p:cNvSpPr/>
          <p:nvPr/>
        </p:nvSpPr>
        <p:spPr>
          <a:xfrm>
            <a:off x="1543584" y="320929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F5A535-B524-24DB-E38D-385576582ECB}"/>
              </a:ext>
            </a:extLst>
          </p:cNvPr>
          <p:cNvSpPr/>
          <p:nvPr/>
        </p:nvSpPr>
        <p:spPr>
          <a:xfrm>
            <a:off x="819684" y="41742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676452-EDA7-5B5A-AA79-B29A17D0835F}"/>
              </a:ext>
            </a:extLst>
          </p:cNvPr>
          <p:cNvSpPr/>
          <p:nvPr/>
        </p:nvSpPr>
        <p:spPr>
          <a:xfrm>
            <a:off x="2036322" y="4174277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67190-00E4-2DE9-6337-D04749830BE9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144888" y="3534494"/>
            <a:ext cx="454492" cy="69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7C5272-CD8D-417B-636C-9E3097597E69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868788" y="3534494"/>
            <a:ext cx="358034" cy="63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103329-BB24-F392-C67A-590D1FEFD60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200684" y="4364777"/>
            <a:ext cx="835638" cy="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C02FB8-BE2D-2CEF-0D78-FEA9EEF7A0BC}"/>
              </a:ext>
            </a:extLst>
          </p:cNvPr>
          <p:cNvSpPr txBox="1"/>
          <p:nvPr/>
        </p:nvSpPr>
        <p:spPr>
          <a:xfrm>
            <a:off x="822536" y="3640763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C9165-F3AA-8F34-893A-06C9CC86235D}"/>
              </a:ext>
            </a:extLst>
          </p:cNvPr>
          <p:cNvSpPr txBox="1"/>
          <p:nvPr/>
        </p:nvSpPr>
        <p:spPr>
          <a:xfrm>
            <a:off x="1372134" y="4378926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D45F0-E3B8-6D07-2E39-D9DE6E95264B}"/>
              </a:ext>
            </a:extLst>
          </p:cNvPr>
          <p:cNvSpPr txBox="1"/>
          <p:nvPr/>
        </p:nvSpPr>
        <p:spPr>
          <a:xfrm>
            <a:off x="2076984" y="374342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AD27CF-FCD1-18E0-D770-3CF82088E6E9}"/>
              </a:ext>
            </a:extLst>
          </p:cNvPr>
          <p:cNvSpPr/>
          <p:nvPr/>
        </p:nvSpPr>
        <p:spPr>
          <a:xfrm>
            <a:off x="3062460" y="4199890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FAF0D6-CF4B-078E-95D9-8C36D3274DBF}"/>
              </a:ext>
            </a:extLst>
          </p:cNvPr>
          <p:cNvCxnSpPr>
            <a:cxnSpLocks/>
            <a:stCxn id="5" idx="6"/>
            <a:endCxn id="25" idx="0"/>
          </p:cNvCxnSpPr>
          <p:nvPr/>
        </p:nvCxnSpPr>
        <p:spPr>
          <a:xfrm>
            <a:off x="1924584" y="3399790"/>
            <a:ext cx="1328376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1C5A3B-D8E7-FEDB-98EF-1F70EAE43F32}"/>
              </a:ext>
            </a:extLst>
          </p:cNvPr>
          <p:cNvSpPr txBox="1"/>
          <p:nvPr/>
        </p:nvSpPr>
        <p:spPr>
          <a:xfrm>
            <a:off x="2822494" y="363186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43DDF4-E653-132D-4CA5-99177094E642}"/>
              </a:ext>
            </a:extLst>
          </p:cNvPr>
          <p:cNvSpPr/>
          <p:nvPr/>
        </p:nvSpPr>
        <p:spPr>
          <a:xfrm>
            <a:off x="1956716" y="5195458"/>
            <a:ext cx="381000" cy="397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951FFF-1D04-98CE-754B-0399DE51974F}"/>
              </a:ext>
            </a:extLst>
          </p:cNvPr>
          <p:cNvCxnSpPr>
            <a:cxnSpLocks/>
            <a:stCxn id="6" idx="4"/>
            <a:endCxn id="34" idx="2"/>
          </p:cNvCxnSpPr>
          <p:nvPr/>
        </p:nvCxnSpPr>
        <p:spPr>
          <a:xfrm>
            <a:off x="1010184" y="4555277"/>
            <a:ext cx="946532" cy="8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A88F80-6076-AC7A-1F8F-81889B32545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147216" y="4580890"/>
            <a:ext cx="79606" cy="61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C050E5-9C3D-4C48-5835-8DF9B48960EE}"/>
              </a:ext>
            </a:extLst>
          </p:cNvPr>
          <p:cNvCxnSpPr>
            <a:cxnSpLocks/>
            <a:stCxn id="25" idx="4"/>
            <a:endCxn id="34" idx="7"/>
          </p:cNvCxnSpPr>
          <p:nvPr/>
        </p:nvCxnSpPr>
        <p:spPr>
          <a:xfrm flipH="1">
            <a:off x="2281920" y="4597519"/>
            <a:ext cx="971040" cy="65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8862C9-05E2-BF5B-B45D-90B5FC7B27F1}"/>
              </a:ext>
            </a:extLst>
          </p:cNvPr>
          <p:cNvSpPr txBox="1"/>
          <p:nvPr/>
        </p:nvSpPr>
        <p:spPr>
          <a:xfrm>
            <a:off x="2194760" y="4638474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9D8D5-FE36-C67D-E723-2F0CB8858ACB}"/>
              </a:ext>
            </a:extLst>
          </p:cNvPr>
          <p:cNvSpPr txBox="1"/>
          <p:nvPr/>
        </p:nvSpPr>
        <p:spPr>
          <a:xfrm>
            <a:off x="1026599" y="4974775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036C6-8963-667A-3F77-CEA56859C0D1}"/>
              </a:ext>
            </a:extLst>
          </p:cNvPr>
          <p:cNvSpPr txBox="1"/>
          <p:nvPr/>
        </p:nvSpPr>
        <p:spPr>
          <a:xfrm>
            <a:off x="2834208" y="4865147"/>
            <a:ext cx="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CF653BBD-29E7-C2AB-F0F3-247423AF7182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3061858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10828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0, 3, 1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8232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6E0E4DA-00ED-C168-5EF9-0F6055DFF1DD}"/>
              </a:ext>
            </a:extLst>
          </p:cNvPr>
          <p:cNvSpPr txBox="1"/>
          <p:nvPr/>
        </p:nvSpPr>
        <p:spPr>
          <a:xfrm>
            <a:off x="4394264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EFD348-6273-1F0A-FE38-AD1EB99CA9A1}"/>
              </a:ext>
            </a:extLst>
          </p:cNvPr>
          <p:cNvSpPr txBox="1"/>
          <p:nvPr/>
        </p:nvSpPr>
        <p:spPr>
          <a:xfrm>
            <a:off x="7162800" y="26888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54C808-2B3B-B71B-4318-0857E0EDB4E6}"/>
              </a:ext>
            </a:extLst>
          </p:cNvPr>
          <p:cNvCxnSpPr>
            <a:cxnSpLocks/>
          </p:cNvCxnSpPr>
          <p:nvPr/>
        </p:nvCxnSpPr>
        <p:spPr>
          <a:xfrm flipV="1">
            <a:off x="4953000" y="4425974"/>
            <a:ext cx="0" cy="4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CEAB11-3E76-23F0-00A4-3D296FAF46B2}"/>
              </a:ext>
            </a:extLst>
          </p:cNvPr>
          <p:cNvSpPr txBox="1"/>
          <p:nvPr/>
        </p:nvSpPr>
        <p:spPr>
          <a:xfrm>
            <a:off x="4267200" y="4930523"/>
            <a:ext cx="44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There won’t be another path reaching node 4 with a probability &gt; 0.25. Why?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3E31F-A0D1-2D34-C997-47FD0EAD047D}"/>
              </a:ext>
            </a:extLst>
          </p:cNvPr>
          <p:cNvSpPr txBox="1"/>
          <p:nvPr/>
        </p:nvSpPr>
        <p:spPr>
          <a:xfrm>
            <a:off x="4267199" y="5717809"/>
            <a:ext cx="44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What data structure should we use for the queue?</a:t>
            </a:r>
          </a:p>
        </p:txBody>
      </p:sp>
    </p:spTree>
    <p:extLst>
      <p:ext uri="{BB962C8B-B14F-4D97-AF65-F5344CB8AC3E}">
        <p14:creationId xmlns:p14="http://schemas.microsoft.com/office/powerpoint/2010/main" val="3369706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81F9-1B00-15FD-B3CB-30FF6037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into code-like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0103-00F8-2DBE-6D9B-0F1E30599D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  <a:p>
            <a:pPr lvl="1"/>
            <a:r>
              <a:rPr lang="en-US" dirty="0"/>
              <a:t>Put (start, 1) to the queue </a:t>
            </a:r>
          </a:p>
          <a:p>
            <a:pPr lvl="1"/>
            <a:r>
              <a:rPr lang="en-US" dirty="0"/>
              <a:t>While queue is not empty</a:t>
            </a:r>
          </a:p>
          <a:p>
            <a:pPr lvl="2"/>
            <a:r>
              <a:rPr lang="en-US" dirty="0"/>
              <a:t>Get the record (u, p) with the highest probability</a:t>
            </a:r>
          </a:p>
          <a:p>
            <a:pPr lvl="3"/>
            <a:r>
              <a:rPr lang="en-US" dirty="0"/>
              <a:t>Recall: u is the node, p is the probability</a:t>
            </a:r>
          </a:p>
          <a:p>
            <a:pPr lvl="2"/>
            <a:r>
              <a:rPr lang="en-US" dirty="0"/>
              <a:t>If u is the end</a:t>
            </a:r>
          </a:p>
          <a:p>
            <a:pPr lvl="3"/>
            <a:r>
              <a:rPr lang="en-US" dirty="0"/>
              <a:t>Bingo. The answer is p</a:t>
            </a:r>
          </a:p>
          <a:p>
            <a:pPr lvl="2"/>
            <a:r>
              <a:rPr lang="en-US" dirty="0"/>
              <a:t>If u is not visited</a:t>
            </a:r>
          </a:p>
          <a:p>
            <a:pPr lvl="3"/>
            <a:r>
              <a:rPr lang="en-US" dirty="0"/>
              <a:t>Add u to visited</a:t>
            </a:r>
          </a:p>
          <a:p>
            <a:pPr lvl="3"/>
            <a:r>
              <a:rPr lang="en-US" dirty="0"/>
              <a:t>For all reachable nodes from u that are not visited</a:t>
            </a:r>
          </a:p>
          <a:p>
            <a:pPr lvl="4"/>
            <a:r>
              <a:rPr lang="en-US" dirty="0"/>
              <a:t>Add them to the queue</a:t>
            </a:r>
          </a:p>
          <a:p>
            <a:pPr lvl="1"/>
            <a:r>
              <a:rPr lang="en-US" dirty="0"/>
              <a:t>End of while loop</a:t>
            </a:r>
          </a:p>
          <a:p>
            <a:pPr lvl="1"/>
            <a:r>
              <a:rPr lang="en-US" dirty="0"/>
              <a:t>Still not finding the end? It means it is not reachable. Return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81E6C-5766-37B3-4BDC-B83317CC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55</a:t>
            </a:fld>
            <a:endParaRPr lang="en-GB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A4C14-D6D9-8075-FEC3-BB93603C2AB5}"/>
              </a:ext>
            </a:extLst>
          </p:cNvPr>
          <p:cNvSpPr txBox="1"/>
          <p:nvPr/>
        </p:nvSpPr>
        <p:spPr>
          <a:xfrm>
            <a:off x="6096000" y="3752335"/>
            <a:ext cx="2667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Check the sample codes to see how this is converted into Python</a:t>
            </a:r>
          </a:p>
        </p:txBody>
      </p:sp>
    </p:spTree>
    <p:extLst>
      <p:ext uri="{BB962C8B-B14F-4D97-AF65-F5344CB8AC3E}">
        <p14:creationId xmlns:p14="http://schemas.microsoft.com/office/powerpoint/2010/main" val="4241366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2A8F-32FE-DC2E-72A7-3C96F3CB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8235-24EF-079C-1C2C-6D17410850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 in one process vs run in multiple processes</a:t>
            </a:r>
          </a:p>
          <a:p>
            <a:pPr lvl="1"/>
            <a:r>
              <a:rPr lang="en-US" dirty="0"/>
              <a:t>If you write a normal Python program, it is only using one core of your CPU</a:t>
            </a:r>
          </a:p>
          <a:p>
            <a:r>
              <a:rPr lang="en-US" dirty="0"/>
              <a:t>Theory and concepts behind multiprocessing will not be covered in this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0DB21-500A-6CF3-2468-0FB13C18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56</a:t>
            </a:fld>
            <a:endParaRPr lang="en-GB" altLang="en-US"/>
          </a:p>
        </p:txBody>
      </p:sp>
      <p:pic>
        <p:nvPicPr>
          <p:cNvPr id="6" name="Picture 5" descr="A screenshot of a white screen&#10;&#10;Description automatically generated">
            <a:extLst>
              <a:ext uri="{FF2B5EF4-FFF2-40B4-BE49-F238E27FC236}">
                <a16:creationId xmlns:a16="http://schemas.microsoft.com/office/drawing/2014/main" id="{CD79288A-25B6-2125-C147-A25B32D0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3800"/>
            <a:ext cx="7772400" cy="24719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EEBB62-6251-651F-5205-2457FEC854AC}"/>
              </a:ext>
            </a:extLst>
          </p:cNvPr>
          <p:cNvSpPr/>
          <p:nvPr/>
        </p:nvSpPr>
        <p:spPr>
          <a:xfrm>
            <a:off x="603250" y="6019800"/>
            <a:ext cx="7931150" cy="185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2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A50B-40C4-E086-C17E-CAA01D42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vs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254C-5353-883E-8399-D7BB35C2DB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GPU is also processing unit like CPU</a:t>
            </a:r>
          </a:p>
          <a:p>
            <a:endParaRPr lang="en-US" dirty="0"/>
          </a:p>
          <a:p>
            <a:r>
              <a:rPr lang="en-US" dirty="0"/>
              <a:t>GPU has much more cores than CPU, but the computational ability of each core is weaker than a core of CPU</a:t>
            </a:r>
          </a:p>
          <a:p>
            <a:endParaRPr lang="en-US" dirty="0"/>
          </a:p>
          <a:p>
            <a:r>
              <a:rPr lang="en-US" dirty="0"/>
              <a:t>GPU is good for tasks that can be run in parallel</a:t>
            </a:r>
          </a:p>
          <a:p>
            <a:pPr lvl="1"/>
            <a:r>
              <a:rPr lang="en-US" dirty="0"/>
              <a:t>Like matrix operations (which is heavily used in neural network)</a:t>
            </a:r>
          </a:p>
          <a:p>
            <a:pPr lvl="2"/>
            <a:r>
              <a:rPr lang="en-US" dirty="0"/>
              <a:t>Do you see why we usually use GPU in AI?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EAE50-CF73-5E31-E006-F8554711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1991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0CD7F-E2BD-A37F-BDDE-E54A04C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TPU? LPU?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F5C9B-B879-04EA-9166-A30FBB7F8B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TPU – Tensor Processing Units</a:t>
            </a:r>
          </a:p>
          <a:p>
            <a:pPr lvl="1"/>
            <a:r>
              <a:rPr lang="en-US" altLang="zh-HK" dirty="0"/>
              <a:t>Customized to support computations around neural network (tensors)</a:t>
            </a:r>
          </a:p>
          <a:p>
            <a:pPr lvl="2"/>
            <a:r>
              <a:rPr lang="en-US" altLang="zh-HK" dirty="0"/>
              <a:t>Tensors: basic unit of data inside GPU (e.g., numbers / vectors / matrices)</a:t>
            </a:r>
          </a:p>
          <a:p>
            <a:pPr lvl="1"/>
            <a:r>
              <a:rPr lang="en-US" altLang="zh-HK" dirty="0"/>
              <a:t>Cons: not for other GPU tasks, e.g., video / image rendering</a:t>
            </a:r>
          </a:p>
          <a:p>
            <a:r>
              <a:rPr lang="en-US" altLang="zh-HK" dirty="0"/>
              <a:t>LPU – Language Processing Units</a:t>
            </a:r>
          </a:p>
          <a:p>
            <a:pPr lvl="1"/>
            <a:r>
              <a:rPr lang="en-US" altLang="zh-HK" dirty="0"/>
              <a:t>Customized to support LLM operations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50A1D8-531F-5B55-298A-4EC12C03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1962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3CF5-A1F4-D9A2-28AF-3B62D9BD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codes for multiprocessing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5DDFF-7FAE-B5E5-97A0-44A4C0B1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59</a:t>
            </a:fld>
            <a:endParaRPr lang="en-GB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7A79C-0368-A97C-9C89-2307D390C6E1}"/>
              </a:ext>
            </a:extLst>
          </p:cNvPr>
          <p:cNvSpPr txBox="1"/>
          <p:nvPr/>
        </p:nvSpPr>
        <p:spPr>
          <a:xfrm>
            <a:off x="381694" y="2438400"/>
            <a:ext cx="8159750" cy="13542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HK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executor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HK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HK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ProcessPoolExecutor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HK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pool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HK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HK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executor</a:t>
            </a:r>
            <a:r>
              <a:rPr lang="en-HK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HK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submit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K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a_long_task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HK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HK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HK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HK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HK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HK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K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b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HK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HK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HK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HK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as_completed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K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pool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HK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print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K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-HK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HK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HK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2A7F6-961D-064A-2062-915BFC180EE1}"/>
              </a:ext>
            </a:extLst>
          </p:cNvPr>
          <p:cNvCxnSpPr/>
          <p:nvPr/>
        </p:nvCxnSpPr>
        <p:spPr>
          <a:xfrm>
            <a:off x="3276600" y="2209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DEDD59-8E63-F2D3-055D-55E017A3A7AA}"/>
              </a:ext>
            </a:extLst>
          </p:cNvPr>
          <p:cNvSpPr txBox="1"/>
          <p:nvPr/>
        </p:nvSpPr>
        <p:spPr>
          <a:xfrm>
            <a:off x="1828800" y="18404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multiprocessing executor in Python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0A7E59-8660-B42B-B760-BB08EED0E4FA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048000"/>
            <a:ext cx="11430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0294CB-983C-4CD4-20D1-E2096A933DDE}"/>
              </a:ext>
            </a:extLst>
          </p:cNvPr>
          <p:cNvSpPr txBox="1"/>
          <p:nvPr/>
        </p:nvSpPr>
        <p:spPr>
          <a:xfrm>
            <a:off x="4800600" y="4267200"/>
            <a:ext cx="36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the tasks to the executor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35260-E616-0BF1-7BD3-FA1525983370}"/>
              </a:ext>
            </a:extLst>
          </p:cNvPr>
          <p:cNvCxnSpPr>
            <a:cxnSpLocks/>
          </p:cNvCxnSpPr>
          <p:nvPr/>
        </p:nvCxnSpPr>
        <p:spPr>
          <a:xfrm flipV="1">
            <a:off x="2514600" y="3733801"/>
            <a:ext cx="190500" cy="90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34B85F-F85B-CE30-BE4A-E5D08261F9DC}"/>
              </a:ext>
            </a:extLst>
          </p:cNvPr>
          <p:cNvSpPr txBox="1"/>
          <p:nvPr/>
        </p:nvSpPr>
        <p:spPr>
          <a:xfrm>
            <a:off x="877261" y="4636532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back the results</a:t>
            </a:r>
          </a:p>
          <a:p>
            <a:endParaRPr lang="en-US" dirty="0"/>
          </a:p>
          <a:p>
            <a:r>
              <a:rPr lang="en-US" dirty="0"/>
              <a:t>Note: the results may not be in the same order as they are submitted</a:t>
            </a:r>
          </a:p>
        </p:txBody>
      </p:sp>
    </p:spTree>
    <p:extLst>
      <p:ext uri="{BB962C8B-B14F-4D97-AF65-F5344CB8AC3E}">
        <p14:creationId xmlns:p14="http://schemas.microsoft.com/office/powerpoint/2010/main" val="241110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F3B3-FCB9-372C-A083-AC3FC025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D1BF-9BD8-B1BD-B0D7-A18E970F1B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2:</a:t>
            </a:r>
          </a:p>
          <a:p>
            <a:pPr lvl="1"/>
            <a:r>
              <a:rPr lang="en-US" dirty="0"/>
              <a:t>For each student in the class</a:t>
            </a:r>
          </a:p>
          <a:p>
            <a:pPr lvl="2"/>
            <a:r>
              <a:rPr lang="en-US" dirty="0"/>
              <a:t>The student writes a peer evaluation report to every other student in the class</a:t>
            </a:r>
          </a:p>
          <a:p>
            <a:pPr lvl="1"/>
            <a:r>
              <a:rPr lang="en-US" dirty="0"/>
              <a:t>For each peer evaluation report </a:t>
            </a:r>
          </a:p>
          <a:p>
            <a:pPr lvl="2"/>
            <a:r>
              <a:rPr lang="en-US" dirty="0"/>
              <a:t>The teacher marks the report</a:t>
            </a:r>
          </a:p>
          <a:p>
            <a:pPr lvl="2"/>
            <a:endParaRPr lang="en-US" dirty="0"/>
          </a:p>
          <a:p>
            <a:r>
              <a:rPr lang="en-US" dirty="0"/>
              <a:t>The above marking task has a complexity of O(n</a:t>
            </a:r>
            <a:r>
              <a:rPr lang="en-US" baseline="30000" dirty="0"/>
              <a:t>2</a:t>
            </a:r>
            <a:r>
              <a:rPr lang="en-US" dirty="0"/>
              <a:t>) where n is the number of students in the class</a:t>
            </a:r>
          </a:p>
          <a:p>
            <a:r>
              <a:rPr lang="en-US" dirty="0"/>
              <a:t>The teacher’s workload grows linearly with n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2B35A-95EE-F1CF-565F-232325E1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91542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3CF6-CE3D-3BDA-EDCC-023CBE87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in pandas /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1D9A-CC36-1EA0-E488-81AD59908A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They are designed for supporting machine learning and data science operations, e.g., many operations are done on tabular data</a:t>
            </a:r>
          </a:p>
          <a:p>
            <a:endParaRPr lang="en-US" dirty="0"/>
          </a:p>
          <a:p>
            <a:r>
              <a:rPr lang="en-US" dirty="0"/>
              <a:t>Check 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16B2-445D-A350-3446-7A69ABD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5344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5F3C-C1BA-4393-14C5-ACCD580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D5AC-C905-4AFD-AB62-3CA0F0D388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Remember, no single data structure is the best in all scenarios</a:t>
            </a:r>
          </a:p>
          <a:p>
            <a:r>
              <a:rPr lang="en-US" dirty="0"/>
              <a:t>Analyze your use case and pick the best one</a:t>
            </a:r>
          </a:p>
          <a:p>
            <a:pPr lvl="1"/>
            <a:r>
              <a:rPr lang="en-US" dirty="0"/>
              <a:t>The performance difference can be </a:t>
            </a:r>
            <a:r>
              <a:rPr lang="en-US" dirty="0">
                <a:solidFill>
                  <a:srgbClr val="FF0000"/>
                </a:solidFill>
              </a:rPr>
              <a:t>huge</a:t>
            </a:r>
            <a:r>
              <a:rPr lang="en-US" dirty="0"/>
              <a:t>, </a:t>
            </a:r>
            <a:r>
              <a:rPr lang="en-US"/>
              <a:t>especially when the </a:t>
            </a:r>
            <a:r>
              <a:rPr lang="en-US" dirty="0"/>
              <a:t>data is huge</a:t>
            </a:r>
          </a:p>
          <a:p>
            <a:pPr lvl="1"/>
            <a:endParaRPr lang="en-US" dirty="0"/>
          </a:p>
          <a:p>
            <a:r>
              <a:rPr lang="en-US" dirty="0"/>
              <a:t>More advanced topics for self-study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SSD</a:t>
            </a:r>
          </a:p>
          <a:p>
            <a:pPr lvl="1"/>
            <a:r>
              <a:rPr lang="en-US" dirty="0"/>
              <a:t>File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8705-367A-42C8-E0A8-6574A923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572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D19B-0F8E-2BB4-C721-B5D59EE2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C252-E788-B632-8D5A-8E95304448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3:</a:t>
            </a:r>
          </a:p>
          <a:p>
            <a:pPr lvl="1"/>
            <a:r>
              <a:rPr lang="en-US" dirty="0"/>
              <a:t>While there are more than one player left</a:t>
            </a:r>
          </a:p>
          <a:p>
            <a:pPr lvl="2"/>
            <a:r>
              <a:rPr lang="en-US" dirty="0"/>
              <a:t>Every two players play a game: the winner stays and the loser leaves</a:t>
            </a:r>
          </a:p>
          <a:p>
            <a:pPr lvl="2"/>
            <a:r>
              <a:rPr lang="en-US" dirty="0"/>
              <a:t>** Many two-player games can happen at the same time; we call it a round</a:t>
            </a:r>
          </a:p>
          <a:p>
            <a:pPr lvl="1"/>
            <a:endParaRPr lang="en-US" dirty="0"/>
          </a:p>
          <a:p>
            <a:r>
              <a:rPr lang="en-US" dirty="0"/>
              <a:t>Number of rounds is O(lg n)</a:t>
            </a:r>
          </a:p>
          <a:p>
            <a:r>
              <a:rPr lang="en-US" dirty="0"/>
              <a:t>Number of games is O(n)</a:t>
            </a:r>
          </a:p>
          <a:p>
            <a:r>
              <a:rPr lang="en-US" dirty="0"/>
              <a:t>Where n is the number of players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82AFC-D049-DE50-6824-3DBD3923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pic>
        <p:nvPicPr>
          <p:cNvPr id="1026" name="Picture 2" descr="4 Team Double Elimination">
            <a:extLst>
              <a:ext uri="{FF2B5EF4-FFF2-40B4-BE49-F238E27FC236}">
                <a16:creationId xmlns:a16="http://schemas.microsoft.com/office/drawing/2014/main" id="{83D06E3C-AFAF-E657-D859-29062195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97262"/>
            <a:ext cx="3187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A371-658E-0DF7-62F3-50B1BF5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D986-AC6F-AE8C-F7CE-F1424AB968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4:</a:t>
            </a:r>
          </a:p>
          <a:p>
            <a:pPr lvl="1"/>
            <a:r>
              <a:rPr lang="en-US" dirty="0"/>
              <a:t>Find any ONE student in the class</a:t>
            </a:r>
          </a:p>
          <a:p>
            <a:endParaRPr lang="en-US" dirty="0"/>
          </a:p>
          <a:p>
            <a:r>
              <a:rPr lang="en-US" dirty="0"/>
              <a:t>Cost is O(1)</a:t>
            </a:r>
          </a:p>
          <a:p>
            <a:pPr lvl="1"/>
            <a:endParaRPr lang="en-US" dirty="0"/>
          </a:p>
          <a:p>
            <a:r>
              <a:rPr lang="en-US" dirty="0"/>
              <a:t>O(1) means it is constant time regardless of how big n is</a:t>
            </a:r>
          </a:p>
          <a:p>
            <a:pPr lvl="1"/>
            <a:r>
              <a:rPr lang="en-US" dirty="0"/>
              <a:t>Where n is the number of students in the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7F1F9-6EE6-BAFC-1616-9AC009E6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14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A92-1624-A4C2-EA7D-803A2087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56029-76AC-6572-192D-8A501F1043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cost is 3n</a:t>
            </a:r>
            <a:r>
              <a:rPr lang="en-US" baseline="30000" dirty="0"/>
              <a:t>2</a:t>
            </a:r>
            <a:r>
              <a:rPr lang="en-US" dirty="0"/>
              <a:t> + 4n + 100 </a:t>
            </a:r>
            <a:r>
              <a:rPr lang="en-US" dirty="0">
                <a:sym typeface="Wingdings" pitchFamily="2" charset="2"/>
              </a:rPr>
              <a:t>O(n</a:t>
            </a:r>
            <a:r>
              <a:rPr lang="en-US" baseline="30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We only care about the highest order term</a:t>
            </a:r>
          </a:p>
          <a:p>
            <a:pPr lvl="1"/>
            <a:r>
              <a:rPr lang="en-US" dirty="0">
                <a:sym typeface="Wingdings" pitchFamily="2" charset="2"/>
              </a:rPr>
              <a:t>We don’t care about the coefficient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usually consider the average case or the worst case</a:t>
            </a:r>
          </a:p>
          <a:p>
            <a:pPr lvl="1"/>
            <a:r>
              <a:rPr lang="en-US" dirty="0">
                <a:sym typeface="Wingdings" pitchFamily="2" charset="2"/>
              </a:rPr>
              <a:t>Example:</a:t>
            </a:r>
          </a:p>
          <a:p>
            <a:pPr lvl="2"/>
            <a:r>
              <a:rPr lang="en-US" dirty="0"/>
              <a:t>For each student in the class</a:t>
            </a:r>
          </a:p>
          <a:p>
            <a:pPr lvl="3"/>
            <a:r>
              <a:rPr lang="en-US" dirty="0"/>
              <a:t>If the student is Tom, bingo and quit; otherwise, keep looking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Best case: the first student is a hit, O(1)</a:t>
            </a:r>
          </a:p>
          <a:p>
            <a:pPr lvl="1"/>
            <a:r>
              <a:rPr lang="en-US" dirty="0"/>
              <a:t>Worst case: O(n)</a:t>
            </a:r>
          </a:p>
          <a:p>
            <a:pPr lvl="1"/>
            <a:r>
              <a:rPr lang="en-US" dirty="0"/>
              <a:t>Average: O(n) --- We need to check half of the list on average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2D596-17B9-87CD-82E9-A733B078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5728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1502</TotalTime>
  <Words>3479</Words>
  <Application>Microsoft Office PowerPoint</Application>
  <PresentationFormat>如螢幕大小 (4:3)</PresentationFormat>
  <Paragraphs>846</Paragraphs>
  <Slides>61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9" baseType="lpstr">
      <vt:lpstr>Menlo</vt:lpstr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COM6002 Big Data Management</vt:lpstr>
      <vt:lpstr>Objectives</vt:lpstr>
      <vt:lpstr>LeetCode</vt:lpstr>
      <vt:lpstr>Motivating example</vt:lpstr>
      <vt:lpstr>How do we analyze the performance?</vt:lpstr>
      <vt:lpstr>Big O notation examples</vt:lpstr>
      <vt:lpstr>Big O notation examples</vt:lpstr>
      <vt:lpstr>Big O notation examples</vt:lpstr>
      <vt:lpstr>Big O rules</vt:lpstr>
      <vt:lpstr>Python data structures</vt:lpstr>
      <vt:lpstr>Understanding the data structure</vt:lpstr>
      <vt:lpstr>Cost analysis of Python List</vt:lpstr>
      <vt:lpstr>Cost analysis of Python List</vt:lpstr>
      <vt:lpstr>Understanding set</vt:lpstr>
      <vt:lpstr>Mechanism of set</vt:lpstr>
      <vt:lpstr>Collision</vt:lpstr>
      <vt:lpstr>Cost analysis</vt:lpstr>
      <vt:lpstr>Understanding dict</vt:lpstr>
      <vt:lpstr>Cost analysis</vt:lpstr>
      <vt:lpstr>Understanding deque</vt:lpstr>
      <vt:lpstr>Deque examples</vt:lpstr>
      <vt:lpstr>Deque examples</vt:lpstr>
      <vt:lpstr>Simplified visual for linked list</vt:lpstr>
      <vt:lpstr>Cost analysis</vt:lpstr>
      <vt:lpstr>Understanding Heap</vt:lpstr>
      <vt:lpstr>Heap structure</vt:lpstr>
      <vt:lpstr>How do we find the smallest value?</vt:lpstr>
      <vt:lpstr>Finding the smallest in a group</vt:lpstr>
      <vt:lpstr>Swapping the positions</vt:lpstr>
      <vt:lpstr>Check the other group</vt:lpstr>
      <vt:lpstr>Continue</vt:lpstr>
      <vt:lpstr>Result</vt:lpstr>
      <vt:lpstr>Heappop</vt:lpstr>
      <vt:lpstr>Heappop maintenance</vt:lpstr>
      <vt:lpstr>Heappop maintenance</vt:lpstr>
      <vt:lpstr>Heappop result</vt:lpstr>
      <vt:lpstr>Heappush: Adding new element to the queue</vt:lpstr>
      <vt:lpstr>Heappush: Another example</vt:lpstr>
      <vt:lpstr>Cost analysis</vt:lpstr>
      <vt:lpstr>More information [self-study]</vt:lpstr>
      <vt:lpstr>Example: Keys and Rooms</vt:lpstr>
      <vt:lpstr>Step #1 – the basic visiting logic</vt:lpstr>
      <vt:lpstr>Step #2 – count how many rooms are visited</vt:lpstr>
      <vt:lpstr>Step #3 – avoid infinite loop</vt:lpstr>
      <vt:lpstr>Step #4 – determine the most efficient structure</vt:lpstr>
      <vt:lpstr>Example: </vt:lpstr>
      <vt:lpstr>Sub-problem: edge access efficiency</vt:lpstr>
      <vt:lpstr>Solution logic</vt:lpstr>
      <vt:lpstr>Example run</vt:lpstr>
      <vt:lpstr>Example run</vt:lpstr>
      <vt:lpstr>Example run</vt:lpstr>
      <vt:lpstr>Example run</vt:lpstr>
      <vt:lpstr>Example run</vt:lpstr>
      <vt:lpstr>Example run</vt:lpstr>
      <vt:lpstr>Converting into code-like steps</vt:lpstr>
      <vt:lpstr>Multiprocessing</vt:lpstr>
      <vt:lpstr>GPU vs CPU</vt:lpstr>
      <vt:lpstr>TPU? LPU?</vt:lpstr>
      <vt:lpstr>Sample codes for multiprocessing</vt:lpstr>
      <vt:lpstr>Data structure in pandas / numpy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COM2006 Database Management Systems</dc:title>
  <dc:creator>HSMC</dc:creator>
  <cp:lastModifiedBy>Wai Kit WONG (COM)</cp:lastModifiedBy>
  <cp:revision>1076</cp:revision>
  <dcterms:created xsi:type="dcterms:W3CDTF">2016-01-18T03:04:25Z</dcterms:created>
  <dcterms:modified xsi:type="dcterms:W3CDTF">2024-09-08T04:49:53Z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47c9fc-b882-441b-a296-0591a76080ea_Enabled">
    <vt:lpwstr>true</vt:lpwstr>
  </property>
  <property fmtid="{D5CDD505-2E9C-101B-9397-08002B2CF9AE}" pid="3" name="MSIP_Label_bf47c9fc-b882-441b-a296-0591a76080ea_SetDate">
    <vt:lpwstr>2024-09-08T04:49:03Z</vt:lpwstr>
  </property>
  <property fmtid="{D5CDD505-2E9C-101B-9397-08002B2CF9AE}" pid="4" name="MSIP_Label_bf47c9fc-b882-441b-a296-0591a76080ea_Method">
    <vt:lpwstr>Standard</vt:lpwstr>
  </property>
  <property fmtid="{D5CDD505-2E9C-101B-9397-08002B2CF9AE}" pid="5" name="MSIP_Label_bf47c9fc-b882-441b-a296-0591a76080ea_Name">
    <vt:lpwstr>Public</vt:lpwstr>
  </property>
  <property fmtid="{D5CDD505-2E9C-101B-9397-08002B2CF9AE}" pid="6" name="MSIP_Label_bf47c9fc-b882-441b-a296-0591a76080ea_SiteId">
    <vt:lpwstr>a5819553-432c-4f87-aa01-56da11acc555</vt:lpwstr>
  </property>
  <property fmtid="{D5CDD505-2E9C-101B-9397-08002B2CF9AE}" pid="7" name="MSIP_Label_bf47c9fc-b882-441b-a296-0591a76080ea_ActionId">
    <vt:lpwstr>2bf62796-148c-404c-aca3-142ba9c861b3</vt:lpwstr>
  </property>
  <property fmtid="{D5CDD505-2E9C-101B-9397-08002B2CF9AE}" pid="8" name="MSIP_Label_bf47c9fc-b882-441b-a296-0591a76080ea_ContentBits">
    <vt:lpwstr>0</vt:lpwstr>
  </property>
</Properties>
</file>