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344" r:id="rId6"/>
    <p:sldId id="260" r:id="rId7"/>
    <p:sldId id="261" r:id="rId8"/>
    <p:sldId id="262" r:id="rId9"/>
    <p:sldId id="263" r:id="rId10"/>
    <p:sldId id="358" r:id="rId11"/>
    <p:sldId id="264" r:id="rId12"/>
    <p:sldId id="265" r:id="rId13"/>
    <p:sldId id="383" r:id="rId14"/>
    <p:sldId id="384" r:id="rId15"/>
    <p:sldId id="385" r:id="rId16"/>
    <p:sldId id="386" r:id="rId17"/>
    <p:sldId id="267" r:id="rId18"/>
    <p:sldId id="387" r:id="rId19"/>
    <p:sldId id="343" r:id="rId20"/>
    <p:sldId id="268" r:id="rId21"/>
    <p:sldId id="341" r:id="rId22"/>
    <p:sldId id="345" r:id="rId23"/>
    <p:sldId id="275" r:id="rId24"/>
    <p:sldId id="346" r:id="rId25"/>
    <p:sldId id="347" r:id="rId26"/>
    <p:sldId id="348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59" r:id="rId35"/>
    <p:sldId id="292" r:id="rId36"/>
    <p:sldId id="349" r:id="rId37"/>
    <p:sldId id="351" r:id="rId38"/>
    <p:sldId id="352" r:id="rId39"/>
    <p:sldId id="353" r:id="rId40"/>
    <p:sldId id="354" r:id="rId41"/>
    <p:sldId id="269" r:id="rId42"/>
    <p:sldId id="270" r:id="rId43"/>
    <p:sldId id="271" r:id="rId44"/>
    <p:sldId id="274" r:id="rId45"/>
    <p:sldId id="277" r:id="rId46"/>
    <p:sldId id="278" r:id="rId47"/>
    <p:sldId id="355" r:id="rId48"/>
    <p:sldId id="285" r:id="rId49"/>
    <p:sldId id="281" r:id="rId50"/>
    <p:sldId id="283" r:id="rId51"/>
    <p:sldId id="284" r:id="rId52"/>
    <p:sldId id="286" r:id="rId53"/>
    <p:sldId id="287" r:id="rId54"/>
    <p:sldId id="288" r:id="rId55"/>
    <p:sldId id="289" r:id="rId56"/>
    <p:sldId id="290" r:id="rId57"/>
    <p:sldId id="357" r:id="rId58"/>
    <p:sldId id="356" r:id="rId59"/>
    <p:sldId id="368" r:id="rId60"/>
    <p:sldId id="369" r:id="rId61"/>
    <p:sldId id="370" r:id="rId62"/>
    <p:sldId id="371" r:id="rId63"/>
    <p:sldId id="372" r:id="rId64"/>
    <p:sldId id="388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1" r:id="rId73"/>
    <p:sldId id="382" r:id="rId74"/>
    <p:sldId id="389" r:id="rId75"/>
    <p:sldId id="390" r:id="rId76"/>
    <p:sldId id="279" r:id="rId77"/>
    <p:sldId id="280" r:id="rId7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0C800"/>
    <a:srgbClr val="FFC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>
      <p:cViewPr varScale="1">
        <p:scale>
          <a:sx n="104" d="100"/>
          <a:sy n="104" d="100"/>
        </p:scale>
        <p:origin x="16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2BADA-ACEB-49D3-BAB0-AC64F07F27AB}" type="datetimeFigureOut">
              <a:rPr lang="en-HK" smtClean="0"/>
              <a:t>15/9/2024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49C85-3F8E-4554-8B9A-13D72D76FBD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3323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1DB6CFE0-EDF4-49A3-8CF3-A05BB9A122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B99F1D0-3604-4EF6-9655-6FC8881332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>
              <a:ea typeface="新細明體" panose="02020500000000000000" pitchFamily="18" charset="-12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D75FE2A-4922-45EE-B184-0A4D70214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03F6E1B-CE85-4EBA-A0DE-1DA9B2FE740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8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54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3763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 T</a:t>
            </a:r>
            <a:r>
              <a:rPr lang="en-US" baseline="-25000" dirty="0"/>
              <a:t>3</a:t>
            </a:r>
            <a:r>
              <a:rPr lang="en-US" dirty="0"/>
              <a:t> is waiting for T</a:t>
            </a:r>
            <a:r>
              <a:rPr lang="en-US" baseline="-25000" dirty="0"/>
              <a:t>4</a:t>
            </a:r>
            <a:r>
              <a:rPr lang="en-US" dirty="0"/>
              <a:t>, T</a:t>
            </a:r>
            <a:r>
              <a:rPr lang="en-US" baseline="-25000" dirty="0"/>
              <a:t>4</a:t>
            </a:r>
            <a:r>
              <a:rPr lang="en-US" dirty="0"/>
              <a:t> is waiting for T</a:t>
            </a:r>
            <a:r>
              <a:rPr lang="en-US" baseline="-25000" dirty="0"/>
              <a:t>2</a:t>
            </a:r>
            <a:r>
              <a:rPr lang="en-US" dirty="0"/>
              <a:t>. T</a:t>
            </a:r>
            <a:r>
              <a:rPr lang="en-US" baseline="-25000" dirty="0"/>
              <a:t>2</a:t>
            </a:r>
            <a:r>
              <a:rPr lang="en-US" dirty="0"/>
              <a:t> is waiting for T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55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355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49C85-3F8E-4554-8B9A-13D72D76FBDA}" type="slidenum">
              <a:rPr lang="en-HK" smtClean="0"/>
              <a:t>41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7678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44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9042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Yes</a:t>
            </a:r>
          </a:p>
          <a:p>
            <a:pPr marL="228600" indent="-228600">
              <a:buAutoNum type="arabicPeriod"/>
            </a:pPr>
            <a:r>
              <a:rPr lang="en-US" dirty="0"/>
              <a:t>No. R</a:t>
            </a:r>
            <a:r>
              <a:rPr lang="en-US" baseline="-25000" dirty="0"/>
              <a:t>2</a:t>
            </a:r>
            <a:r>
              <a:rPr lang="en-US" dirty="0"/>
              <a:t>(y) conflicts with W</a:t>
            </a:r>
            <a:r>
              <a:rPr lang="en-US" baseline="-25000" dirty="0"/>
              <a:t>1</a:t>
            </a:r>
            <a:r>
              <a:rPr lang="en-US" dirty="0"/>
              <a:t>(y). T</a:t>
            </a:r>
            <a:r>
              <a:rPr lang="en-US" baseline="-25000" dirty="0"/>
              <a:t>2</a:t>
            </a:r>
            <a:r>
              <a:rPr lang="en-US" dirty="0"/>
              <a:t> must be run before T</a:t>
            </a:r>
            <a:r>
              <a:rPr lang="en-US" baseline="-25000" dirty="0"/>
              <a:t>1</a:t>
            </a:r>
            <a:r>
              <a:rPr lang="en-US" dirty="0"/>
              <a:t>. But W</a:t>
            </a:r>
            <a:r>
              <a:rPr lang="en-US" baseline="-25000" dirty="0"/>
              <a:t>1</a:t>
            </a:r>
            <a:r>
              <a:rPr lang="en-US" dirty="0"/>
              <a:t>(y) conflicts with W</a:t>
            </a:r>
            <a:r>
              <a:rPr lang="en-US" baseline="-25000" dirty="0"/>
              <a:t>2</a:t>
            </a:r>
            <a:r>
              <a:rPr lang="en-US" dirty="0"/>
              <a:t>(y). T</a:t>
            </a:r>
            <a:r>
              <a:rPr lang="en-US" baseline="-25000" dirty="0"/>
              <a:t>1</a:t>
            </a:r>
            <a:r>
              <a:rPr lang="en-US" dirty="0"/>
              <a:t> must be run before T</a:t>
            </a:r>
            <a:r>
              <a:rPr lang="en-US" baseline="-25000" dirty="0"/>
              <a:t>2</a:t>
            </a:r>
            <a:r>
              <a:rPr lang="en-US" dirty="0"/>
              <a:t>. This is a contradiction.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45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8414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No. Another transaction may be done between Write(x) and Read(y). If this transaction also has actions on x and y, the result will be incorrect.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47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5589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50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3420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51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6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52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276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89412-1F7E-426D-A566-04F9279575F0}" type="slidenum">
              <a:rPr lang="zh-HK" altLang="en-US" smtClean="0"/>
              <a:t>53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845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357B4-EDC4-4635-822A-DC0CCA2D8A6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A33390F6-AD15-4E60-9681-AEECDD22AB2F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D8C206-A001-497E-AF2A-7773BCBEDA9E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52D65-8C54-4829-B629-F91399D50AD2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1D95F-E2EF-4E5C-A237-C723B19D1FCC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>
            <a:extLst>
              <a:ext uri="{FF2B5EF4-FFF2-40B4-BE49-F238E27FC236}">
                <a16:creationId xmlns:a16="http://schemas.microsoft.com/office/drawing/2014/main" id="{9EDCDD60-CB61-4970-9C15-6553B650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A54D7-6F4E-422F-A52C-8B4DEDEE2FF3}" type="datetime1">
              <a:rPr lang="en-GB" smtClean="0"/>
              <a:t>15/09/2024</a:t>
            </a:fld>
            <a:endParaRPr lang="en-GB"/>
          </a:p>
        </p:txBody>
      </p:sp>
      <p:sp>
        <p:nvSpPr>
          <p:cNvPr id="12" name="Footer Placeholder 16">
            <a:extLst>
              <a:ext uri="{FF2B5EF4-FFF2-40B4-BE49-F238E27FC236}">
                <a16:creationId xmlns:a16="http://schemas.microsoft.com/office/drawing/2014/main" id="{E2A6A246-4F3B-4A65-8CAD-8E9EE448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Slide Number Placeholder 28">
            <a:extLst>
              <a:ext uri="{FF2B5EF4-FFF2-40B4-BE49-F238E27FC236}">
                <a16:creationId xmlns:a16="http://schemas.microsoft.com/office/drawing/2014/main" id="{A45644D9-2079-49F0-8455-88A360FE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496F64-DB73-4FF0-85A3-B2AF976301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334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4BCF130-0F67-4AAC-B850-800F2D35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55E90-2006-412D-9CCB-24949F057678}" type="datetime1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180A374-1BD2-4431-8734-268458E2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56852F5-BF73-4F99-91A0-72A58F9B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91226-3F57-45EF-94FA-56936C3FA44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6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5995494-2BB3-4664-A36B-D82647DA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F50C5-F3CD-49B0-9B32-CADF03AEE514}" type="datetime1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88F85AF-E22C-41E9-B99B-64C8E072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4FD8E8B-99A5-45D0-B7D0-8747E774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97097-3E85-43B4-B2F7-AE43CACAE66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765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D1A2092-F546-48C7-8E80-3CDBAD652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8D65A-5A0F-40D8-9DAC-F14F05F9BDE8}" type="datetime1">
              <a:rPr lang="en-GB" smtClean="0"/>
              <a:t>15/09/2024</a:t>
            </a:fld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8966598-9CAC-4B9A-9554-C3BFD578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ED09C92-D82B-4FFC-B91B-B46BF37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1E17-7FBB-4606-A1E0-EFE8760FF52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17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F1DC7-ED1A-4E59-961E-574CBD84CF2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0">
            <a:extLst>
              <a:ext uri="{FF2B5EF4-FFF2-40B4-BE49-F238E27FC236}">
                <a16:creationId xmlns:a16="http://schemas.microsoft.com/office/drawing/2014/main" id="{CCD18382-B922-4525-85F4-0DF0197B6D8C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0103D-BC98-4F81-A273-2DD8F2AD3520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A89D-8885-451C-85FE-1E0A0A9A9F1D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B9AEA-E254-412A-94BF-569B17B285C8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611D22E-7DFC-44E3-9685-842970E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0C63-BAE1-4075-BB31-FA915070E12A}" type="datetime1">
              <a:rPr lang="en-GB" smtClean="0"/>
              <a:t>15/09/2024</a:t>
            </a:fld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739339-9BC2-42C9-A6F7-5C5B80A7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18F3EA-3131-4A63-AF14-9CE4896B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C0357B-4F1E-4D9A-9375-4232ADDDDC5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7941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F0684C8-0117-4973-92A4-182EA168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FF100-20F4-4A0B-AC78-AF2523D06739}" type="datetime1">
              <a:rPr lang="en-GB" smtClean="0"/>
              <a:t>15/09/2024</a:t>
            </a:fld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491FE43-52FE-43B8-9748-4E8EEAA6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C9A91C0-B6DD-45E6-B2FD-5C984100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BFFD2-3DDB-4E86-9626-B1417BA347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0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301DF810-D190-44A8-90D4-8E5B0C5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E5A9B-652B-466B-8D5C-39F0E0D5973E}" type="datetime1">
              <a:rPr lang="en-GB" smtClean="0"/>
              <a:t>15/09/2024</a:t>
            </a:fld>
            <a:endParaRPr lang="en-GB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BA1A671-38BD-4D3C-A771-D79C627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A7EDE2DB-1142-42CF-88EB-E517D16C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05B20-40B7-439E-878F-60D0B43B5F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05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0CAA3F2E-1E2B-4002-AC55-04D51923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3E7DA-9B2C-43BD-81BD-79F58F6E9259}" type="datetime1">
              <a:rPr lang="en-GB" smtClean="0"/>
              <a:t>15/09/2024</a:t>
            </a:fld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F2B7CC9-8361-4936-9AE5-8E3C7F01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5BFF967-EB69-42BA-AADC-94F27254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95C0-9473-4055-9168-B1362655562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20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EA2F2B4C-B96C-4005-9DA8-11C51059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8432B-134B-40BA-9F31-9C1329C3EAE0}" type="datetime1">
              <a:rPr lang="en-GB" smtClean="0"/>
              <a:t>15/09/2024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CA2E9-D43B-43EB-A246-D9B6A8A2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D75B767B-D779-468B-B58A-3C468A0F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E8C22-D736-4C04-8D50-7E43D13D159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085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99473-085E-4CA8-8A23-FF775CEFF9E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10">
            <a:extLst>
              <a:ext uri="{FF2B5EF4-FFF2-40B4-BE49-F238E27FC236}">
                <a16:creationId xmlns:a16="http://schemas.microsoft.com/office/drawing/2014/main" id="{758C3C3E-30BB-4F99-889E-CFF1D88A2B5F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6463740-BC22-4D9B-A602-9C9FAD35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6F618-1F1E-41DF-88C7-4EE93074E738}" type="datetime1">
              <a:rPr lang="en-GB" smtClean="0"/>
              <a:t>15/09/2024</a:t>
            </a:fld>
            <a:endParaRPr lang="en-GB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4F37D03-36E4-4B14-98D7-86549D2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5B84C2-1E75-49D7-A721-2E3AAF02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786190-69D8-4F14-915F-2A59C902DB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648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767C97-D750-467B-8D82-A2725DEB0206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483F9-0616-4015-9031-05AF7E91B492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18ECAB-E1FB-4491-BD9D-47A6938CCB62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5B68364B-0A11-4781-81F7-2EB8C362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B6F6-C5A4-4330-8AB5-C03E6FB25999}" type="datetime1">
              <a:rPr lang="en-GB" smtClean="0"/>
              <a:t>15/09/2024</a:t>
            </a:fld>
            <a:endParaRPr lang="en-GB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06FEF22-85B7-4186-84CA-430D69D7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2EBCB2-7EB5-42DC-991C-A858812D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2487CA-EEFB-42BF-B717-AE48A66A35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53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04A84C-EA34-4C52-9CF3-19F83FCDA36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8EAB4472-5419-45DB-9063-C53554388D76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>
            <a:extLst>
              <a:ext uri="{FF2B5EF4-FFF2-40B4-BE49-F238E27FC236}">
                <a16:creationId xmlns:a16="http://schemas.microsoft.com/office/drawing/2014/main" id="{30EFA603-D002-468B-9366-21B4257DB4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>
            <a:extLst>
              <a:ext uri="{FF2B5EF4-FFF2-40B4-BE49-F238E27FC236}">
                <a16:creationId xmlns:a16="http://schemas.microsoft.com/office/drawing/2014/main" id="{EC4A71CE-6C6E-4A3E-9A7E-340678B95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3F3C3AC-AABE-4CE1-9F33-3AE63B78B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4CB20D-670F-446F-84ED-87720F17F5CF}" type="datetime1">
              <a:rPr lang="en-GB" smtClean="0"/>
              <a:t>15/09/2024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5EB33-7A40-48BA-A339-AE31FAB3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21EAB7F-CAC1-41AA-A15B-46FED8CAC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8659AC0A-62B7-4176-952C-917BCB408F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1" r:id="rId3"/>
    <p:sldLayoutId id="2147483734" r:id="rId4"/>
    <p:sldLayoutId id="2147483735" r:id="rId5"/>
    <p:sldLayoutId id="2147483736" r:id="rId6"/>
    <p:sldLayoutId id="2147483737" r:id="rId7"/>
    <p:sldLayoutId id="2147483742" r:id="rId8"/>
    <p:sldLayoutId id="2147483743" r:id="rId9"/>
    <p:sldLayoutId id="2147483738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4/en/commi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Vatican_Museum_Queue_-_April_2007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concurrency/python-threading-lock/" TargetMode="External"/><Relationship Id="rId2" Type="http://schemas.openxmlformats.org/officeDocument/2006/relationships/hyperlink" Target="https://www.tutorialspoint.com/python/python_multithreading.htm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>
            <a:extLst>
              <a:ext uri="{FF2B5EF4-FFF2-40B4-BE49-F238E27FC236}">
                <a16:creationId xmlns:a16="http://schemas.microsoft.com/office/drawing/2014/main" id="{1835ADD5-57CA-446A-A29A-BD0510ADB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HK" altLang="zh-TW" dirty="0"/>
              <a:t>Relational Database Management Systems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HK" altLang="en-US" dirty="0"/>
              <a:t>(RDBMS)</a:t>
            </a:r>
            <a:endParaRPr lang="en-GB" altLang="en-US" dirty="0"/>
          </a:p>
        </p:txBody>
      </p:sp>
      <p:sp>
        <p:nvSpPr>
          <p:cNvPr id="6147" name="Title 1">
            <a:extLst>
              <a:ext uri="{FF2B5EF4-FFF2-40B4-BE49-F238E27FC236}">
                <a16:creationId xmlns:a16="http://schemas.microsoft.com/office/drawing/2014/main" id="{21C2821A-92F8-412B-BDD1-75FB65F8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COM6002 </a:t>
            </a:r>
            <a:r>
              <a:rPr lang="en-HK" altLang="zh-TW" dirty="0"/>
              <a:t>Big Data Management</a:t>
            </a:r>
            <a:endParaRPr lang="en-GB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072D48-D8CC-4D28-8682-25D15C08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96F64-DB73-4FF0-85A3-B2AF97630102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86050" y="410479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1950" y="4104794"/>
          <a:ext cx="613648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63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0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410479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294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29050" y="324754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24754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86350" y="25045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092416" y="2790344"/>
            <a:ext cx="99393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>
            <a:off x="5436632" y="2786534"/>
            <a:ext cx="1143000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2949416" y="3533294"/>
            <a:ext cx="87963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9" idx="0"/>
          </p:cNvCxnSpPr>
          <p:nvPr/>
        </p:nvCxnSpPr>
        <p:spPr>
          <a:xfrm flipH="1">
            <a:off x="3692366" y="3529484"/>
            <a:ext cx="40005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4343401" y="3533294"/>
            <a:ext cx="135373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5436632" y="3533294"/>
            <a:ext cx="792719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8" idx="0"/>
          </p:cNvCxnSpPr>
          <p:nvPr/>
        </p:nvCxnSpPr>
        <p:spPr>
          <a:xfrm flipH="1">
            <a:off x="6465332" y="3529484"/>
            <a:ext cx="11430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6915151" y="3533294"/>
            <a:ext cx="464581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9" idx="1"/>
          </p:cNvCxnSpPr>
          <p:nvPr/>
        </p:nvCxnSpPr>
        <p:spPr>
          <a:xfrm>
            <a:off x="3212782" y="4245764"/>
            <a:ext cx="216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6" idx="1"/>
          </p:cNvCxnSpPr>
          <p:nvPr/>
        </p:nvCxnSpPr>
        <p:spPr>
          <a:xfrm>
            <a:off x="3955732" y="4245764"/>
            <a:ext cx="216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7" idx="1"/>
          </p:cNvCxnSpPr>
          <p:nvPr/>
        </p:nvCxnSpPr>
        <p:spPr>
          <a:xfrm>
            <a:off x="4785598" y="4245764"/>
            <a:ext cx="300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5786914" y="4245764"/>
            <a:ext cx="328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0" idx="1"/>
          </p:cNvCxnSpPr>
          <p:nvPr/>
        </p:nvCxnSpPr>
        <p:spPr>
          <a:xfrm>
            <a:off x="6815614" y="4245764"/>
            <a:ext cx="213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>
            <a:extLst>
              <a:ext uri="{FF2B5EF4-FFF2-40B4-BE49-F238E27FC236}">
                <a16:creationId xmlns:a16="http://schemas.microsoft.com/office/drawing/2014/main" id="{2961D05B-F79B-86B2-7E4F-1FB8AE06DC99}"/>
              </a:ext>
            </a:extLst>
          </p:cNvPr>
          <p:cNvSpPr/>
          <p:nvPr/>
        </p:nvSpPr>
        <p:spPr>
          <a:xfrm rot="2224028">
            <a:off x="5582465" y="2372596"/>
            <a:ext cx="1265992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1D2F279-3970-A757-1BBD-B82634DC318A}"/>
              </a:ext>
            </a:extLst>
          </p:cNvPr>
          <p:cNvSpPr/>
          <p:nvPr/>
        </p:nvSpPr>
        <p:spPr>
          <a:xfrm rot="9000000">
            <a:off x="4955696" y="3430913"/>
            <a:ext cx="1265992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468A58-1DE3-C341-8219-98BE245F4584}"/>
              </a:ext>
            </a:extLst>
          </p:cNvPr>
          <p:cNvSpPr txBox="1"/>
          <p:nvPr/>
        </p:nvSpPr>
        <p:spPr>
          <a:xfrm>
            <a:off x="4785598" y="1330522"/>
            <a:ext cx="295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is bigger than 13. We go to the 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63E642-901C-D77F-22D2-C8EB3B654E9E}"/>
              </a:ext>
            </a:extLst>
          </p:cNvPr>
          <p:cNvSpPr txBox="1"/>
          <p:nvPr/>
        </p:nvSpPr>
        <p:spPr>
          <a:xfrm>
            <a:off x="6825468" y="2525289"/>
            <a:ext cx="2242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is smaller than 17. We go to the 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752B6E-B234-89EC-16D1-FF35F4E360BB}"/>
              </a:ext>
            </a:extLst>
          </p:cNvPr>
          <p:cNvSpPr txBox="1"/>
          <p:nvPr/>
        </p:nvSpPr>
        <p:spPr>
          <a:xfrm>
            <a:off x="4766905" y="4489723"/>
            <a:ext cx="204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Bingo. 15 is here</a:t>
            </a:r>
          </a:p>
        </p:txBody>
      </p:sp>
    </p:spTree>
    <p:extLst>
      <p:ext uri="{BB962C8B-B14F-4D97-AF65-F5344CB8AC3E}">
        <p14:creationId xmlns:p14="http://schemas.microsoft.com/office/powerpoint/2010/main" val="2696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DBE1-752C-07B2-14DC-EB073C92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important aspect of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82FC-DC3B-4716-22F9-7D2438094E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update cost</a:t>
            </a:r>
            <a:r>
              <a:rPr lang="en-US" dirty="0"/>
              <a:t> is also O(lg n)</a:t>
            </a:r>
          </a:p>
          <a:p>
            <a:pPr lvl="1"/>
            <a:r>
              <a:rPr lang="en-US" dirty="0"/>
              <a:t>Example: Binary tree (a well-known data structure) has a linear update cost</a:t>
            </a:r>
          </a:p>
          <a:p>
            <a:r>
              <a:rPr lang="en-GB" dirty="0"/>
              <a:t>Animation with B+ tree maintenance and search</a:t>
            </a:r>
          </a:p>
          <a:p>
            <a:pPr lvl="1"/>
            <a:r>
              <a:rPr lang="en-GB" dirty="0">
                <a:hlinkClick r:id="rId2"/>
              </a:rPr>
              <a:t>https://www.cs.usfca.edu/~galles/visualization/BPlusTree.html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3FCCC-B2E2-695C-C939-023C281C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562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201-F6FA-2CD7-D4DF-5942D78D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characteristics about B+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D81A-D831-6450-34BA-8BE9C6108E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can hold multiple keys and pointers to optimize disk I/O</a:t>
            </a:r>
          </a:p>
          <a:p>
            <a:r>
              <a:rPr lang="en-US" dirty="0"/>
              <a:t>Each node is not too “empty” (half-full policy)</a:t>
            </a:r>
          </a:p>
          <a:p>
            <a:pPr lvl="1"/>
            <a:r>
              <a:rPr lang="en-US" dirty="0"/>
              <a:t>If the fan-out is 1, the height of the tree can be infinitely large</a:t>
            </a:r>
          </a:p>
          <a:p>
            <a:pPr lvl="1"/>
            <a:r>
              <a:rPr lang="en-US" dirty="0"/>
              <a:t>To optimize the query cost and update cost</a:t>
            </a:r>
          </a:p>
          <a:p>
            <a:r>
              <a:rPr lang="en-US" dirty="0"/>
              <a:t>Balanced tree</a:t>
            </a:r>
          </a:p>
          <a:p>
            <a:pPr lvl="1"/>
            <a:r>
              <a:rPr lang="en-US" dirty="0"/>
              <a:t>The path length from to root node to any leaf node is the same</a:t>
            </a:r>
          </a:p>
          <a:p>
            <a:r>
              <a:rPr lang="en-US" altLang="zh-HK" dirty="0"/>
              <a:t>B+ tree is for </a:t>
            </a:r>
            <a:r>
              <a:rPr lang="en-US" altLang="zh-HK" dirty="0">
                <a:solidFill>
                  <a:srgbClr val="FF0000"/>
                </a:solidFill>
              </a:rPr>
              <a:t>one-dimensional</a:t>
            </a:r>
            <a:r>
              <a:rPr lang="en-US" altLang="zh-HK" dirty="0"/>
              <a:t> search</a:t>
            </a:r>
          </a:p>
          <a:p>
            <a:pPr lvl="1"/>
            <a:r>
              <a:rPr lang="en-US" altLang="zh-HK" dirty="0"/>
              <a:t>Although we can imagine we can combine multiple attributes into one attribute so that we can use B+ tree for indexing</a:t>
            </a:r>
          </a:p>
          <a:p>
            <a:pPr lvl="1"/>
            <a:r>
              <a:rPr lang="en-US" altLang="zh-HK" dirty="0"/>
              <a:t>There are other index structures for other queries</a:t>
            </a:r>
          </a:p>
          <a:p>
            <a:pPr lvl="2"/>
            <a:r>
              <a:rPr lang="en-US" altLang="zh-HK" dirty="0"/>
              <a:t>For example, R tree is for multi-dimensional queries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D81E6-2605-EC9E-87F8-56E32D68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78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4093E-5DB8-C0E3-B622-AA52B783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Discussions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E8427-46F9-C22F-DBC1-64394E8D2C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A query is to list of student IDs of students who get A in COM3007. How to build the index and how can the index help?</a:t>
            </a:r>
          </a:p>
          <a:p>
            <a:pPr lvl="1"/>
            <a:r>
              <a:rPr lang="en-US" altLang="zh-HK" dirty="0"/>
              <a:t>If the index is built on module code?</a:t>
            </a:r>
          </a:p>
          <a:p>
            <a:pPr lvl="1"/>
            <a:r>
              <a:rPr lang="en-US" altLang="zh-HK" dirty="0"/>
              <a:t>If the index is built on Grade?</a:t>
            </a:r>
          </a:p>
          <a:p>
            <a:pPr lvl="1"/>
            <a:r>
              <a:rPr lang="en-US" altLang="zh-HK" dirty="0"/>
              <a:t>If we have two indices: one on module and one on grade?</a:t>
            </a:r>
          </a:p>
          <a:p>
            <a:pPr lvl="2"/>
            <a:r>
              <a:rPr lang="en-US" altLang="zh-HK" dirty="0"/>
              <a:t>Yes! We can have multiple indices on the same table!</a:t>
            </a:r>
          </a:p>
          <a:p>
            <a:pPr lvl="1"/>
            <a:r>
              <a:rPr lang="en-US" altLang="zh-HK" dirty="0"/>
              <a:t>If the index is built on (module code, grade)?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C7B687-85F5-9922-1C74-B8D379E3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8EDED1B-FBF3-A097-730A-3B4D5480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039653"/>
              </p:ext>
            </p:extLst>
          </p:nvPr>
        </p:nvGraphicFramePr>
        <p:xfrm>
          <a:off x="4419600" y="4747635"/>
          <a:ext cx="4462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3ED076C-5F5B-6B33-279D-F34086994AE4}"/>
              </a:ext>
            </a:extLst>
          </p:cNvPr>
          <p:cNvSpPr/>
          <p:nvPr/>
        </p:nvSpPr>
        <p:spPr>
          <a:xfrm>
            <a:off x="5943600" y="2362200"/>
            <a:ext cx="25908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>
                <a:solidFill>
                  <a:schemeClr val="tx1"/>
                </a:solidFill>
              </a:rPr>
              <a:t>We will visualize these four indices on the next few slides 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7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23C8-7349-0AED-4C15-BC2E9B56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Index on module code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8064D-3E3A-DB4B-9747-8A1C2F8F1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HK" dirty="0"/>
              <a:t>Only one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HK" dirty="0"/>
              <a:t>Recall: the keys at the leaf level are ordered!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97FF20-6B44-1370-3BAF-F42CA4EE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6D8F84-9283-92AE-B4E9-D0982AB77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53019"/>
              </p:ext>
            </p:extLst>
          </p:nvPr>
        </p:nvGraphicFramePr>
        <p:xfrm>
          <a:off x="4419600" y="4747635"/>
          <a:ext cx="4462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ECAC164-775C-8567-9C1E-466ACEA13870}"/>
              </a:ext>
            </a:extLst>
          </p:cNvPr>
          <p:cNvSpPr txBox="1"/>
          <p:nvPr/>
        </p:nvSpPr>
        <p:spPr>
          <a:xfrm>
            <a:off x="3875954" y="5105400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R1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63E438-070F-0632-0646-F31BE63C0FFD}"/>
              </a:ext>
            </a:extLst>
          </p:cNvPr>
          <p:cNvSpPr txBox="1"/>
          <p:nvPr/>
        </p:nvSpPr>
        <p:spPr>
          <a:xfrm>
            <a:off x="3875953" y="5470268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EC5A83-34E1-7598-1259-346FAB3A71B4}"/>
              </a:ext>
            </a:extLst>
          </p:cNvPr>
          <p:cNvSpPr txBox="1"/>
          <p:nvPr/>
        </p:nvSpPr>
        <p:spPr>
          <a:xfrm>
            <a:off x="3875953" y="5841919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R3</a:t>
            </a:r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B33524-5484-3106-1C9B-C03CB04F50C0}"/>
              </a:ext>
            </a:extLst>
          </p:cNvPr>
          <p:cNvSpPr txBox="1"/>
          <p:nvPr/>
        </p:nvSpPr>
        <p:spPr>
          <a:xfrm>
            <a:off x="3875953" y="6204468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R4</a:t>
            </a:r>
            <a:endParaRPr lang="zh-HK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096D4EC-DAA0-FE6F-6492-9C8A555C1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196823"/>
              </p:ext>
            </p:extLst>
          </p:nvPr>
        </p:nvGraphicFramePr>
        <p:xfrm>
          <a:off x="2286000" y="2495925"/>
          <a:ext cx="243840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COM2006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COM2103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1691EA6-9478-D403-EAD8-A011AD118A9B}"/>
              </a:ext>
            </a:extLst>
          </p:cNvPr>
          <p:cNvSpPr/>
          <p:nvPr/>
        </p:nvSpPr>
        <p:spPr>
          <a:xfrm>
            <a:off x="3183082" y="2635495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BBB79E-85E5-7D8C-0DC0-3D11485C26F7}"/>
              </a:ext>
            </a:extLst>
          </p:cNvPr>
          <p:cNvSpPr txBox="1"/>
          <p:nvPr/>
        </p:nvSpPr>
        <p:spPr>
          <a:xfrm>
            <a:off x="3022023" y="3187570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R1</a:t>
            </a:r>
            <a:endParaRPr lang="zh-HK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3BDDC2-A0E2-29DE-6582-3A86397640D5}"/>
              </a:ext>
            </a:extLst>
          </p:cNvPr>
          <p:cNvSpPr txBox="1"/>
          <p:nvPr/>
        </p:nvSpPr>
        <p:spPr>
          <a:xfrm>
            <a:off x="4260272" y="3194369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R2, R4, R3</a:t>
            </a:r>
            <a:endParaRPr lang="zh-HK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9F4B9B72-F431-3E11-B58E-DFD547912197}"/>
              </a:ext>
            </a:extLst>
          </p:cNvPr>
          <p:cNvSpPr/>
          <p:nvPr/>
        </p:nvSpPr>
        <p:spPr>
          <a:xfrm>
            <a:off x="4442690" y="2623888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F3D3A51-BE7F-444E-8C90-80091F3AE239}"/>
              </a:ext>
            </a:extLst>
          </p:cNvPr>
          <p:cNvCxnSpPr>
            <a:cxnSpLocks/>
          </p:cNvCxnSpPr>
          <p:nvPr/>
        </p:nvCxnSpPr>
        <p:spPr>
          <a:xfrm flipH="1">
            <a:off x="5571261" y="2743200"/>
            <a:ext cx="753339" cy="4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02CFCA3-1EDD-17B4-4250-EC39C43A9FBA}"/>
              </a:ext>
            </a:extLst>
          </p:cNvPr>
          <p:cNvSpPr txBox="1"/>
          <p:nvPr/>
        </p:nvSpPr>
        <p:spPr>
          <a:xfrm>
            <a:off x="6393586" y="24200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Orders here are not controlled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4319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23C8-7349-0AED-4C15-BC2E9B56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Index on grade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8064D-3E3A-DB4B-9747-8A1C2F8F1A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97FF20-6B44-1370-3BAF-F42CA4EE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6D8F84-9283-92AE-B4E9-D0982AB77208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747635"/>
          <a:ext cx="4462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ECAC164-775C-8567-9C1E-466ACEA13870}"/>
              </a:ext>
            </a:extLst>
          </p:cNvPr>
          <p:cNvSpPr txBox="1"/>
          <p:nvPr/>
        </p:nvSpPr>
        <p:spPr>
          <a:xfrm>
            <a:off x="3875954" y="5105400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R1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63E438-070F-0632-0646-F31BE63C0FFD}"/>
              </a:ext>
            </a:extLst>
          </p:cNvPr>
          <p:cNvSpPr txBox="1"/>
          <p:nvPr/>
        </p:nvSpPr>
        <p:spPr>
          <a:xfrm>
            <a:off x="3875953" y="5470268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EC5A83-34E1-7598-1259-346FAB3A71B4}"/>
              </a:ext>
            </a:extLst>
          </p:cNvPr>
          <p:cNvSpPr txBox="1"/>
          <p:nvPr/>
        </p:nvSpPr>
        <p:spPr>
          <a:xfrm>
            <a:off x="3875953" y="5841919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R3</a:t>
            </a:r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B33524-5484-3106-1C9B-C03CB04F50C0}"/>
              </a:ext>
            </a:extLst>
          </p:cNvPr>
          <p:cNvSpPr txBox="1"/>
          <p:nvPr/>
        </p:nvSpPr>
        <p:spPr>
          <a:xfrm>
            <a:off x="3875953" y="6204468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R4</a:t>
            </a:r>
            <a:endParaRPr lang="zh-HK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096D4EC-DAA0-FE6F-6492-9C8A555C1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67865"/>
              </p:ext>
            </p:extLst>
          </p:nvPr>
        </p:nvGraphicFramePr>
        <p:xfrm>
          <a:off x="1437553" y="2121910"/>
          <a:ext cx="243840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1691EA6-9478-D403-EAD8-A011AD118A9B}"/>
              </a:ext>
            </a:extLst>
          </p:cNvPr>
          <p:cNvSpPr/>
          <p:nvPr/>
        </p:nvSpPr>
        <p:spPr>
          <a:xfrm>
            <a:off x="2334635" y="2261480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BBB79E-85E5-7D8C-0DC0-3D11485C26F7}"/>
              </a:ext>
            </a:extLst>
          </p:cNvPr>
          <p:cNvSpPr txBox="1"/>
          <p:nvPr/>
        </p:nvSpPr>
        <p:spPr>
          <a:xfrm>
            <a:off x="2173576" y="2813555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R2, R3</a:t>
            </a:r>
            <a:endParaRPr lang="zh-HK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3BDDC2-A0E2-29DE-6582-3A86397640D5}"/>
              </a:ext>
            </a:extLst>
          </p:cNvPr>
          <p:cNvSpPr txBox="1"/>
          <p:nvPr/>
        </p:nvSpPr>
        <p:spPr>
          <a:xfrm>
            <a:off x="3411826" y="2820354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R4, R1</a:t>
            </a:r>
            <a:endParaRPr lang="zh-HK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9F4B9B72-F431-3E11-B58E-DFD547912197}"/>
              </a:ext>
            </a:extLst>
          </p:cNvPr>
          <p:cNvSpPr/>
          <p:nvPr/>
        </p:nvSpPr>
        <p:spPr>
          <a:xfrm>
            <a:off x="3594243" y="2249873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0509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223C8-7349-0AED-4C15-BC2E9B56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Index on module code, grade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97FF20-6B44-1370-3BAF-F42CA4EE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16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6D8F84-9283-92AE-B4E9-D0982AB77208}"/>
              </a:ext>
            </a:extLst>
          </p:cNvPr>
          <p:cNvGraphicFramePr>
            <a:graphicFrameLocks noGrp="1"/>
          </p:cNvGraphicFramePr>
          <p:nvPr/>
        </p:nvGraphicFramePr>
        <p:xfrm>
          <a:off x="4419600" y="4747635"/>
          <a:ext cx="44624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ECAC164-775C-8567-9C1E-466ACEA13870}"/>
              </a:ext>
            </a:extLst>
          </p:cNvPr>
          <p:cNvSpPr txBox="1"/>
          <p:nvPr/>
        </p:nvSpPr>
        <p:spPr>
          <a:xfrm>
            <a:off x="3875954" y="5105400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R1</a:t>
            </a:r>
            <a:endParaRPr lang="zh-HK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63E438-070F-0632-0646-F31BE63C0FFD}"/>
              </a:ext>
            </a:extLst>
          </p:cNvPr>
          <p:cNvSpPr txBox="1"/>
          <p:nvPr/>
        </p:nvSpPr>
        <p:spPr>
          <a:xfrm>
            <a:off x="3875953" y="5470268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EC5A83-34E1-7598-1259-346FAB3A71B4}"/>
              </a:ext>
            </a:extLst>
          </p:cNvPr>
          <p:cNvSpPr txBox="1"/>
          <p:nvPr/>
        </p:nvSpPr>
        <p:spPr>
          <a:xfrm>
            <a:off x="3875953" y="5841919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R3</a:t>
            </a:r>
            <a:endParaRPr lang="zh-HK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B33524-5484-3106-1C9B-C03CB04F50C0}"/>
              </a:ext>
            </a:extLst>
          </p:cNvPr>
          <p:cNvSpPr txBox="1"/>
          <p:nvPr/>
        </p:nvSpPr>
        <p:spPr>
          <a:xfrm>
            <a:off x="3875953" y="6204468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R4</a:t>
            </a:r>
            <a:endParaRPr lang="zh-HK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096D4EC-DAA0-FE6F-6492-9C8A555C1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89148"/>
              </p:ext>
            </p:extLst>
          </p:nvPr>
        </p:nvGraphicFramePr>
        <p:xfrm>
          <a:off x="1143000" y="2560278"/>
          <a:ext cx="243840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COM2006,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COM2103, 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B1691EA6-9478-D403-EAD8-A011AD118A9B}"/>
              </a:ext>
            </a:extLst>
          </p:cNvPr>
          <p:cNvSpPr/>
          <p:nvPr/>
        </p:nvSpPr>
        <p:spPr>
          <a:xfrm>
            <a:off x="2107045" y="2699848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BBB79E-85E5-7D8C-0DC0-3D11485C26F7}"/>
              </a:ext>
            </a:extLst>
          </p:cNvPr>
          <p:cNvSpPr txBox="1"/>
          <p:nvPr/>
        </p:nvSpPr>
        <p:spPr>
          <a:xfrm>
            <a:off x="1879023" y="3251923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R1</a:t>
            </a:r>
            <a:endParaRPr lang="zh-HK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3BDDC2-A0E2-29DE-6582-3A86397640D5}"/>
              </a:ext>
            </a:extLst>
          </p:cNvPr>
          <p:cNvSpPr txBox="1"/>
          <p:nvPr/>
        </p:nvSpPr>
        <p:spPr>
          <a:xfrm>
            <a:off x="3117273" y="3258722"/>
            <a:ext cx="104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R2, R3</a:t>
            </a:r>
            <a:endParaRPr lang="zh-HK" altLang="en-US" dirty="0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9F4B9B72-F431-3E11-B58E-DFD547912197}"/>
              </a:ext>
            </a:extLst>
          </p:cNvPr>
          <p:cNvSpPr/>
          <p:nvPr/>
        </p:nvSpPr>
        <p:spPr>
          <a:xfrm>
            <a:off x="3299690" y="2688241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B8A63C08-44FF-ADCB-91B5-5684903CD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44182"/>
              </p:ext>
            </p:extLst>
          </p:nvPr>
        </p:nvGraphicFramePr>
        <p:xfrm>
          <a:off x="4442690" y="2560278"/>
          <a:ext cx="243840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COM2103,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5D852EB-376F-9436-5EEB-4E0523C67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353750"/>
              </p:ext>
            </p:extLst>
          </p:nvPr>
        </p:nvGraphicFramePr>
        <p:xfrm>
          <a:off x="3290454" y="1696303"/>
          <a:ext cx="243840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COM2103,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B6D04647-01DD-DDD0-6075-9615A38FE8B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362200" y="1978243"/>
            <a:ext cx="928254" cy="58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5">
            <a:extLst>
              <a:ext uri="{FF2B5EF4-FFF2-40B4-BE49-F238E27FC236}">
                <a16:creationId xmlns:a16="http://schemas.microsoft.com/office/drawing/2014/main" id="{CC52CEE7-55AD-2CFC-2150-7EBB555C9BF7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4509654" y="1978243"/>
            <a:ext cx="1152236" cy="58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082AA05C-5492-31D2-54FC-480EE7707290}"/>
              </a:ext>
            </a:extLst>
          </p:cNvPr>
          <p:cNvSpPr/>
          <p:nvPr/>
        </p:nvSpPr>
        <p:spPr>
          <a:xfrm>
            <a:off x="5421745" y="2647929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8973DF2-17B7-7995-8720-033DF1189B7E}"/>
              </a:ext>
            </a:extLst>
          </p:cNvPr>
          <p:cNvSpPr txBox="1"/>
          <p:nvPr/>
        </p:nvSpPr>
        <p:spPr>
          <a:xfrm>
            <a:off x="5321483" y="3227860"/>
            <a:ext cx="5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R4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47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4F8C-AC41-B35D-736F-BDBC6E22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price of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5E39-D7E2-01E7-B62E-5DA649402C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index requires </a:t>
            </a:r>
            <a:r>
              <a:rPr lang="en-US" dirty="0">
                <a:solidFill>
                  <a:srgbClr val="FF0000"/>
                </a:solidFill>
              </a:rPr>
              <a:t>additional</a:t>
            </a:r>
            <a:r>
              <a:rPr lang="en-US" dirty="0"/>
              <a:t> space and maintenance effort</a:t>
            </a:r>
          </a:p>
          <a:p>
            <a:r>
              <a:rPr lang="en-US" dirty="0"/>
              <a:t>The additional space required is less than the space required by the records</a:t>
            </a:r>
          </a:p>
          <a:p>
            <a:pPr lvl="1"/>
            <a:r>
              <a:rPr lang="en-US" dirty="0"/>
              <a:t>Note that only </a:t>
            </a:r>
            <a:r>
              <a:rPr lang="en-US" dirty="0">
                <a:solidFill>
                  <a:srgbClr val="FF0000"/>
                </a:solidFill>
              </a:rPr>
              <a:t>pointers</a:t>
            </a:r>
            <a:r>
              <a:rPr lang="en-US" dirty="0"/>
              <a:t> to records are kept in the database. There is always only </a:t>
            </a:r>
            <a:r>
              <a:rPr lang="en-US" dirty="0">
                <a:solidFill>
                  <a:srgbClr val="FF0000"/>
                </a:solidFill>
              </a:rPr>
              <a:t>one copy </a:t>
            </a:r>
            <a:r>
              <a:rPr lang="en-US" dirty="0"/>
              <a:t>of the record contents</a:t>
            </a:r>
          </a:p>
          <a:p>
            <a:r>
              <a:rPr lang="en-US" dirty="0"/>
              <a:t>Q: Is the maintenance effort worth it?</a:t>
            </a:r>
          </a:p>
          <a:p>
            <a:pPr lvl="1"/>
            <a:r>
              <a:rPr lang="en-US" dirty="0"/>
              <a:t>How often is your index used?</a:t>
            </a:r>
          </a:p>
          <a:p>
            <a:pPr lvl="1"/>
            <a:r>
              <a:rPr lang="en-US" dirty="0"/>
              <a:t>Is it necessary?</a:t>
            </a:r>
          </a:p>
          <a:p>
            <a:r>
              <a:rPr lang="en-US" dirty="0"/>
              <a:t>Q: How do we process a multi-dimensional query? (See 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AC4C2-C056-AB75-C7A5-1122BB2B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837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FBDC1-1724-454E-A9BB-C028AF4E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Query plan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73F9F-14D8-E9E0-BC96-7D9B29D9A0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There are various query plans for the </a:t>
            </a:r>
            <a:r>
              <a:rPr lang="en-US" altLang="zh-HK" dirty="0">
                <a:solidFill>
                  <a:srgbClr val="FF0000"/>
                </a:solidFill>
              </a:rPr>
              <a:t>same</a:t>
            </a:r>
            <a:r>
              <a:rPr lang="en-US" altLang="zh-HK" dirty="0"/>
              <a:t> query</a:t>
            </a:r>
          </a:p>
          <a:p>
            <a:r>
              <a:rPr lang="en-US" altLang="zh-HK" dirty="0"/>
              <a:t>Following our example,</a:t>
            </a:r>
          </a:p>
          <a:p>
            <a:pPr lvl="1"/>
            <a:r>
              <a:rPr lang="en-US" altLang="zh-HK" dirty="0"/>
              <a:t>Query: Students who get A in COM3007</a:t>
            </a:r>
          </a:p>
          <a:p>
            <a:pPr lvl="1"/>
            <a:r>
              <a:rPr lang="en-US" altLang="zh-HK" dirty="0"/>
              <a:t>Query plan 1:</a:t>
            </a:r>
          </a:p>
          <a:p>
            <a:pPr lvl="2"/>
            <a:r>
              <a:rPr lang="en-US" altLang="zh-HK" dirty="0"/>
              <a:t>We don’t use any index and scan all records </a:t>
            </a:r>
          </a:p>
          <a:p>
            <a:pPr lvl="1"/>
            <a:r>
              <a:rPr lang="en-US" altLang="zh-HK" dirty="0"/>
              <a:t>Query plan 2:</a:t>
            </a:r>
          </a:p>
          <a:p>
            <a:pPr lvl="2"/>
            <a:r>
              <a:rPr lang="en-US" altLang="zh-HK" dirty="0"/>
              <a:t>We use the index on module code and check all records of COM3007</a:t>
            </a:r>
          </a:p>
          <a:p>
            <a:pPr lvl="1"/>
            <a:r>
              <a:rPr lang="en-US" altLang="zh-HK" dirty="0"/>
              <a:t>Query plan 3:</a:t>
            </a:r>
          </a:p>
          <a:p>
            <a:pPr lvl="2"/>
            <a:r>
              <a:rPr lang="en-US" altLang="zh-HK" dirty="0"/>
              <a:t>Use the index on grade</a:t>
            </a:r>
          </a:p>
          <a:p>
            <a:pPr lvl="1"/>
            <a:r>
              <a:rPr lang="en-US" altLang="zh-HK" dirty="0"/>
              <a:t>Query plan 4:</a:t>
            </a:r>
          </a:p>
          <a:p>
            <a:pPr lvl="2"/>
            <a:r>
              <a:rPr lang="en-US" altLang="zh-HK" dirty="0"/>
              <a:t>Use the index on (module code, grade)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D70D83-F1B5-11F7-1112-859AD435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18</a:t>
            </a:fld>
            <a:endParaRPr lang="en-GB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19126-3C3A-13E8-A90F-C129ADFC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44101"/>
              </p:ext>
            </p:extLst>
          </p:nvPr>
        </p:nvGraphicFramePr>
        <p:xfrm>
          <a:off x="5306292" y="4419600"/>
          <a:ext cx="2438400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COM2006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COM2103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箭號: 向下 5">
            <a:extLst>
              <a:ext uri="{FF2B5EF4-FFF2-40B4-BE49-F238E27FC236}">
                <a16:creationId xmlns:a16="http://schemas.microsoft.com/office/drawing/2014/main" id="{8AA2B9D7-A248-1316-EE93-7354B44B9EAE}"/>
              </a:ext>
            </a:extLst>
          </p:cNvPr>
          <p:cNvSpPr/>
          <p:nvPr/>
        </p:nvSpPr>
        <p:spPr>
          <a:xfrm>
            <a:off x="6203374" y="4559170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EB0C52-C382-BEC8-0792-EF368724F45F}"/>
              </a:ext>
            </a:extLst>
          </p:cNvPr>
          <p:cNvSpPr txBox="1"/>
          <p:nvPr/>
        </p:nvSpPr>
        <p:spPr>
          <a:xfrm>
            <a:off x="6042315" y="5111245"/>
            <a:ext cx="5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R1</a:t>
            </a:r>
            <a:endParaRPr lang="zh-HK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4B2CD3-7953-EF82-0586-FA653165FBCC}"/>
              </a:ext>
            </a:extLst>
          </p:cNvPr>
          <p:cNvSpPr txBox="1"/>
          <p:nvPr/>
        </p:nvSpPr>
        <p:spPr>
          <a:xfrm>
            <a:off x="7280564" y="5118044"/>
            <a:ext cx="14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R2, R4, R3</a:t>
            </a:r>
            <a:endParaRPr lang="zh-HK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1D77C87-6D1F-D848-4915-304F4F89E388}"/>
              </a:ext>
            </a:extLst>
          </p:cNvPr>
          <p:cNvSpPr/>
          <p:nvPr/>
        </p:nvSpPr>
        <p:spPr>
          <a:xfrm>
            <a:off x="7462982" y="4547563"/>
            <a:ext cx="228600" cy="5520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50354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514E-064A-53CB-D40C-EC170D0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73DD-ECD2-2592-2A01-850A28DCF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RDBMS will try to find the optimal </a:t>
            </a:r>
            <a:r>
              <a:rPr lang="en-US" b="1" u="sng" dirty="0"/>
              <a:t>query plan</a:t>
            </a:r>
            <a:r>
              <a:rPr lang="en-US" b="1" dirty="0"/>
              <a:t> </a:t>
            </a:r>
            <a:r>
              <a:rPr lang="en-US" dirty="0"/>
              <a:t>for your query</a:t>
            </a:r>
          </a:p>
          <a:p>
            <a:r>
              <a:rPr lang="en-US" dirty="0"/>
              <a:t>It keeps </a:t>
            </a:r>
            <a:r>
              <a:rPr lang="en-US" dirty="0">
                <a:solidFill>
                  <a:srgbClr val="FF0000"/>
                </a:solidFill>
              </a:rPr>
              <a:t>statistics</a:t>
            </a:r>
            <a:r>
              <a:rPr lang="en-US" dirty="0"/>
              <a:t> about the database, like number of records</a:t>
            </a:r>
          </a:p>
          <a:p>
            <a:r>
              <a:rPr lang="en-US" dirty="0"/>
              <a:t>Automatically pick the “best” query plan</a:t>
            </a:r>
          </a:p>
          <a:p>
            <a:endParaRPr lang="en-US" dirty="0"/>
          </a:p>
          <a:p>
            <a:r>
              <a:rPr lang="en-US" dirty="0"/>
              <a:t>Don’t rely on query optimizer. It can perform query rewriting for simple patterns, e.g., filter-join query.</a:t>
            </a:r>
          </a:p>
          <a:p>
            <a:pPr lvl="1"/>
            <a:r>
              <a:rPr lang="en-US" dirty="0"/>
              <a:t>The query optimizer has hard time rewriting more complex queries</a:t>
            </a:r>
          </a:p>
          <a:p>
            <a:pPr lvl="1"/>
            <a:endParaRPr lang="en-US" dirty="0"/>
          </a:p>
          <a:p>
            <a:r>
              <a:rPr lang="en-US" dirty="0"/>
              <a:t>Try to write efficient SQL queries for your tasks</a:t>
            </a:r>
          </a:p>
          <a:p>
            <a:pPr lvl="1"/>
            <a:r>
              <a:rPr lang="en-US" dirty="0"/>
              <a:t>SQL will be discussed in the next chapter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91E7-FAE3-5887-8570-49FA5CB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F19E-9F39-4C3A-A58A-1622A599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RDBMS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55DA-4A50-866D-3E40-8F2109FF81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 this:</a:t>
            </a:r>
          </a:p>
          <a:p>
            <a:pPr lvl="1"/>
            <a:r>
              <a:rPr lang="en-US" dirty="0">
                <a:hlinkClick r:id="rId2"/>
              </a:rPr>
              <a:t>https://db-engines.com/en/ranking</a:t>
            </a:r>
            <a:endParaRPr lang="en-US" dirty="0"/>
          </a:p>
          <a:p>
            <a:r>
              <a:rPr lang="en-US" dirty="0"/>
              <a:t>RDBMS dominates the market!</a:t>
            </a:r>
          </a:p>
          <a:p>
            <a:r>
              <a:rPr lang="en-HK" dirty="0"/>
              <a:t>Some important RDBMS:</a:t>
            </a:r>
          </a:p>
          <a:p>
            <a:pPr lvl="1"/>
            <a:r>
              <a:rPr lang="en-HK" dirty="0"/>
              <a:t>Oracle</a:t>
            </a:r>
          </a:p>
          <a:p>
            <a:pPr lvl="1"/>
            <a:r>
              <a:rPr lang="en-HK" dirty="0"/>
              <a:t>MySQL / MariaDB</a:t>
            </a:r>
          </a:p>
          <a:p>
            <a:pPr lvl="1"/>
            <a:r>
              <a:rPr lang="en-HK" dirty="0"/>
              <a:t>Microsoft MS SQL</a:t>
            </a:r>
          </a:p>
          <a:p>
            <a:pPr lvl="1"/>
            <a:r>
              <a:rPr lang="en-HK" dirty="0" err="1"/>
              <a:t>Postgre</a:t>
            </a:r>
            <a:r>
              <a:rPr lang="en-HK" dirty="0"/>
              <a:t> SQL</a:t>
            </a:r>
          </a:p>
          <a:p>
            <a:pPr lvl="1"/>
            <a:r>
              <a:rPr lang="en-HK" dirty="0"/>
              <a:t>IBM DB2</a:t>
            </a:r>
          </a:p>
          <a:p>
            <a:pPr lvl="1"/>
            <a:r>
              <a:rPr lang="en-HK" dirty="0"/>
              <a:t>SQLite</a:t>
            </a:r>
          </a:p>
          <a:p>
            <a:pPr lvl="1"/>
            <a:r>
              <a:rPr lang="en-HK" dirty="0"/>
              <a:t>Microsoft Access (Not a real powerful RDBMS)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21A9C-8489-2823-3ADD-04F7B495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545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0429-01D2-05F2-0986-AE6D678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2F97-2A24-9EA2-41F7-3EE4D9D4C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新細明體" panose="02020500000000000000" pitchFamily="18" charset="-120"/>
              </a:rPr>
              <a:t>Transaction</a:t>
            </a:r>
          </a:p>
          <a:p>
            <a:pPr lvl="1" eaLnBrk="1" hangingPunct="1"/>
            <a:r>
              <a:rPr lang="en-GB" altLang="en-US" dirty="0">
                <a:ea typeface="新細明體" panose="02020500000000000000" pitchFamily="18" charset="-120"/>
              </a:rPr>
              <a:t>The basic unit in RDBMS</a:t>
            </a:r>
          </a:p>
          <a:p>
            <a:pPr eaLnBrk="1" hangingPunct="1"/>
            <a:r>
              <a:rPr lang="en-GB" altLang="en-US" dirty="0">
                <a:ea typeface="新細明體" panose="02020500000000000000" pitchFamily="18" charset="-120"/>
              </a:rPr>
              <a:t>Each transaction may contain several commands</a:t>
            </a:r>
          </a:p>
          <a:p>
            <a:pPr eaLnBrk="1" hangingPunct="1"/>
            <a:r>
              <a:rPr lang="en-GB" altLang="en-US" dirty="0">
                <a:ea typeface="新細明體" panose="02020500000000000000" pitchFamily="18" charset="-120"/>
              </a:rPr>
              <a:t>Example</a:t>
            </a:r>
          </a:p>
          <a:p>
            <a:pPr lvl="1" eaLnBrk="1" hangingPunct="1"/>
            <a:r>
              <a:rPr lang="en-GB" altLang="en-US" dirty="0">
                <a:ea typeface="新細明體" panose="02020500000000000000" pitchFamily="18" charset="-120"/>
              </a:rPr>
              <a:t>Transfer money from one bank account to another</a:t>
            </a:r>
          </a:p>
          <a:p>
            <a:pPr lvl="2" eaLnBrk="1" hangingPunct="1"/>
            <a:r>
              <a:rPr lang="en-GB" altLang="en-US" dirty="0">
                <a:ea typeface="新細明體" panose="02020500000000000000" pitchFamily="18" charset="-120"/>
              </a:rPr>
              <a:t>1. Deduct $5,000 from your account</a:t>
            </a:r>
          </a:p>
          <a:p>
            <a:pPr lvl="2" eaLnBrk="1" hangingPunct="1"/>
            <a:r>
              <a:rPr lang="en-GB" altLang="en-US" dirty="0">
                <a:ea typeface="新細明體" panose="02020500000000000000" pitchFamily="18" charset="-120"/>
              </a:rPr>
              <a:t>2. Add $5,000 to your friend’s account</a:t>
            </a:r>
          </a:p>
          <a:p>
            <a:pPr lvl="1"/>
            <a:r>
              <a:rPr lang="en-GB" altLang="en-US" dirty="0">
                <a:ea typeface="新細明體" panose="02020500000000000000" pitchFamily="18" charset="-120"/>
              </a:rPr>
              <a:t>Both actions 1 and 2 are done or none is</a:t>
            </a:r>
          </a:p>
          <a:p>
            <a:r>
              <a:rPr lang="en-GB" altLang="zh-TW" dirty="0"/>
              <a:t>Q: Is it hard for the computer to handle transactions?</a:t>
            </a:r>
          </a:p>
          <a:p>
            <a:pPr lvl="1"/>
            <a:r>
              <a:rPr lang="en-GB" altLang="en-US" dirty="0">
                <a:ea typeface="新細明體" panose="02020500000000000000" pitchFamily="18" charset="-120"/>
              </a:rPr>
              <a:t>Imagine what will happen when the computer hangs after step 1 but before step 2?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04A81-AED3-9DD1-C7B3-CA6FB530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7435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2D38C5B-A23D-43D1-A193-429D4E20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新細明體" panose="02020500000000000000" pitchFamily="18" charset="-120"/>
              </a:rPr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0673-8FBB-4B13-A65C-4168A595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GB" dirty="0"/>
              <a:t>Transaction structure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GB" dirty="0"/>
              <a:t>Once a transaction is </a:t>
            </a:r>
            <a:r>
              <a:rPr lang="en-GB" b="1" u="sng" dirty="0"/>
              <a:t>committed</a:t>
            </a:r>
            <a:r>
              <a:rPr lang="en-GB" dirty="0"/>
              <a:t>, DBMS ensures that the transaction is really done entirely in the system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GB" dirty="0"/>
              <a:t>Otherwise, the transaction should have no effect to the database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GB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GB" dirty="0"/>
              <a:t>Self-study [Transaction on MySQL]: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GB" dirty="0">
                <a:hlinkClick r:id="rId3"/>
              </a:rPr>
              <a:t>https://dev.mysql.com/doc/refman/8.4/en/commit.html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EA61A7-1748-4AA1-907C-D4E54B29F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10948"/>
              </p:ext>
            </p:extLst>
          </p:nvPr>
        </p:nvGraphicFramePr>
        <p:xfrm>
          <a:off x="1600200" y="2057400"/>
          <a:ext cx="2700338" cy="84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21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Transaction begins</a:t>
                      </a:r>
                    </a:p>
                  </a:txBody>
                  <a:tcPr marL="68581" marR="68581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10">
                <a:tc>
                  <a:txBody>
                    <a:bodyPr/>
                    <a:lstStyle/>
                    <a:p>
                      <a:r>
                        <a:rPr lang="en-GB" sz="1400" dirty="0"/>
                        <a:t>… (All the</a:t>
                      </a:r>
                      <a:r>
                        <a:rPr lang="en-GB" sz="1400" baseline="0" dirty="0"/>
                        <a:t> actions you need to do</a:t>
                      </a:r>
                      <a:r>
                        <a:rPr lang="en-GB" sz="1400" dirty="0"/>
                        <a:t>)</a:t>
                      </a:r>
                    </a:p>
                  </a:txBody>
                  <a:tcPr marL="68581" marR="68581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21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Commit</a:t>
                      </a:r>
                    </a:p>
                  </a:txBody>
                  <a:tcPr marL="68581" marR="68581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FE406-78A1-4CFA-B444-A45750E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8260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D9CB-4EC5-3B89-199E-081751D0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handling multiple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25F2-812B-0F47-57D9-08352AB61D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Scenario – concurrent execution</a:t>
            </a:r>
          </a:p>
          <a:p>
            <a:pPr lvl="1"/>
            <a:r>
              <a:rPr lang="en-US" dirty="0"/>
              <a:t>We have multiple ATMs accessing the central database simultaneously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9516-0D94-E365-9322-16C5986F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22</a:t>
            </a:fld>
            <a:endParaRPr lang="en-GB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3DDF4B-A3AD-ADC3-5A9A-B32F338D2A17}"/>
              </a:ext>
            </a:extLst>
          </p:cNvPr>
          <p:cNvSpPr/>
          <p:nvPr/>
        </p:nvSpPr>
        <p:spPr>
          <a:xfrm>
            <a:off x="1828800" y="5231524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A91C97-B12C-DB9A-2199-8A4A5240E377}"/>
              </a:ext>
            </a:extLst>
          </p:cNvPr>
          <p:cNvSpPr/>
          <p:nvPr/>
        </p:nvSpPr>
        <p:spPr>
          <a:xfrm>
            <a:off x="1828800" y="3715407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19E1B30-C8FE-3CEF-A620-61241C6C21ED}"/>
              </a:ext>
            </a:extLst>
          </p:cNvPr>
          <p:cNvSpPr/>
          <p:nvPr/>
        </p:nvSpPr>
        <p:spPr>
          <a:xfrm>
            <a:off x="5257800" y="4388069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C5550F-FD35-59E7-F63E-B2588531075F}"/>
              </a:ext>
            </a:extLst>
          </p:cNvPr>
          <p:cNvCxnSpPr/>
          <p:nvPr/>
        </p:nvCxnSpPr>
        <p:spPr>
          <a:xfrm>
            <a:off x="3048000" y="4096407"/>
            <a:ext cx="2133600" cy="1008993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E9DD8-ED40-1F8C-3FC9-AA1BC45E26B5}"/>
              </a:ext>
            </a:extLst>
          </p:cNvPr>
          <p:cNvCxnSpPr>
            <a:cxnSpLocks/>
          </p:cNvCxnSpPr>
          <p:nvPr/>
        </p:nvCxnSpPr>
        <p:spPr>
          <a:xfrm flipV="1">
            <a:off x="2929759" y="5334000"/>
            <a:ext cx="2251841" cy="371803"/>
          </a:xfrm>
          <a:prstGeom prst="straightConnector1">
            <a:avLst/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7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AF6-5668-4591-A657-C38E5D0D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concurrent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93D5-8147-4B27-A5D4-D14E75CB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your system does not support concurrent execution?</a:t>
            </a:r>
          </a:p>
          <a:p>
            <a:pPr lvl="1"/>
            <a:r>
              <a:rPr lang="en-US" dirty="0"/>
              <a:t>The computer works on one transaction only at a time</a:t>
            </a:r>
          </a:p>
          <a:p>
            <a:pPr lvl="1"/>
            <a:r>
              <a:rPr lang="en-US" dirty="0"/>
              <a:t>Everyone queues up for one ATM only</a:t>
            </a:r>
          </a:p>
          <a:p>
            <a:pPr lvl="2"/>
            <a:r>
              <a:rPr lang="en-US" dirty="0"/>
              <a:t>Not just the customers, but also the staff in the bank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Q: Is it difficult to handle concurrent transactions?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C6618-07B4-49ED-B867-E646214F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23</a:t>
            </a:fld>
            <a:endParaRPr lang="zh-HK" altLang="en-US"/>
          </a:p>
        </p:txBody>
      </p:sp>
      <p:pic>
        <p:nvPicPr>
          <p:cNvPr id="6" name="Picture 5" descr="A picture containing tree, standing&#10;&#10;Description automatically generated">
            <a:extLst>
              <a:ext uri="{FF2B5EF4-FFF2-40B4-BE49-F238E27FC236}">
                <a16:creationId xmlns:a16="http://schemas.microsoft.com/office/drawing/2014/main" id="{E25C2F15-9F2B-4732-957C-61DDE99CB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6386" y="3562045"/>
            <a:ext cx="7886701" cy="10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ATM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31AAF-6B71-F00B-C306-2AB8DA824676}"/>
              </a:ext>
            </a:extLst>
          </p:cNvPr>
          <p:cNvSpPr/>
          <p:nvPr/>
        </p:nvSpPr>
        <p:spPr>
          <a:xfrm>
            <a:off x="1447800" y="1905000"/>
            <a:ext cx="1371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= X+ 100</a:t>
            </a:r>
          </a:p>
          <a:p>
            <a:pPr algn="ctr"/>
            <a:r>
              <a:rPr lang="en-US" dirty="0"/>
              <a:t>Y = Y - 100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82A694-E005-B848-21B4-EFF78C34AED1}"/>
              </a:ext>
            </a:extLst>
          </p:cNvPr>
          <p:cNvSpPr/>
          <p:nvPr/>
        </p:nvSpPr>
        <p:spPr>
          <a:xfrm>
            <a:off x="683507" y="412776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9DD8A01-A042-C4B9-7F6D-FC0541F0C264}"/>
              </a:ext>
            </a:extLst>
          </p:cNvPr>
          <p:cNvSpPr/>
          <p:nvPr/>
        </p:nvSpPr>
        <p:spPr>
          <a:xfrm>
            <a:off x="2743200" y="2663003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076239EA-6C8F-8535-6D17-208A6542B517}"/>
              </a:ext>
            </a:extLst>
          </p:cNvPr>
          <p:cNvSpPr/>
          <p:nvPr/>
        </p:nvSpPr>
        <p:spPr>
          <a:xfrm>
            <a:off x="2492923" y="3170095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E07D84-6424-A58F-A6BF-99F9B077BD0F}"/>
              </a:ext>
            </a:extLst>
          </p:cNvPr>
          <p:cNvSpPr/>
          <p:nvPr/>
        </p:nvSpPr>
        <p:spPr>
          <a:xfrm>
            <a:off x="2758640" y="3620671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200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6B455B1-A1AB-46DB-2C85-3F7006F611FC}"/>
              </a:ext>
            </a:extLst>
          </p:cNvPr>
          <p:cNvSpPr/>
          <p:nvPr/>
        </p:nvSpPr>
        <p:spPr>
          <a:xfrm>
            <a:off x="2508363" y="4127763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342E553-1F5C-F2C0-546C-F6057EEF0B43}"/>
              </a:ext>
            </a:extLst>
          </p:cNvPr>
          <p:cNvSpPr/>
          <p:nvPr/>
        </p:nvSpPr>
        <p:spPr>
          <a:xfrm>
            <a:off x="2743200" y="4597049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79FD143B-4151-F761-7EF8-F32C303AB209}"/>
              </a:ext>
            </a:extLst>
          </p:cNvPr>
          <p:cNvSpPr/>
          <p:nvPr/>
        </p:nvSpPr>
        <p:spPr>
          <a:xfrm>
            <a:off x="2492923" y="5104141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40C463-C781-E21A-D402-949778080DC5}"/>
              </a:ext>
            </a:extLst>
          </p:cNvPr>
          <p:cNvSpPr/>
          <p:nvPr/>
        </p:nvSpPr>
        <p:spPr>
          <a:xfrm>
            <a:off x="2758640" y="5554717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0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54FEB9D-407B-1BA4-64B8-6FA5D6185E9E}"/>
              </a:ext>
            </a:extLst>
          </p:cNvPr>
          <p:cNvSpPr/>
          <p:nvPr/>
        </p:nvSpPr>
        <p:spPr>
          <a:xfrm>
            <a:off x="2508363" y="6061809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8666B-B0C0-10C5-F6EC-786B7ED1F3A2}"/>
              </a:ext>
            </a:extLst>
          </p:cNvPr>
          <p:cNvSpPr txBox="1"/>
          <p:nvPr/>
        </p:nvSpPr>
        <p:spPr>
          <a:xfrm>
            <a:off x="3581400" y="12954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Why do we need the “OK” response from the central database?</a:t>
            </a:r>
          </a:p>
          <a:p>
            <a:r>
              <a:rPr lang="en-US" dirty="0"/>
              <a:t>A: The network may drop a message. If we do not receive an OK for a long time, we will resend our message</a:t>
            </a:r>
          </a:p>
        </p:txBody>
      </p:sp>
    </p:spTree>
    <p:extLst>
      <p:ext uri="{BB962C8B-B14F-4D97-AF65-F5344CB8AC3E}">
        <p14:creationId xmlns:p14="http://schemas.microsoft.com/office/powerpoint/2010/main" val="37232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ATM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31AAF-6B71-F00B-C306-2AB8DA824676}"/>
              </a:ext>
            </a:extLst>
          </p:cNvPr>
          <p:cNvSpPr/>
          <p:nvPr/>
        </p:nvSpPr>
        <p:spPr>
          <a:xfrm>
            <a:off x="1447800" y="1905000"/>
            <a:ext cx="13716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 = Y + 100</a:t>
            </a:r>
          </a:p>
          <a:p>
            <a:pPr algn="ctr"/>
            <a:r>
              <a:rPr lang="en-US" dirty="0"/>
              <a:t>X = X - 100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382A694-E005-B848-21B4-EFF78C34AED1}"/>
              </a:ext>
            </a:extLst>
          </p:cNvPr>
          <p:cNvSpPr/>
          <p:nvPr/>
        </p:nvSpPr>
        <p:spPr>
          <a:xfrm>
            <a:off x="683507" y="4127763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9DD8A01-A042-C4B9-7F6D-FC0541F0C264}"/>
              </a:ext>
            </a:extLst>
          </p:cNvPr>
          <p:cNvSpPr/>
          <p:nvPr/>
        </p:nvSpPr>
        <p:spPr>
          <a:xfrm>
            <a:off x="2743200" y="2663003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076239EA-6C8F-8535-6D17-208A6542B517}"/>
              </a:ext>
            </a:extLst>
          </p:cNvPr>
          <p:cNvSpPr/>
          <p:nvPr/>
        </p:nvSpPr>
        <p:spPr>
          <a:xfrm>
            <a:off x="2492923" y="3170095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E07D84-6424-A58F-A6BF-99F9B077BD0F}"/>
              </a:ext>
            </a:extLst>
          </p:cNvPr>
          <p:cNvSpPr/>
          <p:nvPr/>
        </p:nvSpPr>
        <p:spPr>
          <a:xfrm>
            <a:off x="2758640" y="3620671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200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F6B455B1-A1AB-46DB-2C85-3F7006F611FC}"/>
              </a:ext>
            </a:extLst>
          </p:cNvPr>
          <p:cNvSpPr/>
          <p:nvPr/>
        </p:nvSpPr>
        <p:spPr>
          <a:xfrm>
            <a:off x="2508363" y="4127763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342E553-1F5C-F2C0-546C-F6057EEF0B43}"/>
              </a:ext>
            </a:extLst>
          </p:cNvPr>
          <p:cNvSpPr/>
          <p:nvPr/>
        </p:nvSpPr>
        <p:spPr>
          <a:xfrm>
            <a:off x="2743200" y="4597049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79FD143B-4151-F761-7EF8-F32C303AB209}"/>
              </a:ext>
            </a:extLst>
          </p:cNvPr>
          <p:cNvSpPr/>
          <p:nvPr/>
        </p:nvSpPr>
        <p:spPr>
          <a:xfrm>
            <a:off x="2492923" y="5104141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40C463-C781-E21A-D402-949778080DC5}"/>
              </a:ext>
            </a:extLst>
          </p:cNvPr>
          <p:cNvSpPr/>
          <p:nvPr/>
        </p:nvSpPr>
        <p:spPr>
          <a:xfrm>
            <a:off x="2758640" y="5554717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100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654FEB9D-407B-1BA4-64B8-6FA5D6185E9E}"/>
              </a:ext>
            </a:extLst>
          </p:cNvPr>
          <p:cNvSpPr/>
          <p:nvPr/>
        </p:nvSpPr>
        <p:spPr>
          <a:xfrm>
            <a:off x="2508363" y="6061809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9117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9DD8A01-A042-C4B9-7F6D-FC0541F0C264}"/>
              </a:ext>
            </a:extLst>
          </p:cNvPr>
          <p:cNvSpPr/>
          <p:nvPr/>
        </p:nvSpPr>
        <p:spPr>
          <a:xfrm>
            <a:off x="2743200" y="2256725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E07D84-6424-A58F-A6BF-99F9B077BD0F}"/>
              </a:ext>
            </a:extLst>
          </p:cNvPr>
          <p:cNvSpPr/>
          <p:nvPr/>
        </p:nvSpPr>
        <p:spPr>
          <a:xfrm>
            <a:off x="2725132" y="4199838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200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342E553-1F5C-F2C0-546C-F6057EEF0B43}"/>
              </a:ext>
            </a:extLst>
          </p:cNvPr>
          <p:cNvSpPr/>
          <p:nvPr/>
        </p:nvSpPr>
        <p:spPr>
          <a:xfrm>
            <a:off x="2725132" y="5215959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40C463-C781-E21A-D402-949778080DC5}"/>
              </a:ext>
            </a:extLst>
          </p:cNvPr>
          <p:cNvSpPr/>
          <p:nvPr/>
        </p:nvSpPr>
        <p:spPr>
          <a:xfrm>
            <a:off x="2725132" y="5692725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100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306149-E6BE-4A51-C46B-B02C1DD167BB}"/>
              </a:ext>
            </a:extLst>
          </p:cNvPr>
          <p:cNvSpPr/>
          <p:nvPr/>
        </p:nvSpPr>
        <p:spPr>
          <a:xfrm>
            <a:off x="2740572" y="2718473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407D578-4CBA-9E11-7F7A-102AEBE6A721}"/>
              </a:ext>
            </a:extLst>
          </p:cNvPr>
          <p:cNvSpPr/>
          <p:nvPr/>
        </p:nvSpPr>
        <p:spPr>
          <a:xfrm>
            <a:off x="2725132" y="3213261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200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3BE61F-E113-5E7F-03F7-9C8737FEB7E9}"/>
              </a:ext>
            </a:extLst>
          </p:cNvPr>
          <p:cNvSpPr/>
          <p:nvPr/>
        </p:nvSpPr>
        <p:spPr>
          <a:xfrm>
            <a:off x="2740572" y="3735720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B4A516A-3C19-8443-78DB-71826C84E416}"/>
              </a:ext>
            </a:extLst>
          </p:cNvPr>
          <p:cNvSpPr/>
          <p:nvPr/>
        </p:nvSpPr>
        <p:spPr>
          <a:xfrm>
            <a:off x="2740572" y="4703149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100</a:t>
            </a:r>
          </a:p>
          <a:p>
            <a:pPr algn="ctr"/>
            <a:r>
              <a:rPr lang="en-US" dirty="0"/>
              <a:t>Y: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</p:spTree>
    <p:extLst>
      <p:ext uri="{BB962C8B-B14F-4D97-AF65-F5344CB8AC3E}">
        <p14:creationId xmlns:p14="http://schemas.microsoft.com/office/powerpoint/2010/main" val="282747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9DD8A01-A042-C4B9-7F6D-FC0541F0C264}"/>
              </a:ext>
            </a:extLst>
          </p:cNvPr>
          <p:cNvSpPr/>
          <p:nvPr/>
        </p:nvSpPr>
        <p:spPr>
          <a:xfrm>
            <a:off x="2743200" y="2256725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306149-E6BE-4A51-C46B-B02C1DD167BB}"/>
              </a:ext>
            </a:extLst>
          </p:cNvPr>
          <p:cNvSpPr/>
          <p:nvPr/>
        </p:nvSpPr>
        <p:spPr>
          <a:xfrm>
            <a:off x="2740572" y="2718473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100</a:t>
            </a:r>
          </a:p>
          <a:p>
            <a:pPr algn="ctr"/>
            <a:r>
              <a:rPr lang="en-US" dirty="0"/>
              <a:t>Y: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9003808-9B1D-D1D7-6C46-3D0DA7244AAA}"/>
              </a:ext>
            </a:extLst>
          </p:cNvPr>
          <p:cNvSpPr/>
          <p:nvPr/>
        </p:nvSpPr>
        <p:spPr>
          <a:xfrm>
            <a:off x="2699843" y="3200461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79D52B32-62A3-2F58-728F-896B51AAA0AB}"/>
              </a:ext>
            </a:extLst>
          </p:cNvPr>
          <p:cNvSpPr/>
          <p:nvPr/>
        </p:nvSpPr>
        <p:spPr>
          <a:xfrm>
            <a:off x="2695902" y="3709362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62014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407D578-4CBA-9E11-7F7A-102AEBE6A721}"/>
              </a:ext>
            </a:extLst>
          </p:cNvPr>
          <p:cNvSpPr/>
          <p:nvPr/>
        </p:nvSpPr>
        <p:spPr>
          <a:xfrm>
            <a:off x="2725132" y="3213261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200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200</a:t>
            </a:r>
          </a:p>
          <a:p>
            <a:pPr algn="ctr"/>
            <a:r>
              <a:rPr lang="en-US" dirty="0"/>
              <a:t>Y: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E2D9F4B9-C7A0-E50B-8FAE-6A000D7EC7AC}"/>
              </a:ext>
            </a:extLst>
          </p:cNvPr>
          <p:cNvSpPr/>
          <p:nvPr/>
        </p:nvSpPr>
        <p:spPr>
          <a:xfrm>
            <a:off x="2717250" y="3733800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2169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3BE61F-E113-5E7F-03F7-9C8737FEB7E9}"/>
              </a:ext>
            </a:extLst>
          </p:cNvPr>
          <p:cNvSpPr/>
          <p:nvPr/>
        </p:nvSpPr>
        <p:spPr>
          <a:xfrm>
            <a:off x="2740572" y="3735720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200</a:t>
            </a:r>
          </a:p>
          <a:p>
            <a:pPr algn="ctr"/>
            <a:r>
              <a:rPr lang="en-US" dirty="0"/>
              <a:t>Y: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EDFAF42-57D0-A755-6ACC-2B51763924F4}"/>
              </a:ext>
            </a:extLst>
          </p:cNvPr>
          <p:cNvSpPr/>
          <p:nvPr/>
        </p:nvSpPr>
        <p:spPr>
          <a:xfrm>
            <a:off x="2732690" y="4200887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6948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BAF9-2597-D946-DAF7-0224CDDC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86CD-CA51-BDD8-A6D2-B20862C59A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tables to manage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3A19B-105A-88BB-B2B8-9CB48698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C17B60-1651-3375-D544-6DC697AA7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79144"/>
              </p:ext>
            </p:extLst>
          </p:nvPr>
        </p:nvGraphicFramePr>
        <p:xfrm>
          <a:off x="1447800" y="2464817"/>
          <a:ext cx="48958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Student ID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Major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101101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Amy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BBA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101103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Bob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CS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101106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Cathy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CS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677993-601B-C29E-72A1-B53BB74E2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6489"/>
              </p:ext>
            </p:extLst>
          </p:nvPr>
        </p:nvGraphicFramePr>
        <p:xfrm>
          <a:off x="5384625" y="4172137"/>
          <a:ext cx="354806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F3E6A0-83EB-0E90-50AF-3F0139DF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54722"/>
              </p:ext>
            </p:extLst>
          </p:nvPr>
        </p:nvGraphicFramePr>
        <p:xfrm>
          <a:off x="72620" y="4121019"/>
          <a:ext cx="51117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Module Code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Module Name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COM2103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Database Design and Management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COM2006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Database</a:t>
                      </a:r>
                      <a:r>
                        <a:rPr lang="en-GB" sz="1800" baseline="0" dirty="0"/>
                        <a:t> Management Systems</a:t>
                      </a:r>
                      <a:endParaRPr lang="en-GB" sz="1800" dirty="0"/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字方塊 1">
            <a:extLst>
              <a:ext uri="{FF2B5EF4-FFF2-40B4-BE49-F238E27FC236}">
                <a16:creationId xmlns:a16="http://schemas.microsoft.com/office/drawing/2014/main" id="{4C6F84F0-D474-98D3-D824-27EF52178A9A}"/>
              </a:ext>
            </a:extLst>
          </p:cNvPr>
          <p:cNvSpPr txBox="1"/>
          <p:nvPr/>
        </p:nvSpPr>
        <p:spPr>
          <a:xfrm>
            <a:off x="6493624" y="1916516"/>
            <a:ext cx="26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Table is called “relation”</a:t>
            </a:r>
            <a:endParaRPr lang="zh-HK" altLang="en-US" dirty="0"/>
          </a:p>
        </p:txBody>
      </p:sp>
      <p:cxnSp>
        <p:nvCxnSpPr>
          <p:cNvPr id="9" name="直線單箭頭接點 3">
            <a:extLst>
              <a:ext uri="{FF2B5EF4-FFF2-40B4-BE49-F238E27FC236}">
                <a16:creationId xmlns:a16="http://schemas.microsoft.com/office/drawing/2014/main" id="{D7B783DF-7676-9FBF-5B1F-6409ABCEFCBF}"/>
              </a:ext>
            </a:extLst>
          </p:cNvPr>
          <p:cNvCxnSpPr/>
          <p:nvPr/>
        </p:nvCxnSpPr>
        <p:spPr>
          <a:xfrm flipH="1">
            <a:off x="6393547" y="2295232"/>
            <a:ext cx="765110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82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E07D84-6424-A58F-A6BF-99F9B077BD0F}"/>
              </a:ext>
            </a:extLst>
          </p:cNvPr>
          <p:cNvSpPr/>
          <p:nvPr/>
        </p:nvSpPr>
        <p:spPr>
          <a:xfrm>
            <a:off x="2725132" y="4199838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200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200</a:t>
            </a:r>
          </a:p>
          <a:p>
            <a:pPr algn="ctr"/>
            <a:r>
              <a:rPr lang="en-US" dirty="0"/>
              <a:t>Y: 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55445733-0D74-7718-AAC6-5C2B97802694}"/>
              </a:ext>
            </a:extLst>
          </p:cNvPr>
          <p:cNvSpPr/>
          <p:nvPr/>
        </p:nvSpPr>
        <p:spPr>
          <a:xfrm>
            <a:off x="2689658" y="4703441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294885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B4A516A-3C19-8443-78DB-71826C84E416}"/>
              </a:ext>
            </a:extLst>
          </p:cNvPr>
          <p:cNvSpPr/>
          <p:nvPr/>
        </p:nvSpPr>
        <p:spPr>
          <a:xfrm>
            <a:off x="2740572" y="4703149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200</a:t>
            </a:r>
          </a:p>
          <a:p>
            <a:pPr algn="ctr"/>
            <a:r>
              <a:rPr lang="en-US" dirty="0"/>
              <a:t>Y: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6C22ED58-3E6E-DBA0-4F6D-951EACC843BA}"/>
              </a:ext>
            </a:extLst>
          </p:cNvPr>
          <p:cNvSpPr/>
          <p:nvPr/>
        </p:nvSpPr>
        <p:spPr>
          <a:xfrm>
            <a:off x="2740573" y="5193430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0563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32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342E553-1F5C-F2C0-546C-F6057EEF0B43}"/>
              </a:ext>
            </a:extLst>
          </p:cNvPr>
          <p:cNvSpPr/>
          <p:nvPr/>
        </p:nvSpPr>
        <p:spPr>
          <a:xfrm>
            <a:off x="2725132" y="5215959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200</a:t>
            </a:r>
          </a:p>
          <a:p>
            <a:pPr algn="ctr"/>
            <a:r>
              <a:rPr lang="en-US" dirty="0"/>
              <a:t>Y: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F9FF6D3-97F2-C118-96F0-FC0490802516}"/>
              </a:ext>
            </a:extLst>
          </p:cNvPr>
          <p:cNvSpPr/>
          <p:nvPr/>
        </p:nvSpPr>
        <p:spPr>
          <a:xfrm>
            <a:off x="2717250" y="5697906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129539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will happen?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33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40C463-C781-E21A-D402-949778080DC5}"/>
              </a:ext>
            </a:extLst>
          </p:cNvPr>
          <p:cNvSpPr/>
          <p:nvPr/>
        </p:nvSpPr>
        <p:spPr>
          <a:xfrm>
            <a:off x="2725132" y="5692725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100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100</a:t>
            </a:r>
          </a:p>
          <a:p>
            <a:pPr algn="ctr"/>
            <a:r>
              <a:rPr lang="en-US" dirty="0"/>
              <a:t>Y: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4B799003-C2F0-1AFD-5159-0FC2FDC47D75}"/>
              </a:ext>
            </a:extLst>
          </p:cNvPr>
          <p:cNvSpPr/>
          <p:nvPr/>
        </p:nvSpPr>
        <p:spPr>
          <a:xfrm>
            <a:off x="2717250" y="6188021"/>
            <a:ext cx="3665482" cy="46108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9972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D8C-FE2B-8D51-454C-BEAD94E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view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7AA4-4D1E-CCF1-AF3F-BA2771283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Something wrong?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EA1E8-1059-51C0-3284-E78F7EF3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34</a:t>
            </a:fld>
            <a:endParaRPr lang="en-GB" alt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7EDA0AF-DB6B-F26B-1E56-C8F764275BEA}"/>
              </a:ext>
            </a:extLst>
          </p:cNvPr>
          <p:cNvSpPr/>
          <p:nvPr/>
        </p:nvSpPr>
        <p:spPr>
          <a:xfrm>
            <a:off x="7045874" y="3651031"/>
            <a:ext cx="1676400" cy="160020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database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9DD8A01-A042-C4B9-7F6D-FC0541F0C264}"/>
              </a:ext>
            </a:extLst>
          </p:cNvPr>
          <p:cNvSpPr/>
          <p:nvPr/>
        </p:nvSpPr>
        <p:spPr>
          <a:xfrm>
            <a:off x="2743200" y="2256725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EE07D84-6424-A58F-A6BF-99F9B077BD0F}"/>
              </a:ext>
            </a:extLst>
          </p:cNvPr>
          <p:cNvSpPr/>
          <p:nvPr/>
        </p:nvSpPr>
        <p:spPr>
          <a:xfrm>
            <a:off x="2725132" y="4199838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200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342E553-1F5C-F2C0-546C-F6057EEF0B43}"/>
              </a:ext>
            </a:extLst>
          </p:cNvPr>
          <p:cNvSpPr/>
          <p:nvPr/>
        </p:nvSpPr>
        <p:spPr>
          <a:xfrm>
            <a:off x="2725132" y="5215959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040C463-C781-E21A-D402-949778080DC5}"/>
              </a:ext>
            </a:extLst>
          </p:cNvPr>
          <p:cNvSpPr/>
          <p:nvPr/>
        </p:nvSpPr>
        <p:spPr>
          <a:xfrm>
            <a:off x="2725132" y="5692725"/>
            <a:ext cx="3657600" cy="52545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100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2306149-E6BE-4A51-C46B-B02C1DD167BB}"/>
              </a:ext>
            </a:extLst>
          </p:cNvPr>
          <p:cNvSpPr/>
          <p:nvPr/>
        </p:nvSpPr>
        <p:spPr>
          <a:xfrm>
            <a:off x="2740572" y="2718473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X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407D578-4CBA-9E11-7F7A-102AEBE6A721}"/>
              </a:ext>
            </a:extLst>
          </p:cNvPr>
          <p:cNvSpPr/>
          <p:nvPr/>
        </p:nvSpPr>
        <p:spPr>
          <a:xfrm>
            <a:off x="2725132" y="3213261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X to 200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33BE61F-E113-5E7F-03F7-9C8737FEB7E9}"/>
              </a:ext>
            </a:extLst>
          </p:cNvPr>
          <p:cNvSpPr/>
          <p:nvPr/>
        </p:nvSpPr>
        <p:spPr>
          <a:xfrm>
            <a:off x="2740572" y="3735720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need 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2B4A516A-3C19-8443-78DB-71826C84E416}"/>
              </a:ext>
            </a:extLst>
          </p:cNvPr>
          <p:cNvSpPr/>
          <p:nvPr/>
        </p:nvSpPr>
        <p:spPr>
          <a:xfrm>
            <a:off x="2740572" y="4703149"/>
            <a:ext cx="3657600" cy="5254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Y to 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8D7AE4-B2ED-27A0-6196-0F7E841D3211}"/>
              </a:ext>
            </a:extLst>
          </p:cNvPr>
          <p:cNvSpPr/>
          <p:nvPr/>
        </p:nvSpPr>
        <p:spPr>
          <a:xfrm>
            <a:off x="685800" y="4431430"/>
            <a:ext cx="9906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3F3D095-A223-7E3E-742E-A313852FF332}"/>
              </a:ext>
            </a:extLst>
          </p:cNvPr>
          <p:cNvSpPr/>
          <p:nvPr/>
        </p:nvSpPr>
        <p:spPr>
          <a:xfrm>
            <a:off x="685800" y="2915313"/>
            <a:ext cx="990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5C01B8-25F4-A76E-9F85-7AFBFBCDA748}"/>
              </a:ext>
            </a:extLst>
          </p:cNvPr>
          <p:cNvSpPr/>
          <p:nvPr/>
        </p:nvSpPr>
        <p:spPr>
          <a:xfrm>
            <a:off x="7391400" y="2248477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100</a:t>
            </a:r>
          </a:p>
          <a:p>
            <a:pPr algn="ctr"/>
            <a:r>
              <a:rPr lang="en-US" dirty="0"/>
              <a:t>Y: 100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4BE4D-B516-7598-FE42-DE46787AF478}"/>
              </a:ext>
            </a:extLst>
          </p:cNvPr>
          <p:cNvSpPr/>
          <p:nvPr/>
        </p:nvSpPr>
        <p:spPr>
          <a:xfrm>
            <a:off x="7366438" y="5752629"/>
            <a:ext cx="1066800" cy="732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X: 100</a:t>
            </a:r>
          </a:p>
          <a:p>
            <a:pPr algn="ctr"/>
            <a:r>
              <a:rPr lang="en-US" dirty="0"/>
              <a:t>Y: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8AAB8-CD2F-51DA-54BE-9326D396FC9A}"/>
              </a:ext>
            </a:extLst>
          </p:cNvPr>
          <p:cNvSpPr txBox="1"/>
          <p:nvPr/>
        </p:nvSpPr>
        <p:spPr>
          <a:xfrm>
            <a:off x="7028137" y="174707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values: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F964F3-F7B5-7D64-2397-1E944336D71F}"/>
              </a:ext>
            </a:extLst>
          </p:cNvPr>
          <p:cNvSpPr txBox="1"/>
          <p:nvPr/>
        </p:nvSpPr>
        <p:spPr>
          <a:xfrm>
            <a:off x="6989379" y="53505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values:</a:t>
            </a:r>
          </a:p>
        </p:txBody>
      </p:sp>
    </p:spTree>
    <p:extLst>
      <p:ext uri="{BB962C8B-B14F-4D97-AF65-F5344CB8AC3E}">
        <p14:creationId xmlns:p14="http://schemas.microsoft.com/office/powerpoint/2010/main" val="1961022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C1DB-9F98-4D76-9FE3-0AB9EBDC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for transaction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58D1-1942-4286-B941-4AA432D1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actions in the program are related to DBMS</a:t>
            </a:r>
          </a:p>
          <a:p>
            <a:r>
              <a:rPr lang="en-US" dirty="0"/>
              <a:t>We use the following model to simplify the discussions</a:t>
            </a:r>
          </a:p>
          <a:p>
            <a:pPr lvl="1"/>
            <a:r>
              <a:rPr lang="en-US" dirty="0"/>
              <a:t>Each value in the database is denoted by a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We consider only read and write actions</a:t>
            </a:r>
          </a:p>
          <a:p>
            <a:pPr lvl="2"/>
            <a:r>
              <a:rPr lang="en-US" dirty="0"/>
              <a:t>Each read/write action is done on one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355C-7213-4A91-978C-5C8D484B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35</a:t>
            </a:fld>
            <a:endParaRPr lang="zh-HK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FCF718-A070-47F3-8B0F-24FEC2D01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52262"/>
              </p:ext>
            </p:extLst>
          </p:nvPr>
        </p:nvGraphicFramePr>
        <p:xfrm>
          <a:off x="1543878" y="2895600"/>
          <a:ext cx="1398105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860311772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405418102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205191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995136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38877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BFA280-B1C8-4E91-926B-B0EE837BA17B}"/>
              </a:ext>
            </a:extLst>
          </p:cNvPr>
          <p:cNvCxnSpPr/>
          <p:nvPr/>
        </p:nvCxnSpPr>
        <p:spPr>
          <a:xfrm flipH="1">
            <a:off x="2632294" y="3312795"/>
            <a:ext cx="98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69724C-9C70-4C2B-99AE-66F4D83A081D}"/>
              </a:ext>
            </a:extLst>
          </p:cNvPr>
          <p:cNvSpPr txBox="1"/>
          <p:nvPr/>
        </p:nvSpPr>
        <p:spPr>
          <a:xfrm>
            <a:off x="3651054" y="3152282"/>
            <a:ext cx="5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5F0E9-20E9-4071-8333-167CF7EBC213}"/>
              </a:ext>
            </a:extLst>
          </p:cNvPr>
          <p:cNvSpPr txBox="1"/>
          <p:nvPr/>
        </p:nvSpPr>
        <p:spPr>
          <a:xfrm>
            <a:off x="3651054" y="3431741"/>
            <a:ext cx="54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AAD35-4BB0-4C4D-8457-601B7F9952EA}"/>
              </a:ext>
            </a:extLst>
          </p:cNvPr>
          <p:cNvCxnSpPr/>
          <p:nvPr/>
        </p:nvCxnSpPr>
        <p:spPr>
          <a:xfrm flipH="1">
            <a:off x="2632294" y="3583040"/>
            <a:ext cx="98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3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980-7DFC-4A8A-8466-8ED6050B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a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FD84-6CAA-4C45-9E52-8DD64F64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36</a:t>
            </a:fld>
            <a:endParaRPr lang="zh-HK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BFE9DDA-3BD8-4AD1-BD52-27E9FC28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852" y="2734270"/>
            <a:ext cx="1774238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ATM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= X + 100</a:t>
            </a:r>
            <a:endParaRPr lang="en-GB" altLang="en-US" sz="13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Y = Y - 100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FB46AED-D03B-41D3-AC1F-6F9358C9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851" y="4023003"/>
            <a:ext cx="1774237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ATM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Y </a:t>
            </a:r>
            <a:r>
              <a:rPr lang="en-US" altLang="zh-TW" sz="1350" dirty="0">
                <a:latin typeface="Arial" panose="020B0604020202020204" pitchFamily="34" charset="0"/>
              </a:rPr>
              <a:t>= Y + 100</a:t>
            </a:r>
            <a:endParaRPr lang="en-GB" altLang="en-US" sz="13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= X - 100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539907C-5C27-4444-A11D-5DE2A9830BD0}"/>
              </a:ext>
            </a:extLst>
          </p:cNvPr>
          <p:cNvSpPr/>
          <p:nvPr/>
        </p:nvSpPr>
        <p:spPr>
          <a:xfrm>
            <a:off x="2981370" y="2961772"/>
            <a:ext cx="944218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EEE88E-D303-4152-B20C-59258ECE7C20}"/>
              </a:ext>
            </a:extLst>
          </p:cNvPr>
          <p:cNvSpPr/>
          <p:nvPr/>
        </p:nvSpPr>
        <p:spPr>
          <a:xfrm>
            <a:off x="2981370" y="4275586"/>
            <a:ext cx="944218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75E972B-66AC-453C-B13F-9257B53C3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02" y="2303900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ATM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BC566DA-2BDE-442E-BAD5-D6B90158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71" y="3898063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ATM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487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7D00-0EFA-4702-AA76-FD17E571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by a correct result?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19FF-0CCA-4851-94F6-26910A01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263504"/>
          </a:xfrm>
        </p:spPr>
        <p:txBody>
          <a:bodyPr/>
          <a:lstStyle/>
          <a:p>
            <a:r>
              <a:rPr lang="en-US" dirty="0"/>
              <a:t>What is the correct result if the two transactions are run concurrently?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8AE73-EAE0-45AE-BEED-58BB13DC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37</a:t>
            </a:fld>
            <a:endParaRPr lang="zh-HK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85FF76A-9A1C-408C-8C88-29A642A63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948" y="3025620"/>
            <a:ext cx="1650002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increases by 1%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E160DA7-CF5F-4F38-B85C-25E7E88D1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947" y="4339434"/>
            <a:ext cx="1759334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decreases by </a:t>
            </a:r>
            <a:r>
              <a:rPr lang="en-GB" altLang="zh-TW" sz="1350" dirty="0">
                <a:latin typeface="Arial" panose="020B0604020202020204" pitchFamily="34" charset="0"/>
              </a:rPr>
              <a:t>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3085-BB99-4EF4-9092-836782482A67}"/>
              </a:ext>
            </a:extLst>
          </p:cNvPr>
          <p:cNvSpPr txBox="1"/>
          <p:nvPr/>
        </p:nvSpPr>
        <p:spPr>
          <a:xfrm>
            <a:off x="4807947" y="3752886"/>
            <a:ext cx="21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bank gives you interest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22054-137C-4A3A-A66C-1106FD91166D}"/>
              </a:ext>
            </a:extLst>
          </p:cNvPr>
          <p:cNvSpPr txBox="1"/>
          <p:nvPr/>
        </p:nvSpPr>
        <p:spPr>
          <a:xfrm>
            <a:off x="4807947" y="5071554"/>
            <a:ext cx="21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Withdraw money from ATM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9C5ADE-1746-458B-8538-C912F7F63E41}"/>
              </a:ext>
            </a:extLst>
          </p:cNvPr>
          <p:cNvGraphicFramePr>
            <a:graphicFrameLocks noGrp="1"/>
          </p:cNvGraphicFramePr>
          <p:nvPr/>
        </p:nvGraphicFramePr>
        <p:xfrm>
          <a:off x="1139492" y="3371869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C6F318-6515-4630-8147-46579C52BB13}"/>
              </a:ext>
            </a:extLst>
          </p:cNvPr>
          <p:cNvSpPr txBox="1"/>
          <p:nvPr/>
        </p:nvSpPr>
        <p:spPr>
          <a:xfrm>
            <a:off x="1169300" y="3950492"/>
            <a:ext cx="139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database</a:t>
            </a:r>
          </a:p>
        </p:txBody>
      </p:sp>
    </p:spTree>
    <p:extLst>
      <p:ext uri="{BB962C8B-B14F-4D97-AF65-F5344CB8AC3E}">
        <p14:creationId xmlns:p14="http://schemas.microsoft.com/office/powerpoint/2010/main" val="3398124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4729-A7D0-4755-8AE8-87D74D1F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execution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7B74-AEEB-47A4-9801-571B0D30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each transaction is itself correct, i.e., it brings the database from a consistent state to another consistent state</a:t>
            </a:r>
          </a:p>
          <a:p>
            <a:r>
              <a:rPr lang="en-US" dirty="0"/>
              <a:t>Serial execution:</a:t>
            </a:r>
          </a:p>
          <a:p>
            <a:pPr lvl="1"/>
            <a:r>
              <a:rPr lang="en-US" dirty="0"/>
              <a:t>The transactions are executed one by one</a:t>
            </a:r>
          </a:p>
          <a:p>
            <a:pPr lvl="1"/>
            <a:r>
              <a:rPr lang="en-US" u="sng" dirty="0">
                <a:solidFill>
                  <a:srgbClr val="FF0000"/>
                </a:solidFill>
              </a:rPr>
              <a:t>Serial execution is correct</a:t>
            </a:r>
          </a:p>
          <a:p>
            <a:pPr lvl="1"/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possible serial executions in the scenario giving </a:t>
            </a:r>
            <a:r>
              <a:rPr lang="en-US" dirty="0">
                <a:solidFill>
                  <a:srgbClr val="FF0000"/>
                </a:solidFill>
              </a:rPr>
              <a:t>different results</a:t>
            </a:r>
          </a:p>
          <a:p>
            <a:pPr lvl="1"/>
            <a:r>
              <a:rPr lang="en-US" dirty="0"/>
              <a:t>They are both deemed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B764D-4C10-4DB7-A820-A913E198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38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424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944-508A-4617-AA6C-F5A5641F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serial execution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4A57-24EA-4684-9C9E-BD679D98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39</a:t>
            </a:fld>
            <a:endParaRPr lang="zh-HK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DC87F8-88ED-4AD4-A6E2-EFD38DDE6124}"/>
              </a:ext>
            </a:extLst>
          </p:cNvPr>
          <p:cNvGraphicFramePr>
            <a:graphicFrameLocks noGrp="1"/>
          </p:cNvGraphicFramePr>
          <p:nvPr/>
        </p:nvGraphicFramePr>
        <p:xfrm>
          <a:off x="195275" y="2872740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2E0D1A-9328-4621-B7E3-CCE4385E5B17}"/>
              </a:ext>
            </a:extLst>
          </p:cNvPr>
          <p:cNvSpPr txBox="1"/>
          <p:nvPr/>
        </p:nvSpPr>
        <p:spPr>
          <a:xfrm>
            <a:off x="225083" y="3451363"/>
            <a:ext cx="139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database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D5647BB-6F1F-4644-8113-2EB20E1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189" y="3705573"/>
            <a:ext cx="1650002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increases by 1%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05B915-6C76-4257-894B-DD94576287E6}"/>
              </a:ext>
            </a:extLst>
          </p:cNvPr>
          <p:cNvGraphicFramePr>
            <a:graphicFrameLocks noGrp="1"/>
          </p:cNvGraphicFramePr>
          <p:nvPr/>
        </p:nvGraphicFramePr>
        <p:xfrm>
          <a:off x="3691368" y="2892950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F82F03-3B84-4D4A-AF80-41EAB97AF06A}"/>
              </a:ext>
            </a:extLst>
          </p:cNvPr>
          <p:cNvGraphicFramePr>
            <a:graphicFrameLocks noGrp="1"/>
          </p:cNvGraphicFramePr>
          <p:nvPr/>
        </p:nvGraphicFramePr>
        <p:xfrm>
          <a:off x="7346479" y="2872740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46BE7672-89CB-43CD-AD2A-7AA76178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660" y="3705573"/>
            <a:ext cx="1759334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decreases by </a:t>
            </a:r>
            <a:r>
              <a:rPr lang="en-GB" altLang="zh-TW" sz="1350" dirty="0">
                <a:latin typeface="Arial" panose="020B0604020202020204" pitchFamily="34" charset="0"/>
              </a:rPr>
              <a:t>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A428E-EC0B-4F79-93C9-1928CFE4B700}"/>
              </a:ext>
            </a:extLst>
          </p:cNvPr>
          <p:cNvSpPr/>
          <p:nvPr/>
        </p:nvSpPr>
        <p:spPr>
          <a:xfrm>
            <a:off x="1777664" y="2973539"/>
            <a:ext cx="1684470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1F3448-AE9F-40DA-AEBD-4683F21FB8FE}"/>
              </a:ext>
            </a:extLst>
          </p:cNvPr>
          <p:cNvSpPr/>
          <p:nvPr/>
        </p:nvSpPr>
        <p:spPr>
          <a:xfrm>
            <a:off x="5247033" y="2973539"/>
            <a:ext cx="1910618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50046-8C8C-4EA6-807D-58A126CA08B4}"/>
              </a:ext>
            </a:extLst>
          </p:cNvPr>
          <p:cNvSpPr txBox="1"/>
          <p:nvPr/>
        </p:nvSpPr>
        <p:spPr>
          <a:xfrm>
            <a:off x="7643191" y="4644059"/>
            <a:ext cx="1202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a correct result.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029817-2D2D-4019-A813-ABC6AE2160C3}"/>
              </a:ext>
            </a:extLst>
          </p:cNvPr>
          <p:cNvCxnSpPr/>
          <p:nvPr/>
        </p:nvCxnSpPr>
        <p:spPr>
          <a:xfrm flipV="1">
            <a:off x="8152189" y="3457432"/>
            <a:ext cx="0" cy="118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B1E9-E226-F385-C9CF-80035DD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4870-C8C8-4F6D-297E-D7793519D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Q: What are the names of students who get A in the module “</a:t>
            </a:r>
            <a:r>
              <a:rPr lang="en-GB" dirty="0"/>
              <a:t>Database Design and Management”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4A8A1-E405-EFCB-2186-29F09FFB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665AF34-011D-8653-7A9A-303DD9A7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04618"/>
              </p:ext>
            </p:extLst>
          </p:nvPr>
        </p:nvGraphicFramePr>
        <p:xfrm>
          <a:off x="1447800" y="2464817"/>
          <a:ext cx="48958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Student ID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Name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Major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101101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Amy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BBA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101103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Bob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CS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GB" sz="1800" dirty="0"/>
                        <a:t>101106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Cathy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CS</a:t>
                      </a:r>
                    </a:p>
                  </a:txBody>
                  <a:tcPr marL="91427" marR="9142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BA9FAA9-012C-1880-ED93-37CF56F7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56768"/>
              </p:ext>
            </p:extLst>
          </p:nvPr>
        </p:nvGraphicFramePr>
        <p:xfrm>
          <a:off x="5384625" y="4172137"/>
          <a:ext cx="354806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A34E094-BC7E-05B3-A98E-5E63DEC7A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9647"/>
              </p:ext>
            </p:extLst>
          </p:nvPr>
        </p:nvGraphicFramePr>
        <p:xfrm>
          <a:off x="72620" y="4121019"/>
          <a:ext cx="511175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Module Code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Module Name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COM2103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Database Design and Management</a:t>
                      </a:r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GB" sz="1800" dirty="0"/>
                        <a:t>COM2006</a:t>
                      </a:r>
                    </a:p>
                  </a:txBody>
                  <a:tcPr marL="91425" marR="91425" marT="45733" marB="45733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Database</a:t>
                      </a:r>
                      <a:r>
                        <a:rPr lang="en-GB" sz="1800" baseline="0" dirty="0"/>
                        <a:t> Management Systems</a:t>
                      </a:r>
                      <a:endParaRPr lang="en-GB" sz="1800" dirty="0"/>
                    </a:p>
                  </a:txBody>
                  <a:tcPr marL="91425" marR="9142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89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944-508A-4617-AA6C-F5A5641F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serial execution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4A57-24EA-4684-9C9E-BD679D98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40</a:t>
            </a:fld>
            <a:endParaRPr lang="zh-HK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DC87F8-88ED-4AD4-A6E2-EFD38DDE6124}"/>
              </a:ext>
            </a:extLst>
          </p:cNvPr>
          <p:cNvGraphicFramePr>
            <a:graphicFrameLocks noGrp="1"/>
          </p:cNvGraphicFramePr>
          <p:nvPr/>
        </p:nvGraphicFramePr>
        <p:xfrm>
          <a:off x="195275" y="2872740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2E0D1A-9328-4621-B7E3-CCE4385E5B17}"/>
              </a:ext>
            </a:extLst>
          </p:cNvPr>
          <p:cNvSpPr txBox="1"/>
          <p:nvPr/>
        </p:nvSpPr>
        <p:spPr>
          <a:xfrm>
            <a:off x="225083" y="3451363"/>
            <a:ext cx="139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database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D5647BB-6F1F-4644-8113-2EB20E1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892" y="3704496"/>
            <a:ext cx="1650002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increases by 1%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05B915-6C76-4257-894B-DD94576287E6}"/>
              </a:ext>
            </a:extLst>
          </p:cNvPr>
          <p:cNvGraphicFramePr>
            <a:graphicFrameLocks noGrp="1"/>
          </p:cNvGraphicFramePr>
          <p:nvPr/>
        </p:nvGraphicFramePr>
        <p:xfrm>
          <a:off x="3691368" y="2892950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F82F03-3B84-4D4A-AF80-41EAB97AF06A}"/>
              </a:ext>
            </a:extLst>
          </p:cNvPr>
          <p:cNvGraphicFramePr>
            <a:graphicFrameLocks noGrp="1"/>
          </p:cNvGraphicFramePr>
          <p:nvPr/>
        </p:nvGraphicFramePr>
        <p:xfrm>
          <a:off x="7346479" y="2872740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46BE7672-89CB-43CD-AD2A-7AA76178F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611" y="3704496"/>
            <a:ext cx="1759334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decreases by </a:t>
            </a:r>
            <a:r>
              <a:rPr lang="en-GB" altLang="zh-TW" sz="1350" dirty="0">
                <a:latin typeface="Arial" panose="020B0604020202020204" pitchFamily="34" charset="0"/>
              </a:rPr>
              <a:t>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6A428E-EC0B-4F79-93C9-1928CFE4B700}"/>
              </a:ext>
            </a:extLst>
          </p:cNvPr>
          <p:cNvSpPr/>
          <p:nvPr/>
        </p:nvSpPr>
        <p:spPr>
          <a:xfrm>
            <a:off x="1777664" y="2973539"/>
            <a:ext cx="1684470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1F3448-AE9F-40DA-AEBD-4683F21FB8FE}"/>
              </a:ext>
            </a:extLst>
          </p:cNvPr>
          <p:cNvSpPr/>
          <p:nvPr/>
        </p:nvSpPr>
        <p:spPr>
          <a:xfrm>
            <a:off x="5247033" y="2973539"/>
            <a:ext cx="1910618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850046-8C8C-4EA6-807D-58A126CA08B4}"/>
              </a:ext>
            </a:extLst>
          </p:cNvPr>
          <p:cNvSpPr txBox="1"/>
          <p:nvPr/>
        </p:nvSpPr>
        <p:spPr>
          <a:xfrm>
            <a:off x="7643191" y="4644059"/>
            <a:ext cx="1202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is also a correct result.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029817-2D2D-4019-A813-ABC6AE2160C3}"/>
              </a:ext>
            </a:extLst>
          </p:cNvPr>
          <p:cNvCxnSpPr/>
          <p:nvPr/>
        </p:nvCxnSpPr>
        <p:spPr>
          <a:xfrm flipV="1">
            <a:off x="8152189" y="3457432"/>
            <a:ext cx="0" cy="1186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367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5521-973D-4941-9B1E-96C539BB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3971-6953-40BE-80D7-BF1C7580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AA04-D3E1-4E00-AA49-CD12974D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41</a:t>
            </a:fld>
            <a:endParaRPr lang="zh-HK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8DC0AE-A66D-43E7-A906-34FF5B6AAAB0}"/>
              </a:ext>
            </a:extLst>
          </p:cNvPr>
          <p:cNvGraphicFramePr>
            <a:graphicFrameLocks noGrp="1"/>
          </p:cNvGraphicFramePr>
          <p:nvPr/>
        </p:nvGraphicFramePr>
        <p:xfrm>
          <a:off x="175397" y="2685309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EADEF73-49DA-4441-B7F7-67B74CD2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998" y="1992812"/>
            <a:ext cx="1650002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increases by 1%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3832A76-9EAA-4AB7-B27F-B87F5DE6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348" y="1913558"/>
            <a:ext cx="1759334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decreases by </a:t>
            </a:r>
            <a:r>
              <a:rPr lang="en-GB" altLang="zh-TW" sz="1350" dirty="0">
                <a:latin typeface="Arial" panose="020B0604020202020204" pitchFamily="34" charset="0"/>
              </a:rPr>
              <a:t>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93942-6F64-490F-BE85-30B40917B0D8}"/>
              </a:ext>
            </a:extLst>
          </p:cNvPr>
          <p:cNvSpPr txBox="1"/>
          <p:nvPr/>
        </p:nvSpPr>
        <p:spPr>
          <a:xfrm>
            <a:off x="2087217" y="3484580"/>
            <a:ext cx="10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094E1-25DF-4917-9FBB-353004E334DF}"/>
              </a:ext>
            </a:extLst>
          </p:cNvPr>
          <p:cNvSpPr txBox="1"/>
          <p:nvPr/>
        </p:nvSpPr>
        <p:spPr>
          <a:xfrm>
            <a:off x="2087217" y="4252452"/>
            <a:ext cx="10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Write(x)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D0EAC-7669-417F-B63B-8718E2D2E6EC}"/>
              </a:ext>
            </a:extLst>
          </p:cNvPr>
          <p:cNvSpPr txBox="1"/>
          <p:nvPr/>
        </p:nvSpPr>
        <p:spPr>
          <a:xfrm>
            <a:off x="6942483" y="3930332"/>
            <a:ext cx="105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Read(x)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E575D-9398-4763-9B27-3807703C27B9}"/>
              </a:ext>
            </a:extLst>
          </p:cNvPr>
          <p:cNvSpPr txBox="1"/>
          <p:nvPr/>
        </p:nvSpPr>
        <p:spPr>
          <a:xfrm>
            <a:off x="6976642" y="4675889"/>
            <a:ext cx="105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Write(x)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865AB-8021-4784-8BD7-B5E983CEA7C5}"/>
              </a:ext>
            </a:extLst>
          </p:cNvPr>
          <p:cNvSpPr txBox="1"/>
          <p:nvPr/>
        </p:nvSpPr>
        <p:spPr>
          <a:xfrm>
            <a:off x="3124200" y="3699408"/>
            <a:ext cx="3741148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Read(x) of Transaction 1 is done first.</a:t>
            </a:r>
          </a:p>
          <a:p>
            <a:r>
              <a:rPr lang="en-US" dirty="0"/>
              <a:t>Then, Read(x) of Transaction 2 is done.</a:t>
            </a:r>
          </a:p>
          <a:p>
            <a:r>
              <a:rPr lang="en-US" dirty="0"/>
              <a:t>Next, Write(x) of Transaction 1 is done. </a:t>
            </a:r>
          </a:p>
          <a:p>
            <a:r>
              <a:rPr lang="en-US" dirty="0"/>
              <a:t>At last, Write(x) of Transaction 2 is done. </a:t>
            </a:r>
          </a:p>
        </p:txBody>
      </p:sp>
    </p:spTree>
    <p:extLst>
      <p:ext uri="{BB962C8B-B14F-4D97-AF65-F5344CB8AC3E}">
        <p14:creationId xmlns:p14="http://schemas.microsoft.com/office/powerpoint/2010/main" val="2920239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E28E-252B-4B76-8B61-619D7CAC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concurrent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52B8-9CD2-4355-BB28-B0127706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Two actions are not in conflict if they are done on </a:t>
            </a:r>
            <a:r>
              <a:rPr lang="en-US" b="1" u="sng" dirty="0">
                <a:solidFill>
                  <a:srgbClr val="FF0000"/>
                </a:solidFill>
              </a:rPr>
              <a:t>different</a:t>
            </a:r>
            <a:r>
              <a:rPr lang="en-US" b="1" u="sng" dirty="0"/>
              <a:t> variables</a:t>
            </a:r>
          </a:p>
          <a:p>
            <a:pPr lvl="1"/>
            <a:r>
              <a:rPr lang="en-US" dirty="0"/>
              <a:t>Write(x) and write(y) have no conflict</a:t>
            </a:r>
          </a:p>
          <a:p>
            <a:r>
              <a:rPr lang="en-US" dirty="0">
                <a:solidFill>
                  <a:srgbClr val="FF0000"/>
                </a:solidFill>
              </a:rPr>
              <a:t>If two actions are on the same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21534-2AB4-486B-826B-39A280D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42</a:t>
            </a:fld>
            <a:endParaRPr lang="zh-HK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D2B2C3-7433-4580-A79D-5EC3474BA62A}"/>
              </a:ext>
            </a:extLst>
          </p:cNvPr>
          <p:cNvGraphicFramePr>
            <a:graphicFrameLocks noGrp="1"/>
          </p:cNvGraphicFramePr>
          <p:nvPr/>
        </p:nvGraphicFramePr>
        <p:xfrm>
          <a:off x="1003852" y="3302303"/>
          <a:ext cx="7600211" cy="1409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704">
                  <a:extLst>
                    <a:ext uri="{9D8B030D-6E8A-4147-A177-3AD203B41FA5}">
                      <a16:colId xmlns:a16="http://schemas.microsoft.com/office/drawing/2014/main" val="1698692077"/>
                    </a:ext>
                  </a:extLst>
                </a:gridCol>
                <a:gridCol w="1441704">
                  <a:extLst>
                    <a:ext uri="{9D8B030D-6E8A-4147-A177-3AD203B41FA5}">
                      <a16:colId xmlns:a16="http://schemas.microsoft.com/office/drawing/2014/main" val="297559589"/>
                    </a:ext>
                  </a:extLst>
                </a:gridCol>
                <a:gridCol w="788623">
                  <a:extLst>
                    <a:ext uri="{9D8B030D-6E8A-4147-A177-3AD203B41FA5}">
                      <a16:colId xmlns:a16="http://schemas.microsoft.com/office/drawing/2014/main" val="3097856706"/>
                    </a:ext>
                  </a:extLst>
                </a:gridCol>
                <a:gridCol w="3928180">
                  <a:extLst>
                    <a:ext uri="{9D8B030D-6E8A-4147-A177-3AD203B41FA5}">
                      <a16:colId xmlns:a16="http://schemas.microsoft.com/office/drawing/2014/main" val="158505962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Action 1 (from T1)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2 (from T2)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Conflict?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Explanation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30415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Read(x)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Both read the same value in either order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379103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Read(x)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1 may read a different value in different order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627496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Write(x)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 2 may read a different value in different order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852808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Write(x)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value in the database is set by the last write action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2934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51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A436-D916-437A-85E6-E9A599C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B0F5-621A-412A-83DA-99F95D8A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Denote: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dirty="0"/>
              <a:t>(x) as the action Read(x) by Transaction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(x) as the action Write(x) by Transaction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We have the following transactions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: R</a:t>
            </a:r>
            <a:r>
              <a:rPr lang="en-US" baseline="-25000" dirty="0"/>
              <a:t>1</a:t>
            </a:r>
            <a:r>
              <a:rPr lang="en-US" dirty="0"/>
              <a:t>(x) W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: R</a:t>
            </a:r>
            <a:r>
              <a:rPr lang="en-US" baseline="-25000" dirty="0"/>
              <a:t>2</a:t>
            </a:r>
            <a:r>
              <a:rPr lang="en-US" dirty="0"/>
              <a:t>(x) W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  <a:p>
            <a:r>
              <a:rPr lang="en-US" dirty="0"/>
              <a:t>Is the following execution correct?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(x) W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R</a:t>
            </a:r>
            <a:r>
              <a:rPr lang="en-US" baseline="-25000" dirty="0"/>
              <a:t>2</a:t>
            </a:r>
            <a:r>
              <a:rPr lang="en-US" dirty="0"/>
              <a:t>(x) W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  <a:p>
            <a:r>
              <a:rPr lang="en-US" dirty="0"/>
              <a:t>Is the following execution correct?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(x) W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2</a:t>
            </a:r>
            <a:r>
              <a:rPr lang="en-US" dirty="0"/>
              <a:t>(x) W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26DAF-51B3-41ED-B9C2-8FD0A4D8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24497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7144-8744-47E5-A38F-BD3B340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0C33-F514-4D1A-BE37-74EC8E88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(x) W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2</a:t>
            </a:r>
            <a:r>
              <a:rPr lang="en-US" dirty="0"/>
              <a:t>(x) W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(x) W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R</a:t>
            </a:r>
            <a:r>
              <a:rPr lang="en-US" baseline="-25000" dirty="0"/>
              <a:t>2</a:t>
            </a:r>
            <a:r>
              <a:rPr lang="en-US" dirty="0"/>
              <a:t>(x) W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2FFA3-361F-443B-B4C1-4CEC5764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44</a:t>
            </a:fld>
            <a:endParaRPr lang="zh-HK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BA7D3D-C378-49C3-82DD-9636AD0F003B}"/>
              </a:ext>
            </a:extLst>
          </p:cNvPr>
          <p:cNvCxnSpPr>
            <a:cxnSpLocks/>
          </p:cNvCxnSpPr>
          <p:nvPr/>
        </p:nvCxnSpPr>
        <p:spPr>
          <a:xfrm>
            <a:off x="2782416" y="1905000"/>
            <a:ext cx="15099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C9C307-0C48-4CA7-BA46-2B5B77BECD73}"/>
              </a:ext>
            </a:extLst>
          </p:cNvPr>
          <p:cNvCxnSpPr>
            <a:cxnSpLocks/>
          </p:cNvCxnSpPr>
          <p:nvPr/>
        </p:nvCxnSpPr>
        <p:spPr>
          <a:xfrm>
            <a:off x="4373840" y="1915376"/>
            <a:ext cx="12246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0FCDAF-42CD-49FD-BE48-F84AC4B942AB}"/>
              </a:ext>
            </a:extLst>
          </p:cNvPr>
          <p:cNvSpPr txBox="1"/>
          <p:nvPr/>
        </p:nvSpPr>
        <p:spPr>
          <a:xfrm>
            <a:off x="4548352" y="599388"/>
            <a:ext cx="2819400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They are on different variables.</a:t>
            </a:r>
          </a:p>
          <a:p>
            <a:pPr algn="ctr"/>
            <a:r>
              <a:rPr lang="en-US" dirty="0"/>
              <a:t>No conflict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5731AB-53DC-476F-A69A-DAB6F21BC3A8}"/>
              </a:ext>
            </a:extLst>
          </p:cNvPr>
          <p:cNvSpPr/>
          <p:nvPr/>
        </p:nvSpPr>
        <p:spPr>
          <a:xfrm rot="2363530">
            <a:off x="3471550" y="2512697"/>
            <a:ext cx="1595762" cy="43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72CE17-A8D8-4123-A75F-88324662B0BF}"/>
              </a:ext>
            </a:extLst>
          </p:cNvPr>
          <p:cNvSpPr/>
          <p:nvPr/>
        </p:nvSpPr>
        <p:spPr>
          <a:xfrm rot="7827737">
            <a:off x="3393024" y="2462429"/>
            <a:ext cx="1595762" cy="436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922B55-336A-461E-B469-4C1D6B111EE0}"/>
              </a:ext>
            </a:extLst>
          </p:cNvPr>
          <p:cNvCxnSpPr>
            <a:cxnSpLocks/>
          </p:cNvCxnSpPr>
          <p:nvPr/>
        </p:nvCxnSpPr>
        <p:spPr>
          <a:xfrm>
            <a:off x="1295400" y="3921779"/>
            <a:ext cx="2974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059654-8B3B-4D86-B5AF-130CF6E59026}"/>
              </a:ext>
            </a:extLst>
          </p:cNvPr>
          <p:cNvCxnSpPr>
            <a:cxnSpLocks/>
          </p:cNvCxnSpPr>
          <p:nvPr/>
        </p:nvCxnSpPr>
        <p:spPr>
          <a:xfrm>
            <a:off x="4373840" y="3911467"/>
            <a:ext cx="2865160" cy="103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28AEFD-93B0-4C87-8728-7DDDD98BBE7F}"/>
              </a:ext>
            </a:extLst>
          </p:cNvPr>
          <p:cNvSpPr txBox="1"/>
          <p:nvPr/>
        </p:nvSpPr>
        <p:spPr>
          <a:xfrm>
            <a:off x="2238365" y="4093931"/>
            <a:ext cx="5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0645D-D240-48C8-817A-4A2E4A5D1644}"/>
              </a:ext>
            </a:extLst>
          </p:cNvPr>
          <p:cNvSpPr txBox="1"/>
          <p:nvPr/>
        </p:nvSpPr>
        <p:spPr>
          <a:xfrm>
            <a:off x="5173338" y="4043691"/>
            <a:ext cx="53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8A398-46D8-49C7-92D5-F1346D634EEB}"/>
              </a:ext>
            </a:extLst>
          </p:cNvPr>
          <p:cNvSpPr txBox="1"/>
          <p:nvPr/>
        </p:nvSpPr>
        <p:spPr>
          <a:xfrm>
            <a:off x="3475708" y="5176156"/>
            <a:ext cx="545420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execution has the same effect as a serial execution. This is a </a:t>
            </a:r>
            <a:r>
              <a:rPr lang="en-US" dirty="0">
                <a:solidFill>
                  <a:srgbClr val="FF0000"/>
                </a:solidFill>
              </a:rPr>
              <a:t>correct</a:t>
            </a:r>
            <a:r>
              <a:rPr lang="en-US" dirty="0"/>
              <a:t> execution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EF5DF2-229D-4B46-8958-8F35FF4016A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008852"/>
            <a:ext cx="925143" cy="31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54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68C6-85F4-4A30-9B0B-2525D8B8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16DE-730F-4D1F-990A-9CF63667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execution is equivalent to a serial execution (in terms of conflicts), this is called a </a:t>
            </a:r>
            <a:r>
              <a:rPr lang="en-US" dirty="0">
                <a:solidFill>
                  <a:srgbClr val="FF0000"/>
                </a:solidFill>
              </a:rPr>
              <a:t>serializable execution</a:t>
            </a:r>
          </a:p>
          <a:p>
            <a:pPr lvl="1"/>
            <a:r>
              <a:rPr lang="en-US" dirty="0"/>
              <a:t>A serializable execution gives a correct result, resulting a consistent database state</a:t>
            </a:r>
          </a:p>
          <a:p>
            <a:r>
              <a:rPr lang="en-US" dirty="0"/>
              <a:t>Exercise</a:t>
            </a:r>
          </a:p>
          <a:p>
            <a:pPr lvl="1"/>
            <a:r>
              <a:rPr lang="en-US" dirty="0"/>
              <a:t>Is the following execution serializable?</a:t>
            </a:r>
          </a:p>
          <a:p>
            <a:pPr lvl="2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  <a:p>
            <a:pPr lvl="2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(x) R</a:t>
            </a:r>
            <a:r>
              <a:rPr lang="en-US" baseline="-25000" dirty="0"/>
              <a:t>2</a:t>
            </a:r>
            <a:r>
              <a:rPr lang="en-US" dirty="0"/>
              <a:t>(x) R</a:t>
            </a:r>
            <a:r>
              <a:rPr lang="en-US" baseline="-25000" dirty="0"/>
              <a:t>1</a:t>
            </a:r>
            <a:r>
              <a:rPr lang="en-US" dirty="0"/>
              <a:t>(y) R</a:t>
            </a:r>
            <a:r>
              <a:rPr lang="en-US" baseline="-25000" dirty="0"/>
              <a:t>2</a:t>
            </a:r>
            <a:r>
              <a:rPr lang="en-US" dirty="0"/>
              <a:t>(y) W</a:t>
            </a:r>
            <a:r>
              <a:rPr lang="en-US" baseline="-25000" dirty="0"/>
              <a:t>1</a:t>
            </a:r>
            <a:r>
              <a:rPr lang="en-US" dirty="0"/>
              <a:t>(y) W</a:t>
            </a:r>
            <a:r>
              <a:rPr lang="en-US" baseline="-25000" dirty="0"/>
              <a:t>2</a:t>
            </a:r>
            <a:r>
              <a:rPr lang="en-US" dirty="0"/>
              <a:t>(y)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578D-C12F-4E58-BE43-74049F47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1203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6190-1CE2-4B7E-95C2-742B2874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ensure a correct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670E-1127-4EDB-B270-847C5EC1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phase locking</a:t>
            </a:r>
          </a:p>
          <a:p>
            <a:pPr lvl="1"/>
            <a:r>
              <a:rPr lang="en-US" dirty="0"/>
              <a:t>Deadlock</a:t>
            </a:r>
          </a:p>
          <a:p>
            <a:r>
              <a:rPr lang="en-US" dirty="0"/>
              <a:t>Other methods [self-study]</a:t>
            </a:r>
          </a:p>
          <a:p>
            <a:pPr lvl="1"/>
            <a:r>
              <a:rPr lang="en-US" dirty="0"/>
              <a:t>Preemptive locking</a:t>
            </a:r>
          </a:p>
          <a:p>
            <a:pPr lvl="1"/>
            <a:r>
              <a:rPr lang="en-US" dirty="0"/>
              <a:t>Precedence graph and serializability test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08E4-9AC2-4AC5-B24C-C1A2CDD2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50446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F162-BE08-44F0-9D90-76031E26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3C38-0042-4621-ABCA-1AA4BD93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no other (active) transaction is having a conflict action at the same time</a:t>
            </a:r>
          </a:p>
          <a:p>
            <a:r>
              <a:rPr lang="en-US" dirty="0"/>
              <a:t>Locking</a:t>
            </a:r>
          </a:p>
          <a:p>
            <a:pPr lvl="1"/>
            <a:r>
              <a:rPr lang="en-US" dirty="0"/>
              <a:t>There are two types of locks:</a:t>
            </a:r>
          </a:p>
          <a:p>
            <a:pPr lvl="2"/>
            <a:r>
              <a:rPr lang="en-US" dirty="0" err="1"/>
              <a:t>Readlock</a:t>
            </a:r>
            <a:r>
              <a:rPr lang="en-US" dirty="0"/>
              <a:t> and </a:t>
            </a:r>
            <a:r>
              <a:rPr lang="en-US" dirty="0" err="1"/>
              <a:t>writelock</a:t>
            </a:r>
            <a:endParaRPr lang="en-US" dirty="0"/>
          </a:p>
          <a:p>
            <a:pPr lvl="2"/>
            <a:r>
              <a:rPr lang="en-US" dirty="0" err="1"/>
              <a:t>Readlock</a:t>
            </a:r>
            <a:r>
              <a:rPr lang="en-US" dirty="0"/>
              <a:t> is required before performing a read action</a:t>
            </a:r>
          </a:p>
          <a:p>
            <a:pPr lvl="2"/>
            <a:r>
              <a:rPr lang="en-US" dirty="0" err="1"/>
              <a:t>Writelock</a:t>
            </a:r>
            <a:r>
              <a:rPr lang="en-US" dirty="0"/>
              <a:t> is required before performing a write 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C92D6-D3A6-4710-9D28-576FCD88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47</a:t>
            </a:fld>
            <a:endParaRPr lang="zh-HK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B5FFB19-D8BB-4323-A46A-68AD0B679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96" y="4742665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ATM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5D4EE7E-2A51-4D2E-909E-F6E02225008F}"/>
              </a:ext>
            </a:extLst>
          </p:cNvPr>
          <p:cNvSpPr/>
          <p:nvPr/>
        </p:nvSpPr>
        <p:spPr>
          <a:xfrm>
            <a:off x="3578713" y="5334000"/>
            <a:ext cx="944218" cy="395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BB474CCA-927D-493A-962E-350FF6985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1837" y="4289926"/>
            <a:ext cx="1518047" cy="23775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 err="1">
                <a:latin typeface="Arial" panose="020B0604020202020204" pitchFamily="34" charset="0"/>
              </a:rPr>
              <a:t>Readlock</a:t>
            </a:r>
            <a:r>
              <a:rPr lang="en-US" altLang="en-US" sz="1350" dirty="0">
                <a:latin typeface="Arial" panose="020B0604020202020204" pitchFamily="34" charset="0"/>
              </a:rPr>
              <a:t>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 err="1">
                <a:latin typeface="Arial" panose="020B0604020202020204" pitchFamily="34" charset="0"/>
              </a:rPr>
              <a:t>Writelock</a:t>
            </a:r>
            <a:r>
              <a:rPr lang="en-US" altLang="en-US" sz="1350" dirty="0">
                <a:latin typeface="Arial" panose="020B0604020202020204" pitchFamily="34" charset="0"/>
              </a:rPr>
              <a:t>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 err="1">
                <a:latin typeface="Arial" panose="020B0604020202020204" pitchFamily="34" charset="0"/>
              </a:rPr>
              <a:t>Readlock</a:t>
            </a:r>
            <a:r>
              <a:rPr lang="en-US" altLang="en-US" sz="1350" dirty="0">
                <a:latin typeface="Arial" panose="020B0604020202020204" pitchFamily="34" charset="0"/>
              </a:rPr>
              <a:t>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 err="1">
                <a:latin typeface="Arial" panose="020B0604020202020204" pitchFamily="34" charset="0"/>
              </a:rPr>
              <a:t>Writelock</a:t>
            </a:r>
            <a:r>
              <a:rPr lang="en-US" altLang="en-US" sz="1350" dirty="0">
                <a:latin typeface="Arial" panose="020B0604020202020204" pitchFamily="34" charset="0"/>
              </a:rPr>
              <a:t>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 err="1">
                <a:latin typeface="Arial" panose="020B0604020202020204" pitchFamily="34" charset="0"/>
              </a:rPr>
              <a:t>Releaselocks</a:t>
            </a:r>
            <a:r>
              <a:rPr lang="en-US" altLang="en-US" sz="1350" dirty="0">
                <a:latin typeface="Arial" panose="020B0604020202020204" pitchFamily="34" charset="0"/>
              </a:rPr>
              <a:t>()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736AC7-66EB-4580-B725-4A00CDBB12B9}"/>
              </a:ext>
            </a:extLst>
          </p:cNvPr>
          <p:cNvCxnSpPr>
            <a:cxnSpLocks/>
          </p:cNvCxnSpPr>
          <p:nvPr/>
        </p:nvCxnSpPr>
        <p:spPr>
          <a:xfrm flipH="1">
            <a:off x="5562600" y="5492584"/>
            <a:ext cx="978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570215-A49C-4E40-B80C-001B91893678}"/>
              </a:ext>
            </a:extLst>
          </p:cNvPr>
          <p:cNvSpPr txBox="1"/>
          <p:nvPr/>
        </p:nvSpPr>
        <p:spPr>
          <a:xfrm>
            <a:off x="6543289" y="5030919"/>
            <a:ext cx="2274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more actions on x. Can we release the locks on x?</a:t>
            </a:r>
          </a:p>
        </p:txBody>
      </p:sp>
    </p:spTree>
    <p:extLst>
      <p:ext uri="{BB962C8B-B14F-4D97-AF65-F5344CB8AC3E}">
        <p14:creationId xmlns:p14="http://schemas.microsoft.com/office/powerpoint/2010/main" val="1783001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AED0-6223-445B-8072-676245A5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upgrade from </a:t>
            </a:r>
            <a:r>
              <a:rPr lang="en-US" dirty="0" err="1"/>
              <a:t>readlock</a:t>
            </a:r>
            <a:r>
              <a:rPr lang="en-US" dirty="0"/>
              <a:t> to </a:t>
            </a:r>
            <a:r>
              <a:rPr lang="en-US" dirty="0" err="1"/>
              <a:t>writelock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85BC-DE21-4E71-9313-561DC603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writelock</a:t>
            </a:r>
            <a:r>
              <a:rPr lang="en-US" dirty="0"/>
              <a:t> basically is an upgraded version of </a:t>
            </a:r>
            <a:r>
              <a:rPr lang="en-US" dirty="0" err="1"/>
              <a:t>readlock</a:t>
            </a:r>
            <a:endParaRPr lang="en-US" dirty="0"/>
          </a:p>
          <a:p>
            <a:r>
              <a:rPr lang="en-US" dirty="0"/>
              <a:t>The transaction that holds the </a:t>
            </a:r>
            <a:r>
              <a:rPr lang="en-US" dirty="0" err="1"/>
              <a:t>writelock</a:t>
            </a:r>
            <a:r>
              <a:rPr lang="en-US" dirty="0"/>
              <a:t> does not need to hold the </a:t>
            </a:r>
            <a:r>
              <a:rPr lang="en-US" dirty="0" err="1"/>
              <a:t>readlock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Conflicts between the locks</a:t>
            </a:r>
          </a:p>
          <a:p>
            <a:pPr lvl="1"/>
            <a:r>
              <a:rPr lang="en-US" dirty="0"/>
              <a:t>Note: they are on the same variable</a:t>
            </a:r>
          </a:p>
          <a:p>
            <a:pPr lvl="1"/>
            <a:r>
              <a:rPr lang="en-US" dirty="0"/>
              <a:t>Note: the two locks are requested by different transactions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19EB-743C-45BA-BF6A-8E9A620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48</a:t>
            </a:fld>
            <a:endParaRPr lang="zh-HK" alt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CD34CDC-ECE7-438E-B040-072E9964BC1E}"/>
              </a:ext>
            </a:extLst>
          </p:cNvPr>
          <p:cNvGraphicFramePr>
            <a:graphicFrameLocks noGrp="1"/>
          </p:cNvGraphicFramePr>
          <p:nvPr/>
        </p:nvGraphicFramePr>
        <p:xfrm>
          <a:off x="1683798" y="4655582"/>
          <a:ext cx="2615852" cy="84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87">
                  <a:extLst>
                    <a:ext uri="{9D8B030D-6E8A-4147-A177-3AD203B41FA5}">
                      <a16:colId xmlns:a16="http://schemas.microsoft.com/office/drawing/2014/main" val="1661524029"/>
                    </a:ext>
                  </a:extLst>
                </a:gridCol>
                <a:gridCol w="928878">
                  <a:extLst>
                    <a:ext uri="{9D8B030D-6E8A-4147-A177-3AD203B41FA5}">
                      <a16:colId xmlns:a16="http://schemas.microsoft.com/office/drawing/2014/main" val="1226353197"/>
                    </a:ext>
                  </a:extLst>
                </a:gridCol>
                <a:gridCol w="843487">
                  <a:extLst>
                    <a:ext uri="{9D8B030D-6E8A-4147-A177-3AD203B41FA5}">
                      <a16:colId xmlns:a16="http://schemas.microsoft.com/office/drawing/2014/main" val="34076906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Readlock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Writelock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8565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Readlock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conflict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Conflict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9688869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err="1"/>
                        <a:t>Writelock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Conflict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Conflict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3232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692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2144-6534-4388-B623-8BCB9B20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4001-0E5E-48DC-99DE-1D03EC51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correct result, the two-phase locking method has two phases:</a:t>
            </a:r>
          </a:p>
          <a:p>
            <a:r>
              <a:rPr lang="en-US" dirty="0"/>
              <a:t>Phase 1: growing phase</a:t>
            </a:r>
          </a:p>
          <a:p>
            <a:pPr lvl="1"/>
            <a:r>
              <a:rPr lang="en-US" dirty="0"/>
              <a:t>The transaction obtains new locks in this phase</a:t>
            </a:r>
          </a:p>
          <a:p>
            <a:pPr lvl="1"/>
            <a:r>
              <a:rPr lang="en-US" dirty="0"/>
              <a:t>No lock is released in this phase</a:t>
            </a:r>
          </a:p>
          <a:p>
            <a:r>
              <a:rPr lang="en-US" dirty="0"/>
              <a:t>Phase 2: shrinking phase</a:t>
            </a:r>
          </a:p>
          <a:p>
            <a:pPr lvl="1"/>
            <a:r>
              <a:rPr lang="en-US" dirty="0"/>
              <a:t>The transaction releases obtained locks in this phase</a:t>
            </a:r>
          </a:p>
          <a:p>
            <a:pPr lvl="1"/>
            <a:r>
              <a:rPr lang="en-US" dirty="0"/>
              <a:t>No new lock can be obtained in this phase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E076C-DA77-40D5-A702-0CDFB425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49</a:t>
            </a:fld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20936-F86F-4E34-94C8-87E7D8C1787E}"/>
              </a:ext>
            </a:extLst>
          </p:cNvPr>
          <p:cNvSpPr txBox="1"/>
          <p:nvPr/>
        </p:nvSpPr>
        <p:spPr>
          <a:xfrm>
            <a:off x="4343400" y="3657600"/>
            <a:ext cx="2362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transaction commits </a:t>
            </a:r>
          </a:p>
        </p:txBody>
      </p:sp>
    </p:spTree>
    <p:extLst>
      <p:ext uri="{BB962C8B-B14F-4D97-AF65-F5344CB8AC3E}">
        <p14:creationId xmlns:p14="http://schemas.microsoft.com/office/powerpoint/2010/main" val="44573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B1E9-E226-F385-C9CF-80035DD4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4870-C8C8-4F6D-297E-D7793519D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Joining tables</a:t>
            </a:r>
          </a:p>
          <a:p>
            <a:pPr lvl="1"/>
            <a:r>
              <a:rPr lang="en-US" dirty="0"/>
              <a:t>Q: What are the names of students who get A in the module “</a:t>
            </a:r>
            <a:r>
              <a:rPr lang="en-GB" dirty="0"/>
              <a:t>Database Design and Management”</a:t>
            </a:r>
          </a:p>
          <a:p>
            <a:pPr lvl="1"/>
            <a:r>
              <a:rPr lang="en-GB" dirty="0"/>
              <a:t>We “join” the tables together to find the information that we need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4A8A1-E405-EFCB-2186-29F09FFB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03D2AF-B0D4-D452-955B-11514346E5A1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591768"/>
          <a:ext cx="749358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358">
                  <a:extLst>
                    <a:ext uri="{9D8B030D-6E8A-4147-A177-3AD203B41FA5}">
                      <a16:colId xmlns:a16="http://schemas.microsoft.com/office/drawing/2014/main" val="559166800"/>
                    </a:ext>
                  </a:extLst>
                </a:gridCol>
                <a:gridCol w="827395">
                  <a:extLst>
                    <a:ext uri="{9D8B030D-6E8A-4147-A177-3AD203B41FA5}">
                      <a16:colId xmlns:a16="http://schemas.microsoft.com/office/drawing/2014/main" val="332868360"/>
                    </a:ext>
                  </a:extLst>
                </a:gridCol>
                <a:gridCol w="155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955">
                  <a:extLst>
                    <a:ext uri="{9D8B030D-6E8A-4147-A177-3AD203B41FA5}">
                      <a16:colId xmlns:a16="http://schemas.microsoft.com/office/drawing/2014/main" val="197944448"/>
                    </a:ext>
                  </a:extLst>
                </a:gridCol>
                <a:gridCol w="82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ID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Major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Code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Module Name</a:t>
                      </a:r>
                      <a:endParaRPr lang="en-GB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Amy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BBA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COM2006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Database</a:t>
                      </a:r>
                      <a:r>
                        <a:rPr lang="en-GB" sz="1800" baseline="0" dirty="0"/>
                        <a:t> Management Systems</a:t>
                      </a:r>
                      <a:endParaRPr lang="en-GB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101101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Amy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BBA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Database Design and Management</a:t>
                      </a:r>
                      <a:endParaRPr lang="en-GB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101103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Bob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CS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Database Design and Management</a:t>
                      </a:r>
                      <a:endParaRPr lang="en-GB" dirty="0"/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101106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Cathy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CS</a:t>
                      </a:r>
                    </a:p>
                  </a:txBody>
                  <a:tcPr marL="91427" marR="91427" marT="45700" marB="45700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COM2103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Database Design and Management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458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474B-CB86-4E97-A28A-48EE00D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F9E3-B293-4D3A-91FB-0BABD482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50</a:t>
            </a:fld>
            <a:endParaRPr lang="zh-HK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C067712-E13D-45D0-99E0-85077400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33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E3049B-67A7-4899-8B2D-6D3699F5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455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CA7E2-83FD-490E-9C2F-8603F7981463}"/>
              </a:ext>
            </a:extLst>
          </p:cNvPr>
          <p:cNvSpPr/>
          <p:nvPr/>
        </p:nvSpPr>
        <p:spPr>
          <a:xfrm>
            <a:off x="3495583" y="2165216"/>
            <a:ext cx="2010792" cy="2210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2337-CF7A-4739-88F9-0E837247D0AD}"/>
              </a:ext>
            </a:extLst>
          </p:cNvPr>
          <p:cNvSpPr txBox="1"/>
          <p:nvPr/>
        </p:nvSpPr>
        <p:spPr>
          <a:xfrm>
            <a:off x="3548848" y="4375756"/>
            <a:ext cx="233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Locks:</a:t>
            </a:r>
          </a:p>
          <a:p>
            <a:r>
              <a:rPr lang="en-US" dirty="0" err="1"/>
              <a:t>Writelock</a:t>
            </a:r>
            <a:r>
              <a:rPr lang="en-US" dirty="0"/>
              <a:t>(x) by T1</a:t>
            </a:r>
          </a:p>
          <a:p>
            <a:r>
              <a:rPr lang="en-US" dirty="0" err="1">
                <a:solidFill>
                  <a:srgbClr val="FF0000"/>
                </a:solidFill>
              </a:rPr>
              <a:t>Readlock</a:t>
            </a:r>
            <a:r>
              <a:rPr lang="en-US" dirty="0">
                <a:solidFill>
                  <a:srgbClr val="FF0000"/>
                </a:solidFill>
              </a:rPr>
              <a:t>(y)</a:t>
            </a:r>
            <a:r>
              <a:rPr lang="en-US" dirty="0"/>
              <a:t> by 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942463-5830-4E02-A65D-320804FE5804}"/>
              </a:ext>
            </a:extLst>
          </p:cNvPr>
          <p:cNvCxnSpPr/>
          <p:nvPr/>
        </p:nvCxnSpPr>
        <p:spPr>
          <a:xfrm flipH="1">
            <a:off x="5586274" y="3167664"/>
            <a:ext cx="1291181" cy="26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40DB2B-3E91-4570-99EE-503EC2D33E9A}"/>
              </a:ext>
            </a:extLst>
          </p:cNvPr>
          <p:cNvSpPr txBox="1"/>
          <p:nvPr/>
        </p:nvSpPr>
        <p:spPr>
          <a:xfrm>
            <a:off x="5483765" y="277331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Readlock</a:t>
            </a:r>
            <a:r>
              <a:rPr lang="en-US" dirty="0"/>
              <a:t>(y)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9A3539-C7A4-494D-8371-5361C02BDBA2}"/>
              </a:ext>
            </a:extLst>
          </p:cNvPr>
          <p:cNvCxnSpPr>
            <a:cxnSpLocks/>
          </p:cNvCxnSpPr>
          <p:nvPr/>
        </p:nvCxnSpPr>
        <p:spPr>
          <a:xfrm flipV="1">
            <a:off x="5585753" y="3365602"/>
            <a:ext cx="1211802" cy="2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D35F7-F860-4630-B70C-A0972CADBCAF}"/>
              </a:ext>
            </a:extLst>
          </p:cNvPr>
          <p:cNvSpPr txBox="1"/>
          <p:nvPr/>
        </p:nvSpPr>
        <p:spPr>
          <a:xfrm>
            <a:off x="6060423" y="356198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263B3-4C67-40C5-B648-3D48164C050B}"/>
              </a:ext>
            </a:extLst>
          </p:cNvPr>
          <p:cNvSpPr txBox="1"/>
          <p:nvPr/>
        </p:nvSpPr>
        <p:spPr>
          <a:xfrm>
            <a:off x="6250621" y="5410200"/>
            <a:ext cx="264335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Readlock</a:t>
            </a:r>
            <a:r>
              <a:rPr lang="en-US" dirty="0"/>
              <a:t> does not conflict with another </a:t>
            </a:r>
            <a:r>
              <a:rPr lang="en-US" dirty="0" err="1"/>
              <a:t>readlock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936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474B-CB86-4E97-A28A-48EE00D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F9E3-B293-4D3A-91FB-0BABD482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51</a:t>
            </a:fld>
            <a:endParaRPr lang="zh-HK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C067712-E13D-45D0-99E0-85077400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33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E3049B-67A7-4899-8B2D-6D3699F5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455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CA7E2-83FD-490E-9C2F-8603F7981463}"/>
              </a:ext>
            </a:extLst>
          </p:cNvPr>
          <p:cNvSpPr/>
          <p:nvPr/>
        </p:nvSpPr>
        <p:spPr>
          <a:xfrm>
            <a:off x="3495583" y="2165216"/>
            <a:ext cx="2010792" cy="2210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2337-CF7A-4739-88F9-0E837247D0AD}"/>
              </a:ext>
            </a:extLst>
          </p:cNvPr>
          <p:cNvSpPr txBox="1"/>
          <p:nvPr/>
        </p:nvSpPr>
        <p:spPr>
          <a:xfrm>
            <a:off x="3548848" y="4375756"/>
            <a:ext cx="233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Locks:</a:t>
            </a:r>
          </a:p>
          <a:p>
            <a:r>
              <a:rPr lang="en-US" dirty="0" err="1">
                <a:solidFill>
                  <a:srgbClr val="FF0000"/>
                </a:solidFill>
              </a:rPr>
              <a:t>Writelock</a:t>
            </a:r>
            <a:r>
              <a:rPr lang="en-US" dirty="0">
                <a:solidFill>
                  <a:srgbClr val="FF0000"/>
                </a:solidFill>
              </a:rPr>
              <a:t>(x)</a:t>
            </a:r>
            <a:r>
              <a:rPr lang="en-US" dirty="0"/>
              <a:t> by T1</a:t>
            </a:r>
          </a:p>
          <a:p>
            <a:r>
              <a:rPr lang="en-US" dirty="0" err="1"/>
              <a:t>Readlock</a:t>
            </a:r>
            <a:r>
              <a:rPr lang="en-US" dirty="0"/>
              <a:t>(y) by T1</a:t>
            </a:r>
          </a:p>
          <a:p>
            <a:r>
              <a:rPr lang="en-US" dirty="0" err="1"/>
              <a:t>Readlock</a:t>
            </a:r>
            <a:r>
              <a:rPr lang="en-US" dirty="0"/>
              <a:t>(y) by T2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942463-5830-4E02-A65D-320804FE5804}"/>
              </a:ext>
            </a:extLst>
          </p:cNvPr>
          <p:cNvCxnSpPr>
            <a:cxnSpLocks/>
          </p:cNvCxnSpPr>
          <p:nvPr/>
        </p:nvCxnSpPr>
        <p:spPr>
          <a:xfrm flipH="1">
            <a:off x="5586274" y="3365602"/>
            <a:ext cx="1291181" cy="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40DB2B-3E91-4570-99EE-503EC2D33E9A}"/>
              </a:ext>
            </a:extLst>
          </p:cNvPr>
          <p:cNvSpPr txBox="1"/>
          <p:nvPr/>
        </p:nvSpPr>
        <p:spPr>
          <a:xfrm>
            <a:off x="5551193" y="29122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Readlock</a:t>
            </a:r>
            <a:r>
              <a:rPr lang="en-US" dirty="0"/>
              <a:t>(x)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9A3539-C7A4-494D-8371-5361C02BDBA2}"/>
              </a:ext>
            </a:extLst>
          </p:cNvPr>
          <p:cNvCxnSpPr>
            <a:cxnSpLocks/>
          </p:cNvCxnSpPr>
          <p:nvPr/>
        </p:nvCxnSpPr>
        <p:spPr>
          <a:xfrm flipV="1">
            <a:off x="5626093" y="3513055"/>
            <a:ext cx="1171463" cy="1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1D35F7-F860-4630-B70C-A0972CADBCAF}"/>
              </a:ext>
            </a:extLst>
          </p:cNvPr>
          <p:cNvSpPr txBox="1"/>
          <p:nvPr/>
        </p:nvSpPr>
        <p:spPr>
          <a:xfrm>
            <a:off x="6019270" y="357430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263B3-4C67-40C5-B648-3D48164C050B}"/>
              </a:ext>
            </a:extLst>
          </p:cNvPr>
          <p:cNvSpPr txBox="1"/>
          <p:nvPr/>
        </p:nvSpPr>
        <p:spPr>
          <a:xfrm>
            <a:off x="6877455" y="5053798"/>
            <a:ext cx="1839083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Readlock</a:t>
            </a:r>
            <a:r>
              <a:rPr lang="en-US" dirty="0"/>
              <a:t> conflicts with </a:t>
            </a:r>
            <a:r>
              <a:rPr lang="en-US" dirty="0" err="1"/>
              <a:t>writelock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16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26AB-1701-4608-8438-08F0CAFF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do when there is a conflict?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539F-74F7-41F1-B4E2-D1FC656E2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wait</a:t>
            </a:r>
          </a:p>
          <a:p>
            <a:pPr lvl="1"/>
            <a:r>
              <a:rPr lang="en-US" dirty="0"/>
              <a:t>Wait for other transactions to release the locks</a:t>
            </a:r>
          </a:p>
          <a:p>
            <a:r>
              <a:rPr lang="en-US" dirty="0"/>
              <a:t>Option 2: rollback</a:t>
            </a:r>
          </a:p>
          <a:p>
            <a:pPr lvl="1"/>
            <a:r>
              <a:rPr lang="en-US" dirty="0"/>
              <a:t>Undo what the transaction has done</a:t>
            </a:r>
          </a:p>
          <a:p>
            <a:pPr lvl="1"/>
            <a:r>
              <a:rPr lang="en-US" dirty="0"/>
              <a:t>Declare the transaction as failed</a:t>
            </a:r>
          </a:p>
          <a:p>
            <a:pPr lvl="2"/>
            <a:r>
              <a:rPr lang="en-US" dirty="0"/>
              <a:t>Retry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2F9AC-1EA5-4B55-8B08-76C8C6D1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52</a:t>
            </a:fld>
            <a:endParaRPr lang="zh-HK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0C6E2CD-0362-4004-8C4F-BF12C9572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84" y="3538931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1F48EA0-0BFB-4494-BD7C-E8C06256A195}"/>
              </a:ext>
            </a:extLst>
          </p:cNvPr>
          <p:cNvSpPr/>
          <p:nvPr/>
        </p:nvSpPr>
        <p:spPr>
          <a:xfrm>
            <a:off x="5209805" y="4129926"/>
            <a:ext cx="559292" cy="6148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ED348-C4A2-4C96-B453-FF5548BAFFF1}"/>
              </a:ext>
            </a:extLst>
          </p:cNvPr>
          <p:cNvCxnSpPr>
            <a:cxnSpLocks/>
          </p:cNvCxnSpPr>
          <p:nvPr/>
        </p:nvCxnSpPr>
        <p:spPr>
          <a:xfrm flipH="1">
            <a:off x="5852603" y="4264467"/>
            <a:ext cx="1291181" cy="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BF20A7-0F74-41A0-8CE4-5E754FB8839B}"/>
              </a:ext>
            </a:extLst>
          </p:cNvPr>
          <p:cNvSpPr txBox="1"/>
          <p:nvPr/>
        </p:nvSpPr>
        <p:spPr>
          <a:xfrm>
            <a:off x="5737566" y="387411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Readlock</a:t>
            </a:r>
            <a:r>
              <a:rPr lang="en-US" dirty="0"/>
              <a:t>(x)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F8220-C0D2-47A9-9B23-50F2E4164C42}"/>
              </a:ext>
            </a:extLst>
          </p:cNvPr>
          <p:cNvCxnSpPr>
            <a:cxnSpLocks/>
          </p:cNvCxnSpPr>
          <p:nvPr/>
        </p:nvCxnSpPr>
        <p:spPr>
          <a:xfrm flipV="1">
            <a:off x="5892422" y="4411919"/>
            <a:ext cx="1171463" cy="10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17B02-DA15-4D11-AA1F-319FC6BA122A}"/>
              </a:ext>
            </a:extLst>
          </p:cNvPr>
          <p:cNvSpPr txBox="1"/>
          <p:nvPr/>
        </p:nvSpPr>
        <p:spPr>
          <a:xfrm>
            <a:off x="6285600" y="44731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48156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474B-CB86-4E97-A28A-48EE00D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A11E-1173-4423-8B3D-80D0B0EB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F9E3-B293-4D3A-91FB-0BABD482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53</a:t>
            </a:fld>
            <a:endParaRPr lang="zh-HK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C067712-E13D-45D0-99E0-85077400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33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E3049B-67A7-4899-8B2D-6D3699F5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455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CA7E2-83FD-490E-9C2F-8603F7981463}"/>
              </a:ext>
            </a:extLst>
          </p:cNvPr>
          <p:cNvSpPr/>
          <p:nvPr/>
        </p:nvSpPr>
        <p:spPr>
          <a:xfrm>
            <a:off x="3495583" y="2165216"/>
            <a:ext cx="2010792" cy="2210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2337-CF7A-4739-88F9-0E837247D0AD}"/>
              </a:ext>
            </a:extLst>
          </p:cNvPr>
          <p:cNvSpPr txBox="1"/>
          <p:nvPr/>
        </p:nvSpPr>
        <p:spPr>
          <a:xfrm>
            <a:off x="3548848" y="4375756"/>
            <a:ext cx="233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Locks:</a:t>
            </a:r>
          </a:p>
          <a:p>
            <a:r>
              <a:rPr lang="en-US" dirty="0" err="1"/>
              <a:t>Writelock</a:t>
            </a:r>
            <a:r>
              <a:rPr lang="en-US" dirty="0"/>
              <a:t>(x) by T1</a:t>
            </a:r>
          </a:p>
          <a:p>
            <a:r>
              <a:rPr lang="en-US" dirty="0" err="1"/>
              <a:t>Readlock</a:t>
            </a:r>
            <a:r>
              <a:rPr lang="en-US" dirty="0"/>
              <a:t>(y) by T1</a:t>
            </a:r>
          </a:p>
          <a:p>
            <a:r>
              <a:rPr lang="en-US" dirty="0" err="1">
                <a:solidFill>
                  <a:srgbClr val="FF0000"/>
                </a:solidFill>
              </a:rPr>
              <a:t>Readlock</a:t>
            </a:r>
            <a:r>
              <a:rPr lang="en-US" dirty="0">
                <a:solidFill>
                  <a:srgbClr val="FF0000"/>
                </a:solidFill>
              </a:rPr>
              <a:t>(y)</a:t>
            </a:r>
            <a:r>
              <a:rPr lang="en-US" dirty="0"/>
              <a:t> by 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263B3-4C67-40C5-B648-3D48164C050B}"/>
              </a:ext>
            </a:extLst>
          </p:cNvPr>
          <p:cNvSpPr txBox="1"/>
          <p:nvPr/>
        </p:nvSpPr>
        <p:spPr>
          <a:xfrm>
            <a:off x="442220" y="4725005"/>
            <a:ext cx="244357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Writelock</a:t>
            </a:r>
            <a:r>
              <a:rPr lang="en-US" dirty="0"/>
              <a:t> conflicts with </a:t>
            </a:r>
            <a:r>
              <a:rPr lang="en-US" dirty="0" err="1"/>
              <a:t>readlock</a:t>
            </a:r>
            <a:endParaRPr lang="en-US" dirty="0"/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C7C9817-9038-4FC5-AB4F-A35298BC6989}"/>
              </a:ext>
            </a:extLst>
          </p:cNvPr>
          <p:cNvSpPr/>
          <p:nvPr/>
        </p:nvSpPr>
        <p:spPr>
          <a:xfrm>
            <a:off x="7183734" y="2180759"/>
            <a:ext cx="1518047" cy="329091"/>
          </a:xfrm>
          <a:prstGeom prst="cloudCallout">
            <a:avLst>
              <a:gd name="adj1" fmla="val -20833"/>
              <a:gd name="adj2" fmla="val 8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AB1EC0-3C43-453A-921E-38201CD9666C}"/>
              </a:ext>
            </a:extLst>
          </p:cNvPr>
          <p:cNvCxnSpPr>
            <a:cxnSpLocks/>
          </p:cNvCxnSpPr>
          <p:nvPr/>
        </p:nvCxnSpPr>
        <p:spPr>
          <a:xfrm flipH="1">
            <a:off x="2332829" y="3927574"/>
            <a:ext cx="1122805" cy="12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1FD45B-22AB-45D6-96BA-DD5C01C4FAAD}"/>
              </a:ext>
            </a:extLst>
          </p:cNvPr>
          <p:cNvSpPr txBox="1"/>
          <p:nvPr/>
        </p:nvSpPr>
        <p:spPr>
          <a:xfrm>
            <a:off x="2154891" y="3254333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Writelock</a:t>
            </a:r>
            <a:r>
              <a:rPr lang="en-US" dirty="0"/>
              <a:t>(y)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5603F-1844-4537-B08D-E2F40C435876}"/>
              </a:ext>
            </a:extLst>
          </p:cNvPr>
          <p:cNvCxnSpPr>
            <a:cxnSpLocks/>
          </p:cNvCxnSpPr>
          <p:nvPr/>
        </p:nvCxnSpPr>
        <p:spPr>
          <a:xfrm flipV="1">
            <a:off x="2279263" y="3730270"/>
            <a:ext cx="1096472" cy="12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B87158-6CB8-47A6-BFBE-095D2B9D8BF6}"/>
              </a:ext>
            </a:extLst>
          </p:cNvPr>
          <p:cNvSpPr txBox="1"/>
          <p:nvPr/>
        </p:nvSpPr>
        <p:spPr>
          <a:xfrm>
            <a:off x="2781040" y="39967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A9920C-0EFF-448C-8F11-E81EDBB475F2}"/>
              </a:ext>
            </a:extLst>
          </p:cNvPr>
          <p:cNvCxnSpPr>
            <a:cxnSpLocks/>
          </p:cNvCxnSpPr>
          <p:nvPr/>
        </p:nvCxnSpPr>
        <p:spPr>
          <a:xfrm flipH="1">
            <a:off x="5504987" y="5076137"/>
            <a:ext cx="1118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7FF0AA-BB49-487F-8E8A-52DF73688F13}"/>
              </a:ext>
            </a:extLst>
          </p:cNvPr>
          <p:cNvSpPr txBox="1"/>
          <p:nvPr/>
        </p:nvSpPr>
        <p:spPr>
          <a:xfrm>
            <a:off x="6676840" y="4937637"/>
            <a:ext cx="1344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upgraded</a:t>
            </a:r>
          </a:p>
        </p:txBody>
      </p:sp>
    </p:spTree>
    <p:extLst>
      <p:ext uri="{BB962C8B-B14F-4D97-AF65-F5344CB8AC3E}">
        <p14:creationId xmlns:p14="http://schemas.microsoft.com/office/powerpoint/2010/main" val="2839660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474B-CB86-4E97-A28A-48EE00D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A11E-1173-4423-8B3D-80D0B0EB6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2F9E3-B293-4D3A-91FB-0BABD482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54</a:t>
            </a:fld>
            <a:endParaRPr lang="zh-HK" alt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7C067712-E13D-45D0-99E0-85077400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33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E3049B-67A7-4899-8B2D-6D3699F5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455" y="2640067"/>
            <a:ext cx="1518047" cy="133882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T2: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Read(x)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>
                <a:latin typeface="Arial" panose="020B0604020202020204" pitchFamily="34" charset="0"/>
              </a:rPr>
              <a:t>Write(y)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07FCA7E2-83FD-490E-9C2F-8603F7981463}"/>
              </a:ext>
            </a:extLst>
          </p:cNvPr>
          <p:cNvSpPr/>
          <p:nvPr/>
        </p:nvSpPr>
        <p:spPr>
          <a:xfrm>
            <a:off x="3495583" y="2165216"/>
            <a:ext cx="2010792" cy="22105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62337-CF7A-4739-88F9-0E837247D0AD}"/>
              </a:ext>
            </a:extLst>
          </p:cNvPr>
          <p:cNvSpPr txBox="1"/>
          <p:nvPr/>
        </p:nvSpPr>
        <p:spPr>
          <a:xfrm>
            <a:off x="3548848" y="4375756"/>
            <a:ext cx="233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Locks:</a:t>
            </a:r>
          </a:p>
          <a:p>
            <a:r>
              <a:rPr lang="en-US" dirty="0" err="1"/>
              <a:t>Writelock</a:t>
            </a:r>
            <a:r>
              <a:rPr lang="en-US" dirty="0"/>
              <a:t>(x) by T1</a:t>
            </a:r>
          </a:p>
          <a:p>
            <a:r>
              <a:rPr lang="en-US" dirty="0" err="1"/>
              <a:t>Readlock</a:t>
            </a:r>
            <a:r>
              <a:rPr lang="en-US" dirty="0"/>
              <a:t>(y) by T1</a:t>
            </a:r>
          </a:p>
          <a:p>
            <a:r>
              <a:rPr lang="en-US" dirty="0" err="1"/>
              <a:t>Readlock</a:t>
            </a:r>
            <a:r>
              <a:rPr lang="en-US" dirty="0"/>
              <a:t>(y) by 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263B3-4C67-40C5-B648-3D48164C050B}"/>
              </a:ext>
            </a:extLst>
          </p:cNvPr>
          <p:cNvSpPr txBox="1"/>
          <p:nvPr/>
        </p:nvSpPr>
        <p:spPr>
          <a:xfrm>
            <a:off x="442220" y="4348152"/>
            <a:ext cx="284695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will the transactions complete?</a:t>
            </a:r>
          </a:p>
          <a:p>
            <a:r>
              <a:rPr lang="en-US" dirty="0"/>
              <a:t>This is called a </a:t>
            </a:r>
            <a:r>
              <a:rPr lang="en-US" dirty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7C7C9817-9038-4FC5-AB4F-A35298BC6989}"/>
              </a:ext>
            </a:extLst>
          </p:cNvPr>
          <p:cNvSpPr/>
          <p:nvPr/>
        </p:nvSpPr>
        <p:spPr>
          <a:xfrm>
            <a:off x="7183734" y="2180759"/>
            <a:ext cx="1518047" cy="329091"/>
          </a:xfrm>
          <a:prstGeom prst="cloudCallout">
            <a:avLst>
              <a:gd name="adj1" fmla="val -20833"/>
              <a:gd name="adj2" fmla="val 8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BC3D2C4-BF84-4EFB-BA8C-10B38813FB0D}"/>
              </a:ext>
            </a:extLst>
          </p:cNvPr>
          <p:cNvSpPr/>
          <p:nvPr/>
        </p:nvSpPr>
        <p:spPr>
          <a:xfrm>
            <a:off x="1303093" y="2180759"/>
            <a:ext cx="1518047" cy="329091"/>
          </a:xfrm>
          <a:prstGeom prst="cloudCallout">
            <a:avLst>
              <a:gd name="adj1" fmla="val -20833"/>
              <a:gd name="adj2" fmla="val 807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3078898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A0CF-37EF-471B-A31F-8BA1F141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D4E4-3C2D-4986-BC24-6B774666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following </a:t>
            </a:r>
            <a:r>
              <a:rPr lang="en-US" dirty="0">
                <a:solidFill>
                  <a:srgbClr val="FF0000"/>
                </a:solidFill>
              </a:rPr>
              <a:t>precedence graph</a:t>
            </a:r>
            <a:r>
              <a:rPr lang="en-US" dirty="0"/>
              <a:t> to represent that T</a:t>
            </a:r>
            <a:r>
              <a:rPr lang="en-US" baseline="-25000" dirty="0"/>
              <a:t>1 </a:t>
            </a:r>
            <a:r>
              <a:rPr lang="en-US" dirty="0"/>
              <a:t>is waiting for a lock that is obtained by T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A deadlock means that there is a cycle in the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652CE-409B-474B-9A1B-82A4ED22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55</a:t>
            </a:fld>
            <a:endParaRPr lang="zh-HK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32A548-FA23-48DF-8406-49530315AD4C}"/>
              </a:ext>
            </a:extLst>
          </p:cNvPr>
          <p:cNvSpPr/>
          <p:nvPr/>
        </p:nvSpPr>
        <p:spPr>
          <a:xfrm>
            <a:off x="1981200" y="2558989"/>
            <a:ext cx="587319" cy="587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5D2CFF-B6A1-4B44-B783-CC2C073357DA}"/>
              </a:ext>
            </a:extLst>
          </p:cNvPr>
          <p:cNvSpPr/>
          <p:nvPr/>
        </p:nvSpPr>
        <p:spPr>
          <a:xfrm>
            <a:off x="3412169" y="2558988"/>
            <a:ext cx="587319" cy="587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193FC6-77A0-494B-A5A7-A182B8A485F5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568519" y="2852648"/>
            <a:ext cx="843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823881E-3AA6-4571-ACC7-DF8B6D840AA2}"/>
              </a:ext>
            </a:extLst>
          </p:cNvPr>
          <p:cNvSpPr/>
          <p:nvPr/>
        </p:nvSpPr>
        <p:spPr>
          <a:xfrm>
            <a:off x="2012733" y="4272033"/>
            <a:ext cx="587318" cy="587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C4DE8A-A787-42F5-AA54-02CB91394CF3}"/>
              </a:ext>
            </a:extLst>
          </p:cNvPr>
          <p:cNvSpPr/>
          <p:nvPr/>
        </p:nvSpPr>
        <p:spPr>
          <a:xfrm>
            <a:off x="3460007" y="4055640"/>
            <a:ext cx="587318" cy="587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B4F09-04AD-4FF3-9A8F-AD04C16DE7E8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600051" y="4349299"/>
            <a:ext cx="859956" cy="2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F18D89C-B5C2-4C5C-8625-67618559CB02}"/>
              </a:ext>
            </a:extLst>
          </p:cNvPr>
          <p:cNvSpPr/>
          <p:nvPr/>
        </p:nvSpPr>
        <p:spPr>
          <a:xfrm>
            <a:off x="4641079" y="4489101"/>
            <a:ext cx="587318" cy="587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EDB74D-8DCF-4D46-95DB-C9BF62301B22}"/>
              </a:ext>
            </a:extLst>
          </p:cNvPr>
          <p:cNvSpPr/>
          <p:nvPr/>
        </p:nvSpPr>
        <p:spPr>
          <a:xfrm>
            <a:off x="3443702" y="5091934"/>
            <a:ext cx="587318" cy="587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BCDA3A-0A27-411F-AB1C-6C5D0D48CF18}"/>
              </a:ext>
            </a:extLst>
          </p:cNvPr>
          <p:cNvSpPr/>
          <p:nvPr/>
        </p:nvSpPr>
        <p:spPr>
          <a:xfrm>
            <a:off x="1909529" y="5064741"/>
            <a:ext cx="587318" cy="587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E68638-6522-4F5C-A558-F0D1ECE16E3E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2203188" y="4859351"/>
            <a:ext cx="103204" cy="20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D13527-33DE-4F51-AA62-1004D42DF1AC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2496847" y="5358400"/>
            <a:ext cx="946855" cy="2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12C2A9-EDBF-417A-94F7-B2AD2F8F4980}"/>
              </a:ext>
            </a:extLst>
          </p:cNvPr>
          <p:cNvCxnSpPr>
            <a:cxnSpLocks/>
            <a:stCxn id="13" idx="6"/>
            <a:endCxn id="12" idx="3"/>
          </p:cNvCxnSpPr>
          <p:nvPr/>
        </p:nvCxnSpPr>
        <p:spPr>
          <a:xfrm flipV="1">
            <a:off x="4031020" y="4990408"/>
            <a:ext cx="696070" cy="39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FD6F3C-FEFA-4319-8400-2D2BB0E547FA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 flipV="1">
            <a:off x="4047325" y="4349299"/>
            <a:ext cx="593754" cy="433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7E92DE-441B-4FD0-AB77-2A2AE19C6A0D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3737361" y="4642958"/>
            <a:ext cx="16305" cy="44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C36ABC-76BF-4979-8F42-9E7666F77EEB}"/>
              </a:ext>
            </a:extLst>
          </p:cNvPr>
          <p:cNvCxnSpPr>
            <a:cxnSpLocks/>
            <a:stCxn id="14" idx="7"/>
            <a:endCxn id="12" idx="2"/>
          </p:cNvCxnSpPr>
          <p:nvPr/>
        </p:nvCxnSpPr>
        <p:spPr>
          <a:xfrm flipV="1">
            <a:off x="2410836" y="4782760"/>
            <a:ext cx="2230243" cy="3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96D5A9-FE52-4993-B2C5-F613F8188755}"/>
              </a:ext>
            </a:extLst>
          </p:cNvPr>
          <p:cNvSpPr txBox="1"/>
          <p:nvPr/>
        </p:nvSpPr>
        <p:spPr>
          <a:xfrm>
            <a:off x="5610266" y="4828963"/>
            <a:ext cx="1600622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there a deadlock?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28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4A0B-9F02-4FE6-9588-798188EF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53EB-8305-465D-802F-99E62D39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understand why there is a rollback option here?</a:t>
            </a:r>
          </a:p>
          <a:p>
            <a:pPr lvl="1"/>
            <a:r>
              <a:rPr lang="en-US" dirty="0"/>
              <a:t>To resolve a deadlock</a:t>
            </a:r>
          </a:p>
          <a:p>
            <a:r>
              <a:rPr lang="en-US" dirty="0"/>
              <a:t>Cascading rollback</a:t>
            </a:r>
          </a:p>
          <a:p>
            <a:pPr lvl="1"/>
            <a:r>
              <a:rPr lang="en-GB" dirty="0"/>
              <a:t>Some other transactions may have read the updated values of this transactions</a:t>
            </a:r>
          </a:p>
          <a:p>
            <a:pPr lvl="1"/>
            <a:r>
              <a:rPr lang="en-GB" dirty="0"/>
              <a:t>They must be rollbacked as well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CC80-B921-4CEC-9B51-91D29F45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002F-15BE-4364-A152-565B59FCFD1B}" type="slidenum">
              <a:rPr lang="zh-HK" altLang="en-US" smtClean="0"/>
              <a:t>56</a:t>
            </a:fld>
            <a:endParaRPr lang="zh-HK" alt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53CFA1B-8DDC-4DF9-9C81-ED572531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957" y="4726689"/>
            <a:ext cx="1650002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increases by 1%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C38509AC-D67D-41C5-8FAE-6B4D8450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815" y="4726689"/>
            <a:ext cx="1759334" cy="715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Transaction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</a:t>
            </a:r>
            <a:r>
              <a:rPr lang="en-US" altLang="zh-TW" sz="1350" dirty="0">
                <a:latin typeface="Arial" panose="020B0604020202020204" pitchFamily="34" charset="0"/>
              </a:rPr>
              <a:t>decreases by </a:t>
            </a:r>
            <a:r>
              <a:rPr lang="en-GB" altLang="zh-TW" sz="1350" dirty="0">
                <a:latin typeface="Arial" panose="020B0604020202020204" pitchFamily="34" charset="0"/>
              </a:rPr>
              <a:t>100</a:t>
            </a:r>
            <a:endParaRPr lang="en-GB" altLang="en-US" sz="135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E7E33-969D-478C-ACCA-273947DC16A4}"/>
              </a:ext>
            </a:extLst>
          </p:cNvPr>
          <p:cNvGraphicFramePr>
            <a:graphicFrameLocks noGrp="1"/>
          </p:cNvGraphicFramePr>
          <p:nvPr/>
        </p:nvGraphicFramePr>
        <p:xfrm>
          <a:off x="222005" y="4170429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FCF2F9-6523-4CF1-974C-2E596F139A3E}"/>
              </a:ext>
            </a:extLst>
          </p:cNvPr>
          <p:cNvGraphicFramePr>
            <a:graphicFrameLocks noGrp="1"/>
          </p:cNvGraphicFramePr>
          <p:nvPr/>
        </p:nvGraphicFramePr>
        <p:xfrm>
          <a:off x="3790828" y="4170429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A28439-6EFC-4056-AE0A-CDED039093ED}"/>
              </a:ext>
            </a:extLst>
          </p:cNvPr>
          <p:cNvGraphicFramePr>
            <a:graphicFrameLocks noGrp="1"/>
          </p:cNvGraphicFramePr>
          <p:nvPr/>
        </p:nvGraphicFramePr>
        <p:xfrm>
          <a:off x="7558552" y="4141285"/>
          <a:ext cx="1398105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317350359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288463180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Balance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3063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4797858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1533AF-8D10-4B09-AF12-2357C4CD4FC7}"/>
              </a:ext>
            </a:extLst>
          </p:cNvPr>
          <p:cNvSpPr/>
          <p:nvPr/>
        </p:nvSpPr>
        <p:spPr>
          <a:xfrm>
            <a:off x="1691196" y="4332859"/>
            <a:ext cx="1997476" cy="17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00AEAB-8D88-4B08-B688-F8A6A5D1EE0E}"/>
              </a:ext>
            </a:extLst>
          </p:cNvPr>
          <p:cNvSpPr/>
          <p:nvPr/>
        </p:nvSpPr>
        <p:spPr>
          <a:xfrm>
            <a:off x="5388744" y="4347285"/>
            <a:ext cx="1997476" cy="173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3EBD5-CA83-408C-B10B-B75FF057B399}"/>
              </a:ext>
            </a:extLst>
          </p:cNvPr>
          <p:cNvSpPr txBox="1"/>
          <p:nvPr/>
        </p:nvSpPr>
        <p:spPr>
          <a:xfrm>
            <a:off x="1719269" y="5546596"/>
            <a:ext cx="417754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 Transaction 1 rollbacks, Transaction 2 must rollback too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508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5C7B-03EB-3523-3654-507DC483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 [Concurrent access in your program]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5916-F4EA-F517-91D7-C8BB6FB375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program by default can utilize </a:t>
            </a:r>
            <a:r>
              <a:rPr lang="en-US" dirty="0">
                <a:solidFill>
                  <a:srgbClr val="FF0000"/>
                </a:solidFill>
              </a:rPr>
              <a:t>one core </a:t>
            </a:r>
            <a:r>
              <a:rPr lang="en-US" dirty="0"/>
              <a:t>of your CPU…</a:t>
            </a:r>
          </a:p>
          <a:p>
            <a:r>
              <a:rPr lang="en-US" dirty="0"/>
              <a:t>Multithreading / multiprocessing in python</a:t>
            </a:r>
          </a:p>
          <a:p>
            <a:pPr lvl="1"/>
            <a:r>
              <a:rPr lang="en-US" dirty="0">
                <a:hlinkClick r:id="rId2"/>
              </a:rPr>
              <a:t>https://www.tutorialspoint.com/python/python_multithreading.htm</a:t>
            </a:r>
            <a:endParaRPr lang="en-US" dirty="0"/>
          </a:p>
          <a:p>
            <a:r>
              <a:rPr lang="en-US" dirty="0"/>
              <a:t>Locking in python</a:t>
            </a:r>
          </a:p>
          <a:p>
            <a:pPr lvl="1"/>
            <a:r>
              <a:rPr lang="en-US" dirty="0">
                <a:hlinkClick r:id="rId3"/>
              </a:rPr>
              <a:t>https://www.pythontutorial.net/python-concurrency/python-threading-lock/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3A57D-4A3B-BAF5-5730-DE7DC32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3147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BDD9-2192-065A-A09D-1CDED787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C52E-C138-86D5-B979-26E7D99212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does the database require recovery?</a:t>
            </a:r>
          </a:p>
          <a:p>
            <a:pPr lvl="1"/>
            <a:r>
              <a:rPr lang="en-US" dirty="0"/>
              <a:t>Cancelled transaction</a:t>
            </a:r>
          </a:p>
          <a:p>
            <a:pPr lvl="2"/>
            <a:r>
              <a:rPr lang="en-US" dirty="0"/>
              <a:t>The user press the cancel</a:t>
            </a:r>
          </a:p>
          <a:p>
            <a:pPr lvl="1"/>
            <a:r>
              <a:rPr lang="en-US" dirty="0"/>
              <a:t>System failure</a:t>
            </a:r>
          </a:p>
          <a:p>
            <a:pPr lvl="2"/>
            <a:r>
              <a:rPr lang="en-US" dirty="0"/>
              <a:t>Disk failure, system crash, system errors</a:t>
            </a:r>
          </a:p>
          <a:p>
            <a:endParaRPr lang="en-US" dirty="0"/>
          </a:p>
          <a:p>
            <a:r>
              <a:rPr lang="en-US" dirty="0"/>
              <a:t>Log-based recovery is the mainstream method</a:t>
            </a:r>
          </a:p>
          <a:p>
            <a:endParaRPr lang="en-US" dirty="0"/>
          </a:p>
          <a:p>
            <a:r>
              <a:rPr lang="en-US" dirty="0"/>
              <a:t>Core principle</a:t>
            </a:r>
          </a:p>
          <a:p>
            <a:pPr lvl="1"/>
            <a:r>
              <a:rPr lang="en-US" dirty="0"/>
              <a:t>Save to the log before writing to the database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500C-4139-3534-9729-C9300AC1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58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347B5B2-8121-463B-A257-70FDE6119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7721"/>
              </p:ext>
            </p:extLst>
          </p:nvPr>
        </p:nvGraphicFramePr>
        <p:xfrm>
          <a:off x="1447800" y="4495800"/>
          <a:ext cx="65778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1159193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466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BB21-13A6-C0A1-E28D-BA65FD12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F70B-6EB3-08E3-8914-5AEB3EA3E5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perform backup without stopping the database?</a:t>
            </a:r>
          </a:p>
          <a:p>
            <a:r>
              <a:rPr lang="en-US" dirty="0"/>
              <a:t>How to make sure all contents before the crash can be recovered?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7DAF-C748-6EE0-3BF9-A437C598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59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73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3C84-A9B5-10C4-41AA-0A209B76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DBA1-007A-6CC5-A31B-4C19F7F636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long does it take to find a user account in Instagram’s (IG) database, e.g., in a login process?</a:t>
            </a:r>
          </a:p>
          <a:p>
            <a:pPr lvl="1"/>
            <a:r>
              <a:rPr lang="en-US" dirty="0"/>
              <a:t>IG has </a:t>
            </a:r>
            <a:r>
              <a:rPr lang="en-HK" b="1" dirty="0"/>
              <a:t>2.4 billion</a:t>
            </a:r>
            <a:r>
              <a:rPr lang="en-HK" dirty="0"/>
              <a:t> users as of 2024</a:t>
            </a:r>
          </a:p>
          <a:p>
            <a:pPr lvl="1"/>
            <a:r>
              <a:rPr lang="en-HK" dirty="0"/>
              <a:t>Say your program can loop through 100M* records per second</a:t>
            </a:r>
          </a:p>
          <a:p>
            <a:pPr lvl="1"/>
            <a:r>
              <a:rPr lang="en-HK" dirty="0"/>
              <a:t>How long does it take? </a:t>
            </a:r>
            <a:r>
              <a:rPr lang="en-HK" dirty="0">
                <a:sym typeface="Wingdings" pitchFamily="2" charset="2"/>
              </a:rPr>
              <a:t></a:t>
            </a:r>
          </a:p>
          <a:p>
            <a:pPr lvl="1"/>
            <a:endParaRPr lang="en-HK" dirty="0">
              <a:sym typeface="Wingdings" pitchFamily="2" charset="2"/>
            </a:endParaRPr>
          </a:p>
          <a:p>
            <a:r>
              <a:rPr lang="en-HK" dirty="0">
                <a:sym typeface="Wingdings" pitchFamily="2" charset="2"/>
              </a:rPr>
              <a:t>* Personal experience:</a:t>
            </a:r>
          </a:p>
          <a:p>
            <a:pPr lvl="1"/>
            <a:r>
              <a:rPr lang="en-HK" dirty="0">
                <a:sym typeface="Wingdings" pitchFamily="2" charset="2"/>
              </a:rPr>
              <a:t>Time limit on </a:t>
            </a:r>
            <a:r>
              <a:rPr lang="en-HK" dirty="0" err="1">
                <a:sym typeface="Wingdings" pitchFamily="2" charset="2"/>
              </a:rPr>
              <a:t>Leetcode</a:t>
            </a:r>
            <a:r>
              <a:rPr lang="en-HK" dirty="0">
                <a:sym typeface="Wingdings" pitchFamily="2" charset="2"/>
              </a:rPr>
              <a:t>: 10 seconds (for Python)</a:t>
            </a:r>
          </a:p>
          <a:p>
            <a:pPr lvl="1"/>
            <a:r>
              <a:rPr lang="en-HK" dirty="0">
                <a:sym typeface="Wingdings" pitchFamily="2" charset="2"/>
              </a:rPr>
              <a:t>Input size (n):</a:t>
            </a:r>
          </a:p>
          <a:p>
            <a:pPr lvl="2"/>
            <a:r>
              <a:rPr lang="en-HK" dirty="0">
                <a:sym typeface="Wingdings" pitchFamily="2" charset="2"/>
              </a:rPr>
              <a:t>1M: O(n) solution is needed</a:t>
            </a:r>
          </a:p>
          <a:p>
            <a:pPr lvl="2"/>
            <a:r>
              <a:rPr lang="en-HK" dirty="0">
                <a:sym typeface="Wingdings" pitchFamily="2" charset="2"/>
              </a:rPr>
              <a:t>100K: Probably O(n </a:t>
            </a:r>
            <a:r>
              <a:rPr lang="en-HK" dirty="0" err="1">
                <a:sym typeface="Wingdings" pitchFamily="2" charset="2"/>
              </a:rPr>
              <a:t>lg</a:t>
            </a:r>
            <a:r>
              <a:rPr lang="en-HK" dirty="0">
                <a:sym typeface="Wingdings" pitchFamily="2" charset="2"/>
              </a:rPr>
              <a:t>(n))</a:t>
            </a:r>
          </a:p>
          <a:p>
            <a:pPr lvl="2"/>
            <a:r>
              <a:rPr lang="en-HK" dirty="0">
                <a:sym typeface="Wingdings" pitchFamily="2" charset="2"/>
              </a:rPr>
              <a:t>1000: O(n</a:t>
            </a:r>
            <a:r>
              <a:rPr lang="en-HK" baseline="30000" dirty="0">
                <a:sym typeface="Wingdings" pitchFamily="2" charset="2"/>
              </a:rPr>
              <a:t>2</a:t>
            </a:r>
            <a:r>
              <a:rPr lang="en-HK" dirty="0">
                <a:sym typeface="Wingdings" pitchFamily="2" charset="2"/>
              </a:rPr>
              <a:t>) is fine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F9ED9-BB46-3D46-5C85-FE355D7B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3369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773-0178-418E-678B-1EFD5B62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C86A-36D0-D37C-9F10-9E80FD3FC9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 we put in the log? </a:t>
            </a:r>
          </a:p>
          <a:p>
            <a:pPr lvl="1"/>
            <a:r>
              <a:rPr lang="en-US" dirty="0"/>
              <a:t>The entire database?</a:t>
            </a:r>
          </a:p>
          <a:p>
            <a:pPr lvl="2"/>
            <a:r>
              <a:rPr lang="en-US" dirty="0"/>
              <a:t>Let’s not consider efficiency now. Does it work?</a:t>
            </a:r>
          </a:p>
          <a:p>
            <a:pPr lvl="2"/>
            <a:endParaRPr lang="en-US" dirty="0"/>
          </a:p>
          <a:p>
            <a:r>
              <a:rPr lang="en-US" dirty="0"/>
              <a:t>The snapshot of a database may be inconsistent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2DAD6-0182-83CF-BDC6-9E3D9A69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60</a:t>
            </a:fld>
            <a:endParaRPr lang="en-GB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BEF44-1E78-2AD5-18EA-42FD5504EA74}"/>
              </a:ext>
            </a:extLst>
          </p:cNvPr>
          <p:cNvSpPr/>
          <p:nvPr/>
        </p:nvSpPr>
        <p:spPr>
          <a:xfrm>
            <a:off x="1447800" y="39624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04693E-8E37-6884-7D8D-5C34163CF807}"/>
              </a:ext>
            </a:extLst>
          </p:cNvPr>
          <p:cNvSpPr/>
          <p:nvPr/>
        </p:nvSpPr>
        <p:spPr>
          <a:xfrm>
            <a:off x="3276600" y="44196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587F31-8124-4F13-6636-B1C2F4848BB7}"/>
              </a:ext>
            </a:extLst>
          </p:cNvPr>
          <p:cNvSpPr/>
          <p:nvPr/>
        </p:nvSpPr>
        <p:spPr>
          <a:xfrm>
            <a:off x="304800" y="4929352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07DBF8-B0C8-80EA-EF4F-F5655F2EC421}"/>
              </a:ext>
            </a:extLst>
          </p:cNvPr>
          <p:cNvSpPr/>
          <p:nvPr/>
        </p:nvSpPr>
        <p:spPr>
          <a:xfrm>
            <a:off x="4738852" y="54102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0BF57-052A-C1DF-D0B2-3DBBFC1DE624}"/>
              </a:ext>
            </a:extLst>
          </p:cNvPr>
          <p:cNvSpPr txBox="1"/>
          <p:nvPr/>
        </p:nvSpPr>
        <p:spPr>
          <a:xfrm>
            <a:off x="1219200" y="349059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timeline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38C03-6E25-89F9-D672-3DE5B6416828}"/>
              </a:ext>
            </a:extLst>
          </p:cNvPr>
          <p:cNvCxnSpPr>
            <a:cxnSpLocks/>
          </p:cNvCxnSpPr>
          <p:nvPr/>
        </p:nvCxnSpPr>
        <p:spPr>
          <a:xfrm>
            <a:off x="4648200" y="3490592"/>
            <a:ext cx="0" cy="27197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43F89B-2233-C506-88F7-02E6FDA2D47C}"/>
              </a:ext>
            </a:extLst>
          </p:cNvPr>
          <p:cNvSpPr txBox="1"/>
          <p:nvPr/>
        </p:nvSpPr>
        <p:spPr>
          <a:xfrm>
            <a:off x="2057400" y="6135469"/>
            <a:ext cx="441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this point, the database may contain partial updates from T1 and T2</a:t>
            </a:r>
          </a:p>
        </p:txBody>
      </p:sp>
    </p:spTree>
    <p:extLst>
      <p:ext uri="{BB962C8B-B14F-4D97-AF65-F5344CB8AC3E}">
        <p14:creationId xmlns:p14="http://schemas.microsoft.com/office/powerpoint/2010/main" val="40191556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6773-0178-418E-678B-1EFD5B62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of failure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2DAD6-0182-83CF-BDC6-9E3D9A69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61</a:t>
            </a:fld>
            <a:endParaRPr lang="en-GB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FBEF44-1E78-2AD5-18EA-42FD5504EA74}"/>
              </a:ext>
            </a:extLst>
          </p:cNvPr>
          <p:cNvSpPr/>
          <p:nvPr/>
        </p:nvSpPr>
        <p:spPr>
          <a:xfrm>
            <a:off x="1447800" y="44958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04693E-8E37-6884-7D8D-5C34163CF807}"/>
              </a:ext>
            </a:extLst>
          </p:cNvPr>
          <p:cNvSpPr/>
          <p:nvPr/>
        </p:nvSpPr>
        <p:spPr>
          <a:xfrm>
            <a:off x="3276600" y="49530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587F31-8124-4F13-6636-B1C2F4848BB7}"/>
              </a:ext>
            </a:extLst>
          </p:cNvPr>
          <p:cNvSpPr/>
          <p:nvPr/>
        </p:nvSpPr>
        <p:spPr>
          <a:xfrm>
            <a:off x="304800" y="5462752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307DBF8-B0C8-80EA-EF4F-F5655F2EC421}"/>
              </a:ext>
            </a:extLst>
          </p:cNvPr>
          <p:cNvSpPr/>
          <p:nvPr/>
        </p:nvSpPr>
        <p:spPr>
          <a:xfrm>
            <a:off x="4738852" y="59436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0BF57-052A-C1DF-D0B2-3DBBFC1DE624}"/>
              </a:ext>
            </a:extLst>
          </p:cNvPr>
          <p:cNvSpPr txBox="1"/>
          <p:nvPr/>
        </p:nvSpPr>
        <p:spPr>
          <a:xfrm>
            <a:off x="1219200" y="402399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timeline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638C03-6E25-89F9-D672-3DE5B6416828}"/>
              </a:ext>
            </a:extLst>
          </p:cNvPr>
          <p:cNvCxnSpPr>
            <a:cxnSpLocks/>
          </p:cNvCxnSpPr>
          <p:nvPr/>
        </p:nvCxnSpPr>
        <p:spPr>
          <a:xfrm>
            <a:off x="4648200" y="4023992"/>
            <a:ext cx="0" cy="21863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1095D-6CA0-529C-637E-1B38BA414407}"/>
              </a:ext>
            </a:extLst>
          </p:cNvPr>
          <p:cNvSpPr txBox="1"/>
          <p:nvPr/>
        </p:nvSpPr>
        <p:spPr>
          <a:xfrm>
            <a:off x="4267200" y="62305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E56D54-56B4-9069-C54E-6F65246CDF78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914400" y="1447800"/>
            <a:ext cx="7772400" cy="255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failure happens, all working transactions cannot communicate with the database</a:t>
            </a:r>
          </a:p>
          <a:p>
            <a:pPr lvl="1"/>
            <a:r>
              <a:rPr lang="en-US" dirty="0"/>
              <a:t>They will stop processing and rollback, and report failure to the users</a:t>
            </a:r>
          </a:p>
          <a:p>
            <a:r>
              <a:rPr lang="en-US" dirty="0"/>
              <a:t>Only the effect of T3 should stay in the database after recovery</a:t>
            </a:r>
          </a:p>
        </p:txBody>
      </p:sp>
    </p:spTree>
    <p:extLst>
      <p:ext uri="{BB962C8B-B14F-4D97-AF65-F5344CB8AC3E}">
        <p14:creationId xmlns:p14="http://schemas.microsoft.com/office/powerpoint/2010/main" val="467940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9A02-B7A4-1EF3-DB3D-03B638EB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the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BD0C-58D7-F3FF-16E4-507582B66C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Clear record about the start of a transaction</a:t>
            </a:r>
          </a:p>
          <a:p>
            <a:r>
              <a:rPr lang="en-US" dirty="0"/>
              <a:t>Clear record about the commit of a transaction</a:t>
            </a:r>
          </a:p>
          <a:p>
            <a:r>
              <a:rPr lang="en-US" dirty="0"/>
              <a:t>The update contents</a:t>
            </a:r>
          </a:p>
          <a:p>
            <a:pPr lvl="1"/>
            <a:r>
              <a:rPr lang="en-US" dirty="0"/>
              <a:t>Many ways are feasible</a:t>
            </a:r>
          </a:p>
          <a:p>
            <a:pPr lvl="2"/>
            <a:r>
              <a:rPr lang="en-US" dirty="0"/>
              <a:t>Before-after values (e.g., x, 10, 15 --- x changes from 10 to 15)</a:t>
            </a:r>
          </a:p>
          <a:p>
            <a:pPr lvl="3"/>
            <a:r>
              <a:rPr lang="en-US" dirty="0"/>
              <a:t>More storage required</a:t>
            </a:r>
          </a:p>
          <a:p>
            <a:pPr lvl="3"/>
            <a:r>
              <a:rPr lang="en-US" dirty="0"/>
              <a:t>More straight-forward recovery (compared to the method below)</a:t>
            </a:r>
          </a:p>
          <a:p>
            <a:pPr lvl="2"/>
            <a:r>
              <a:rPr lang="en-US" dirty="0"/>
              <a:t>Delta values </a:t>
            </a:r>
            <a:r>
              <a:rPr lang="en-US" altLang="zh-HK" dirty="0"/>
              <a:t>(e.g., x, +5 --- x increases by 5)</a:t>
            </a:r>
          </a:p>
          <a:p>
            <a:pPr lvl="3"/>
            <a:r>
              <a:rPr lang="en-US" dirty="0"/>
              <a:t>Less storage required</a:t>
            </a:r>
          </a:p>
          <a:p>
            <a:pPr lvl="3"/>
            <a:r>
              <a:rPr lang="en-US" dirty="0"/>
              <a:t>Need a mechanism to tell if the value on the </a:t>
            </a:r>
            <a:r>
              <a:rPr lang="en-US" dirty="0" err="1"/>
              <a:t>harddisk</a:t>
            </a:r>
            <a:r>
              <a:rPr lang="en-US" dirty="0"/>
              <a:t> is before or after the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77579-77CE-B9D0-36E9-4DF17847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0736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0F6-B902-10B4-11BB-E467846C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07881-DA7C-51B3-22F9-EC5F66BF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63</a:t>
            </a:fld>
            <a:endParaRPr lang="en-GB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9E691D-8DC3-3F53-5F97-B22DBD47000D}"/>
              </a:ext>
            </a:extLst>
          </p:cNvPr>
          <p:cNvSpPr/>
          <p:nvPr/>
        </p:nvSpPr>
        <p:spPr>
          <a:xfrm>
            <a:off x="1447800" y="44958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9347DC-5DAC-7346-75FE-80B98EB2FFEB}"/>
              </a:ext>
            </a:extLst>
          </p:cNvPr>
          <p:cNvSpPr/>
          <p:nvPr/>
        </p:nvSpPr>
        <p:spPr>
          <a:xfrm>
            <a:off x="3276600" y="49530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96020C-6527-DAA0-9164-E6FC3E1C8E6E}"/>
              </a:ext>
            </a:extLst>
          </p:cNvPr>
          <p:cNvSpPr/>
          <p:nvPr/>
        </p:nvSpPr>
        <p:spPr>
          <a:xfrm>
            <a:off x="304800" y="5462752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2E68A1-D17C-C5BB-C06C-B231024DA212}"/>
              </a:ext>
            </a:extLst>
          </p:cNvPr>
          <p:cNvSpPr/>
          <p:nvPr/>
        </p:nvSpPr>
        <p:spPr>
          <a:xfrm>
            <a:off x="4738852" y="5943600"/>
            <a:ext cx="4267200" cy="304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F4DA9-385E-DF83-FF40-CA37FB5E3603}"/>
              </a:ext>
            </a:extLst>
          </p:cNvPr>
          <p:cNvSpPr txBox="1"/>
          <p:nvPr/>
        </p:nvSpPr>
        <p:spPr>
          <a:xfrm>
            <a:off x="1219200" y="402399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timeline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D84F07-7274-5E66-22D0-57AFDA7D149E}"/>
              </a:ext>
            </a:extLst>
          </p:cNvPr>
          <p:cNvCxnSpPr>
            <a:cxnSpLocks/>
          </p:cNvCxnSpPr>
          <p:nvPr/>
        </p:nvCxnSpPr>
        <p:spPr>
          <a:xfrm>
            <a:off x="4648200" y="4023992"/>
            <a:ext cx="0" cy="21863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77167F-F33E-616D-C082-E303D3889D91}"/>
              </a:ext>
            </a:extLst>
          </p:cNvPr>
          <p:cNvSpPr txBox="1"/>
          <p:nvPr/>
        </p:nvSpPr>
        <p:spPr>
          <a:xfrm>
            <a:off x="4267200" y="623058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B8F54C8-C67A-E10F-71C0-624EEF720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718067"/>
              </p:ext>
            </p:extLst>
          </p:nvPr>
        </p:nvGraphicFramePr>
        <p:xfrm>
          <a:off x="423638" y="3404826"/>
          <a:ext cx="84491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911162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81317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892112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798449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1057212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396732591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66999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T3, X,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Y,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A,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B,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Z,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T2, M,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  <p:sp>
        <p:nvSpPr>
          <p:cNvPr id="13" name="Can 12">
            <a:extLst>
              <a:ext uri="{FF2B5EF4-FFF2-40B4-BE49-F238E27FC236}">
                <a16:creationId xmlns:a16="http://schemas.microsoft.com/office/drawing/2014/main" id="{96095385-FAE3-B028-48D4-F20C9D4DFC08}"/>
              </a:ext>
            </a:extLst>
          </p:cNvPr>
          <p:cNvSpPr/>
          <p:nvPr/>
        </p:nvSpPr>
        <p:spPr>
          <a:xfrm>
            <a:off x="603250" y="1570038"/>
            <a:ext cx="3282950" cy="150145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177F6-0F56-8906-A50A-1EEB402F31E8}"/>
              </a:ext>
            </a:extLst>
          </p:cNvPr>
          <p:cNvSpPr txBox="1"/>
          <p:nvPr/>
        </p:nvSpPr>
        <p:spPr>
          <a:xfrm>
            <a:off x="847616" y="2015205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A: 0</a:t>
            </a:r>
          </a:p>
          <a:p>
            <a:pPr algn="ctr"/>
            <a:r>
              <a:rPr lang="en-US" dirty="0"/>
              <a:t>B: 0</a:t>
            </a:r>
          </a:p>
          <a:p>
            <a:pPr algn="ctr"/>
            <a:r>
              <a:rPr lang="en-US" dirty="0"/>
              <a:t>C: 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09B8B-3BDA-E99A-7350-E74AAA4857C3}"/>
              </a:ext>
            </a:extLst>
          </p:cNvPr>
          <p:cNvSpPr txBox="1"/>
          <p:nvPr/>
        </p:nvSpPr>
        <p:spPr>
          <a:xfrm>
            <a:off x="1723697" y="2015205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M: 0</a:t>
            </a:r>
          </a:p>
          <a:p>
            <a:pPr algn="ctr"/>
            <a:r>
              <a:rPr lang="en-US" dirty="0"/>
              <a:t>N: 0</a:t>
            </a:r>
          </a:p>
          <a:p>
            <a:pPr algn="ctr"/>
            <a:r>
              <a:rPr lang="en-US" dirty="0"/>
              <a:t>P: 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FFB4-8194-F686-8B5D-1B80FAD8FFED}"/>
              </a:ext>
            </a:extLst>
          </p:cNvPr>
          <p:cNvSpPr txBox="1"/>
          <p:nvPr/>
        </p:nvSpPr>
        <p:spPr>
          <a:xfrm>
            <a:off x="2590800" y="2016784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X: 0</a:t>
            </a:r>
          </a:p>
          <a:p>
            <a:pPr algn="ctr"/>
            <a:r>
              <a:rPr lang="en-US" dirty="0"/>
              <a:t>Y: 0</a:t>
            </a:r>
          </a:p>
          <a:p>
            <a:pPr algn="ctr"/>
            <a:r>
              <a:rPr lang="en-US" dirty="0"/>
              <a:t>Z: 0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719EA-8833-3B33-BF34-E13B921F759D}"/>
              </a:ext>
            </a:extLst>
          </p:cNvPr>
          <p:cNvSpPr txBox="1"/>
          <p:nvPr/>
        </p:nvSpPr>
        <p:spPr>
          <a:xfrm>
            <a:off x="3886202" y="16002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8B5BF-65F2-E385-62F6-1993BC724FBB}"/>
              </a:ext>
            </a:extLst>
          </p:cNvPr>
          <p:cNvSpPr txBox="1"/>
          <p:nvPr/>
        </p:nvSpPr>
        <p:spPr>
          <a:xfrm>
            <a:off x="5567855" y="245232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What are the values in the database after recovery?</a:t>
            </a:r>
          </a:p>
        </p:txBody>
      </p:sp>
    </p:spTree>
    <p:extLst>
      <p:ext uri="{BB962C8B-B14F-4D97-AF65-F5344CB8AC3E}">
        <p14:creationId xmlns:p14="http://schemas.microsoft.com/office/powerpoint/2010/main" val="4159076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8EDE3-97C3-17B4-D3BE-A4AD61DB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Meaning of the log entries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01DAF-0D5B-805C-B0FD-CE1A2D762A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T3: Start of the transaction 3</a:t>
            </a:r>
          </a:p>
          <a:p>
            <a:r>
              <a:rPr lang="en-US" altLang="zh-HK" dirty="0"/>
              <a:t>T3, X, 12: T3 sets X to 12</a:t>
            </a:r>
          </a:p>
          <a:p>
            <a:r>
              <a:rPr lang="en-US" altLang="zh-HK" dirty="0"/>
              <a:t>T3 commit: End of the transaction 3 (commit)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1D3816-E55A-A90D-8096-3B630A19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64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D7695CC-1FBF-92A7-833F-836DA8DCE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48418"/>
              </p:ext>
            </p:extLst>
          </p:nvPr>
        </p:nvGraphicFramePr>
        <p:xfrm>
          <a:off x="374650" y="3058160"/>
          <a:ext cx="84491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911162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81317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892112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798449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1057212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396732591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66999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T3, X,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Y,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A,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B,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Z,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T2, M,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442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9DF6EDE-FC9D-1675-DC00-135FEDEF08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dirty="0"/>
              <a:t>Undo incomplete transactions</a:t>
            </a:r>
          </a:p>
          <a:p>
            <a:r>
              <a:rPr lang="en-US" dirty="0"/>
              <a:t>Redo committed transactions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D00F6-B902-10B4-11BB-E467846C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07881-DA7C-51B3-22F9-EC5F66BF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65</a:t>
            </a:fld>
            <a:endParaRPr lang="en-GB" altLang="en-US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4B8F54C8-C67A-E10F-71C0-624EEF720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91123"/>
              </p:ext>
            </p:extLst>
          </p:nvPr>
        </p:nvGraphicFramePr>
        <p:xfrm>
          <a:off x="459828" y="5864542"/>
          <a:ext cx="84491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911162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81317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892112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798449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1057212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396732591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66999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T3, X,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Y,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A,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B,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Z,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T2, M,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  <p:sp>
        <p:nvSpPr>
          <p:cNvPr id="13" name="Can 12">
            <a:extLst>
              <a:ext uri="{FF2B5EF4-FFF2-40B4-BE49-F238E27FC236}">
                <a16:creationId xmlns:a16="http://schemas.microsoft.com/office/drawing/2014/main" id="{96095385-FAE3-B028-48D4-F20C9D4DFC08}"/>
              </a:ext>
            </a:extLst>
          </p:cNvPr>
          <p:cNvSpPr/>
          <p:nvPr/>
        </p:nvSpPr>
        <p:spPr>
          <a:xfrm>
            <a:off x="579602" y="3804973"/>
            <a:ext cx="3282950" cy="150145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177F6-0F56-8906-A50A-1EEB402F31E8}"/>
              </a:ext>
            </a:extLst>
          </p:cNvPr>
          <p:cNvSpPr txBox="1"/>
          <p:nvPr/>
        </p:nvSpPr>
        <p:spPr>
          <a:xfrm>
            <a:off x="823968" y="4250140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A: 60</a:t>
            </a:r>
          </a:p>
          <a:p>
            <a:pPr algn="ctr"/>
            <a:r>
              <a:rPr lang="en-US" dirty="0"/>
              <a:t>B: 30</a:t>
            </a:r>
          </a:p>
          <a:p>
            <a:pPr algn="ctr"/>
            <a:r>
              <a:rPr lang="en-US" dirty="0"/>
              <a:t>C: 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09B8B-3BDA-E99A-7350-E74AAA4857C3}"/>
              </a:ext>
            </a:extLst>
          </p:cNvPr>
          <p:cNvSpPr txBox="1"/>
          <p:nvPr/>
        </p:nvSpPr>
        <p:spPr>
          <a:xfrm>
            <a:off x="1700049" y="4250140"/>
            <a:ext cx="990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M: 100</a:t>
            </a:r>
          </a:p>
          <a:p>
            <a:pPr algn="ctr"/>
            <a:r>
              <a:rPr lang="en-US" dirty="0"/>
              <a:t>N: 0</a:t>
            </a:r>
          </a:p>
          <a:p>
            <a:pPr algn="ctr"/>
            <a:r>
              <a:rPr lang="en-US" dirty="0"/>
              <a:t>P: 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1FFB4-8194-F686-8B5D-1B80FAD8FFED}"/>
              </a:ext>
            </a:extLst>
          </p:cNvPr>
          <p:cNvSpPr txBox="1"/>
          <p:nvPr/>
        </p:nvSpPr>
        <p:spPr>
          <a:xfrm>
            <a:off x="2567152" y="4251719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X: 12</a:t>
            </a:r>
          </a:p>
          <a:p>
            <a:pPr algn="ctr"/>
            <a:r>
              <a:rPr lang="en-US" dirty="0"/>
              <a:t>Y: 10</a:t>
            </a:r>
          </a:p>
          <a:p>
            <a:pPr algn="ctr"/>
            <a:r>
              <a:rPr lang="en-US" dirty="0"/>
              <a:t>Z: 8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719EA-8833-3B33-BF34-E13B921F759D}"/>
              </a:ext>
            </a:extLst>
          </p:cNvPr>
          <p:cNvSpPr txBox="1"/>
          <p:nvPr/>
        </p:nvSpPr>
        <p:spPr>
          <a:xfrm>
            <a:off x="5827988" y="4899243"/>
            <a:ext cx="2873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when failed and some data are still in memory but not on disk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47001CAA-C862-4B6E-4450-C0EA63B524F8}"/>
              </a:ext>
            </a:extLst>
          </p:cNvPr>
          <p:cNvSpPr/>
          <p:nvPr/>
        </p:nvSpPr>
        <p:spPr>
          <a:xfrm>
            <a:off x="5545741" y="3321954"/>
            <a:ext cx="3282950" cy="150145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6E832-3029-591D-BE5D-DEEFFDB7F619}"/>
              </a:ext>
            </a:extLst>
          </p:cNvPr>
          <p:cNvSpPr txBox="1"/>
          <p:nvPr/>
        </p:nvSpPr>
        <p:spPr>
          <a:xfrm>
            <a:off x="5790107" y="3767121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A: 0</a:t>
            </a:r>
          </a:p>
          <a:p>
            <a:pPr algn="ctr"/>
            <a:r>
              <a:rPr lang="en-US" dirty="0"/>
              <a:t>B: 0</a:t>
            </a:r>
          </a:p>
          <a:p>
            <a:pPr algn="ctr"/>
            <a:r>
              <a:rPr lang="en-US" dirty="0"/>
              <a:t>C: 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88588-0407-06C5-D383-EFE23BFF08D6}"/>
              </a:ext>
            </a:extLst>
          </p:cNvPr>
          <p:cNvSpPr txBox="1"/>
          <p:nvPr/>
        </p:nvSpPr>
        <p:spPr>
          <a:xfrm>
            <a:off x="6666188" y="3767121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M: 0</a:t>
            </a:r>
          </a:p>
          <a:p>
            <a:pPr algn="ctr"/>
            <a:r>
              <a:rPr lang="en-US" dirty="0"/>
              <a:t>N: 0</a:t>
            </a:r>
          </a:p>
          <a:p>
            <a:pPr algn="ctr"/>
            <a:r>
              <a:rPr lang="en-US" dirty="0"/>
              <a:t>P: 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400227-71A1-AE9F-0C87-37D60D302374}"/>
              </a:ext>
            </a:extLst>
          </p:cNvPr>
          <p:cNvSpPr txBox="1"/>
          <p:nvPr/>
        </p:nvSpPr>
        <p:spPr>
          <a:xfrm>
            <a:off x="7533291" y="3768700"/>
            <a:ext cx="86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X: 12</a:t>
            </a:r>
          </a:p>
          <a:p>
            <a:pPr algn="ctr"/>
            <a:r>
              <a:rPr lang="en-US" dirty="0"/>
              <a:t>Y: 10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Z: 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DDE7C-224C-3B33-F24F-49F06F507371}"/>
              </a:ext>
            </a:extLst>
          </p:cNvPr>
          <p:cNvSpPr txBox="1"/>
          <p:nvPr/>
        </p:nvSpPr>
        <p:spPr>
          <a:xfrm>
            <a:off x="1056291" y="5380899"/>
            <a:ext cx="287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when failed</a:t>
            </a:r>
          </a:p>
        </p:txBody>
      </p:sp>
    </p:spTree>
    <p:extLst>
      <p:ext uri="{BB962C8B-B14F-4D97-AF65-F5344CB8AC3E}">
        <p14:creationId xmlns:p14="http://schemas.microsoft.com/office/powerpoint/2010/main" val="3505066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0C67-F7E9-4B71-DC77-DCFD932B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1AA4-BC96-FE69-1B32-25C7AC546B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Start from the end of the log</a:t>
            </a:r>
          </a:p>
          <a:p>
            <a:r>
              <a:rPr lang="en-US" dirty="0"/>
              <a:t>Scan the log backwards to discover incomplete transactions and completed transactions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Q: When do we stop?</a:t>
            </a:r>
          </a:p>
          <a:p>
            <a:pPr lvl="1"/>
            <a:r>
              <a:rPr lang="en-US" dirty="0"/>
              <a:t>We need to make sure all completed transactions are discovered</a:t>
            </a:r>
          </a:p>
          <a:p>
            <a:pPr lvl="2"/>
            <a:r>
              <a:rPr lang="en-US" dirty="0"/>
              <a:t>Scan until the starting point of the log!</a:t>
            </a:r>
          </a:p>
          <a:p>
            <a:pPr lvl="2"/>
            <a:r>
              <a:rPr lang="en-US" dirty="0"/>
              <a:t>Meaning we need to scan the entire log! (What if the log starts from 30 years ago??!!)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4643-8D21-4413-7CA2-09DFCCA1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66</a:t>
            </a:fld>
            <a:endParaRPr lang="en-GB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790EEA-13D1-7F7F-1F75-52CE2FE9C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20779"/>
              </p:ext>
            </p:extLst>
          </p:nvPr>
        </p:nvGraphicFramePr>
        <p:xfrm>
          <a:off x="454572" y="3243580"/>
          <a:ext cx="84491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911162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81317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892112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895795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798449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1057212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396732591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669993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T3, X,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Y,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A, 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T1, B,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T3, Z,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T2, M,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  <p:sp>
        <p:nvSpPr>
          <p:cNvPr id="6" name="Down Arrow 5">
            <a:extLst>
              <a:ext uri="{FF2B5EF4-FFF2-40B4-BE49-F238E27FC236}">
                <a16:creationId xmlns:a16="http://schemas.microsoft.com/office/drawing/2014/main" id="{44EB1932-3B66-B921-D867-FEB3E557E0B9}"/>
              </a:ext>
            </a:extLst>
          </p:cNvPr>
          <p:cNvSpPr/>
          <p:nvPr/>
        </p:nvSpPr>
        <p:spPr>
          <a:xfrm>
            <a:off x="8338048" y="2806142"/>
            <a:ext cx="4572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3E964-A120-000B-1BDD-C7D54B5A7AFA}"/>
              </a:ext>
            </a:extLst>
          </p:cNvPr>
          <p:cNvSpPr txBox="1"/>
          <p:nvPr/>
        </p:nvSpPr>
        <p:spPr>
          <a:xfrm>
            <a:off x="8217895" y="234624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F6C924-95DA-00F5-660A-509BBA4B7294}"/>
              </a:ext>
            </a:extLst>
          </p:cNvPr>
          <p:cNvCxnSpPr/>
          <p:nvPr/>
        </p:nvCxnSpPr>
        <p:spPr>
          <a:xfrm flipH="1">
            <a:off x="1295400" y="2996642"/>
            <a:ext cx="678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8677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6A7-3CA9-6555-4459-B68E3B1B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F5C8-9188-97F1-66D3-E2726FCC5D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Blocking checkpoints</a:t>
            </a:r>
          </a:p>
          <a:p>
            <a:r>
              <a:rPr lang="en-US" dirty="0"/>
              <a:t>Fuzzy checkpoint (Non-blocking checkpoints)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CB22D-933A-454F-8436-48725414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81898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F190-2C02-C58C-D8DC-EE0CA98F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929-805E-82A6-945C-B5F755C4CB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stop all the updates to the database</a:t>
            </a:r>
          </a:p>
          <a:p>
            <a:r>
              <a:rPr lang="en-US" dirty="0"/>
              <a:t>Create a snapshot of the database</a:t>
            </a:r>
          </a:p>
          <a:p>
            <a:r>
              <a:rPr lang="en-US" dirty="0"/>
              <a:t>All recovery only needs to scan up to the closest checkpoint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BB46-DCFD-4140-28D5-F4132BBA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68</a:t>
            </a:fld>
            <a:endParaRPr lang="en-GB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8CFCD-5195-403D-9F37-F665B5E7A545}"/>
              </a:ext>
            </a:extLst>
          </p:cNvPr>
          <p:cNvCxnSpPr/>
          <p:nvPr/>
        </p:nvCxnSpPr>
        <p:spPr>
          <a:xfrm>
            <a:off x="1371600" y="4724400"/>
            <a:ext cx="632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0288D-C454-43F6-BFA0-BECF0A78B07B}"/>
              </a:ext>
            </a:extLst>
          </p:cNvPr>
          <p:cNvCxnSpPr/>
          <p:nvPr/>
        </p:nvCxnSpPr>
        <p:spPr>
          <a:xfrm>
            <a:off x="19050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54EA5-2928-4CCB-CE73-301507A92539}"/>
              </a:ext>
            </a:extLst>
          </p:cNvPr>
          <p:cNvCxnSpPr/>
          <p:nvPr/>
        </p:nvCxnSpPr>
        <p:spPr>
          <a:xfrm>
            <a:off x="37338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8B425B-13AB-80C2-589E-B17C67CAB24A}"/>
              </a:ext>
            </a:extLst>
          </p:cNvPr>
          <p:cNvCxnSpPr/>
          <p:nvPr/>
        </p:nvCxnSpPr>
        <p:spPr>
          <a:xfrm>
            <a:off x="54864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432D2-CB19-73E8-6BC7-28F8A8BC8ED7}"/>
              </a:ext>
            </a:extLst>
          </p:cNvPr>
          <p:cNvSpPr txBox="1"/>
          <p:nvPr/>
        </p:nvSpPr>
        <p:spPr>
          <a:xfrm>
            <a:off x="1219201" y="5544234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BF6A6-5287-DE65-4B13-C8D9CEED0BE8}"/>
              </a:ext>
            </a:extLst>
          </p:cNvPr>
          <p:cNvSpPr txBox="1"/>
          <p:nvPr/>
        </p:nvSpPr>
        <p:spPr>
          <a:xfrm>
            <a:off x="3164931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C6D8B-9E91-419F-F14F-1E6218C40498}"/>
              </a:ext>
            </a:extLst>
          </p:cNvPr>
          <p:cNvSpPr txBox="1"/>
          <p:nvPr/>
        </p:nvSpPr>
        <p:spPr>
          <a:xfrm>
            <a:off x="4857095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DCEA3FAF-9684-4E2C-A5C5-7048D1B17BB4}"/>
              </a:ext>
            </a:extLst>
          </p:cNvPr>
          <p:cNvSpPr/>
          <p:nvPr/>
        </p:nvSpPr>
        <p:spPr>
          <a:xfrm flipH="1">
            <a:off x="6362700" y="3767959"/>
            <a:ext cx="228600" cy="8382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982FC-CB06-04DE-659A-07801C647354}"/>
              </a:ext>
            </a:extLst>
          </p:cNvPr>
          <p:cNvSpPr txBox="1"/>
          <p:nvPr/>
        </p:nvSpPr>
        <p:spPr>
          <a:xfrm>
            <a:off x="6629399" y="3429000"/>
            <a:ext cx="194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Failure!</a:t>
            </a:r>
          </a:p>
          <a:p>
            <a:r>
              <a:rPr lang="en-US" dirty="0"/>
              <a:t>Recovery up to checkpoint 103</a:t>
            </a:r>
          </a:p>
        </p:txBody>
      </p:sp>
    </p:spTree>
    <p:extLst>
      <p:ext uri="{BB962C8B-B14F-4D97-AF65-F5344CB8AC3E}">
        <p14:creationId xmlns:p14="http://schemas.microsoft.com/office/powerpoint/2010/main" val="4131101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F190-2C02-C58C-D8DC-EE0CA98F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checkpoints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3E929-805E-82A6-945C-B5F755C4CB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stop the updates to the database</a:t>
            </a:r>
          </a:p>
          <a:p>
            <a:r>
              <a:rPr lang="en-US" dirty="0"/>
              <a:t>Create a snapshot of the database and keep records about what transactions are running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7BB46-DCFD-4140-28D5-F4132BBA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69</a:t>
            </a:fld>
            <a:endParaRPr lang="en-GB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8CFCD-5195-403D-9F37-F665B5E7A545}"/>
              </a:ext>
            </a:extLst>
          </p:cNvPr>
          <p:cNvCxnSpPr/>
          <p:nvPr/>
        </p:nvCxnSpPr>
        <p:spPr>
          <a:xfrm>
            <a:off x="1371600" y="4724400"/>
            <a:ext cx="632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0288D-C454-43F6-BFA0-BECF0A78B07B}"/>
              </a:ext>
            </a:extLst>
          </p:cNvPr>
          <p:cNvCxnSpPr/>
          <p:nvPr/>
        </p:nvCxnSpPr>
        <p:spPr>
          <a:xfrm>
            <a:off x="19050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54EA5-2928-4CCB-CE73-301507A92539}"/>
              </a:ext>
            </a:extLst>
          </p:cNvPr>
          <p:cNvCxnSpPr/>
          <p:nvPr/>
        </p:nvCxnSpPr>
        <p:spPr>
          <a:xfrm>
            <a:off x="37338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8B425B-13AB-80C2-589E-B17C67CAB24A}"/>
              </a:ext>
            </a:extLst>
          </p:cNvPr>
          <p:cNvCxnSpPr/>
          <p:nvPr/>
        </p:nvCxnSpPr>
        <p:spPr>
          <a:xfrm>
            <a:off x="54864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0432D2-CB19-73E8-6BC7-28F8A8BC8ED7}"/>
              </a:ext>
            </a:extLst>
          </p:cNvPr>
          <p:cNvSpPr txBox="1"/>
          <p:nvPr/>
        </p:nvSpPr>
        <p:spPr>
          <a:xfrm>
            <a:off x="1219201" y="5544234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BF6A6-5287-DE65-4B13-C8D9CEED0BE8}"/>
              </a:ext>
            </a:extLst>
          </p:cNvPr>
          <p:cNvSpPr txBox="1"/>
          <p:nvPr/>
        </p:nvSpPr>
        <p:spPr>
          <a:xfrm>
            <a:off x="3164931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C6D8B-9E91-419F-F14F-1E6218C40498}"/>
              </a:ext>
            </a:extLst>
          </p:cNvPr>
          <p:cNvSpPr txBox="1"/>
          <p:nvPr/>
        </p:nvSpPr>
        <p:spPr>
          <a:xfrm>
            <a:off x="4857095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DCEA3FAF-9684-4E2C-A5C5-7048D1B17BB4}"/>
              </a:ext>
            </a:extLst>
          </p:cNvPr>
          <p:cNvSpPr/>
          <p:nvPr/>
        </p:nvSpPr>
        <p:spPr>
          <a:xfrm flipH="1">
            <a:off x="6362700" y="3767959"/>
            <a:ext cx="228600" cy="8382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982FC-CB06-04DE-659A-07801C647354}"/>
              </a:ext>
            </a:extLst>
          </p:cNvPr>
          <p:cNvSpPr txBox="1"/>
          <p:nvPr/>
        </p:nvSpPr>
        <p:spPr>
          <a:xfrm>
            <a:off x="66294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779E2-3753-B94A-C618-8FEE41E2432A}"/>
              </a:ext>
            </a:extLst>
          </p:cNvPr>
          <p:cNvSpPr txBox="1"/>
          <p:nvPr/>
        </p:nvSpPr>
        <p:spPr>
          <a:xfrm>
            <a:off x="1371600" y="62601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0AC5F-621D-F339-E2EC-64F8AF53A8C4}"/>
              </a:ext>
            </a:extLst>
          </p:cNvPr>
          <p:cNvSpPr txBox="1"/>
          <p:nvPr/>
        </p:nvSpPr>
        <p:spPr>
          <a:xfrm>
            <a:off x="3238500" y="6268826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T3, T4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D5E2AF-9B9B-5665-605C-410217BA14CE}"/>
              </a:ext>
            </a:extLst>
          </p:cNvPr>
          <p:cNvSpPr txBox="1"/>
          <p:nvPr/>
        </p:nvSpPr>
        <p:spPr>
          <a:xfrm>
            <a:off x="5099487" y="6268826"/>
            <a:ext cx="8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T5</a:t>
            </a:r>
          </a:p>
        </p:txBody>
      </p:sp>
    </p:spTree>
    <p:extLst>
      <p:ext uri="{BB962C8B-B14F-4D97-AF65-F5344CB8AC3E}">
        <p14:creationId xmlns:p14="http://schemas.microsoft.com/office/powerpoint/2010/main" val="309267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897B-831F-6286-0E4C-03DA06A5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on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2C8E-9B99-7032-3FC8-ED3A40DB96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Common method: B+ tree (or its variants)</a:t>
            </a:r>
          </a:p>
          <a:p>
            <a:pPr lvl="1"/>
            <a:r>
              <a:rPr lang="en-US" dirty="0"/>
              <a:t>The ideas are similar but there are minor implementation details in different versions</a:t>
            </a:r>
          </a:p>
          <a:p>
            <a:pPr lvl="1"/>
            <a:r>
              <a:rPr lang="en-US" dirty="0"/>
              <a:t>We will talk about one specific version – B+ tree</a:t>
            </a:r>
          </a:p>
          <a:p>
            <a:r>
              <a:rPr lang="en-US" dirty="0"/>
              <a:t>Cost complexity of search: O(lg n)</a:t>
            </a:r>
          </a:p>
          <a:p>
            <a:pPr lvl="1"/>
            <a:r>
              <a:rPr lang="en-US" dirty="0"/>
              <a:t>Log(2.4B) = 9.38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recall 9.38 is not the actual time. We are simply talking about the scale of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75E4-D30F-1E2A-83F3-1BF41DE2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64354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E146-D91C-3BD9-4399-22CDE39D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CCAC-CC01-0102-6ADB-0B799C7623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Scan the log backwards until Checkpoint 103</a:t>
            </a:r>
          </a:p>
          <a:p>
            <a:pPr lvl="1"/>
            <a:r>
              <a:rPr lang="en-US" dirty="0"/>
              <a:t>All committed transactions before Checkpoint 103 are already in the checkpoint image</a:t>
            </a:r>
          </a:p>
          <a:p>
            <a:pPr lvl="1"/>
            <a:r>
              <a:rPr lang="en-US" dirty="0"/>
              <a:t>Only need to chase further for T2 and T5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76519-E443-C691-7E27-7DC2FA6E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70</a:t>
            </a:fld>
            <a:endParaRPr lang="en-GB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D296FF-EAA8-9884-EEEE-F6A7865FB76A}"/>
              </a:ext>
            </a:extLst>
          </p:cNvPr>
          <p:cNvCxnSpPr/>
          <p:nvPr/>
        </p:nvCxnSpPr>
        <p:spPr>
          <a:xfrm>
            <a:off x="1371600" y="4724400"/>
            <a:ext cx="632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EC84DD-84F6-2A04-556F-1CB8561E72C6}"/>
              </a:ext>
            </a:extLst>
          </p:cNvPr>
          <p:cNvCxnSpPr/>
          <p:nvPr/>
        </p:nvCxnSpPr>
        <p:spPr>
          <a:xfrm>
            <a:off x="19050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ABD70D-249B-4364-AF90-36653F154CF7}"/>
              </a:ext>
            </a:extLst>
          </p:cNvPr>
          <p:cNvCxnSpPr/>
          <p:nvPr/>
        </p:nvCxnSpPr>
        <p:spPr>
          <a:xfrm>
            <a:off x="37338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72306-D4E6-8C63-7597-F0982DD7F0F8}"/>
              </a:ext>
            </a:extLst>
          </p:cNvPr>
          <p:cNvCxnSpPr/>
          <p:nvPr/>
        </p:nvCxnSpPr>
        <p:spPr>
          <a:xfrm>
            <a:off x="54864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F1DCA-306E-AD4D-C7F4-E2E57D26C1A2}"/>
              </a:ext>
            </a:extLst>
          </p:cNvPr>
          <p:cNvSpPr txBox="1"/>
          <p:nvPr/>
        </p:nvSpPr>
        <p:spPr>
          <a:xfrm>
            <a:off x="1219201" y="5544234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DE0E0-3109-B7CE-4D4C-2DD55310C86B}"/>
              </a:ext>
            </a:extLst>
          </p:cNvPr>
          <p:cNvSpPr txBox="1"/>
          <p:nvPr/>
        </p:nvSpPr>
        <p:spPr>
          <a:xfrm>
            <a:off x="3164931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3A90B3-2F1C-52DE-E666-D4DF097A6C05}"/>
              </a:ext>
            </a:extLst>
          </p:cNvPr>
          <p:cNvSpPr txBox="1"/>
          <p:nvPr/>
        </p:nvSpPr>
        <p:spPr>
          <a:xfrm>
            <a:off x="4857095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C6C39547-2616-A4B8-CD7F-1A68B7896E07}"/>
              </a:ext>
            </a:extLst>
          </p:cNvPr>
          <p:cNvSpPr/>
          <p:nvPr/>
        </p:nvSpPr>
        <p:spPr>
          <a:xfrm flipH="1">
            <a:off x="6362700" y="3767959"/>
            <a:ext cx="228600" cy="8382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80C70-6CF4-33AD-F20E-9CB0A0C4E81C}"/>
              </a:ext>
            </a:extLst>
          </p:cNvPr>
          <p:cNvSpPr txBox="1"/>
          <p:nvPr/>
        </p:nvSpPr>
        <p:spPr>
          <a:xfrm>
            <a:off x="66294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3E45B-1801-2A78-1FED-C0AED29B09CC}"/>
              </a:ext>
            </a:extLst>
          </p:cNvPr>
          <p:cNvSpPr txBox="1"/>
          <p:nvPr/>
        </p:nvSpPr>
        <p:spPr>
          <a:xfrm>
            <a:off x="1371600" y="62601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4073D-4CEE-720E-7D1E-C869916E59FD}"/>
              </a:ext>
            </a:extLst>
          </p:cNvPr>
          <p:cNvSpPr txBox="1"/>
          <p:nvPr/>
        </p:nvSpPr>
        <p:spPr>
          <a:xfrm>
            <a:off x="3238500" y="6268826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T3, T4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B67FE-B04E-9694-24FB-8B1A931AB095}"/>
              </a:ext>
            </a:extLst>
          </p:cNvPr>
          <p:cNvSpPr txBox="1"/>
          <p:nvPr/>
        </p:nvSpPr>
        <p:spPr>
          <a:xfrm>
            <a:off x="5099487" y="6268826"/>
            <a:ext cx="8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T5</a:t>
            </a:r>
          </a:p>
        </p:txBody>
      </p:sp>
    </p:spTree>
    <p:extLst>
      <p:ext uri="{BB962C8B-B14F-4D97-AF65-F5344CB8AC3E}">
        <p14:creationId xmlns:p14="http://schemas.microsoft.com/office/powerpoint/2010/main" val="18064683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0DB-5A60-8408-DD09-6CCED644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6135-E0D9-06B4-9F73-BCA120478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Say, we reach checkpoint 102 (recall we are scanning backward from the failure point. </a:t>
            </a:r>
          </a:p>
          <a:p>
            <a:pPr lvl="1"/>
            <a:r>
              <a:rPr lang="en-US" sz="1800" dirty="0"/>
              <a:t>Do we need to chase for T2 / T3 / T4?</a:t>
            </a:r>
          </a:p>
          <a:p>
            <a:pPr lvl="1"/>
            <a:r>
              <a:rPr lang="en-US" sz="1800" dirty="0"/>
              <a:t>T2: Maybe yes (check next slide)! T3: No! T4: No!</a:t>
            </a:r>
          </a:p>
          <a:p>
            <a:r>
              <a:rPr lang="en-US" sz="2000" dirty="0"/>
              <a:t>Where does T5 start?</a:t>
            </a:r>
          </a:p>
          <a:p>
            <a:pPr lvl="1"/>
            <a:r>
              <a:rPr lang="en-US" sz="1800" dirty="0"/>
              <a:t>Somewhere in this green region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DD75-0983-D72E-D65D-C52EAA89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71</a:t>
            </a:fld>
            <a:endParaRPr lang="en-GB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B5EA3-79C8-316F-A034-1306EE47E264}"/>
              </a:ext>
            </a:extLst>
          </p:cNvPr>
          <p:cNvCxnSpPr/>
          <p:nvPr/>
        </p:nvCxnSpPr>
        <p:spPr>
          <a:xfrm>
            <a:off x="1371600" y="4724400"/>
            <a:ext cx="632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854A01-6C66-6B2B-2E7A-B185CCF49544}"/>
              </a:ext>
            </a:extLst>
          </p:cNvPr>
          <p:cNvCxnSpPr/>
          <p:nvPr/>
        </p:nvCxnSpPr>
        <p:spPr>
          <a:xfrm>
            <a:off x="19050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1643BD-1C42-99A0-41DC-563A3EAA7BFD}"/>
              </a:ext>
            </a:extLst>
          </p:cNvPr>
          <p:cNvCxnSpPr/>
          <p:nvPr/>
        </p:nvCxnSpPr>
        <p:spPr>
          <a:xfrm>
            <a:off x="37338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7ECA2-9035-A543-F6B5-986DAF992B6F}"/>
              </a:ext>
            </a:extLst>
          </p:cNvPr>
          <p:cNvCxnSpPr/>
          <p:nvPr/>
        </p:nvCxnSpPr>
        <p:spPr>
          <a:xfrm>
            <a:off x="54864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08E68-4377-7B76-C61B-23E3AC9CC9B0}"/>
              </a:ext>
            </a:extLst>
          </p:cNvPr>
          <p:cNvSpPr txBox="1"/>
          <p:nvPr/>
        </p:nvSpPr>
        <p:spPr>
          <a:xfrm>
            <a:off x="1219201" y="5544234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517A-A734-CBC3-A34A-8F98345733BE}"/>
              </a:ext>
            </a:extLst>
          </p:cNvPr>
          <p:cNvSpPr txBox="1"/>
          <p:nvPr/>
        </p:nvSpPr>
        <p:spPr>
          <a:xfrm>
            <a:off x="3164931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0FFD-A8F0-2194-F9FE-1448DF5340A1}"/>
              </a:ext>
            </a:extLst>
          </p:cNvPr>
          <p:cNvSpPr txBox="1"/>
          <p:nvPr/>
        </p:nvSpPr>
        <p:spPr>
          <a:xfrm>
            <a:off x="4857095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F2174DD9-3BF7-7237-BBE5-37F5F3D71809}"/>
              </a:ext>
            </a:extLst>
          </p:cNvPr>
          <p:cNvSpPr/>
          <p:nvPr/>
        </p:nvSpPr>
        <p:spPr>
          <a:xfrm flipH="1">
            <a:off x="6362700" y="3767959"/>
            <a:ext cx="228600" cy="8382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4ECA4-E992-1C9F-3232-5CC641CF516D}"/>
              </a:ext>
            </a:extLst>
          </p:cNvPr>
          <p:cNvSpPr txBox="1"/>
          <p:nvPr/>
        </p:nvSpPr>
        <p:spPr>
          <a:xfrm>
            <a:off x="66294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A17E1-0EDE-5F76-8F58-D9C3198069E0}"/>
              </a:ext>
            </a:extLst>
          </p:cNvPr>
          <p:cNvSpPr txBox="1"/>
          <p:nvPr/>
        </p:nvSpPr>
        <p:spPr>
          <a:xfrm>
            <a:off x="1371600" y="62601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D73CF-98DB-FC88-A8A5-3791C9508C85}"/>
              </a:ext>
            </a:extLst>
          </p:cNvPr>
          <p:cNvSpPr txBox="1"/>
          <p:nvPr/>
        </p:nvSpPr>
        <p:spPr>
          <a:xfrm>
            <a:off x="3238500" y="6268826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T3, T4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E6025-1C41-FC82-8C3D-232EB334C888}"/>
              </a:ext>
            </a:extLst>
          </p:cNvPr>
          <p:cNvSpPr txBox="1"/>
          <p:nvPr/>
        </p:nvSpPr>
        <p:spPr>
          <a:xfrm>
            <a:off x="5099487" y="6268826"/>
            <a:ext cx="8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AA0CA-9A29-0F71-9F10-01A1E1E972CB}"/>
              </a:ext>
            </a:extLst>
          </p:cNvPr>
          <p:cNvSpPr/>
          <p:nvPr/>
        </p:nvSpPr>
        <p:spPr>
          <a:xfrm>
            <a:off x="3733800" y="4114800"/>
            <a:ext cx="17526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DD5FB-535B-4CBD-8FCA-488F39C6BD6E}"/>
              </a:ext>
            </a:extLst>
          </p:cNvPr>
          <p:cNvCxnSpPr>
            <a:cxnSpLocks/>
          </p:cNvCxnSpPr>
          <p:nvPr/>
        </p:nvCxnSpPr>
        <p:spPr>
          <a:xfrm>
            <a:off x="4038600" y="3429000"/>
            <a:ext cx="49792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30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10DB-5A60-8408-DD09-6CCED644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6135-E0D9-06B4-9F73-BCA120478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T2 / T5 committed?</a:t>
            </a:r>
          </a:p>
          <a:p>
            <a:pPr lvl="1"/>
            <a:r>
              <a:rPr lang="en-US" dirty="0"/>
              <a:t>Depends on whether we see T2 / T5 commit in the latest log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DD75-0983-D72E-D65D-C52EAA89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72</a:t>
            </a:fld>
            <a:endParaRPr lang="en-GB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B5EA3-79C8-316F-A034-1306EE47E264}"/>
              </a:ext>
            </a:extLst>
          </p:cNvPr>
          <p:cNvCxnSpPr/>
          <p:nvPr/>
        </p:nvCxnSpPr>
        <p:spPr>
          <a:xfrm>
            <a:off x="1371600" y="4724400"/>
            <a:ext cx="632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854A01-6C66-6B2B-2E7A-B185CCF49544}"/>
              </a:ext>
            </a:extLst>
          </p:cNvPr>
          <p:cNvCxnSpPr/>
          <p:nvPr/>
        </p:nvCxnSpPr>
        <p:spPr>
          <a:xfrm>
            <a:off x="19050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1643BD-1C42-99A0-41DC-563A3EAA7BFD}"/>
              </a:ext>
            </a:extLst>
          </p:cNvPr>
          <p:cNvCxnSpPr/>
          <p:nvPr/>
        </p:nvCxnSpPr>
        <p:spPr>
          <a:xfrm>
            <a:off x="37338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A7ECA2-9035-A543-F6B5-986DAF992B6F}"/>
              </a:ext>
            </a:extLst>
          </p:cNvPr>
          <p:cNvCxnSpPr/>
          <p:nvPr/>
        </p:nvCxnSpPr>
        <p:spPr>
          <a:xfrm>
            <a:off x="5486400" y="35814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3708E68-4377-7B76-C61B-23E3AC9CC9B0}"/>
              </a:ext>
            </a:extLst>
          </p:cNvPr>
          <p:cNvSpPr txBox="1"/>
          <p:nvPr/>
        </p:nvSpPr>
        <p:spPr>
          <a:xfrm>
            <a:off x="1219201" y="5544234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F517A-A734-CBC3-A34A-8F98345733BE}"/>
              </a:ext>
            </a:extLst>
          </p:cNvPr>
          <p:cNvSpPr txBox="1"/>
          <p:nvPr/>
        </p:nvSpPr>
        <p:spPr>
          <a:xfrm>
            <a:off x="3164931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A0FFD-A8F0-2194-F9FE-1448DF5340A1}"/>
              </a:ext>
            </a:extLst>
          </p:cNvPr>
          <p:cNvSpPr txBox="1"/>
          <p:nvPr/>
        </p:nvSpPr>
        <p:spPr>
          <a:xfrm>
            <a:off x="4857095" y="5544233"/>
            <a:ext cx="1371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F2174DD9-3BF7-7237-BBE5-37F5F3D71809}"/>
              </a:ext>
            </a:extLst>
          </p:cNvPr>
          <p:cNvSpPr/>
          <p:nvPr/>
        </p:nvSpPr>
        <p:spPr>
          <a:xfrm flipH="1">
            <a:off x="6362700" y="3767959"/>
            <a:ext cx="228600" cy="838200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4ECA4-E992-1C9F-3232-5CC641CF516D}"/>
              </a:ext>
            </a:extLst>
          </p:cNvPr>
          <p:cNvSpPr txBox="1"/>
          <p:nvPr/>
        </p:nvSpPr>
        <p:spPr>
          <a:xfrm>
            <a:off x="66294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A17E1-0EDE-5F76-8F58-D9C3198069E0}"/>
              </a:ext>
            </a:extLst>
          </p:cNvPr>
          <p:cNvSpPr txBox="1"/>
          <p:nvPr/>
        </p:nvSpPr>
        <p:spPr>
          <a:xfrm>
            <a:off x="1371600" y="626019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T1, 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D73CF-98DB-FC88-A8A5-3791C9508C85}"/>
              </a:ext>
            </a:extLst>
          </p:cNvPr>
          <p:cNvSpPr txBox="1"/>
          <p:nvPr/>
        </p:nvSpPr>
        <p:spPr>
          <a:xfrm>
            <a:off x="3238500" y="6268826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T3, T4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E6025-1C41-FC82-8C3D-232EB334C888}"/>
              </a:ext>
            </a:extLst>
          </p:cNvPr>
          <p:cNvSpPr txBox="1"/>
          <p:nvPr/>
        </p:nvSpPr>
        <p:spPr>
          <a:xfrm>
            <a:off x="5099487" y="6268826"/>
            <a:ext cx="8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AA0CA-9A29-0F71-9F10-01A1E1E972CB}"/>
              </a:ext>
            </a:extLst>
          </p:cNvPr>
          <p:cNvSpPr/>
          <p:nvPr/>
        </p:nvSpPr>
        <p:spPr>
          <a:xfrm>
            <a:off x="5486400" y="4174088"/>
            <a:ext cx="876296" cy="1692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ADD5FB-535B-4CBD-8FCA-488F39C6BD6E}"/>
              </a:ext>
            </a:extLst>
          </p:cNvPr>
          <p:cNvCxnSpPr>
            <a:cxnSpLocks/>
          </p:cNvCxnSpPr>
          <p:nvPr/>
        </p:nvCxnSpPr>
        <p:spPr>
          <a:xfrm>
            <a:off x="2133600" y="2560638"/>
            <a:ext cx="3852699" cy="1401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5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3C5E-279F-D76B-7583-7734E7E1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D56F-5FF4-AB01-873A-F3DF36B3D5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worst-case recovery cost when using fuzzy checkpoints?</a:t>
            </a:r>
          </a:p>
          <a:p>
            <a:pPr lvl="1"/>
            <a:r>
              <a:rPr lang="en-US" dirty="0"/>
              <a:t>O(n). Scan backwards until the first log entry.</a:t>
            </a:r>
          </a:p>
          <a:p>
            <a:pPr lvl="1"/>
            <a:r>
              <a:rPr lang="en-US" dirty="0"/>
              <a:t>But this is almost impossible. If this is the case, either the log is very short or the transaction is unreasonably long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CEA54-2393-2468-4C14-452FFAA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69465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B3FAA-9023-49F3-FDFA-572F6C49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668990-9E24-DD9C-F839-956D3AB82D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How to recover from the crash?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5AD21-568D-628F-5F79-35D9BB6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74</a:t>
            </a:fld>
            <a:endParaRPr lang="en-GB" altLang="en-US"/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49118A1C-6AAC-79D3-201F-F74571A645BF}"/>
              </a:ext>
            </a:extLst>
          </p:cNvPr>
          <p:cNvCxnSpPr/>
          <p:nvPr/>
        </p:nvCxnSpPr>
        <p:spPr>
          <a:xfrm>
            <a:off x="1687945" y="2666243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57DC52F2-C5FC-66F1-40D9-EFE3AA9B9679}"/>
              </a:ext>
            </a:extLst>
          </p:cNvPr>
          <p:cNvSpPr txBox="1"/>
          <p:nvPr/>
        </p:nvSpPr>
        <p:spPr>
          <a:xfrm>
            <a:off x="925945" y="4632368"/>
            <a:ext cx="19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C09F9EF-0FAB-5371-2D1B-A6D07638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43036"/>
              </p:ext>
            </p:extLst>
          </p:nvPr>
        </p:nvGraphicFramePr>
        <p:xfrm>
          <a:off x="155286" y="3268980"/>
          <a:ext cx="874815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753301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753301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628269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745363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39673259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669993655"/>
                    </a:ext>
                  </a:extLst>
                </a:gridCol>
                <a:gridCol w="738696">
                  <a:extLst>
                    <a:ext uri="{9D8B030D-6E8A-4147-A177-3AD203B41FA5}">
                      <a16:colId xmlns:a16="http://schemas.microsoft.com/office/drawing/2014/main" val="3339353045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631568962"/>
                    </a:ext>
                  </a:extLst>
                </a:gridCol>
                <a:gridCol w="756292">
                  <a:extLst>
                    <a:ext uri="{9D8B030D-6E8A-4147-A177-3AD203B41FA5}">
                      <a16:colId xmlns:a16="http://schemas.microsoft.com/office/drawing/2014/main" val="4201405020"/>
                    </a:ext>
                  </a:extLst>
                </a:gridCol>
              </a:tblGrid>
              <a:tr h="13207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T1, X,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T1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T2, X,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T3, Y,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T4, Z,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T3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T2, A,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T5, Z,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  <p:sp>
        <p:nvSpPr>
          <p:cNvPr id="9" name="TextBox 13">
            <a:extLst>
              <a:ext uri="{FF2B5EF4-FFF2-40B4-BE49-F238E27FC236}">
                <a16:creationId xmlns:a16="http://schemas.microsoft.com/office/drawing/2014/main" id="{914E0301-4877-403D-775C-64DB3CE44771}"/>
              </a:ext>
            </a:extLst>
          </p:cNvPr>
          <p:cNvSpPr txBox="1"/>
          <p:nvPr/>
        </p:nvSpPr>
        <p:spPr>
          <a:xfrm>
            <a:off x="1192645" y="50318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T1, T2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5CDE9025-7CA5-9150-AF1D-A3C0C403F718}"/>
              </a:ext>
            </a:extLst>
          </p:cNvPr>
          <p:cNvCxnSpPr/>
          <p:nvPr/>
        </p:nvCxnSpPr>
        <p:spPr>
          <a:xfrm>
            <a:off x="3973945" y="2600205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>
            <a:extLst>
              <a:ext uri="{FF2B5EF4-FFF2-40B4-BE49-F238E27FC236}">
                <a16:creationId xmlns:a16="http://schemas.microsoft.com/office/drawing/2014/main" id="{719B86CA-19E7-68FF-6C71-FA91084E1C8B}"/>
              </a:ext>
            </a:extLst>
          </p:cNvPr>
          <p:cNvCxnSpPr/>
          <p:nvPr/>
        </p:nvCxnSpPr>
        <p:spPr>
          <a:xfrm>
            <a:off x="8903437" y="25908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>
            <a:extLst>
              <a:ext uri="{FF2B5EF4-FFF2-40B4-BE49-F238E27FC236}">
                <a16:creationId xmlns:a16="http://schemas.microsoft.com/office/drawing/2014/main" id="{CAD214FC-957B-712A-83B8-3FDDA294A7E6}"/>
              </a:ext>
            </a:extLst>
          </p:cNvPr>
          <p:cNvSpPr txBox="1"/>
          <p:nvPr/>
        </p:nvSpPr>
        <p:spPr>
          <a:xfrm>
            <a:off x="3156109" y="4616825"/>
            <a:ext cx="17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B7AA5CB-87DB-C746-221F-2E19FBB30505}"/>
              </a:ext>
            </a:extLst>
          </p:cNvPr>
          <p:cNvSpPr txBox="1"/>
          <p:nvPr/>
        </p:nvSpPr>
        <p:spPr>
          <a:xfrm>
            <a:off x="7366571" y="4543036"/>
            <a:ext cx="17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EB683E3-2C8C-2816-6F6B-D0CDBAD43D8E}"/>
              </a:ext>
            </a:extLst>
          </p:cNvPr>
          <p:cNvSpPr txBox="1"/>
          <p:nvPr/>
        </p:nvSpPr>
        <p:spPr>
          <a:xfrm>
            <a:off x="3360878" y="4957715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T3, T4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F7F8826-6159-B928-FB00-2B22B1F17844}"/>
              </a:ext>
            </a:extLst>
          </p:cNvPr>
          <p:cNvSpPr txBox="1"/>
          <p:nvPr/>
        </p:nvSpPr>
        <p:spPr>
          <a:xfrm>
            <a:off x="7683738" y="4900091"/>
            <a:ext cx="8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T5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2038B4-9C9D-0257-AF93-78568C1B5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13847"/>
              </p:ext>
            </p:extLst>
          </p:nvPr>
        </p:nvGraphicFramePr>
        <p:xfrm>
          <a:off x="859139" y="5882640"/>
          <a:ext cx="394360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745363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737426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753301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</a:tblGrid>
              <a:tr h="132077">
                <a:tc>
                  <a:txBody>
                    <a:bodyPr/>
                    <a:lstStyle/>
                    <a:p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T6, Z,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T2, B,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T2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T5, X,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814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93831-E269-3765-AE10-FF436992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A5F3C3-B599-3216-6837-35DB2A275F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Undo incomplete transactions (marked in red)</a:t>
            </a:r>
          </a:p>
          <a:p>
            <a:r>
              <a:rPr lang="en-US" altLang="zh-HK" dirty="0"/>
              <a:t>Redo committed transactions (marked in green)</a:t>
            </a:r>
          </a:p>
          <a:p>
            <a:pPr lvl="1"/>
            <a:r>
              <a:rPr lang="en-US" altLang="zh-HK" dirty="0"/>
              <a:t>All actions before the checkpoints are guaranteed to be on the </a:t>
            </a:r>
            <a:r>
              <a:rPr lang="en-US" altLang="zh-HK" dirty="0" err="1"/>
              <a:t>harddisk</a:t>
            </a:r>
            <a:endParaRPr lang="en-US" altLang="zh-HK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57E008-328E-28E5-4DDB-4AAD0E3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E1E17-7FBB-4606-A1E0-EFE8760FF52E}" type="slidenum">
              <a:rPr lang="en-GB" altLang="en-US" smtClean="0"/>
              <a:pPr>
                <a:defRPr/>
              </a:pPr>
              <a:t>75</a:t>
            </a:fld>
            <a:endParaRPr lang="en-GB" altLang="en-US"/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E6047398-CFB1-59A7-D0DA-5FE38106A378}"/>
              </a:ext>
            </a:extLst>
          </p:cNvPr>
          <p:cNvCxnSpPr/>
          <p:nvPr/>
        </p:nvCxnSpPr>
        <p:spPr>
          <a:xfrm>
            <a:off x="1678709" y="3493822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">
            <a:extLst>
              <a:ext uri="{FF2B5EF4-FFF2-40B4-BE49-F238E27FC236}">
                <a16:creationId xmlns:a16="http://schemas.microsoft.com/office/drawing/2014/main" id="{62B630A2-F621-1D66-A01A-FE5B935DE3DC}"/>
              </a:ext>
            </a:extLst>
          </p:cNvPr>
          <p:cNvSpPr txBox="1"/>
          <p:nvPr/>
        </p:nvSpPr>
        <p:spPr>
          <a:xfrm>
            <a:off x="916709" y="5459947"/>
            <a:ext cx="190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101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521EA30-EF22-15C6-BAF0-B844C3B33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44156"/>
              </p:ext>
            </p:extLst>
          </p:nvPr>
        </p:nvGraphicFramePr>
        <p:xfrm>
          <a:off x="146050" y="4096559"/>
          <a:ext cx="874815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753301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  <a:gridCol w="753301">
                  <a:extLst>
                    <a:ext uri="{9D8B030D-6E8A-4147-A177-3AD203B41FA5}">
                      <a16:colId xmlns:a16="http://schemas.microsoft.com/office/drawing/2014/main" val="2129163295"/>
                    </a:ext>
                  </a:extLst>
                </a:gridCol>
                <a:gridCol w="628269">
                  <a:extLst>
                    <a:ext uri="{9D8B030D-6E8A-4147-A177-3AD203B41FA5}">
                      <a16:colId xmlns:a16="http://schemas.microsoft.com/office/drawing/2014/main" val="4268532517"/>
                    </a:ext>
                  </a:extLst>
                </a:gridCol>
                <a:gridCol w="745363">
                  <a:extLst>
                    <a:ext uri="{9D8B030D-6E8A-4147-A177-3AD203B41FA5}">
                      <a16:colId xmlns:a16="http://schemas.microsoft.com/office/drawing/2014/main" val="3954292007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1396732591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669993655"/>
                    </a:ext>
                  </a:extLst>
                </a:gridCol>
                <a:gridCol w="738696">
                  <a:extLst>
                    <a:ext uri="{9D8B030D-6E8A-4147-A177-3AD203B41FA5}">
                      <a16:colId xmlns:a16="http://schemas.microsoft.com/office/drawing/2014/main" val="3339353045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631568962"/>
                    </a:ext>
                  </a:extLst>
                </a:gridCol>
                <a:gridCol w="756292">
                  <a:extLst>
                    <a:ext uri="{9D8B030D-6E8A-4147-A177-3AD203B41FA5}">
                      <a16:colId xmlns:a16="http://schemas.microsoft.com/office/drawing/2014/main" val="4201405020"/>
                    </a:ext>
                  </a:extLst>
                </a:gridCol>
              </a:tblGrid>
              <a:tr h="132077">
                <a:tc>
                  <a:txBody>
                    <a:bodyPr/>
                    <a:lstStyle/>
                    <a:p>
                      <a:r>
                        <a:rPr lang="en-US" sz="12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T1, X,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T1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T2, X,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T3, Y,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T4, Z, 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T3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T2, A,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T4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T5, Z, 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  <p:sp>
        <p:nvSpPr>
          <p:cNvPr id="8" name="TextBox 13">
            <a:extLst>
              <a:ext uri="{FF2B5EF4-FFF2-40B4-BE49-F238E27FC236}">
                <a16:creationId xmlns:a16="http://schemas.microsoft.com/office/drawing/2014/main" id="{3E07820A-B3E4-5391-08A6-50946745B175}"/>
              </a:ext>
            </a:extLst>
          </p:cNvPr>
          <p:cNvSpPr txBox="1"/>
          <p:nvPr/>
        </p:nvSpPr>
        <p:spPr>
          <a:xfrm>
            <a:off x="1183409" y="585944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T1, T2</a:t>
            </a:r>
          </a:p>
        </p:txBody>
      </p: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18E1D3D8-E89C-7506-11B2-9CBEF6BD547E}"/>
              </a:ext>
            </a:extLst>
          </p:cNvPr>
          <p:cNvCxnSpPr/>
          <p:nvPr/>
        </p:nvCxnSpPr>
        <p:spPr>
          <a:xfrm>
            <a:off x="3964709" y="3427784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>
            <a:extLst>
              <a:ext uri="{FF2B5EF4-FFF2-40B4-BE49-F238E27FC236}">
                <a16:creationId xmlns:a16="http://schemas.microsoft.com/office/drawing/2014/main" id="{6A767698-D77D-A438-BB8A-83153952363A}"/>
              </a:ext>
            </a:extLst>
          </p:cNvPr>
          <p:cNvCxnSpPr/>
          <p:nvPr/>
        </p:nvCxnSpPr>
        <p:spPr>
          <a:xfrm>
            <a:off x="8894201" y="3418379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E253DA54-F32D-3515-257C-77EB55D75590}"/>
              </a:ext>
            </a:extLst>
          </p:cNvPr>
          <p:cNvSpPr txBox="1"/>
          <p:nvPr/>
        </p:nvSpPr>
        <p:spPr>
          <a:xfrm>
            <a:off x="3146873" y="5444404"/>
            <a:ext cx="17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CCF1DCE3-527D-4FC1-EDCF-0A9891A2CA05}"/>
              </a:ext>
            </a:extLst>
          </p:cNvPr>
          <p:cNvSpPr txBox="1"/>
          <p:nvPr/>
        </p:nvSpPr>
        <p:spPr>
          <a:xfrm>
            <a:off x="7357335" y="5370615"/>
            <a:ext cx="178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Checkpoint 103</a:t>
            </a: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1DC8677-668D-7F0E-7346-8998A2E813A9}"/>
              </a:ext>
            </a:extLst>
          </p:cNvPr>
          <p:cNvSpPr txBox="1"/>
          <p:nvPr/>
        </p:nvSpPr>
        <p:spPr>
          <a:xfrm>
            <a:off x="3351642" y="5785294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T3, T4</a:t>
            </a: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04F467BA-CE12-2FAA-69DB-16E7C3EECC51}"/>
              </a:ext>
            </a:extLst>
          </p:cNvPr>
          <p:cNvSpPr txBox="1"/>
          <p:nvPr/>
        </p:nvSpPr>
        <p:spPr>
          <a:xfrm>
            <a:off x="7674502" y="5727670"/>
            <a:ext cx="8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T2, T5</a:t>
            </a:r>
          </a:p>
        </p:txBody>
      </p: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9F17B5C-BD72-4430-AD17-32F875DBF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51031"/>
              </p:ext>
            </p:extLst>
          </p:nvPr>
        </p:nvGraphicFramePr>
        <p:xfrm>
          <a:off x="856830" y="6276715"/>
          <a:ext cx="3943606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273649737"/>
                    </a:ext>
                  </a:extLst>
                </a:gridCol>
                <a:gridCol w="745363">
                  <a:extLst>
                    <a:ext uri="{9D8B030D-6E8A-4147-A177-3AD203B41FA5}">
                      <a16:colId xmlns:a16="http://schemas.microsoft.com/office/drawing/2014/main" val="2857206221"/>
                    </a:ext>
                  </a:extLst>
                </a:gridCol>
                <a:gridCol w="737426">
                  <a:extLst>
                    <a:ext uri="{9D8B030D-6E8A-4147-A177-3AD203B41FA5}">
                      <a16:colId xmlns:a16="http://schemas.microsoft.com/office/drawing/2014/main" val="977332193"/>
                    </a:ext>
                  </a:extLst>
                </a:gridCol>
                <a:gridCol w="835343">
                  <a:extLst>
                    <a:ext uri="{9D8B030D-6E8A-4147-A177-3AD203B41FA5}">
                      <a16:colId xmlns:a16="http://schemas.microsoft.com/office/drawing/2014/main" val="2374305168"/>
                    </a:ext>
                  </a:extLst>
                </a:gridCol>
                <a:gridCol w="753301">
                  <a:extLst>
                    <a:ext uri="{9D8B030D-6E8A-4147-A177-3AD203B41FA5}">
                      <a16:colId xmlns:a16="http://schemas.microsoft.com/office/drawing/2014/main" val="2841842384"/>
                    </a:ext>
                  </a:extLst>
                </a:gridCol>
                <a:gridCol w="498793">
                  <a:extLst>
                    <a:ext uri="{9D8B030D-6E8A-4147-A177-3AD203B41FA5}">
                      <a16:colId xmlns:a16="http://schemas.microsoft.com/office/drawing/2014/main" val="3967712187"/>
                    </a:ext>
                  </a:extLst>
                </a:gridCol>
              </a:tblGrid>
              <a:tr h="132077">
                <a:tc>
                  <a:txBody>
                    <a:bodyPr/>
                    <a:lstStyle/>
                    <a:p>
                      <a:r>
                        <a:rPr lang="en-US" sz="1200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T6, Z, 50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T2, B, 30</a:t>
                      </a:r>
                    </a:p>
                  </a:txBody>
                  <a:tcPr>
                    <a:solidFill>
                      <a:srgbClr val="00F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T2 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T5, X, 10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516878"/>
                  </a:ext>
                </a:extLst>
              </a:tr>
            </a:tbl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03B788F-8C81-78CB-E824-61E574DB27DF}"/>
              </a:ext>
            </a:extLst>
          </p:cNvPr>
          <p:cNvCxnSpPr>
            <a:cxnSpLocks/>
          </p:cNvCxnSpPr>
          <p:nvPr/>
        </p:nvCxnSpPr>
        <p:spPr>
          <a:xfrm flipV="1">
            <a:off x="6324600" y="4495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7DE8CF-2ED0-3FE4-2191-DE6B8D6DB4E9}"/>
              </a:ext>
            </a:extLst>
          </p:cNvPr>
          <p:cNvSpPr txBox="1"/>
          <p:nvPr/>
        </p:nvSpPr>
        <p:spPr>
          <a:xfrm>
            <a:off x="5598906" y="5039654"/>
            <a:ext cx="162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We stop here</a:t>
            </a:r>
            <a:endParaRPr lang="zh-HK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F3FC743-6B4B-491B-87C7-B05F5DF223EC}"/>
              </a:ext>
            </a:extLst>
          </p:cNvPr>
          <p:cNvCxnSpPr>
            <a:cxnSpLocks/>
          </p:cNvCxnSpPr>
          <p:nvPr/>
        </p:nvCxnSpPr>
        <p:spPr>
          <a:xfrm>
            <a:off x="6934200" y="3581400"/>
            <a:ext cx="0" cy="38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FD648A9-9527-C72D-CDE0-6FA883A1AD82}"/>
              </a:ext>
            </a:extLst>
          </p:cNvPr>
          <p:cNvSpPr txBox="1"/>
          <p:nvPr/>
        </p:nvSpPr>
        <p:spPr>
          <a:xfrm>
            <a:off x="4343400" y="2792086"/>
            <a:ext cx="468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/>
              <a:t>We should “redo” this action as T2 is completed. However, as this action is before the checkpoint, the update is always on the </a:t>
            </a:r>
            <a:r>
              <a:rPr lang="en-US" altLang="zh-HK" sz="1400" dirty="0" err="1"/>
              <a:t>harddisk</a:t>
            </a:r>
            <a:r>
              <a:rPr lang="en-US" altLang="zh-HK" sz="1400" dirty="0"/>
              <a:t> and we do not need to really perform the “redo”.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23653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>
            <a:extLst>
              <a:ext uri="{FF2B5EF4-FFF2-40B4-BE49-F238E27FC236}">
                <a16:creationId xmlns:a16="http://schemas.microsoft.com/office/drawing/2014/main" id="{A907B0F6-4C06-4A68-8CE1-C77BE3BA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zh-TW" dirty="0"/>
              <a:t>ACID property of database</a:t>
            </a:r>
          </a:p>
        </p:txBody>
      </p:sp>
      <p:sp>
        <p:nvSpPr>
          <p:cNvPr id="26627" name="內容版面配置區 2">
            <a:extLst>
              <a:ext uri="{FF2B5EF4-FFF2-40B4-BE49-F238E27FC236}">
                <a16:creationId xmlns:a16="http://schemas.microsoft.com/office/drawing/2014/main" id="{3EB66DED-88C0-41A2-9781-799697C1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TW" dirty="0"/>
              <a:t>Atomicity</a:t>
            </a:r>
          </a:p>
          <a:p>
            <a:pPr lvl="1" eaLnBrk="1" hangingPunct="1"/>
            <a:r>
              <a:rPr lang="en-US" altLang="en-US" dirty="0">
                <a:ea typeface="新細明體" panose="02020500000000000000" pitchFamily="18" charset="-120"/>
              </a:rPr>
              <a:t>Transaction is handled in an “all-or-nothing” manner</a:t>
            </a:r>
          </a:p>
          <a:p>
            <a:pPr lvl="2" eaLnBrk="1" hangingPunct="1"/>
            <a:r>
              <a:rPr lang="en-US" altLang="zh-TW" dirty="0"/>
              <a:t>Either the entire transaction is done, or none is done</a:t>
            </a:r>
          </a:p>
          <a:p>
            <a:pPr eaLnBrk="1" hangingPunct="1"/>
            <a:r>
              <a:rPr lang="en-GB" altLang="zh-TW" dirty="0"/>
              <a:t>Consistency</a:t>
            </a:r>
          </a:p>
          <a:p>
            <a:pPr lvl="1" eaLnBrk="1" hangingPunct="1"/>
            <a:r>
              <a:rPr lang="en-US" altLang="zh-TW" dirty="0"/>
              <a:t>Any transaction will bring the database from one valid state to another</a:t>
            </a:r>
            <a:endParaRPr lang="en-GB" altLang="zh-TW" dirty="0"/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CF0B99C9-E2B0-44D6-9F43-5460DDF12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643" y="4078643"/>
            <a:ext cx="140374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Transaction: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X = X –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Y = Y + 50</a:t>
            </a:r>
          </a:p>
        </p:txBody>
      </p:sp>
      <p:sp>
        <p:nvSpPr>
          <p:cNvPr id="26629" name="TextBox 5">
            <a:extLst>
              <a:ext uri="{FF2B5EF4-FFF2-40B4-BE49-F238E27FC236}">
                <a16:creationId xmlns:a16="http://schemas.microsoft.com/office/drawing/2014/main" id="{B1C276A4-667D-4177-8729-2DF46EE6E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45" y="4232235"/>
            <a:ext cx="189071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Before transaction: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X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>
                <a:latin typeface="Arial" panose="020B0604020202020204" pitchFamily="34" charset="0"/>
              </a:rPr>
              <a:t>Y = 100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AEBC60C1-4EA1-4616-AD4C-4FAFA90DCC35}"/>
              </a:ext>
            </a:extLst>
          </p:cNvPr>
          <p:cNvSpPr/>
          <p:nvPr/>
        </p:nvSpPr>
        <p:spPr>
          <a:xfrm>
            <a:off x="2992334" y="4438212"/>
            <a:ext cx="431006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B6EB693-5B35-43D4-9DB8-53138DCC9F3C}"/>
              </a:ext>
            </a:extLst>
          </p:cNvPr>
          <p:cNvSpPr/>
          <p:nvPr/>
        </p:nvSpPr>
        <p:spPr>
          <a:xfrm>
            <a:off x="4966389" y="4416781"/>
            <a:ext cx="432197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26632" name="TextBox 8">
            <a:extLst>
              <a:ext uri="{FF2B5EF4-FFF2-40B4-BE49-F238E27FC236}">
                <a16:creationId xmlns:a16="http://schemas.microsoft.com/office/drawing/2014/main" id="{E60C9927-21F5-4C97-9A4F-9E8147716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324" y="4253667"/>
            <a:ext cx="1565672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After transaction: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X =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50" dirty="0">
                <a:latin typeface="Arial" panose="020B0604020202020204" pitchFamily="34" charset="0"/>
              </a:rPr>
              <a:t>Y = 150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A48A9-D7F3-44F0-AA3F-F417D04A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3499-1914-427D-A848-9CD07F5C4AF9}" type="slidenum">
              <a:rPr lang="zh-HK" altLang="en-US" smtClean="0"/>
              <a:t>76</a:t>
            </a:fld>
            <a:endParaRPr lang="zh-HK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D9E87C-CD24-AE9E-7916-CD4EB855D071}"/>
              </a:ext>
            </a:extLst>
          </p:cNvPr>
          <p:cNvSpPr txBox="1"/>
          <p:nvPr/>
        </p:nvSpPr>
        <p:spPr>
          <a:xfrm>
            <a:off x="7086600" y="596683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Very important!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573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>
            <a:extLst>
              <a:ext uri="{FF2B5EF4-FFF2-40B4-BE49-F238E27FC236}">
                <a16:creationId xmlns:a16="http://schemas.microsoft.com/office/drawing/2014/main" id="{53CA6B98-5F06-484D-8E26-52D001BC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ACID property of database</a:t>
            </a:r>
          </a:p>
        </p:txBody>
      </p:sp>
      <p:sp>
        <p:nvSpPr>
          <p:cNvPr id="27651" name="內容版面配置區 2">
            <a:extLst>
              <a:ext uri="{FF2B5EF4-FFF2-40B4-BE49-F238E27FC236}">
                <a16:creationId xmlns:a16="http://schemas.microsoft.com/office/drawing/2014/main" id="{746514BF-7E9E-4913-8643-53B21A1C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zh-TW" dirty="0"/>
              <a:t>Isolation</a:t>
            </a:r>
          </a:p>
          <a:p>
            <a:pPr lvl="1" eaLnBrk="1" hangingPunct="1"/>
            <a:r>
              <a:rPr lang="en-GB" altLang="zh-TW" dirty="0"/>
              <a:t>It </a:t>
            </a:r>
            <a:r>
              <a:rPr lang="en-GB" altLang="zh-TW" b="1" u="sng" dirty="0">
                <a:solidFill>
                  <a:srgbClr val="FF0000"/>
                </a:solidFill>
              </a:rPr>
              <a:t>appears like</a:t>
            </a:r>
            <a:r>
              <a:rPr lang="en-GB" altLang="zh-TW" dirty="0"/>
              <a:t> transactions are executed independently</a:t>
            </a:r>
          </a:p>
          <a:p>
            <a:pPr eaLnBrk="1" hangingPunct="1"/>
            <a:r>
              <a:rPr lang="en-GB" altLang="zh-TW" dirty="0"/>
              <a:t>Durability</a:t>
            </a:r>
          </a:p>
          <a:p>
            <a:pPr lvl="1" eaLnBrk="1" hangingPunct="1"/>
            <a:r>
              <a:rPr lang="en-GB" altLang="zh-TW" dirty="0"/>
              <a:t>Once a transaction is committed, its effect stays in the database forever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86BF9F-A709-412A-955D-0E56DAED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3499-1914-427D-A848-9CD07F5C4AF9}" type="slidenum">
              <a:rPr lang="zh-HK" altLang="en-US" smtClean="0"/>
              <a:t>77</a:t>
            </a:fld>
            <a:endParaRPr lang="zh-HK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BA510D-8912-601F-DADA-FBB76692B1D7}"/>
              </a:ext>
            </a:extLst>
          </p:cNvPr>
          <p:cNvSpPr txBox="1"/>
          <p:nvPr/>
        </p:nvSpPr>
        <p:spPr>
          <a:xfrm>
            <a:off x="7086600" y="596683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</a:rPr>
              <a:t>Very important!</a:t>
            </a:r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4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B+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86050" y="410479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1950" y="4104794"/>
          <a:ext cx="613648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63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0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410479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294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29050" y="324754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24754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86350" y="25045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092416" y="2790344"/>
            <a:ext cx="99393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>
            <a:off x="5436632" y="2786534"/>
            <a:ext cx="1143000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2949416" y="3533294"/>
            <a:ext cx="87963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9" idx="0"/>
          </p:cNvCxnSpPr>
          <p:nvPr/>
        </p:nvCxnSpPr>
        <p:spPr>
          <a:xfrm flipH="1">
            <a:off x="3692366" y="3529484"/>
            <a:ext cx="40005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4343401" y="3533294"/>
            <a:ext cx="135373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5436632" y="3533294"/>
            <a:ext cx="792719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8" idx="0"/>
          </p:cNvCxnSpPr>
          <p:nvPr/>
        </p:nvCxnSpPr>
        <p:spPr>
          <a:xfrm flipH="1">
            <a:off x="6465332" y="3529484"/>
            <a:ext cx="11430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6915151" y="3533294"/>
            <a:ext cx="464581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11317" y="4021409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Leaf level / Leaf nodes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2012" y="2836591"/>
            <a:ext cx="177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Non-leaf level / Non-leaf nodes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2686051" y="3119080"/>
            <a:ext cx="879633" cy="26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686050" y="2286000"/>
            <a:ext cx="2286000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0664" y="191020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 /</a:t>
            </a:r>
          </a:p>
          <a:p>
            <a:r>
              <a:rPr lang="en-GB" dirty="0"/>
              <a:t>Root node</a:t>
            </a:r>
          </a:p>
        </p:txBody>
      </p:sp>
      <p:cxnSp>
        <p:nvCxnSpPr>
          <p:cNvPr id="28" name="Straight Arrow Connector 27"/>
          <p:cNvCxnSpPr>
            <a:stCxn id="5" idx="3"/>
            <a:endCxn id="9" idx="1"/>
          </p:cNvCxnSpPr>
          <p:nvPr/>
        </p:nvCxnSpPr>
        <p:spPr>
          <a:xfrm>
            <a:off x="3212782" y="4245764"/>
            <a:ext cx="216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6" idx="1"/>
          </p:cNvCxnSpPr>
          <p:nvPr/>
        </p:nvCxnSpPr>
        <p:spPr>
          <a:xfrm>
            <a:off x="3955732" y="4245764"/>
            <a:ext cx="216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7" idx="1"/>
          </p:cNvCxnSpPr>
          <p:nvPr/>
        </p:nvCxnSpPr>
        <p:spPr>
          <a:xfrm>
            <a:off x="4785598" y="4245764"/>
            <a:ext cx="300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5786914" y="4245764"/>
            <a:ext cx="328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0" idx="1"/>
          </p:cNvCxnSpPr>
          <p:nvPr/>
        </p:nvCxnSpPr>
        <p:spPr>
          <a:xfrm>
            <a:off x="6815614" y="4245764"/>
            <a:ext cx="213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4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B+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86050" y="410479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1950" y="4104794"/>
          <a:ext cx="613648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63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50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410479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29450" y="41047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21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29050" y="3247544"/>
          <a:ext cx="526732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24754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86350" y="2504594"/>
          <a:ext cx="700564" cy="281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endCxn id="11" idx="0"/>
          </p:cNvCxnSpPr>
          <p:nvPr/>
        </p:nvCxnSpPr>
        <p:spPr>
          <a:xfrm flipH="1">
            <a:off x="4092416" y="2790344"/>
            <a:ext cx="99393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2"/>
            <a:endCxn id="12" idx="0"/>
          </p:cNvCxnSpPr>
          <p:nvPr/>
        </p:nvCxnSpPr>
        <p:spPr>
          <a:xfrm>
            <a:off x="5436632" y="2786534"/>
            <a:ext cx="1143000" cy="4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2949416" y="3533294"/>
            <a:ext cx="879635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9" idx="0"/>
          </p:cNvCxnSpPr>
          <p:nvPr/>
        </p:nvCxnSpPr>
        <p:spPr>
          <a:xfrm flipH="1">
            <a:off x="3692366" y="3529484"/>
            <a:ext cx="40005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4343401" y="3533294"/>
            <a:ext cx="135373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 flipH="1">
            <a:off x="5436632" y="3533294"/>
            <a:ext cx="792719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8" idx="0"/>
          </p:cNvCxnSpPr>
          <p:nvPr/>
        </p:nvCxnSpPr>
        <p:spPr>
          <a:xfrm flipH="1">
            <a:off x="6465332" y="3529484"/>
            <a:ext cx="114300" cy="575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0" idx="0"/>
          </p:cNvCxnSpPr>
          <p:nvPr/>
        </p:nvCxnSpPr>
        <p:spPr>
          <a:xfrm>
            <a:off x="6915151" y="3533294"/>
            <a:ext cx="464581" cy="57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884" y="3975491"/>
            <a:ext cx="233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Record ***pointers*** are always at leaf level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430" y="1555540"/>
            <a:ext cx="302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at non-leaf level are separators only. Everything on the left is smaller than the separator. Everything on the right is larger than or equal to the separator</a:t>
            </a:r>
          </a:p>
        </p:txBody>
      </p:sp>
      <p:cxnSp>
        <p:nvCxnSpPr>
          <p:cNvPr id="25" name="Straight Connector 24"/>
          <p:cNvCxnSpPr>
            <a:cxnSpLocks/>
            <a:stCxn id="23" idx="3"/>
          </p:cNvCxnSpPr>
          <p:nvPr/>
        </p:nvCxnSpPr>
        <p:spPr>
          <a:xfrm>
            <a:off x="3084790" y="2432703"/>
            <a:ext cx="1651278" cy="260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 flipV="1">
            <a:off x="3038952" y="2753206"/>
            <a:ext cx="526732" cy="63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3"/>
            <a:endCxn id="9" idx="1"/>
          </p:cNvCxnSpPr>
          <p:nvPr/>
        </p:nvCxnSpPr>
        <p:spPr>
          <a:xfrm>
            <a:off x="3212782" y="4245764"/>
            <a:ext cx="216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6" idx="1"/>
          </p:cNvCxnSpPr>
          <p:nvPr/>
        </p:nvCxnSpPr>
        <p:spPr>
          <a:xfrm>
            <a:off x="3955732" y="4245764"/>
            <a:ext cx="2162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3"/>
            <a:endCxn id="7" idx="1"/>
          </p:cNvCxnSpPr>
          <p:nvPr/>
        </p:nvCxnSpPr>
        <p:spPr>
          <a:xfrm>
            <a:off x="4785598" y="4245764"/>
            <a:ext cx="300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5786914" y="4245764"/>
            <a:ext cx="328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3"/>
            <a:endCxn id="10" idx="1"/>
          </p:cNvCxnSpPr>
          <p:nvPr/>
        </p:nvCxnSpPr>
        <p:spPr>
          <a:xfrm>
            <a:off x="6815614" y="4245764"/>
            <a:ext cx="2138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93BD39-E197-2183-1B5A-8EC8196F234E}"/>
              </a:ext>
            </a:extLst>
          </p:cNvPr>
          <p:cNvSpPr txBox="1"/>
          <p:nvPr/>
        </p:nvSpPr>
        <p:spPr>
          <a:xfrm>
            <a:off x="2686050" y="538495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Find the record with value 15.</a:t>
            </a:r>
          </a:p>
        </p:txBody>
      </p:sp>
    </p:spTree>
    <p:extLst>
      <p:ext uri="{BB962C8B-B14F-4D97-AF65-F5344CB8AC3E}">
        <p14:creationId xmlns:p14="http://schemas.microsoft.com/office/powerpoint/2010/main" val="1882415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1003</TotalTime>
  <Words>5068</Words>
  <Application>Microsoft Office PowerPoint</Application>
  <PresentationFormat>如螢幕大小 (4:3)</PresentationFormat>
  <Paragraphs>1303</Paragraphs>
  <Slides>77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5" baseType="lpstr">
      <vt:lpstr>新細明體</vt:lpstr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COM6002 Big Data Management</vt:lpstr>
      <vt:lpstr>Is RDBMS important?</vt:lpstr>
      <vt:lpstr>RDBMS</vt:lpstr>
      <vt:lpstr>Search in RDBMS</vt:lpstr>
      <vt:lpstr>Search in RDBMS</vt:lpstr>
      <vt:lpstr>Efficient search </vt:lpstr>
      <vt:lpstr>Index on RDBMS</vt:lpstr>
      <vt:lpstr>Structure of B+ tree</vt:lpstr>
      <vt:lpstr>Structure of B+ tree</vt:lpstr>
      <vt:lpstr>Finding 15</vt:lpstr>
      <vt:lpstr>Another important aspect of index</vt:lpstr>
      <vt:lpstr>Some key characteristics about B+ tree</vt:lpstr>
      <vt:lpstr>Discussions</vt:lpstr>
      <vt:lpstr>Index on module code</vt:lpstr>
      <vt:lpstr>Index on grade</vt:lpstr>
      <vt:lpstr>Index on module code, grade</vt:lpstr>
      <vt:lpstr>The price of indexing</vt:lpstr>
      <vt:lpstr>Query plan</vt:lpstr>
      <vt:lpstr>Query optimizer</vt:lpstr>
      <vt:lpstr>Database transaction</vt:lpstr>
      <vt:lpstr>Transaction</vt:lpstr>
      <vt:lpstr>Challenges of handling multiple transactions</vt:lpstr>
      <vt:lpstr>Why do we want concurrent execution?</vt:lpstr>
      <vt:lpstr>From the view of ATM 1</vt:lpstr>
      <vt:lpstr>From the view of ATM 2</vt:lpstr>
      <vt:lpstr>From the view of the database</vt:lpstr>
      <vt:lpstr>From the view of the database</vt:lpstr>
      <vt:lpstr>From the view of the database</vt:lpstr>
      <vt:lpstr>From the view of the database</vt:lpstr>
      <vt:lpstr>From the view of the database</vt:lpstr>
      <vt:lpstr>From the view of the database</vt:lpstr>
      <vt:lpstr>From the view of the database</vt:lpstr>
      <vt:lpstr>From the view of the database</vt:lpstr>
      <vt:lpstr>From the view of the database</vt:lpstr>
      <vt:lpstr>Model for transaction processing</vt:lpstr>
      <vt:lpstr>Describing a transaction</vt:lpstr>
      <vt:lpstr>What does it mean by a correct result?</vt:lpstr>
      <vt:lpstr>Serial execution</vt:lpstr>
      <vt:lpstr>Example serial execution 1</vt:lpstr>
      <vt:lpstr>Example serial execution 2</vt:lpstr>
      <vt:lpstr>Example concurrent execution</vt:lpstr>
      <vt:lpstr>Analysis of concurrent execution</vt:lpstr>
      <vt:lpstr>Execution plan</vt:lpstr>
      <vt:lpstr>Execution plan</vt:lpstr>
      <vt:lpstr>Serializable execution</vt:lpstr>
      <vt:lpstr>How to ensure a correct execution?</vt:lpstr>
      <vt:lpstr>Locking</vt:lpstr>
      <vt:lpstr>Lock upgrade from readlock to writelock</vt:lpstr>
      <vt:lpstr>Two-phase locking</vt:lpstr>
      <vt:lpstr>Example</vt:lpstr>
      <vt:lpstr>Example</vt:lpstr>
      <vt:lpstr>What should we do when there is a conflict?</vt:lpstr>
      <vt:lpstr>Example</vt:lpstr>
      <vt:lpstr>Example</vt:lpstr>
      <vt:lpstr>Deadlock</vt:lpstr>
      <vt:lpstr>Rollback</vt:lpstr>
      <vt:lpstr>Self-study [Concurrent access in your program]</vt:lpstr>
      <vt:lpstr>Database recovery</vt:lpstr>
      <vt:lpstr>Challenges</vt:lpstr>
      <vt:lpstr>Discussions</vt:lpstr>
      <vt:lpstr>Recovery of failure </vt:lpstr>
      <vt:lpstr>Contents of the log</vt:lpstr>
      <vt:lpstr>Example logs</vt:lpstr>
      <vt:lpstr>Meaning of the log entries</vt:lpstr>
      <vt:lpstr>Recovery actions</vt:lpstr>
      <vt:lpstr>Recovery algorithm</vt:lpstr>
      <vt:lpstr>Database checkpoints</vt:lpstr>
      <vt:lpstr>Blocking checkpoints</vt:lpstr>
      <vt:lpstr>Fuzzy checkpoints</vt:lpstr>
      <vt:lpstr>Example recovery</vt:lpstr>
      <vt:lpstr>Questions</vt:lpstr>
      <vt:lpstr>Questions</vt:lpstr>
      <vt:lpstr>Question</vt:lpstr>
      <vt:lpstr>Example</vt:lpstr>
      <vt:lpstr>Example</vt:lpstr>
      <vt:lpstr>ACID property of database</vt:lpstr>
      <vt:lpstr>ACID property of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COM2006 Database Management Systems</dc:title>
  <dc:creator>HSMC</dc:creator>
  <cp:lastModifiedBy>Wai Kit WONG (COM)</cp:lastModifiedBy>
  <cp:revision>770</cp:revision>
  <dcterms:created xsi:type="dcterms:W3CDTF">2016-01-18T03:04:25Z</dcterms:created>
  <dcterms:modified xsi:type="dcterms:W3CDTF">2024-09-15T06:44:18Z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47c9fc-b882-441b-a296-0591a76080ea_Enabled">
    <vt:lpwstr>true</vt:lpwstr>
  </property>
  <property fmtid="{D5CDD505-2E9C-101B-9397-08002B2CF9AE}" pid="3" name="MSIP_Label_bf47c9fc-b882-441b-a296-0591a76080ea_SetDate">
    <vt:lpwstr>2024-09-08T05:02:01Z</vt:lpwstr>
  </property>
  <property fmtid="{D5CDD505-2E9C-101B-9397-08002B2CF9AE}" pid="4" name="MSIP_Label_bf47c9fc-b882-441b-a296-0591a76080ea_Method">
    <vt:lpwstr>Standard</vt:lpwstr>
  </property>
  <property fmtid="{D5CDD505-2E9C-101B-9397-08002B2CF9AE}" pid="5" name="MSIP_Label_bf47c9fc-b882-441b-a296-0591a76080ea_Name">
    <vt:lpwstr>Public</vt:lpwstr>
  </property>
  <property fmtid="{D5CDD505-2E9C-101B-9397-08002B2CF9AE}" pid="6" name="MSIP_Label_bf47c9fc-b882-441b-a296-0591a76080ea_SiteId">
    <vt:lpwstr>a5819553-432c-4f87-aa01-56da11acc555</vt:lpwstr>
  </property>
  <property fmtid="{D5CDD505-2E9C-101B-9397-08002B2CF9AE}" pid="7" name="MSIP_Label_bf47c9fc-b882-441b-a296-0591a76080ea_ActionId">
    <vt:lpwstr>0f16f723-5767-4946-952a-69599bdf5346</vt:lpwstr>
  </property>
  <property fmtid="{D5CDD505-2E9C-101B-9397-08002B2CF9AE}" pid="8" name="MSIP_Label_bf47c9fc-b882-441b-a296-0591a76080ea_ContentBits">
    <vt:lpwstr>0</vt:lpwstr>
  </property>
</Properties>
</file>