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5"/>
    <p:restoredTop sz="94632"/>
  </p:normalViewPr>
  <p:slideViewPr>
    <p:cSldViewPr snapToGrid="0">
      <p:cViewPr>
        <p:scale>
          <a:sx n="208" d="100"/>
          <a:sy n="208" d="100"/>
        </p:scale>
        <p:origin x="11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58BCD-985D-EA4C-A267-996CB665C9C0}" type="datetimeFigureOut">
              <a:rPr lang="en-US" smtClean="0"/>
              <a:t>2/15/25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A263B-4238-6B42-BFD1-E20F6B8EEBA7}" type="slidenum">
              <a:rPr lang="en-US" smtClean="0"/>
              <a:t>‹#›</a:t>
            </a:fld>
            <a:endParaRPr lang="en-US"/>
          </a:p>
        </p:txBody>
      </p:sp>
    </p:spTree>
    <p:extLst>
      <p:ext uri="{BB962C8B-B14F-4D97-AF65-F5344CB8AC3E}">
        <p14:creationId xmlns:p14="http://schemas.microsoft.com/office/powerpoint/2010/main" val="236413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A263B-4238-6B42-BFD1-E20F6B8EEBA7}" type="slidenum">
              <a:rPr lang="en-US" smtClean="0"/>
              <a:t>2</a:t>
            </a:fld>
            <a:endParaRPr lang="en-US"/>
          </a:p>
        </p:txBody>
      </p:sp>
    </p:spTree>
    <p:extLst>
      <p:ext uri="{BB962C8B-B14F-4D97-AF65-F5344CB8AC3E}">
        <p14:creationId xmlns:p14="http://schemas.microsoft.com/office/powerpoint/2010/main" val="327084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2ADA9F-0B01-0C4D-8C02-0C8FEADF658E}" type="datetimeFigureOut">
              <a:rPr lang="en-US" smtClean="0"/>
              <a:t>2/15/25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427418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ADA9F-0B01-0C4D-8C02-0C8FEADF658E}" type="datetimeFigureOut">
              <a:rPr lang="en-US" smtClean="0"/>
              <a:t>2/15/25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35865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ADA9F-0B01-0C4D-8C02-0C8FEADF658E}" type="datetimeFigureOut">
              <a:rPr lang="en-US" smtClean="0"/>
              <a:t>2/15/25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99912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ADA9F-0B01-0C4D-8C02-0C8FEADF658E}" type="datetimeFigureOut">
              <a:rPr lang="en-US" smtClean="0"/>
              <a:t>2/15/25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90248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ADA9F-0B01-0C4D-8C02-0C8FEADF658E}" type="datetimeFigureOut">
              <a:rPr lang="en-US" smtClean="0"/>
              <a:t>2/15/25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343228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2ADA9F-0B01-0C4D-8C02-0C8FEADF658E}" type="datetimeFigureOut">
              <a:rPr lang="en-US" smtClean="0"/>
              <a:t>2/15/25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108458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ADA9F-0B01-0C4D-8C02-0C8FEADF658E}" type="datetimeFigureOut">
              <a:rPr lang="en-US" smtClean="0"/>
              <a:t>2/15/25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154683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2ADA9F-0B01-0C4D-8C02-0C8FEADF658E}" type="datetimeFigureOut">
              <a:rPr lang="en-US" smtClean="0"/>
              <a:t>2/15/25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23484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ADA9F-0B01-0C4D-8C02-0C8FEADF658E}" type="datetimeFigureOut">
              <a:rPr lang="en-US" smtClean="0"/>
              <a:t>2/15/25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240960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2ADA9F-0B01-0C4D-8C02-0C8FEADF658E}" type="datetimeFigureOut">
              <a:rPr lang="en-US" smtClean="0"/>
              <a:t>2/15/25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137468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2ADA9F-0B01-0C4D-8C02-0C8FEADF658E}" type="datetimeFigureOut">
              <a:rPr lang="en-US" smtClean="0"/>
              <a:t>2/15/25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A65A4-82C7-6F41-8F94-2ECF5C6EAA45}" type="slidenum">
              <a:rPr lang="en-US" smtClean="0"/>
              <a:t>‹#›</a:t>
            </a:fld>
            <a:endParaRPr lang="en-US"/>
          </a:p>
        </p:txBody>
      </p:sp>
    </p:spTree>
    <p:extLst>
      <p:ext uri="{BB962C8B-B14F-4D97-AF65-F5344CB8AC3E}">
        <p14:creationId xmlns:p14="http://schemas.microsoft.com/office/powerpoint/2010/main" val="269040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352ADA9F-0B01-0C4D-8C02-0C8FEADF658E}" type="datetimeFigureOut">
              <a:rPr lang="en-US" smtClean="0"/>
              <a:t>2/15/25</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90CA65A4-82C7-6F41-8F94-2ECF5C6EAA45}" type="slidenum">
              <a:rPr lang="en-US" smtClean="0"/>
              <a:t>‹#›</a:t>
            </a:fld>
            <a:endParaRPr lang="en-US"/>
          </a:p>
        </p:txBody>
      </p:sp>
    </p:spTree>
    <p:extLst>
      <p:ext uri="{BB962C8B-B14F-4D97-AF65-F5344CB8AC3E}">
        <p14:creationId xmlns:p14="http://schemas.microsoft.com/office/powerpoint/2010/main" val="3640608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F165E6-38E3-9BEA-E29F-6898C08B42AB}"/>
              </a:ext>
            </a:extLst>
          </p:cNvPr>
          <p:cNvSpPr txBox="1"/>
          <p:nvPr/>
        </p:nvSpPr>
        <p:spPr>
          <a:xfrm>
            <a:off x="183994" y="7690844"/>
            <a:ext cx="6490011" cy="1169551"/>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Supplemental Figure. Evolutionary history of the H1 subtype influenza A virus in swine 1C.2.4 clade collected between 2021 and 2023. The red star represents the A/Bretagne/24241/2021 candidate vaccine virus characterized in this study; the strain marked with a “#” is the objectively selected representative of all the genetic diversity in the 1C.2.4 clade. This strain shares 87% identity to the A/Bretagne/24241/2021 across the HA1, with 10 amino acid differences in H1 epitope sites (2 in Ca1, 1 in </a:t>
            </a:r>
            <a:r>
              <a:rPr lang="en-US" sz="1000" dirty="0" err="1">
                <a:latin typeface="Arial" panose="020B0604020202020204" pitchFamily="34" charset="0"/>
                <a:cs typeface="Arial" panose="020B0604020202020204" pitchFamily="34" charset="0"/>
              </a:rPr>
              <a:t>Cb</a:t>
            </a:r>
            <a:r>
              <a:rPr lang="en-US" sz="1000" dirty="0">
                <a:latin typeface="Arial" panose="020B0604020202020204" pitchFamily="34" charset="0"/>
                <a:cs typeface="Arial" panose="020B0604020202020204" pitchFamily="34" charset="0"/>
              </a:rPr>
              <a:t>, 5 in Sa, and 2 in Sb).</a:t>
            </a:r>
          </a:p>
          <a:p>
            <a:pPr algn="just"/>
            <a:endParaRPr lang="en-US" sz="1000" dirty="0">
              <a:latin typeface="Arial" panose="020B0604020202020204" pitchFamily="34" charset="0"/>
              <a:cs typeface="Arial" panose="020B0604020202020204" pitchFamily="34" charset="0"/>
            </a:endParaRPr>
          </a:p>
          <a:p>
            <a:pPr algn="just"/>
            <a:r>
              <a:rPr lang="en-US" sz="1000" i="1" dirty="0">
                <a:latin typeface="Arial" panose="020B0604020202020204" pitchFamily="34" charset="0"/>
                <a:cs typeface="Arial" panose="020B0604020202020204" pitchFamily="34" charset="0"/>
              </a:rPr>
              <a:t>Command: </a:t>
            </a:r>
            <a:r>
              <a:rPr lang="en-US" sz="1000" i="1" dirty="0" err="1">
                <a:solidFill>
                  <a:srgbClr val="000000"/>
                </a:solidFill>
                <a:effectLst/>
                <a:latin typeface="Arial" panose="020B0604020202020204" pitchFamily="34" charset="0"/>
                <a:cs typeface="Arial" panose="020B0604020202020204" pitchFamily="34" charset="0"/>
              </a:rPr>
              <a:t>parnas</a:t>
            </a:r>
            <a:r>
              <a:rPr lang="en-US" sz="1000" i="1" dirty="0">
                <a:solidFill>
                  <a:srgbClr val="000000"/>
                </a:solidFill>
                <a:effectLst/>
                <a:latin typeface="Arial" panose="020B0604020202020204" pitchFamily="34" charset="0"/>
                <a:cs typeface="Arial" panose="020B0604020202020204" pitchFamily="34" charset="0"/>
              </a:rPr>
              <a:t> -t 1C24-noDupes-v4.tre -n 1</a:t>
            </a:r>
          </a:p>
        </p:txBody>
      </p:sp>
      <p:pic>
        <p:nvPicPr>
          <p:cNvPr id="6" name="Picture 5">
            <a:extLst>
              <a:ext uri="{FF2B5EF4-FFF2-40B4-BE49-F238E27FC236}">
                <a16:creationId xmlns:a16="http://schemas.microsoft.com/office/drawing/2014/main" id="{E21B9708-8139-E2B3-4895-2AD61E89DFF1}"/>
              </a:ext>
            </a:extLst>
          </p:cNvPr>
          <p:cNvPicPr>
            <a:picLocks noChangeAspect="1"/>
          </p:cNvPicPr>
          <p:nvPr/>
        </p:nvPicPr>
        <p:blipFill>
          <a:blip r:embed="rId2"/>
          <a:stretch>
            <a:fillRect/>
          </a:stretch>
        </p:blipFill>
        <p:spPr>
          <a:xfrm>
            <a:off x="609050" y="179626"/>
            <a:ext cx="5762561" cy="7270150"/>
          </a:xfrm>
          <a:prstGeom prst="rect">
            <a:avLst/>
          </a:prstGeom>
        </p:spPr>
      </p:pic>
      <p:sp>
        <p:nvSpPr>
          <p:cNvPr id="7" name="5-Point Star 6">
            <a:extLst>
              <a:ext uri="{FF2B5EF4-FFF2-40B4-BE49-F238E27FC236}">
                <a16:creationId xmlns:a16="http://schemas.microsoft.com/office/drawing/2014/main" id="{48ABF8E4-A3AF-6491-9C1F-7E0293EC98EE}"/>
              </a:ext>
            </a:extLst>
          </p:cNvPr>
          <p:cNvSpPr>
            <a:spLocks noChangeAspect="1"/>
          </p:cNvSpPr>
          <p:nvPr/>
        </p:nvSpPr>
        <p:spPr>
          <a:xfrm>
            <a:off x="6298458" y="4639695"/>
            <a:ext cx="146305" cy="14630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1" dirty="0"/>
          </a:p>
        </p:txBody>
      </p:sp>
      <p:sp>
        <p:nvSpPr>
          <p:cNvPr id="8" name="Rectangle 7">
            <a:extLst>
              <a:ext uri="{FF2B5EF4-FFF2-40B4-BE49-F238E27FC236}">
                <a16:creationId xmlns:a16="http://schemas.microsoft.com/office/drawing/2014/main" id="{EF96962F-6008-896D-9C88-99AA55F4233E}"/>
              </a:ext>
            </a:extLst>
          </p:cNvPr>
          <p:cNvSpPr/>
          <p:nvPr/>
        </p:nvSpPr>
        <p:spPr>
          <a:xfrm>
            <a:off x="5423371" y="2297120"/>
            <a:ext cx="269626"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291913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FCF65A-E146-C0CE-48C5-B4D772D6C117}"/>
              </a:ext>
            </a:extLst>
          </p:cNvPr>
          <p:cNvPicPr>
            <a:picLocks noChangeAspect="1"/>
          </p:cNvPicPr>
          <p:nvPr/>
        </p:nvPicPr>
        <p:blipFill>
          <a:blip r:embed="rId3"/>
          <a:stretch>
            <a:fillRect/>
          </a:stretch>
        </p:blipFill>
        <p:spPr>
          <a:xfrm>
            <a:off x="1465487" y="345440"/>
            <a:ext cx="3927026" cy="7393417"/>
          </a:xfrm>
          <a:prstGeom prst="rect">
            <a:avLst/>
          </a:prstGeom>
        </p:spPr>
      </p:pic>
      <p:sp>
        <p:nvSpPr>
          <p:cNvPr id="6" name="TextBox 5">
            <a:extLst>
              <a:ext uri="{FF2B5EF4-FFF2-40B4-BE49-F238E27FC236}">
                <a16:creationId xmlns:a16="http://schemas.microsoft.com/office/drawing/2014/main" id="{4525E2D5-D272-2422-D70B-3D752497F2FA}"/>
              </a:ext>
            </a:extLst>
          </p:cNvPr>
          <p:cNvSpPr txBox="1"/>
          <p:nvPr/>
        </p:nvSpPr>
        <p:spPr>
          <a:xfrm>
            <a:off x="183994" y="7795171"/>
            <a:ext cx="6490011" cy="1323439"/>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Supplemental Figure. Evolutionary history of the H1 subtype influenza A virus in swine 1C.2.4 clade collected between 2021 and 2023. The tree was rescaled so that edges reflect the number of substitutions along the edge. Colored strain names and associated colored branches reflect objectively selected diversity groups where the selected strain covers the other viruses within a 5% amino acid threshold. The red star represents the A/Bretagne/24241/2021 candidate vaccine virus characterized in this study.</a:t>
            </a:r>
          </a:p>
          <a:p>
            <a:pPr algn="just"/>
            <a:endParaRPr lang="en-US" sz="1000" dirty="0">
              <a:latin typeface="Arial" panose="020B0604020202020204" pitchFamily="34" charset="0"/>
              <a:cs typeface="Arial" panose="020B0604020202020204" pitchFamily="34" charset="0"/>
            </a:endParaRPr>
          </a:p>
          <a:p>
            <a:r>
              <a:rPr lang="en-US" sz="1000" i="1" dirty="0">
                <a:solidFill>
                  <a:srgbClr val="000000"/>
                </a:solidFill>
                <a:effectLst/>
                <a:latin typeface="Arial" panose="020B0604020202020204" pitchFamily="34" charset="0"/>
                <a:cs typeface="Arial" panose="020B0604020202020204" pitchFamily="34" charset="0"/>
              </a:rPr>
              <a:t>Command: </a:t>
            </a:r>
            <a:r>
              <a:rPr lang="en-US" sz="1000" i="1" dirty="0" err="1">
                <a:solidFill>
                  <a:srgbClr val="000000"/>
                </a:solidFill>
                <a:effectLst/>
                <a:latin typeface="Arial" panose="020B0604020202020204" pitchFamily="34" charset="0"/>
                <a:cs typeface="Arial" panose="020B0604020202020204" pitchFamily="34" charset="0"/>
              </a:rPr>
              <a:t>parnas</a:t>
            </a:r>
            <a:r>
              <a:rPr lang="en-US" sz="1000" i="1" dirty="0">
                <a:solidFill>
                  <a:srgbClr val="000000"/>
                </a:solidFill>
                <a:effectLst/>
                <a:latin typeface="Arial" panose="020B0604020202020204" pitchFamily="34" charset="0"/>
                <a:cs typeface="Arial" panose="020B0604020202020204" pitchFamily="34" charset="0"/>
              </a:rPr>
              <a:t> -t 1C24-noDupes-v4.new --cover --threshold 95 --</a:t>
            </a:r>
            <a:r>
              <a:rPr lang="en-US" sz="1000" i="1" dirty="0" err="1">
                <a:solidFill>
                  <a:srgbClr val="000000"/>
                </a:solidFill>
                <a:effectLst/>
                <a:latin typeface="Arial" panose="020B0604020202020204" pitchFamily="34" charset="0"/>
                <a:cs typeface="Arial" panose="020B0604020202020204" pitchFamily="34" charset="0"/>
              </a:rPr>
              <a:t>nt</a:t>
            </a:r>
            <a:r>
              <a:rPr lang="en-US" sz="1000" i="1" dirty="0">
                <a:solidFill>
                  <a:srgbClr val="000000"/>
                </a:solidFill>
                <a:effectLst/>
                <a:latin typeface="Arial" panose="020B0604020202020204" pitchFamily="34" charset="0"/>
                <a:cs typeface="Arial" panose="020B0604020202020204" pitchFamily="34" charset="0"/>
              </a:rPr>
              <a:t> 1C24-noDupes-v4.fna --color "parnas_95coverage_CVV.tre" --prior "CVV"</a:t>
            </a:r>
          </a:p>
        </p:txBody>
      </p:sp>
      <p:sp>
        <p:nvSpPr>
          <p:cNvPr id="7" name="5-Point Star 6">
            <a:extLst>
              <a:ext uri="{FF2B5EF4-FFF2-40B4-BE49-F238E27FC236}">
                <a16:creationId xmlns:a16="http://schemas.microsoft.com/office/drawing/2014/main" id="{A6A2475F-437A-CE21-95DB-833691B1E8EE}"/>
              </a:ext>
            </a:extLst>
          </p:cNvPr>
          <p:cNvSpPr>
            <a:spLocks noChangeAspect="1"/>
          </p:cNvSpPr>
          <p:nvPr/>
        </p:nvSpPr>
        <p:spPr>
          <a:xfrm>
            <a:off x="5435537" y="2749526"/>
            <a:ext cx="146305" cy="14630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1" dirty="0"/>
          </a:p>
        </p:txBody>
      </p:sp>
    </p:spTree>
    <p:extLst>
      <p:ext uri="{BB962C8B-B14F-4D97-AF65-F5344CB8AC3E}">
        <p14:creationId xmlns:p14="http://schemas.microsoft.com/office/powerpoint/2010/main" val="2624712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242</Words>
  <Application>Microsoft Macintosh PowerPoint</Application>
  <PresentationFormat>Letter Paper (8.5x11 in)</PresentationFormat>
  <Paragraphs>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1501 Anderson,Tavis</dc:creator>
  <cp:lastModifiedBy>1501 Anderson,Tavis</cp:lastModifiedBy>
  <cp:revision>4</cp:revision>
  <dcterms:created xsi:type="dcterms:W3CDTF">2025-02-15T20:06:28Z</dcterms:created>
  <dcterms:modified xsi:type="dcterms:W3CDTF">2025-02-15T20:27:40Z</dcterms:modified>
</cp:coreProperties>
</file>