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5002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0E00D2"/>
    <a:srgbClr val="9900FF"/>
    <a:srgbClr val="9966FF"/>
    <a:srgbClr val="FF3300"/>
    <a:srgbClr val="CC00CC"/>
    <a:srgbClr val="FF9999"/>
    <a:srgbClr val="FF26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2"/>
    <p:restoredTop sz="94689"/>
  </p:normalViewPr>
  <p:slideViewPr>
    <p:cSldViewPr snapToGrid="0" snapToObjects="1">
      <p:cViewPr>
        <p:scale>
          <a:sx n="260" d="100"/>
          <a:sy n="260" d="100"/>
        </p:scale>
        <p:origin x="172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18650"/>
            <a:ext cx="5440680" cy="1741511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27320"/>
            <a:ext cx="4800600" cy="120771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6322"/>
            <a:ext cx="1380173" cy="423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6322"/>
            <a:ext cx="4060508" cy="42391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47081"/>
            <a:ext cx="5520690" cy="2080781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47547"/>
            <a:ext cx="5520690" cy="109423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1608"/>
            <a:ext cx="2720340" cy="3173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1608"/>
            <a:ext cx="2720340" cy="3173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6323"/>
            <a:ext cx="5520690" cy="966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26237"/>
            <a:ext cx="2707838" cy="60096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27197"/>
            <a:ext cx="2707838" cy="2687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26237"/>
            <a:ext cx="2721174" cy="60096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27197"/>
            <a:ext cx="2721174" cy="2687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3481"/>
            <a:ext cx="2064425" cy="1167183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0227"/>
            <a:ext cx="3240405" cy="355481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0664"/>
            <a:ext cx="2064425" cy="278016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3481"/>
            <a:ext cx="2064425" cy="1167183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0227"/>
            <a:ext cx="3240405" cy="355481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0664"/>
            <a:ext cx="2064425" cy="278016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6323"/>
            <a:ext cx="5520690" cy="96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1608"/>
            <a:ext cx="5520690" cy="317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36311"/>
            <a:ext cx="1440180" cy="26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ABD3-9ACF-CA40-BC51-3D8D6E4C4ADE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36311"/>
            <a:ext cx="2160270" cy="26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36311"/>
            <a:ext cx="1440180" cy="26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BF90E6-E229-FD44-80CF-59E69AD1E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40" y="13395"/>
            <a:ext cx="4390970" cy="5002213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07BA1E15-DA39-184C-8FA4-5B76AE43B9D6}"/>
              </a:ext>
            </a:extLst>
          </p:cNvPr>
          <p:cNvSpPr>
            <a:spLocks noChangeAspect="1"/>
          </p:cNvSpPr>
          <p:nvPr/>
        </p:nvSpPr>
        <p:spPr>
          <a:xfrm>
            <a:off x="4354822" y="4272505"/>
            <a:ext cx="99528" cy="98650"/>
          </a:xfrm>
          <a:prstGeom prst="plus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248958D0-F92E-754A-83CB-BB1F28BB50CF}"/>
              </a:ext>
            </a:extLst>
          </p:cNvPr>
          <p:cNvSpPr>
            <a:spLocks noChangeAspect="1"/>
          </p:cNvSpPr>
          <p:nvPr/>
        </p:nvSpPr>
        <p:spPr>
          <a:xfrm>
            <a:off x="5358639" y="2857936"/>
            <a:ext cx="99528" cy="98650"/>
          </a:xfrm>
          <a:prstGeom prst="plus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679A3BC-F87E-F94D-8B36-1BEEA54963BC}"/>
              </a:ext>
            </a:extLst>
          </p:cNvPr>
          <p:cNvSpPr>
            <a:spLocks noChangeAspect="1"/>
          </p:cNvSpPr>
          <p:nvPr/>
        </p:nvSpPr>
        <p:spPr>
          <a:xfrm>
            <a:off x="5259111" y="3968453"/>
            <a:ext cx="99528" cy="98650"/>
          </a:xfrm>
          <a:prstGeom prst="plus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18EF7805-3EEB-0B4A-8E57-1159F2F3F364}"/>
              </a:ext>
            </a:extLst>
          </p:cNvPr>
          <p:cNvSpPr>
            <a:spLocks noChangeAspect="1"/>
          </p:cNvSpPr>
          <p:nvPr/>
        </p:nvSpPr>
        <p:spPr>
          <a:xfrm>
            <a:off x="4798278" y="760031"/>
            <a:ext cx="98651" cy="9865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9D62F389-6678-0F4F-8E99-541353BBEBAE}"/>
              </a:ext>
            </a:extLst>
          </p:cNvPr>
          <p:cNvSpPr>
            <a:spLocks noChangeAspect="1"/>
          </p:cNvSpPr>
          <p:nvPr/>
        </p:nvSpPr>
        <p:spPr>
          <a:xfrm>
            <a:off x="4487695" y="3841784"/>
            <a:ext cx="98651" cy="9865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2F48D783-1F45-1A4E-A4D0-9ACC6F6B8A15}"/>
              </a:ext>
            </a:extLst>
          </p:cNvPr>
          <p:cNvSpPr>
            <a:spLocks noChangeAspect="1"/>
          </p:cNvSpPr>
          <p:nvPr/>
        </p:nvSpPr>
        <p:spPr>
          <a:xfrm>
            <a:off x="4752557" y="316203"/>
            <a:ext cx="91441" cy="9144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0C89387-5682-084F-B16D-275A1CDC63EF}"/>
              </a:ext>
            </a:extLst>
          </p:cNvPr>
          <p:cNvSpPr/>
          <p:nvPr/>
        </p:nvSpPr>
        <p:spPr>
          <a:xfrm rot="16200000">
            <a:off x="4234308" y="4272506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3984EF-DCA2-1A45-87FF-8B9E6C0A4CAB}"/>
              </a:ext>
            </a:extLst>
          </p:cNvPr>
          <p:cNvSpPr/>
          <p:nvPr/>
        </p:nvSpPr>
        <p:spPr>
          <a:xfrm rot="16200000">
            <a:off x="5230058" y="2856002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058DFDC0-C11D-9A4C-89E5-842C65BC3893}"/>
              </a:ext>
            </a:extLst>
          </p:cNvPr>
          <p:cNvSpPr/>
          <p:nvPr/>
        </p:nvSpPr>
        <p:spPr>
          <a:xfrm rot="16200000">
            <a:off x="5126561" y="3968454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478ABD-1311-A346-882A-B20DFB2B81F9}"/>
              </a:ext>
            </a:extLst>
          </p:cNvPr>
          <p:cNvSpPr>
            <a:spLocks noChangeAspect="1"/>
          </p:cNvSpPr>
          <p:nvPr/>
        </p:nvSpPr>
        <p:spPr>
          <a:xfrm>
            <a:off x="4620927" y="1740951"/>
            <a:ext cx="91440" cy="91440"/>
          </a:xfrm>
          <a:prstGeom prst="rect">
            <a:avLst/>
          </a:prstGeom>
          <a:solidFill>
            <a:srgbClr val="FF2600"/>
          </a:solidFill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88623A-01E7-A106-EDD5-71E17C31EF38}"/>
              </a:ext>
            </a:extLst>
          </p:cNvPr>
          <p:cNvGrpSpPr/>
          <p:nvPr/>
        </p:nvGrpSpPr>
        <p:grpSpPr>
          <a:xfrm>
            <a:off x="363249" y="152454"/>
            <a:ext cx="1858201" cy="1672486"/>
            <a:chOff x="464459" y="152454"/>
            <a:chExt cx="1858201" cy="1672486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12D69E-7B7E-4341-81CF-80596616E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27" y="1244223"/>
              <a:ext cx="164536" cy="161622"/>
            </a:xfrm>
            <a:prstGeom prst="ellipse">
              <a:avLst/>
            </a:prstGeom>
            <a:solidFill>
              <a:srgbClr val="9900FF"/>
            </a:solidFill>
            <a:ln>
              <a:solidFill>
                <a:srgbClr val="99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5A7666-0B6E-CF41-89A9-5E127D58B69E}"/>
                </a:ext>
              </a:extLst>
            </p:cNvPr>
            <p:cNvSpPr txBox="1"/>
            <p:nvPr/>
          </p:nvSpPr>
          <p:spPr>
            <a:xfrm>
              <a:off x="674955" y="1201924"/>
              <a:ext cx="9813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2010.1 (n=63)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72C97F-3592-264C-BB3F-F567C61A8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27" y="868156"/>
              <a:ext cx="164536" cy="161622"/>
            </a:xfrm>
            <a:prstGeom prst="ellipse">
              <a:avLst/>
            </a:prstGeom>
            <a:solidFill>
              <a:srgbClr val="FF3300"/>
            </a:solidFill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409254-6425-6441-A453-F752F1A7BEAC}"/>
                </a:ext>
              </a:extLst>
            </p:cNvPr>
            <p:cNvSpPr txBox="1"/>
            <p:nvPr/>
          </p:nvSpPr>
          <p:spPr>
            <a:xfrm>
              <a:off x="674955" y="825857"/>
              <a:ext cx="11368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1990.4.B.2 (n=3)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7E7CA85-70C7-1D4B-9BDF-80A182477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27" y="1054258"/>
              <a:ext cx="164536" cy="161622"/>
            </a:xfrm>
            <a:prstGeom prst="ellipse">
              <a:avLst/>
            </a:prstGeom>
            <a:solidFill>
              <a:srgbClr val="9966FF"/>
            </a:solidFill>
            <a:ln>
              <a:solidFill>
                <a:srgbClr val="99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5AA724-D650-6944-B2B2-60AC7408F745}"/>
                </a:ext>
              </a:extLst>
            </p:cNvPr>
            <p:cNvSpPr txBox="1"/>
            <p:nvPr/>
          </p:nvSpPr>
          <p:spPr>
            <a:xfrm>
              <a:off x="674955" y="1011959"/>
              <a:ext cx="9813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1990.4.I (n=1)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057ECD0-B023-F245-AD3D-4CBE57A6F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27" y="670171"/>
              <a:ext cx="164536" cy="16162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B819CC-3603-304C-BFF5-117DF120935F}"/>
                </a:ext>
              </a:extLst>
            </p:cNvPr>
            <p:cNvSpPr txBox="1"/>
            <p:nvPr/>
          </p:nvSpPr>
          <p:spPr>
            <a:xfrm>
              <a:off x="674955" y="627872"/>
              <a:ext cx="11015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1990.4.A (n=93)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C9FF6D-B01F-7F42-92D1-4544EC5B0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27" y="477296"/>
              <a:ext cx="164536" cy="16162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01F19C-57FE-3B48-BDF8-B90AF5B83165}"/>
                </a:ext>
              </a:extLst>
            </p:cNvPr>
            <p:cNvSpPr txBox="1"/>
            <p:nvPr/>
          </p:nvSpPr>
          <p:spPr>
            <a:xfrm>
              <a:off x="674955" y="434997"/>
              <a:ext cx="910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1990.1 (n=4)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461F90-D368-0043-B9C4-5F9624C00B61}"/>
                </a:ext>
              </a:extLst>
            </p:cNvPr>
            <p:cNvSpPr txBox="1"/>
            <p:nvPr/>
          </p:nvSpPr>
          <p:spPr>
            <a:xfrm>
              <a:off x="669382" y="1578719"/>
              <a:ext cx="1162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Clade consensus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C62152-F482-2D45-929D-DDD9C9A34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27" y="1433276"/>
              <a:ext cx="164536" cy="161622"/>
            </a:xfrm>
            <a:prstGeom prst="ellipse">
              <a:avLst/>
            </a:prstGeom>
            <a:solidFill>
              <a:srgbClr val="0E00D2"/>
            </a:solidFill>
            <a:ln>
              <a:solidFill>
                <a:srgbClr val="0E00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7B3141-1AD2-6D42-9F3C-F8483A735636}"/>
                </a:ext>
              </a:extLst>
            </p:cNvPr>
            <p:cNvSpPr txBox="1"/>
            <p:nvPr/>
          </p:nvSpPr>
          <p:spPr>
            <a:xfrm>
              <a:off x="674955" y="1390977"/>
              <a:ext cx="9108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2010.2 (n=6)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BA9AB6-B8DD-7843-AA77-C009C8E29F31}"/>
                </a:ext>
              </a:extLst>
            </p:cNvPr>
            <p:cNvSpPr txBox="1"/>
            <p:nvPr/>
          </p:nvSpPr>
          <p:spPr>
            <a:xfrm>
              <a:off x="464459" y="152454"/>
              <a:ext cx="18582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H3 swine lineage  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010029-0066-7382-4FB9-5F48B1A55769}"/>
              </a:ext>
            </a:extLst>
          </p:cNvPr>
          <p:cNvGrpSpPr/>
          <p:nvPr/>
        </p:nvGrpSpPr>
        <p:grpSpPr>
          <a:xfrm>
            <a:off x="363249" y="1948060"/>
            <a:ext cx="2019004" cy="1513234"/>
            <a:chOff x="464459" y="1948060"/>
            <a:chExt cx="2019004" cy="151323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90CC04-5352-EF42-80A5-31076452AA28}"/>
                </a:ext>
              </a:extLst>
            </p:cNvPr>
            <p:cNvSpPr txBox="1"/>
            <p:nvPr/>
          </p:nvSpPr>
          <p:spPr>
            <a:xfrm>
              <a:off x="674955" y="3215073"/>
              <a:ext cx="13220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4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Transmission study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BC2A52-22B0-6EA4-8559-8AD0B030C496}"/>
                </a:ext>
              </a:extLst>
            </p:cNvPr>
            <p:cNvGrpSpPr/>
            <p:nvPr/>
          </p:nvGrpSpPr>
          <p:grpSpPr>
            <a:xfrm>
              <a:off x="464459" y="1948060"/>
              <a:ext cx="2019004" cy="1438842"/>
              <a:chOff x="464459" y="1948060"/>
              <a:chExt cx="2019004" cy="143884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FD5167-1DCA-1249-ACC8-479DE5CE59D9}"/>
                  </a:ext>
                </a:extLst>
              </p:cNvPr>
              <p:cNvSpPr txBox="1"/>
              <p:nvPr/>
            </p:nvSpPr>
            <p:spPr>
              <a:xfrm>
                <a:off x="674955" y="2459141"/>
                <a:ext cx="177324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H3 candidate vaccine virus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EF4898-73EF-5C45-B99B-4E5FFFDDE9F2}"/>
                  </a:ext>
                </a:extLst>
              </p:cNvPr>
              <p:cNvSpPr txBox="1"/>
              <p:nvPr/>
            </p:nvSpPr>
            <p:spPr>
              <a:xfrm>
                <a:off x="674955" y="2653672"/>
                <a:ext cx="180850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2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Human seasonal H3 vaccine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70452F-15FE-6346-BFFB-CB6EC555A74E}"/>
                  </a:ext>
                </a:extLst>
              </p:cNvPr>
              <p:cNvSpPr txBox="1"/>
              <p:nvPr/>
            </p:nvSpPr>
            <p:spPr>
              <a:xfrm>
                <a:off x="674955" y="2832826"/>
                <a:ext cx="176522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FF9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Reported </a:t>
                </a:r>
                <a:r>
                  <a:rPr lang="en-US" sz="1000">
                    <a:solidFill>
                      <a:srgbClr val="FF9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human H3v </a:t>
                </a:r>
                <a:r>
                  <a:rPr lang="en-US" sz="1000" dirty="0">
                    <a:solidFill>
                      <a:srgbClr val="FF93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cases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5F09816-C906-AD4A-8557-F82CD01A9F6A}"/>
                  </a:ext>
                </a:extLst>
              </p:cNvPr>
              <p:cNvSpPr txBox="1"/>
              <p:nvPr/>
            </p:nvSpPr>
            <p:spPr>
              <a:xfrm>
                <a:off x="674955" y="3044975"/>
                <a:ext cx="1163279" cy="24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HI tested viruses</a:t>
                </a:r>
              </a:p>
            </p:txBody>
          </p:sp>
          <p:sp>
            <p:nvSpPr>
              <p:cNvPr id="34" name="Cross 33">
                <a:extLst>
                  <a:ext uri="{FF2B5EF4-FFF2-40B4-BE49-F238E27FC236}">
                    <a16:creationId xmlns:a16="http://schemas.microsoft.com/office/drawing/2014/main" id="{F16A70EA-3E80-2E47-BE15-FB65F29E5A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136" y="3288293"/>
                <a:ext cx="103749" cy="98609"/>
              </a:xfrm>
              <a:prstGeom prst="plus">
                <a:avLst/>
              </a:prstGeom>
              <a:solidFill>
                <a:srgbClr val="FF40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35" name="5-Point Star 34">
                <a:extLst>
                  <a:ext uri="{FF2B5EF4-FFF2-40B4-BE49-F238E27FC236}">
                    <a16:creationId xmlns:a16="http://schemas.microsoft.com/office/drawing/2014/main" id="{606EBECF-8B2E-374A-9556-5B8B37B837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9846" y="2524904"/>
                <a:ext cx="100584" cy="96450"/>
              </a:xfrm>
              <a:prstGeom prst="star5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B3C42EB4-437E-7D4B-B63B-F5AD21DFA3F3}"/>
                  </a:ext>
                </a:extLst>
              </p:cNvPr>
              <p:cNvSpPr/>
              <p:nvPr/>
            </p:nvSpPr>
            <p:spPr>
              <a:xfrm rot="16200000">
                <a:off x="582718" y="3116323"/>
                <a:ext cx="100584" cy="10058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2F59FCC-0895-0F4A-B53D-73DD2A07B9CA}"/>
                  </a:ext>
                </a:extLst>
              </p:cNvPr>
              <p:cNvSpPr/>
              <p:nvPr/>
            </p:nvSpPr>
            <p:spPr>
              <a:xfrm>
                <a:off x="583549" y="2723240"/>
                <a:ext cx="100584" cy="107084"/>
              </a:xfrm>
              <a:prstGeom prst="rect">
                <a:avLst/>
              </a:prstGeom>
              <a:solidFill>
                <a:srgbClr val="FF2600"/>
              </a:solidFill>
              <a:ln>
                <a:solidFill>
                  <a:srgbClr val="FF2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AB0648-0085-B24A-AF73-F5DA91952DDC}"/>
                  </a:ext>
                </a:extLst>
              </p:cNvPr>
              <p:cNvSpPr txBox="1"/>
              <p:nvPr/>
            </p:nvSpPr>
            <p:spPr>
              <a:xfrm>
                <a:off x="464459" y="1948060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Other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2CEDBE2-5D5C-7344-AC8E-05A549A631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727" y="2296536"/>
                <a:ext cx="164536" cy="161622"/>
              </a:xfrm>
              <a:prstGeom prst="ellipse">
                <a:avLst/>
              </a:prstGeom>
              <a:solidFill>
                <a:srgbClr val="999999"/>
              </a:solidFill>
              <a:ln>
                <a:solidFill>
                  <a:srgbClr val="9999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D2A3CE4-62C1-534B-AD83-E8A985EEB1C4}"/>
                  </a:ext>
                </a:extLst>
              </p:cNvPr>
              <p:cNvSpPr txBox="1"/>
              <p:nvPr/>
            </p:nvSpPr>
            <p:spPr>
              <a:xfrm>
                <a:off x="674955" y="2254885"/>
                <a:ext cx="13404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Human seasonal H3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66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70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Kimble, Brian - ARS</dc:creator>
  <cp:lastModifiedBy>Anderson, Tavis - ARS</cp:lastModifiedBy>
  <cp:revision>16</cp:revision>
  <dcterms:created xsi:type="dcterms:W3CDTF">2021-02-04T20:31:06Z</dcterms:created>
  <dcterms:modified xsi:type="dcterms:W3CDTF">2022-12-05T20:45:07Z</dcterms:modified>
</cp:coreProperties>
</file>