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sldIdLst>
    <p:sldId id="301" r:id="rId5"/>
  </p:sldIdLst>
  <p:sldSz cx="6858000" cy="9144000" type="letter"/>
  <p:notesSz cx="6858000" cy="9144000"/>
  <p:defaultTextStyle>
    <a:defPPr>
      <a:defRPr lang="en-US"/>
    </a:defPPr>
    <a:lvl1pPr marL="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9933"/>
    <a:srgbClr val="00CCFF"/>
    <a:srgbClr val="FF3300"/>
    <a:srgbClr val="12AD2A"/>
    <a:srgbClr val="001E98"/>
    <a:srgbClr val="0000FF"/>
    <a:srgbClr val="004080"/>
    <a:srgbClr val="CCCC00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7"/>
    <p:restoredTop sz="94853"/>
  </p:normalViewPr>
  <p:slideViewPr>
    <p:cSldViewPr snapToGrid="0">
      <p:cViewPr>
        <p:scale>
          <a:sx n="170" d="100"/>
          <a:sy n="170" d="100"/>
        </p:scale>
        <p:origin x="4376" y="-142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5D77-6601-9A43-84C8-D9DF326F002E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1CA33-4E7A-944E-BFE4-DC51B1BB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216 public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publicIAV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37 private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offlu_vcm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strains deposited within the last 6 months.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Down-sampled to 74 swine strains in the tree on the right.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counts in the legend include all swine sequences before sampling.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1CA33-4E7A-944E-BFE4-DC51B1BBA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3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5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5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4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0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98D2-B482-284F-A1AE-3D739761FD3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B079-32AC-EC45-9E8C-7DA169FBA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816687-6ECC-86E7-61B8-84356BD1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60" y="0"/>
            <a:ext cx="5491670" cy="9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84E000-CB63-E746-B4DA-5DA971EB970E}"/>
              </a:ext>
            </a:extLst>
          </p:cNvPr>
          <p:cNvSpPr txBox="1"/>
          <p:nvPr/>
        </p:nvSpPr>
        <p:spPr>
          <a:xfrm>
            <a:off x="0" y="147958"/>
            <a:ext cx="5762248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77" b="1" dirty="0">
                <a:latin typeface="Arial" panose="020B0604020202020204" pitchFamily="34" charset="0"/>
                <a:cs typeface="Arial" panose="020B0604020202020204" pitchFamily="34" charset="0"/>
              </a:rPr>
              <a:t>H1 1A classical swine lineage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892BD4-C892-104F-AF74-A4EBEAE9F49D}"/>
              </a:ext>
            </a:extLst>
          </p:cNvPr>
          <p:cNvGrpSpPr/>
          <p:nvPr/>
        </p:nvGrpSpPr>
        <p:grpSpPr>
          <a:xfrm>
            <a:off x="159112" y="1373870"/>
            <a:ext cx="1359879" cy="262829"/>
            <a:chOff x="416571" y="1946366"/>
            <a:chExt cx="1359879" cy="26282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53C291D-E2C6-804B-9C26-BE860FE0D9E9}"/>
                </a:ext>
              </a:extLst>
            </p:cNvPr>
            <p:cNvSpPr>
              <a:spLocks/>
            </p:cNvSpPr>
            <p:nvPr/>
          </p:nvSpPr>
          <p:spPr>
            <a:xfrm>
              <a:off x="416571" y="1993375"/>
              <a:ext cx="173736" cy="168813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335F88-50F7-1043-A987-707793DD5A74}"/>
                </a:ext>
              </a:extLst>
            </p:cNvPr>
            <p:cNvSpPr txBox="1"/>
            <p:nvPr/>
          </p:nvSpPr>
          <p:spPr>
            <a:xfrm>
              <a:off x="528993" y="1946366"/>
              <a:ext cx="1247457" cy="262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8" dirty="0">
                  <a:latin typeface="Arial" panose="020B0604020202020204" pitchFamily="34" charset="0"/>
                  <a:cs typeface="Arial" panose="020B0604020202020204" pitchFamily="34" charset="0"/>
                </a:rPr>
                <a:t>1A.1.1.3 (n=237)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50948A-3397-1945-A794-785906465B8B}"/>
              </a:ext>
            </a:extLst>
          </p:cNvPr>
          <p:cNvGrpSpPr/>
          <p:nvPr/>
        </p:nvGrpSpPr>
        <p:grpSpPr>
          <a:xfrm>
            <a:off x="159112" y="912390"/>
            <a:ext cx="1044087" cy="262829"/>
            <a:chOff x="416571" y="1531911"/>
            <a:chExt cx="1044087" cy="26282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06AA9EE-C48D-E94A-958E-232010D70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571" y="1578919"/>
              <a:ext cx="173736" cy="177974"/>
            </a:xfrm>
            <a:prstGeom prst="ellipse">
              <a:avLst/>
            </a:prstGeom>
            <a:solidFill>
              <a:srgbClr val="CCCCFF"/>
            </a:solidFill>
            <a:ln>
              <a:solidFill>
                <a:srgbClr val="CC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58095E-8384-0A41-ABD2-2491F8D327DB}"/>
                </a:ext>
              </a:extLst>
            </p:cNvPr>
            <p:cNvSpPr txBox="1"/>
            <p:nvPr/>
          </p:nvSpPr>
          <p:spPr>
            <a:xfrm>
              <a:off x="528993" y="1531911"/>
              <a:ext cx="931665" cy="262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8" dirty="0">
                  <a:latin typeface="Arial" panose="020B0604020202020204" pitchFamily="34" charset="0"/>
                  <a:cs typeface="Arial" panose="020B0604020202020204" pitchFamily="34" charset="0"/>
                </a:rPr>
                <a:t>1A.2 (n=13)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64D8E1-2C07-C349-B3D9-C526943FDFBC}"/>
              </a:ext>
            </a:extLst>
          </p:cNvPr>
          <p:cNvGrpSpPr/>
          <p:nvPr/>
        </p:nvGrpSpPr>
        <p:grpSpPr>
          <a:xfrm>
            <a:off x="159112" y="1143130"/>
            <a:ext cx="1044087" cy="262829"/>
            <a:chOff x="416571" y="1739138"/>
            <a:chExt cx="1044087" cy="26282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F2DD65C-31F3-8B46-9494-CF6734AEB8E1}"/>
                </a:ext>
              </a:extLst>
            </p:cNvPr>
            <p:cNvSpPr>
              <a:spLocks/>
            </p:cNvSpPr>
            <p:nvPr/>
          </p:nvSpPr>
          <p:spPr>
            <a:xfrm>
              <a:off x="416571" y="1786146"/>
              <a:ext cx="173736" cy="168813"/>
            </a:xfrm>
            <a:prstGeom prst="ellipse">
              <a:avLst/>
            </a:prstGeom>
            <a:solidFill>
              <a:srgbClr val="FF33FF"/>
            </a:solidFill>
            <a:ln>
              <a:solidFill>
                <a:srgbClr val="FF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A46435-7DF0-7D43-81D8-9735BF4C3B17}"/>
                </a:ext>
              </a:extLst>
            </p:cNvPr>
            <p:cNvSpPr txBox="1"/>
            <p:nvPr/>
          </p:nvSpPr>
          <p:spPr>
            <a:xfrm>
              <a:off x="528993" y="1739138"/>
              <a:ext cx="931665" cy="262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8" dirty="0">
                  <a:latin typeface="Arial" panose="020B0604020202020204" pitchFamily="34" charset="0"/>
                  <a:cs typeface="Arial" panose="020B0604020202020204" pitchFamily="34" charset="0"/>
                </a:rPr>
                <a:t>1A.4 (n=26)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24CF64-FAA0-5343-8C97-13E6D1FF820B}"/>
              </a:ext>
            </a:extLst>
          </p:cNvPr>
          <p:cNvGrpSpPr/>
          <p:nvPr/>
        </p:nvGrpSpPr>
        <p:grpSpPr>
          <a:xfrm>
            <a:off x="159112" y="684162"/>
            <a:ext cx="1675670" cy="262829"/>
            <a:chOff x="416571" y="1324684"/>
            <a:chExt cx="1675670" cy="26282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103E531-1DEE-9F4B-B8CF-F231767BEB40}"/>
                </a:ext>
              </a:extLst>
            </p:cNvPr>
            <p:cNvSpPr>
              <a:spLocks/>
            </p:cNvSpPr>
            <p:nvPr/>
          </p:nvSpPr>
          <p:spPr>
            <a:xfrm>
              <a:off x="416571" y="1371693"/>
              <a:ext cx="173736" cy="168813"/>
            </a:xfrm>
            <a:prstGeom prst="ellipse">
              <a:avLst/>
            </a:prstGeom>
            <a:solidFill>
              <a:srgbClr val="330066"/>
            </a:solidFill>
            <a:ln>
              <a:solidFill>
                <a:srgbClr val="33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8FA8F4-445F-E44D-B00B-945CB5EAC2B9}"/>
                </a:ext>
              </a:extLst>
            </p:cNvPr>
            <p:cNvSpPr txBox="1"/>
            <p:nvPr/>
          </p:nvSpPr>
          <p:spPr>
            <a:xfrm>
              <a:off x="528993" y="1324684"/>
              <a:ext cx="1563248" cy="262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8" dirty="0">
                  <a:latin typeface="Arial" panose="020B0604020202020204" pitchFamily="34" charset="0"/>
                  <a:cs typeface="Arial" panose="020B0604020202020204" pitchFamily="34" charset="0"/>
                </a:rPr>
                <a:t>1A.3.3.2/</a:t>
              </a:r>
              <a:r>
                <a:rPr lang="en-US" sz="1108" dirty="0" err="1">
                  <a:latin typeface="Arial" panose="020B0604020202020204" pitchFamily="34" charset="0"/>
                  <a:cs typeface="Arial" panose="020B0604020202020204" pitchFamily="34" charset="0"/>
                </a:rPr>
                <a:t>pdm</a:t>
              </a:r>
              <a:r>
                <a:rPr lang="en-US" sz="1108" dirty="0">
                  <a:latin typeface="Arial" panose="020B0604020202020204" pitchFamily="34" charset="0"/>
                  <a:cs typeface="Arial" panose="020B0604020202020204" pitchFamily="34" charset="0"/>
                </a:rPr>
                <a:t> (n=264)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13B4A9-57BD-DE44-A7D5-5B624EDF9253}"/>
              </a:ext>
            </a:extLst>
          </p:cNvPr>
          <p:cNvGrpSpPr/>
          <p:nvPr/>
        </p:nvGrpSpPr>
        <p:grpSpPr>
          <a:xfrm>
            <a:off x="159112" y="459571"/>
            <a:ext cx="1359879" cy="262829"/>
            <a:chOff x="416571" y="1117457"/>
            <a:chExt cx="1359879" cy="26282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E6A7285-953F-0C44-9E6A-226C6D3B8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571" y="1164465"/>
              <a:ext cx="173736" cy="177974"/>
            </a:xfrm>
            <a:prstGeom prst="ellipse">
              <a:avLst/>
            </a:prstGeom>
            <a:solidFill>
              <a:srgbClr val="3300FF"/>
            </a:solidFill>
            <a:ln>
              <a:solidFill>
                <a:srgbClr val="33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534788-2493-D245-AE17-94CD3A3ADF3C}"/>
                </a:ext>
              </a:extLst>
            </p:cNvPr>
            <p:cNvSpPr txBox="1"/>
            <p:nvPr/>
          </p:nvSpPr>
          <p:spPr>
            <a:xfrm>
              <a:off x="528993" y="1117457"/>
              <a:ext cx="1247457" cy="262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8" dirty="0">
                  <a:latin typeface="Arial" panose="020B0604020202020204" pitchFamily="34" charset="0"/>
                  <a:cs typeface="Arial" panose="020B0604020202020204" pitchFamily="34" charset="0"/>
                </a:rPr>
                <a:t>1A.3.3.3 (n=806)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40F05B-A2EC-954F-A049-A9973937D807}"/>
              </a:ext>
            </a:extLst>
          </p:cNvPr>
          <p:cNvGrpSpPr/>
          <p:nvPr/>
        </p:nvGrpSpPr>
        <p:grpSpPr>
          <a:xfrm>
            <a:off x="159112" y="1586881"/>
            <a:ext cx="1202785" cy="262829"/>
            <a:chOff x="416571" y="2687267"/>
            <a:chExt cx="1202785" cy="26282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CE70382-92C5-2A4C-912F-86CEE8E2C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571" y="2734275"/>
              <a:ext cx="173736" cy="168813"/>
            </a:xfrm>
            <a:prstGeom prst="ellipse">
              <a:avLst/>
            </a:prstGeom>
            <a:solidFill>
              <a:srgbClr val="800080"/>
            </a:solidFill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1" dirty="0">
                <a:solidFill>
                  <a:srgbClr val="80008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14BA93E-9FDF-084B-953B-A8E67E37770F}"/>
                </a:ext>
              </a:extLst>
            </p:cNvPr>
            <p:cNvSpPr txBox="1"/>
            <p:nvPr/>
          </p:nvSpPr>
          <p:spPr>
            <a:xfrm>
              <a:off x="528993" y="2687267"/>
              <a:ext cx="1090363" cy="262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8" dirty="0">
                  <a:latin typeface="Arial" panose="020B0604020202020204" pitchFamily="34" charset="0"/>
                  <a:cs typeface="Arial" panose="020B0604020202020204" pitchFamily="34" charset="0"/>
                </a:rPr>
                <a:t>1A.1.1.1 (n=1)</a:t>
              </a:r>
            </a:p>
          </p:txBody>
        </p:sp>
      </p:grpSp>
      <p:sp>
        <p:nvSpPr>
          <p:cNvPr id="67" name="5-Point Star 66">
            <a:extLst>
              <a:ext uri="{FF2B5EF4-FFF2-40B4-BE49-F238E27FC236}">
                <a16:creationId xmlns:a16="http://schemas.microsoft.com/office/drawing/2014/main" id="{13AE2476-B025-7E47-B8A7-FDDB32CF920A}"/>
              </a:ext>
            </a:extLst>
          </p:cNvPr>
          <p:cNvSpPr>
            <a:spLocks noChangeAspect="1"/>
          </p:cNvSpPr>
          <p:nvPr/>
        </p:nvSpPr>
        <p:spPr>
          <a:xfrm>
            <a:off x="5375373" y="1097737"/>
            <a:ext cx="146305" cy="14630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68" name="5-Point Star 67">
            <a:extLst>
              <a:ext uri="{FF2B5EF4-FFF2-40B4-BE49-F238E27FC236}">
                <a16:creationId xmlns:a16="http://schemas.microsoft.com/office/drawing/2014/main" id="{4EB96633-536A-804A-AB9D-E8E0CC5811A3}"/>
              </a:ext>
            </a:extLst>
          </p:cNvPr>
          <p:cNvSpPr>
            <a:spLocks noChangeAspect="1"/>
          </p:cNvSpPr>
          <p:nvPr/>
        </p:nvSpPr>
        <p:spPr>
          <a:xfrm>
            <a:off x="5039259" y="8678906"/>
            <a:ext cx="146305" cy="14630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20E791-7E58-294B-BA11-86429943B868}"/>
              </a:ext>
            </a:extLst>
          </p:cNvPr>
          <p:cNvSpPr>
            <a:spLocks noChangeAspect="1"/>
          </p:cNvSpPr>
          <p:nvPr/>
        </p:nvSpPr>
        <p:spPr>
          <a:xfrm>
            <a:off x="5521678" y="5133229"/>
            <a:ext cx="110046" cy="1097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CF7E4D-B928-B748-8B19-020A5BF3F33F}"/>
              </a:ext>
            </a:extLst>
          </p:cNvPr>
          <p:cNvSpPr/>
          <p:nvPr/>
        </p:nvSpPr>
        <p:spPr>
          <a:xfrm>
            <a:off x="5814951" y="20266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US" dirty="0"/>
          </a:p>
        </p:txBody>
      </p:sp>
      <p:sp>
        <p:nvSpPr>
          <p:cNvPr id="75" name="5-Point Star 74">
            <a:extLst>
              <a:ext uri="{FF2B5EF4-FFF2-40B4-BE49-F238E27FC236}">
                <a16:creationId xmlns:a16="http://schemas.microsoft.com/office/drawing/2014/main" id="{FD57EBCE-076F-9C4F-A6B5-BD33139CEEA5}"/>
              </a:ext>
            </a:extLst>
          </p:cNvPr>
          <p:cNvSpPr>
            <a:spLocks noChangeAspect="1"/>
          </p:cNvSpPr>
          <p:nvPr/>
        </p:nvSpPr>
        <p:spPr>
          <a:xfrm>
            <a:off x="4892954" y="4036316"/>
            <a:ext cx="146305" cy="14630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42A06F-2C48-C6D4-10E1-33128BA02DE0}"/>
              </a:ext>
            </a:extLst>
          </p:cNvPr>
          <p:cNvSpPr/>
          <p:nvPr/>
        </p:nvSpPr>
        <p:spPr>
          <a:xfrm>
            <a:off x="5828610" y="658364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US" dirty="0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18FD6C17-F88F-E3BD-7FD0-A28B137CE5A0}"/>
              </a:ext>
            </a:extLst>
          </p:cNvPr>
          <p:cNvSpPr>
            <a:spLocks noChangeAspect="1"/>
          </p:cNvSpPr>
          <p:nvPr/>
        </p:nvSpPr>
        <p:spPr>
          <a:xfrm>
            <a:off x="165583" y="2530948"/>
            <a:ext cx="168813" cy="16881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6A3428-8C6B-0E2C-8E08-2586A49AB446}"/>
              </a:ext>
            </a:extLst>
          </p:cNvPr>
          <p:cNvSpPr>
            <a:spLocks noChangeAspect="1"/>
          </p:cNvSpPr>
          <p:nvPr/>
        </p:nvSpPr>
        <p:spPr>
          <a:xfrm>
            <a:off x="186501" y="3032452"/>
            <a:ext cx="126976" cy="1266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49BF54-9DC0-DD98-D94C-F6FD1B26A15C}"/>
              </a:ext>
            </a:extLst>
          </p:cNvPr>
          <p:cNvSpPr txBox="1"/>
          <p:nvPr/>
        </p:nvSpPr>
        <p:spPr>
          <a:xfrm>
            <a:off x="102738" y="2025569"/>
            <a:ext cx="294502" cy="51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US" sz="1108" dirty="0"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8" dirty="0"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A11B76-0B12-5DC1-2806-7950F19AFE44}"/>
              </a:ext>
            </a:extLst>
          </p:cNvPr>
          <p:cNvSpPr txBox="1"/>
          <p:nvPr/>
        </p:nvSpPr>
        <p:spPr>
          <a:xfrm>
            <a:off x="321570" y="2491435"/>
            <a:ext cx="1949573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8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H1v candidate vaccine virus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6BAEB-FD21-8857-B099-E1854BBBFA7F}"/>
              </a:ext>
            </a:extLst>
          </p:cNvPr>
          <p:cNvSpPr txBox="1"/>
          <p:nvPr/>
        </p:nvSpPr>
        <p:spPr>
          <a:xfrm>
            <a:off x="321570" y="2964342"/>
            <a:ext cx="1297150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A/Hawaii/70/2019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526834-4DC9-D92A-FABB-BAD1B7DDDA70}"/>
              </a:ext>
            </a:extLst>
          </p:cNvPr>
          <p:cNvSpPr txBox="1"/>
          <p:nvPr/>
        </p:nvSpPr>
        <p:spPr>
          <a:xfrm>
            <a:off x="310474" y="3227506"/>
            <a:ext cx="1468672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8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Reported H1v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61345-271B-00A7-BAEA-36251EB77A9A}"/>
              </a:ext>
            </a:extLst>
          </p:cNvPr>
          <p:cNvSpPr txBox="1"/>
          <p:nvPr/>
        </p:nvSpPr>
        <p:spPr>
          <a:xfrm>
            <a:off x="321570" y="2748458"/>
            <a:ext cx="2018501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8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H1N1pdm seasonal vaccines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5C03D-F0DC-EBAE-974E-D3A227967E91}"/>
              </a:ext>
            </a:extLst>
          </p:cNvPr>
          <p:cNvSpPr txBox="1"/>
          <p:nvPr/>
        </p:nvSpPr>
        <p:spPr>
          <a:xfrm>
            <a:off x="278226" y="2068090"/>
            <a:ext cx="1526380" cy="262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8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Characterized strains</a:t>
            </a:r>
          </a:p>
        </p:txBody>
      </p:sp>
    </p:spTree>
    <p:extLst>
      <p:ext uri="{BB962C8B-B14F-4D97-AF65-F5344CB8AC3E}">
        <p14:creationId xmlns:p14="http://schemas.microsoft.com/office/powerpoint/2010/main" val="202530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B3112A0FB884093445FE94A64C800" ma:contentTypeVersion="6" ma:contentTypeDescription="Create a new document." ma:contentTypeScope="" ma:versionID="07a3f93809a39187b2f241fc63b5c576">
  <xsd:schema xmlns:xsd="http://www.w3.org/2001/XMLSchema" xmlns:xs="http://www.w3.org/2001/XMLSchema" xmlns:p="http://schemas.microsoft.com/office/2006/metadata/properties" xmlns:ns2="840fcb54-ce93-4039-9861-595683093ac0" targetNamespace="http://schemas.microsoft.com/office/2006/metadata/properties" ma:root="true" ma:fieldsID="b02e9e900164f9e9e3c07008bcfd3ce1" ns2:_="">
    <xsd:import namespace="840fcb54-ce93-4039-9861-595683093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fcb54-ce93-4039-9861-595683093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3874DA-4E52-4F5F-B095-DA86827849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0E91DE-9786-40D1-85B8-DB48E85E93AA}">
  <ds:schemaRefs>
    <ds:schemaRef ds:uri="840fcb54-ce93-4039-9861-595683093a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386BAD-F10A-405D-A6C7-4A6C2EF61F4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17249</TotalTime>
  <Words>122</Words>
  <Application>Microsoft Macintosh PowerPoint</Application>
  <PresentationFormat>Letter Paper (8.5x11 in)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report</dc:title>
  <dc:creator>Anderson, Tavis - ARS</dc:creator>
  <cp:lastModifiedBy>Anderson, Tavis - ARS</cp:lastModifiedBy>
  <cp:revision>244</cp:revision>
  <cp:lastPrinted>2023-01-13T18:35:20Z</cp:lastPrinted>
  <dcterms:created xsi:type="dcterms:W3CDTF">2020-01-13T20:20:18Z</dcterms:created>
  <dcterms:modified xsi:type="dcterms:W3CDTF">2023-05-02T15:30:48Z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0x01010074AB3112A0FB884093445FE94A64C800</vt:lpwstr>
  </property>
</Properties>
</file>