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57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2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4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69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73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67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5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6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374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BCED-8B70-477D-A35A-E6A5C807551A}" type="datetimeFigureOut">
              <a:rPr lang="de-CH" smtClean="0"/>
              <a:t>19.11.2024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7924-04DB-4890-B8DF-37FA01AD66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7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Flasche, Deckel, Softdrink enthält.&#10;&#10;Automatisch generierte Beschreibung">
            <a:extLst>
              <a:ext uri="{FF2B5EF4-FFF2-40B4-BE49-F238E27FC236}">
                <a16:creationId xmlns:a16="http://schemas.microsoft.com/office/drawing/2014/main" id="{A1C7D8FE-9241-899F-7A7E-2A9528E4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73" y="4178184"/>
            <a:ext cx="1405084" cy="24701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01CA55-7823-3526-696E-F29C89C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Diagnostik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76D07-03A5-883A-7EAB-61F885FB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Ziele der Diagnostik</a:t>
            </a:r>
          </a:p>
          <a:p>
            <a:pPr lvl="1"/>
            <a:r>
              <a:rPr lang="de-AT" b="1" dirty="0"/>
              <a:t>Infektiöse</a:t>
            </a:r>
            <a:r>
              <a:rPr lang="de-AT" dirty="0"/>
              <a:t>, </a:t>
            </a:r>
            <a:r>
              <a:rPr lang="de-AT" b="1" dirty="0"/>
              <a:t>(chronisch) entzündliche</a:t>
            </a:r>
            <a:r>
              <a:rPr lang="de-AT" dirty="0"/>
              <a:t>, </a:t>
            </a:r>
            <a:r>
              <a:rPr lang="de-AT" b="1" dirty="0"/>
              <a:t>malabsorptive</a:t>
            </a:r>
            <a:r>
              <a:rPr lang="de-AT" dirty="0"/>
              <a:t> oder </a:t>
            </a:r>
            <a:r>
              <a:rPr lang="de-AT" b="1" dirty="0"/>
              <a:t>systemische/strukturelle </a:t>
            </a:r>
            <a:r>
              <a:rPr lang="de-AT" dirty="0"/>
              <a:t>Ursachen nachzuweisen</a:t>
            </a:r>
          </a:p>
          <a:p>
            <a:r>
              <a:rPr lang="de-AT" dirty="0"/>
              <a:t>Wichtigste diagnostische Methoden </a:t>
            </a:r>
          </a:p>
          <a:p>
            <a:pPr lvl="1"/>
            <a:r>
              <a:rPr lang="de-AT" dirty="0"/>
              <a:t>Stuhluntersuchung</a:t>
            </a:r>
          </a:p>
          <a:p>
            <a:pPr lvl="1"/>
            <a:r>
              <a:rPr lang="de-AT" dirty="0"/>
              <a:t>Bluttests</a:t>
            </a:r>
          </a:p>
          <a:p>
            <a:pPr lvl="1"/>
            <a:r>
              <a:rPr lang="de-AT" dirty="0"/>
              <a:t>Bildgebung (Sonographie)</a:t>
            </a:r>
          </a:p>
          <a:p>
            <a:pPr lvl="1"/>
            <a:r>
              <a:rPr lang="de-AT" dirty="0"/>
              <a:t>Endoskopie</a:t>
            </a:r>
            <a:endParaRPr lang="de-CH" dirty="0"/>
          </a:p>
        </p:txBody>
      </p:sp>
      <p:pic>
        <p:nvPicPr>
          <p:cNvPr id="11" name="Grafik 10" descr="Ein Bild, das lila, violett, pink, Person enthält.&#10;&#10;Automatisch generierte Beschreibung">
            <a:extLst>
              <a:ext uri="{FF2B5EF4-FFF2-40B4-BE49-F238E27FC236}">
                <a16:creationId xmlns:a16="http://schemas.microsoft.com/office/drawing/2014/main" id="{62CF11F1-876C-A5EA-E2BA-CC9615ADC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12" y="3433347"/>
            <a:ext cx="2978512" cy="1986197"/>
          </a:xfrm>
          <a:prstGeom prst="rect">
            <a:avLst/>
          </a:prstGeom>
        </p:spPr>
      </p:pic>
      <p:pic>
        <p:nvPicPr>
          <p:cNvPr id="5" name="Grafik 4" descr="Ein Bild, das Person, Gesundheitsversorgung, medizinische Ausrüstung, medizinisch enthält.&#10;&#10;Automatisch generierte Beschreibung">
            <a:extLst>
              <a:ext uri="{FF2B5EF4-FFF2-40B4-BE49-F238E27FC236}">
                <a16:creationId xmlns:a16="http://schemas.microsoft.com/office/drawing/2014/main" id="{E344B2E0-6A6A-5002-E974-FE711A634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60" y="4662125"/>
            <a:ext cx="2979296" cy="1986197"/>
          </a:xfrm>
          <a:prstGeom prst="rect">
            <a:avLst/>
          </a:prstGeom>
        </p:spPr>
      </p:pic>
      <p:pic>
        <p:nvPicPr>
          <p:cNvPr id="9" name="Grafik 8" descr="Ein Bild, das medizinische Ausrüstung, medizinisch, Gesundheitsversorgung, Zimmer enthält.&#10;&#10;Automatisch generierte Beschreibung">
            <a:extLst>
              <a:ext uri="{FF2B5EF4-FFF2-40B4-BE49-F238E27FC236}">
                <a16:creationId xmlns:a16="http://schemas.microsoft.com/office/drawing/2014/main" id="{FCCEDE75-1900-4890-8F14-73EEEBDBB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82" y="3544850"/>
            <a:ext cx="2978923" cy="19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A2C0908-C30D-3778-7D4B-6D15D24E8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769473"/>
              </p:ext>
            </p:extLst>
          </p:nvPr>
        </p:nvGraphicFramePr>
        <p:xfrm>
          <a:off x="1232451" y="331304"/>
          <a:ext cx="10624932" cy="6329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558">
                  <a:extLst>
                    <a:ext uri="{9D8B030D-6E8A-4147-A177-3AD203B41FA5}">
                      <a16:colId xmlns:a16="http://schemas.microsoft.com/office/drawing/2014/main" val="1232708030"/>
                    </a:ext>
                  </a:extLst>
                </a:gridCol>
                <a:gridCol w="2199861">
                  <a:extLst>
                    <a:ext uri="{9D8B030D-6E8A-4147-A177-3AD203B41FA5}">
                      <a16:colId xmlns:a16="http://schemas.microsoft.com/office/drawing/2014/main" val="79373157"/>
                    </a:ext>
                  </a:extLst>
                </a:gridCol>
                <a:gridCol w="3138280">
                  <a:extLst>
                    <a:ext uri="{9D8B030D-6E8A-4147-A177-3AD203B41FA5}">
                      <a16:colId xmlns:a16="http://schemas.microsoft.com/office/drawing/2014/main" val="2335172037"/>
                    </a:ext>
                  </a:extLst>
                </a:gridCol>
                <a:gridCol w="2656233">
                  <a:extLst>
                    <a:ext uri="{9D8B030D-6E8A-4147-A177-3AD203B41FA5}">
                      <a16:colId xmlns:a16="http://schemas.microsoft.com/office/drawing/2014/main" val="1094761055"/>
                    </a:ext>
                  </a:extLst>
                </a:gridCol>
              </a:tblGrid>
              <a:tr h="586867">
                <a:tc>
                  <a:txBody>
                    <a:bodyPr/>
                    <a:lstStyle/>
                    <a:p>
                      <a:r>
                        <a:rPr lang="de-AT" dirty="0"/>
                        <a:t>Infektion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Entzündung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Malabsorption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Systemisch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38196"/>
                  </a:ext>
                </a:extLst>
              </a:tr>
              <a:tr h="2835353">
                <a:tc>
                  <a:txBody>
                    <a:bodyPr/>
                    <a:lstStyle/>
                    <a:p>
                      <a:r>
                        <a:rPr lang="de-AT" sz="1600" b="1" dirty="0"/>
                        <a:t>Bakterien</a:t>
                      </a:r>
                      <a:r>
                        <a:rPr lang="de-AT" sz="1600" dirty="0"/>
                        <a:t> </a:t>
                      </a:r>
                      <a:r>
                        <a:rPr lang="de-AT" sz="1400" dirty="0"/>
                        <a:t>via PCR</a:t>
                      </a:r>
                      <a:endParaRPr lang="de-AT" dirty="0"/>
                    </a:p>
                    <a:p>
                      <a:r>
                        <a:rPr lang="de-CH" sz="1200" i="1" dirty="0"/>
                        <a:t>Salmonellen, Shigellen, Campylobacter, </a:t>
                      </a:r>
                      <a:r>
                        <a:rPr lang="de-CH" sz="1200" i="1" dirty="0" err="1"/>
                        <a:t>E.coli</a:t>
                      </a:r>
                      <a:endParaRPr lang="de-CH" sz="1200" i="1" dirty="0"/>
                    </a:p>
                    <a:p>
                      <a:endParaRPr lang="de-CH" sz="1200" i="1" dirty="0"/>
                    </a:p>
                    <a:p>
                      <a:r>
                        <a:rPr lang="de-CH" sz="1600" b="1" i="0" dirty="0"/>
                        <a:t>Viren</a:t>
                      </a:r>
                      <a:r>
                        <a:rPr lang="de-CH" sz="1600" i="0" dirty="0"/>
                        <a:t> </a:t>
                      </a:r>
                      <a:r>
                        <a:rPr lang="de-CH" sz="1400" i="0" dirty="0"/>
                        <a:t>via PCR/Antigene</a:t>
                      </a:r>
                      <a:endParaRPr lang="de-CH" sz="1600" i="0" dirty="0"/>
                    </a:p>
                    <a:p>
                      <a:r>
                        <a:rPr lang="de-CH" sz="1200" i="1" dirty="0"/>
                        <a:t>Norovirus, Rotavirus, Adenovirus</a:t>
                      </a:r>
                    </a:p>
                    <a:p>
                      <a:endParaRPr lang="de-CH" sz="1200" i="0" dirty="0"/>
                    </a:p>
                    <a:p>
                      <a:r>
                        <a:rPr lang="de-CH" sz="1600" b="1" i="0" dirty="0"/>
                        <a:t>Parasiten</a:t>
                      </a:r>
                      <a:r>
                        <a:rPr lang="de-CH" sz="1800" i="0" dirty="0"/>
                        <a:t>:</a:t>
                      </a:r>
                    </a:p>
                    <a:p>
                      <a:r>
                        <a:rPr lang="de-CH" sz="1200" i="1" dirty="0" err="1"/>
                        <a:t>Giardia</a:t>
                      </a:r>
                      <a:r>
                        <a:rPr lang="de-CH" sz="1200" i="1" dirty="0"/>
                        <a:t>, </a:t>
                      </a:r>
                      <a:r>
                        <a:rPr lang="de-CH" sz="1200" i="1" dirty="0" err="1"/>
                        <a:t>Kryptosporidien</a:t>
                      </a:r>
                      <a:r>
                        <a:rPr lang="de-CH" sz="1200" i="1" dirty="0"/>
                        <a:t>, Madenwurm</a:t>
                      </a:r>
                    </a:p>
                    <a:p>
                      <a:endParaRPr lang="de-CH" sz="1200" i="1" dirty="0"/>
                    </a:p>
                    <a:p>
                      <a:r>
                        <a:rPr lang="de-CH" sz="1600" b="1" i="0" dirty="0"/>
                        <a:t>Toxine</a:t>
                      </a:r>
                      <a:endParaRPr lang="de-CH" sz="1600" i="0" dirty="0"/>
                    </a:p>
                    <a:p>
                      <a:r>
                        <a:rPr lang="de-CH" sz="1200" i="1" dirty="0" err="1"/>
                        <a:t>C.Difficile</a:t>
                      </a:r>
                      <a:endParaRPr lang="de-CH" sz="1200" i="1" dirty="0"/>
                    </a:p>
                    <a:p>
                      <a:r>
                        <a:rPr lang="de-CH" sz="1200" i="0" dirty="0"/>
                        <a:t>(Bei kürzlicher AB Einnahme)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Calprotectin, Lactoferrin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 Entzündung im Magen-Darm-Trakt  IBD (</a:t>
                      </a:r>
                      <a:r>
                        <a:rPr lang="de-AT" sz="1200" b="0" dirty="0" err="1">
                          <a:sym typeface="Wingdings" panose="05000000000000000000" pitchFamily="2" charset="2"/>
                        </a:rPr>
                        <a:t>Inflammatory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AT" sz="1200" b="0" dirty="0" err="1">
                          <a:sym typeface="Wingdings" panose="05000000000000000000" pitchFamily="2" charset="2"/>
                        </a:rPr>
                        <a:t>bowel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AT" sz="1200" b="0" dirty="0" err="1">
                          <a:sym typeface="Wingdings" panose="05000000000000000000" pitchFamily="2" charset="2"/>
                        </a:rPr>
                        <a:t>disease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Transglutaminase-Antikörper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 Hinweis auf Zöliakie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endParaRPr lang="de-AT" sz="1200" b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Antikörper gegen Endomysium, Anti-DGP</a:t>
                      </a:r>
                      <a:endParaRPr lang="de-AT" sz="1200" b="0" i="1" dirty="0"/>
                    </a:p>
                    <a:p>
                      <a:endParaRPr lang="de-CH" sz="1600" b="1" dirty="0"/>
                    </a:p>
                    <a:p>
                      <a:r>
                        <a:rPr lang="de-CH" sz="1600" b="1" dirty="0" err="1"/>
                        <a:t>Elastase</a:t>
                      </a:r>
                      <a:endParaRPr lang="de-CH" sz="1600" b="1" dirty="0"/>
                    </a:p>
                    <a:p>
                      <a:r>
                        <a:rPr lang="de-CH" sz="1200" b="0" dirty="0">
                          <a:sym typeface="Symbol" panose="05050102010706020507" pitchFamily="18" charset="2"/>
                        </a:rPr>
                        <a:t> </a:t>
                      </a:r>
                      <a:r>
                        <a:rPr lang="de-CH" sz="1200" b="0" dirty="0">
                          <a:sym typeface="Wingdings" panose="05000000000000000000" pitchFamily="2" charset="2"/>
                        </a:rPr>
                        <a:t> Hinweis auf Funktionsstörung des exokrinen Pankreas</a:t>
                      </a:r>
                      <a:endParaRPr lang="de-CH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Elektrolyte</a:t>
                      </a:r>
                    </a:p>
                    <a:p>
                      <a:r>
                        <a:rPr lang="de-CH" sz="1200" i="1" dirty="0"/>
                        <a:t>Osmotische Lücke im Stuhl</a:t>
                      </a:r>
                    </a:p>
                    <a:p>
                      <a:r>
                        <a:rPr lang="de-CH" sz="1200" dirty="0">
                          <a:sym typeface="Wingdings" panose="05000000000000000000" pitchFamily="2" charset="2"/>
                        </a:rPr>
                        <a:t> Differenzierung osmotische oder sekretorische Diarrhoe</a:t>
                      </a:r>
                      <a:endParaRPr lang="de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0335"/>
                  </a:ext>
                </a:extLst>
              </a:tr>
              <a:tr h="2907134">
                <a:tc>
                  <a:txBody>
                    <a:bodyPr/>
                    <a:lstStyle/>
                    <a:p>
                      <a:r>
                        <a:rPr lang="de-AT" sz="1600" b="1" dirty="0"/>
                        <a:t>Leukozyten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i="1" dirty="0">
                          <a:sym typeface="Symbol" panose="05050102010706020507" pitchFamily="18" charset="2"/>
                        </a:rPr>
                        <a:t>Neutrophile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Bakterien 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i="1" dirty="0">
                          <a:sym typeface="Symbol" panose="05050102010706020507" pitchFamily="18" charset="2"/>
                        </a:rPr>
                        <a:t>Eosinophile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Parasiten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r>
                        <a:rPr lang="de-AT" sz="1200" b="0" i="1" dirty="0">
                          <a:sym typeface="Symbol" panose="05050102010706020507" pitchFamily="18" charset="2"/>
                        </a:rPr>
                        <a:t>Lymphozyten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>
                          <a:sym typeface="Symbol" panose="05050102010706020507" pitchFamily="18" charset="2"/>
                        </a:rPr>
                        <a:t> Viren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­"/>
                      </a:pPr>
                      <a:endParaRPr lang="de-AT" sz="1200" b="0" dirty="0">
                        <a:sym typeface="Symbol" panose="05050102010706020507" pitchFamily="18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>
                          <a:sym typeface="Symbol" panose="05050102010706020507" pitchFamily="18" charset="2"/>
                        </a:rPr>
                        <a:t>Hämoglobin und MCV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 err="1"/>
                        <a:t>Mikrozytäre</a:t>
                      </a:r>
                      <a:r>
                        <a:rPr lang="de-CH" sz="1200" b="0" i="1" dirty="0"/>
                        <a:t> Anämie</a:t>
                      </a:r>
                      <a:r>
                        <a:rPr lang="de-CH" sz="1200" b="0" dirty="0"/>
                        <a:t>: Blutverlust -&gt; </a:t>
                      </a:r>
                      <a:r>
                        <a:rPr lang="de-CH" sz="1200" b="0" i="0" dirty="0"/>
                        <a:t>IBD, Krebs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/>
                        <a:t>Makrozytäre Anämie</a:t>
                      </a:r>
                      <a:r>
                        <a:rPr lang="de-CH" sz="1200" b="0" i="0" dirty="0"/>
                        <a:t>: B12/Folsäure </a:t>
                      </a:r>
                      <a:r>
                        <a:rPr lang="de-CH" sz="1200" b="0" i="1" dirty="0"/>
                        <a:t>Malabsorption</a:t>
                      </a:r>
                      <a:r>
                        <a:rPr lang="de-CH" sz="1200" b="0" i="0" dirty="0"/>
                        <a:t> -&gt; </a:t>
                      </a:r>
                      <a:r>
                        <a:rPr lang="de-CH" sz="1200" b="0" i="0" dirty="0" err="1"/>
                        <a:t>Zölliakie</a:t>
                      </a:r>
                      <a:endParaRPr lang="de-CH" sz="1200" b="0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i="0" dirty="0"/>
                        <a:t>CRP</a:t>
                      </a:r>
                      <a:r>
                        <a:rPr lang="de-AT" sz="1200" b="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/>
                        <a:t>&gt; 5mg/l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sz="1200" b="0" dirty="0"/>
                        <a:t>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Hinweis auf akute Entzündung</a:t>
                      </a:r>
                      <a:endParaRPr lang="de-AT" sz="1200" b="0" dirty="0"/>
                    </a:p>
                    <a:p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Vitamine und Nährstoffe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¯"/>
                      </a:pPr>
                      <a:r>
                        <a:rPr lang="de-AT" sz="1200" b="0" i="1" dirty="0"/>
                        <a:t>Vitamin B12, Folsäure </a:t>
                      </a: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 Malabsorption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AT" sz="1200" b="0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Ferritin, </a:t>
                      </a:r>
                      <a:r>
                        <a:rPr lang="de-AT" sz="1200" b="0" i="1" dirty="0" err="1">
                          <a:sym typeface="Wingdings" panose="05000000000000000000" pitchFamily="2" charset="2"/>
                        </a:rPr>
                        <a:t>Transferritin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 Kann auch auf Malabsorption hindeuten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AT" sz="1200" b="0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i="0" dirty="0">
                          <a:sym typeface="Wingdings" panose="05000000000000000000" pitchFamily="2" charset="2"/>
                        </a:rPr>
                        <a:t>Leberwerte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/>
                        <a:t>Bilirubin, ALT, AST, GGT</a:t>
                      </a:r>
                      <a:r>
                        <a:rPr lang="de-CH" sz="1200" b="0" i="0" dirty="0"/>
                        <a:t> -&gt; Abnormalitäten können auf hepatische oder </a:t>
                      </a:r>
                      <a:r>
                        <a:rPr lang="de-CH" sz="1200" b="0" i="0" dirty="0" err="1"/>
                        <a:t>billäre</a:t>
                      </a:r>
                      <a:r>
                        <a:rPr lang="de-CH" sz="1200" b="0" i="0" dirty="0"/>
                        <a:t> Gründe von Malabsorption hindeuten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i="0" dirty="0"/>
                        <a:t>Transglutaminase-Antikörper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0" dirty="0">
                          <a:sym typeface="Wingdings" panose="05000000000000000000" pitchFamily="2" charset="2"/>
                        </a:rPr>
                        <a:t> Zöliakie Serologie</a:t>
                      </a:r>
                      <a:endParaRPr lang="de-CH" sz="12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Glucose, HbA1c</a:t>
                      </a:r>
                    </a:p>
                    <a:p>
                      <a:r>
                        <a:rPr lang="de-AT" sz="1200" b="0" dirty="0"/>
                        <a:t>Durch Diabetes ausgelöster Durchfall</a:t>
                      </a:r>
                    </a:p>
                    <a:p>
                      <a:endParaRPr lang="de-AT" sz="1200" b="0" dirty="0"/>
                    </a:p>
                    <a:p>
                      <a:r>
                        <a:rPr lang="de-AT" sz="1600" b="1" dirty="0"/>
                        <a:t>TSH, freies T4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¯"/>
                      </a:pPr>
                      <a:r>
                        <a:rPr lang="de-AT" sz="1200" b="0" dirty="0">
                          <a:sym typeface="Symbol" panose="05050102010706020507" pitchFamily="18" charset="2"/>
                        </a:rPr>
                        <a:t>TSH,   T4 </a:t>
                      </a:r>
                      <a:r>
                        <a:rPr lang="de-AT" sz="1200" b="0" dirty="0">
                          <a:sym typeface="Wingdings" panose="05000000000000000000" pitchFamily="2" charset="2"/>
                        </a:rPr>
                        <a:t> Hyperthyreose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¯"/>
                      </a:pPr>
                      <a:endParaRPr lang="de-AT" sz="1200" b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i="0" dirty="0"/>
                        <a:t>Elektrolyte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i="1" dirty="0"/>
                        <a:t>Bicarbonat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 </a:t>
                      </a:r>
                      <a:endParaRPr lang="de-CH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89244"/>
                  </a:ext>
                </a:extLst>
              </a:tr>
            </a:tbl>
          </a:graphicData>
        </a:graphic>
      </p:graphicFrame>
      <p:pic>
        <p:nvPicPr>
          <p:cNvPr id="8" name="Grafik 7" descr="Ein Bild, das Text, Flasche, Deckel, Softdrink enthält.&#10;&#10;Automatisch generierte Beschreibung">
            <a:extLst>
              <a:ext uri="{FF2B5EF4-FFF2-40B4-BE49-F238E27FC236}">
                <a16:creationId xmlns:a16="http://schemas.microsoft.com/office/drawing/2014/main" id="{EA8507EA-0CF5-FF42-35D8-12B564539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" y="1272660"/>
            <a:ext cx="915636" cy="1609688"/>
          </a:xfrm>
          <a:prstGeom prst="rect">
            <a:avLst/>
          </a:prstGeom>
        </p:spPr>
      </p:pic>
      <p:pic>
        <p:nvPicPr>
          <p:cNvPr id="10" name="Grafik 9" descr="Ein Bild, das lila, violett, pink, Person enthält.&#10;&#10;Automatisch generierte Beschreibung">
            <a:extLst>
              <a:ext uri="{FF2B5EF4-FFF2-40B4-BE49-F238E27FC236}">
                <a16:creationId xmlns:a16="http://schemas.microsoft.com/office/drawing/2014/main" id="{BEF207CE-6DCC-D6E7-B4EC-3D1854586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6" r="16031"/>
          <a:stretch/>
        </p:blipFill>
        <p:spPr>
          <a:xfrm>
            <a:off x="99477" y="4432852"/>
            <a:ext cx="1089904" cy="130430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C53046B-CC13-8995-A608-06FB34659E66}"/>
              </a:ext>
            </a:extLst>
          </p:cNvPr>
          <p:cNvSpPr/>
          <p:nvPr/>
        </p:nvSpPr>
        <p:spPr>
          <a:xfrm>
            <a:off x="9210261" y="172278"/>
            <a:ext cx="2798285" cy="65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98E025-5059-E99F-BC8D-24A6E18C18AC}"/>
              </a:ext>
            </a:extLst>
          </p:cNvPr>
          <p:cNvSpPr/>
          <p:nvPr/>
        </p:nvSpPr>
        <p:spPr>
          <a:xfrm>
            <a:off x="6042992" y="258417"/>
            <a:ext cx="6149008" cy="65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645660-B4D5-DAC7-1081-65BFAF016113}"/>
              </a:ext>
            </a:extLst>
          </p:cNvPr>
          <p:cNvSpPr/>
          <p:nvPr/>
        </p:nvSpPr>
        <p:spPr>
          <a:xfrm>
            <a:off x="3869634" y="0"/>
            <a:ext cx="8138911" cy="6685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8785CD7-FDC6-D071-4855-2738E7C849B0}"/>
              </a:ext>
            </a:extLst>
          </p:cNvPr>
          <p:cNvSpPr/>
          <p:nvPr/>
        </p:nvSpPr>
        <p:spPr>
          <a:xfrm>
            <a:off x="1232451" y="914400"/>
            <a:ext cx="10793898" cy="5685183"/>
          </a:xfrm>
          <a:prstGeom prst="rect">
            <a:avLst/>
          </a:prstGeom>
          <a:solidFill>
            <a:schemeClr val="bg1">
              <a:alpha val="78039"/>
            </a:schemeClr>
          </a:solidFill>
          <a:ln>
            <a:solidFill>
              <a:schemeClr val="bg1">
                <a:alpha val="7294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240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BBD73-9D54-06F3-4F99-030A4835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8CC83ED-068B-80E4-BF5E-3E994BCA3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51444"/>
              </p:ext>
            </p:extLst>
          </p:nvPr>
        </p:nvGraphicFramePr>
        <p:xfrm>
          <a:off x="1232451" y="79323"/>
          <a:ext cx="10568610" cy="656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818">
                  <a:extLst>
                    <a:ext uri="{9D8B030D-6E8A-4147-A177-3AD203B41FA5}">
                      <a16:colId xmlns:a16="http://schemas.microsoft.com/office/drawing/2014/main" val="1232708030"/>
                    </a:ext>
                  </a:extLst>
                </a:gridCol>
                <a:gridCol w="3550332">
                  <a:extLst>
                    <a:ext uri="{9D8B030D-6E8A-4147-A177-3AD203B41FA5}">
                      <a16:colId xmlns:a16="http://schemas.microsoft.com/office/drawing/2014/main" val="79373157"/>
                    </a:ext>
                  </a:extLst>
                </a:gridCol>
                <a:gridCol w="3529460">
                  <a:extLst>
                    <a:ext uri="{9D8B030D-6E8A-4147-A177-3AD203B41FA5}">
                      <a16:colId xmlns:a16="http://schemas.microsoft.com/office/drawing/2014/main" val="2335172037"/>
                    </a:ext>
                  </a:extLst>
                </a:gridCol>
              </a:tblGrid>
              <a:tr h="519720">
                <a:tc>
                  <a:txBody>
                    <a:bodyPr/>
                    <a:lstStyle/>
                    <a:p>
                      <a:r>
                        <a:rPr lang="de-AT" dirty="0"/>
                        <a:t>Infektion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(chronische) Entzündung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Malabsorption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38196"/>
                  </a:ext>
                </a:extLst>
              </a:tr>
              <a:tr h="3207172">
                <a:tc>
                  <a:txBody>
                    <a:bodyPr/>
                    <a:lstStyle/>
                    <a:p>
                      <a:r>
                        <a:rPr lang="de-AT" sz="1600" b="1" i="0" dirty="0"/>
                        <a:t>Ulzerationen</a:t>
                      </a:r>
                    </a:p>
                    <a:p>
                      <a:r>
                        <a:rPr lang="de-AT" sz="1200" b="0" i="0" dirty="0"/>
                        <a:t>Infektion von </a:t>
                      </a:r>
                      <a:r>
                        <a:rPr lang="de-AT" sz="1200" b="0" i="0" dirty="0" err="1"/>
                        <a:t>H.pylori</a:t>
                      </a:r>
                      <a:endParaRPr lang="de-AT" sz="1200" b="0" i="0" dirty="0"/>
                    </a:p>
                    <a:p>
                      <a:endParaRPr lang="de-AT" sz="1200" b="0" i="0" dirty="0"/>
                    </a:p>
                    <a:p>
                      <a:r>
                        <a:rPr lang="de-AT" sz="1600" b="1" i="0" dirty="0"/>
                        <a:t>Pseudomembranen</a:t>
                      </a:r>
                    </a:p>
                    <a:p>
                      <a:r>
                        <a:rPr lang="de-AT" sz="1200" b="0" i="0" dirty="0"/>
                        <a:t>Pseudomembranöse Colitis bei C. difficile </a:t>
                      </a:r>
                      <a:endParaRPr lang="de-CH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/>
                        <a:t>Ulzerationen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/>
                        <a:t>Entzündungen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dirty="0"/>
                        <a:t>Erythem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dirty="0"/>
                        <a:t>Hinweis auf Colitis Ulcerosa oder generell Entzündung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dirty="0" err="1"/>
                        <a:t>Mucosablutung</a:t>
                      </a:r>
                      <a:r>
                        <a:rPr lang="de-CH" sz="1600" b="1" dirty="0"/>
                        <a:t> bei Berührung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dirty="0"/>
                        <a:t>Allgemeines Entzündungszeichen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600" b="1" dirty="0"/>
                        <a:t>Biopsie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CH" sz="1200" b="0" dirty="0"/>
                        <a:t>- Hohe </a:t>
                      </a:r>
                      <a:r>
                        <a:rPr lang="de-CH" sz="1200" b="0" dirty="0" err="1"/>
                        <a:t>Lymphozytenzahl</a:t>
                      </a:r>
                      <a:endParaRPr lang="de-CH" sz="1200" b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CH" sz="1200" b="0" dirty="0" err="1"/>
                        <a:t>Subepitheliale</a:t>
                      </a:r>
                      <a:r>
                        <a:rPr lang="de-CH" sz="1200" b="0" dirty="0"/>
                        <a:t> Kollagenverdickung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de-CH" sz="1200" b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CH" sz="1600" b="1" dirty="0"/>
                        <a:t>Pseudopolypen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CH" sz="1200" b="0" dirty="0"/>
                        <a:t>Oft bei IBD, Colitis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b="1" dirty="0"/>
                        <a:t>Zottenatrophie in Jejunum und proximalem Ileum</a:t>
                      </a:r>
                    </a:p>
                    <a:p>
                      <a:r>
                        <a:rPr lang="de-CH" sz="1200" b="0" dirty="0"/>
                        <a:t>Aufgrund von </a:t>
                      </a:r>
                      <a:r>
                        <a:rPr lang="de-CH" sz="1200" b="0" dirty="0" err="1"/>
                        <a:t>Zölliakie</a:t>
                      </a:r>
                      <a:endParaRPr lang="de-CH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0335"/>
                  </a:ext>
                </a:extLst>
              </a:tr>
              <a:tr h="2574516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i="0" dirty="0"/>
                        <a:t>Verdickte Wände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i="0" dirty="0"/>
                        <a:t>Campylobacter, Salmonellen, </a:t>
                      </a:r>
                      <a:r>
                        <a:rPr lang="de-AT" sz="1200" b="0" i="0" dirty="0" err="1"/>
                        <a:t>Yersinien</a:t>
                      </a:r>
                      <a:endParaRPr lang="de-AT" sz="1200" b="0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i="0" dirty="0"/>
                        <a:t>Speziell in </a:t>
                      </a:r>
                      <a:r>
                        <a:rPr lang="de-AT" sz="1200" b="0" i="0" dirty="0" err="1"/>
                        <a:t>Illeum</a:t>
                      </a:r>
                      <a:r>
                        <a:rPr lang="de-AT" sz="1200" b="0" i="0" dirty="0"/>
                        <a:t> und Colon („Right-</a:t>
                      </a:r>
                      <a:r>
                        <a:rPr lang="de-AT" sz="1200" b="0" i="0" dirty="0" err="1"/>
                        <a:t>sided</a:t>
                      </a:r>
                      <a:r>
                        <a:rPr lang="de-AT" sz="1200" b="0" i="0" dirty="0"/>
                        <a:t> </a:t>
                      </a:r>
                      <a:r>
                        <a:rPr lang="de-AT" sz="1200" b="0" i="0" dirty="0" err="1"/>
                        <a:t>infectuous</a:t>
                      </a:r>
                      <a:r>
                        <a:rPr lang="de-AT" sz="1200" b="0" i="0" dirty="0"/>
                        <a:t> </a:t>
                      </a:r>
                      <a:r>
                        <a:rPr lang="de-AT" sz="1200" b="0" i="0" dirty="0" err="1"/>
                        <a:t>ileocolitis</a:t>
                      </a:r>
                      <a:r>
                        <a:rPr lang="de-AT" sz="1200" b="0" i="0" dirty="0"/>
                        <a:t>“)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AT" sz="1600" b="1" i="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600" b="1" i="0" dirty="0">
                          <a:sym typeface="Wingdings" panose="05000000000000000000" pitchFamily="2" charset="2"/>
                        </a:rPr>
                        <a:t>Erhöhte </a:t>
                      </a:r>
                      <a:r>
                        <a:rPr lang="de-AT" sz="1600" b="1" i="0" dirty="0" err="1">
                          <a:sym typeface="Wingdings" panose="05000000000000000000" pitchFamily="2" charset="2"/>
                        </a:rPr>
                        <a:t>Vaskularität</a:t>
                      </a:r>
                      <a:endParaRPr lang="de-AT" sz="1600" b="1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Mit Doppler-Sonographie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i="0" dirty="0">
                          <a:sym typeface="Wingdings" panose="05000000000000000000" pitchFamily="2" charset="2"/>
                        </a:rPr>
                        <a:t>Zeichen für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 IBD </a:t>
                      </a:r>
                      <a:endParaRPr lang="de-AT" sz="1600" b="1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600" b="1" i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 err="1">
                          <a:sym typeface="Wingdings" panose="05000000000000000000" pitchFamily="2" charset="2"/>
                        </a:rPr>
                        <a:t>Mesenterische</a:t>
                      </a:r>
                      <a:r>
                        <a:rPr lang="de-AT" sz="1600" b="1" dirty="0">
                          <a:sym typeface="Wingdings" panose="05000000000000000000" pitchFamily="2" charset="2"/>
                        </a:rPr>
                        <a:t> Lymphadenopathie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Kann auf Malignität oder Infektion hindeuten</a:t>
                      </a:r>
                      <a:endParaRPr lang="de-CH" sz="1200" b="0" dirty="0"/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endParaRPr lang="de-CH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600" b="1" dirty="0"/>
                        <a:t>Verdickte Wände</a:t>
                      </a: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de-AT" sz="1200" b="0" dirty="0"/>
                        <a:t>Fibrose aufgrund chronischer Entzündung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Schlechtere Absorption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dirty="0">
                          <a:sym typeface="Wingdings" panose="05000000000000000000" pitchFamily="2" charset="2"/>
                        </a:rPr>
                        <a:t>Zeichen für 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IBD (</a:t>
                      </a:r>
                      <a:r>
                        <a:rPr lang="de-AT" sz="1200" b="0" i="1" dirty="0" err="1">
                          <a:sym typeface="Wingdings" panose="05000000000000000000" pitchFamily="2" charset="2"/>
                        </a:rPr>
                        <a:t>Crohn‘s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DD RSII  </a:t>
                      </a:r>
                      <a:r>
                        <a:rPr lang="de-AT" sz="1200" b="0" i="1" dirty="0" err="1">
                          <a:sym typeface="Wingdings" panose="05000000000000000000" pitchFamily="2" charset="2"/>
                        </a:rPr>
                        <a:t>Illeum</a:t>
                      </a:r>
                      <a:r>
                        <a:rPr lang="de-AT" sz="1200" b="0" i="1" dirty="0">
                          <a:sym typeface="Wingdings" panose="05000000000000000000" pitchFamily="2" charset="2"/>
                        </a:rPr>
                        <a:t> mehr beteiligt wie Colon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de-AT" sz="1600" b="1" i="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AT" sz="1600" b="1" i="0" dirty="0">
                          <a:sym typeface="Wingdings" panose="05000000000000000000" pitchFamily="2" charset="2"/>
                        </a:rPr>
                        <a:t>Erhöhte </a:t>
                      </a:r>
                      <a:r>
                        <a:rPr lang="de-AT" sz="1600" b="1" i="0" dirty="0" err="1">
                          <a:sym typeface="Wingdings" panose="05000000000000000000" pitchFamily="2" charset="2"/>
                        </a:rPr>
                        <a:t>Vaskularität</a:t>
                      </a:r>
                      <a:endParaRPr lang="de-AT" sz="1200" b="0" i="1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de-AT" sz="1200" b="0" i="1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CH" sz="1600" b="1" dirty="0"/>
                        <a:t>Abszesse</a:t>
                      </a:r>
                    </a:p>
                    <a:p>
                      <a:endParaRPr lang="de-CH" sz="1600" b="1" dirty="0"/>
                    </a:p>
                    <a:p>
                      <a:r>
                        <a:rPr lang="de-CH" sz="1600" b="1" dirty="0"/>
                        <a:t>«</a:t>
                      </a:r>
                      <a:r>
                        <a:rPr lang="de-CH" sz="1600" b="1" dirty="0" err="1"/>
                        <a:t>Creeping</a:t>
                      </a:r>
                      <a:r>
                        <a:rPr lang="de-CH" sz="1600" b="1" dirty="0"/>
                        <a:t> </a:t>
                      </a:r>
                      <a:r>
                        <a:rPr lang="de-CH" sz="1600" b="1" dirty="0" err="1"/>
                        <a:t>Fat</a:t>
                      </a:r>
                      <a:r>
                        <a:rPr lang="de-CH" sz="1600" b="1" dirty="0"/>
                        <a:t>»</a:t>
                      </a:r>
                    </a:p>
                    <a:p>
                      <a:r>
                        <a:rPr lang="de-CH" sz="1200" b="0" dirty="0"/>
                        <a:t>Dichtes Fettgewebe um Entzündete Stelle bei </a:t>
                      </a:r>
                      <a:r>
                        <a:rPr lang="de-CH" sz="1200" b="0" dirty="0" err="1"/>
                        <a:t>Crohn’s</a:t>
                      </a:r>
                      <a:r>
                        <a:rPr lang="de-CH" sz="1200" b="0" dirty="0"/>
                        <a:t>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89244"/>
                  </a:ext>
                </a:extLst>
              </a:tr>
            </a:tbl>
          </a:graphicData>
        </a:graphic>
      </p:graphicFrame>
      <p:pic>
        <p:nvPicPr>
          <p:cNvPr id="3" name="Grafik 2" descr="Ein Bild, das Person, Gesundheitsversorgung, medizinische Ausrüstung, medizinisch enthält.&#10;&#10;Automatisch generierte Beschreibung">
            <a:extLst>
              <a:ext uri="{FF2B5EF4-FFF2-40B4-BE49-F238E27FC236}">
                <a16:creationId xmlns:a16="http://schemas.microsoft.com/office/drawing/2014/main" id="{2B43C1BD-2B0E-A773-5A6A-FCD3B90C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r="15886"/>
          <a:stretch/>
        </p:blipFill>
        <p:spPr>
          <a:xfrm>
            <a:off x="10912" y="4522122"/>
            <a:ext cx="1221539" cy="1168362"/>
          </a:xfrm>
          <a:prstGeom prst="rect">
            <a:avLst/>
          </a:prstGeom>
        </p:spPr>
      </p:pic>
      <p:pic>
        <p:nvPicPr>
          <p:cNvPr id="5" name="Grafik 4" descr="Ein Bild, das medizinische Ausrüstung, medizinisch, Gesundheitsversorgung, Zimmer enthält.&#10;&#10;Automatisch generierte Beschreibung">
            <a:extLst>
              <a:ext uri="{FF2B5EF4-FFF2-40B4-BE49-F238E27FC236}">
                <a16:creationId xmlns:a16="http://schemas.microsoft.com/office/drawing/2014/main" id="{65F4EE98-9762-2FAB-9A64-3217F5437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6" r="-292"/>
          <a:stretch/>
        </p:blipFill>
        <p:spPr>
          <a:xfrm>
            <a:off x="10912" y="1670855"/>
            <a:ext cx="1221539" cy="1058489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5B35F72-2AE8-FBC7-4871-698366593AF9}"/>
              </a:ext>
            </a:extLst>
          </p:cNvPr>
          <p:cNvGrpSpPr/>
          <p:nvPr/>
        </p:nvGrpSpPr>
        <p:grpSpPr>
          <a:xfrm>
            <a:off x="7463753" y="1811608"/>
            <a:ext cx="4266657" cy="2026502"/>
            <a:chOff x="5944442" y="1670855"/>
            <a:chExt cx="3835090" cy="146954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6287A4C-1067-C45C-EC29-F1B8A8203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442" y="1670855"/>
              <a:ext cx="1924687" cy="1469541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E1D63217-30CE-2813-D879-2AC88D4B9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9129" y="1670855"/>
              <a:ext cx="1910403" cy="1469541"/>
            </a:xfrm>
            <a:prstGeom prst="rect">
              <a:avLst/>
            </a:prstGeom>
          </p:spPr>
        </p:pic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AB92BA24-4D6A-65A2-BF60-8D0AE99E1D5A}"/>
              </a:ext>
            </a:extLst>
          </p:cNvPr>
          <p:cNvSpPr/>
          <p:nvPr/>
        </p:nvSpPr>
        <p:spPr>
          <a:xfrm>
            <a:off x="1232451" y="578171"/>
            <a:ext cx="10628245" cy="6115878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solidFill>
              <a:schemeClr val="bg1">
                <a:alpha val="7294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EAFFF93-7008-0268-AB8B-A818B1A67C55}"/>
              </a:ext>
            </a:extLst>
          </p:cNvPr>
          <p:cNvSpPr/>
          <p:nvPr/>
        </p:nvSpPr>
        <p:spPr>
          <a:xfrm>
            <a:off x="8269357" y="37011"/>
            <a:ext cx="3591339" cy="66461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720DC1-79ED-FD63-66CF-56E239DA2DC1}"/>
              </a:ext>
            </a:extLst>
          </p:cNvPr>
          <p:cNvSpPr/>
          <p:nvPr/>
        </p:nvSpPr>
        <p:spPr>
          <a:xfrm>
            <a:off x="4730492" y="79323"/>
            <a:ext cx="7242312" cy="664615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C1511F-A92C-4DAA-E91E-D1F907D3D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753" y="3466637"/>
            <a:ext cx="4266657" cy="21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343</Words>
  <Application>Microsoft Office PowerPoint</Application>
  <PresentationFormat>Breitbild</PresentationFormat>
  <Paragraphs>112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Wingdings</vt:lpstr>
      <vt:lpstr>Office 2013 – 2022-Design</vt:lpstr>
      <vt:lpstr>Diagnostik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Flück</dc:creator>
  <cp:lastModifiedBy>Tim Flück</cp:lastModifiedBy>
  <cp:revision>115</cp:revision>
  <dcterms:created xsi:type="dcterms:W3CDTF">2024-11-19T09:38:07Z</dcterms:created>
  <dcterms:modified xsi:type="dcterms:W3CDTF">2024-11-19T18:18:35Z</dcterms:modified>
</cp:coreProperties>
</file>