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32"/>
  </p:notesMasterIdLst>
  <p:handoutMasterIdLst>
    <p:handoutMasterId r:id="rId33"/>
  </p:handoutMasterIdLst>
  <p:sldIdLst>
    <p:sldId id="256" r:id="rId2"/>
    <p:sldId id="569" r:id="rId3"/>
    <p:sldId id="531" r:id="rId4"/>
    <p:sldId id="561" r:id="rId5"/>
    <p:sldId id="532" r:id="rId6"/>
    <p:sldId id="533" r:id="rId7"/>
    <p:sldId id="534" r:id="rId8"/>
    <p:sldId id="556" r:id="rId9"/>
    <p:sldId id="557" r:id="rId10"/>
    <p:sldId id="558" r:id="rId11"/>
    <p:sldId id="535" r:id="rId12"/>
    <p:sldId id="536" r:id="rId13"/>
    <p:sldId id="537" r:id="rId14"/>
    <p:sldId id="538" r:id="rId15"/>
    <p:sldId id="555" r:id="rId16"/>
    <p:sldId id="541" r:id="rId17"/>
    <p:sldId id="559" r:id="rId18"/>
    <p:sldId id="542" r:id="rId19"/>
    <p:sldId id="551" r:id="rId20"/>
    <p:sldId id="552" r:id="rId21"/>
    <p:sldId id="544" r:id="rId22"/>
    <p:sldId id="560" r:id="rId23"/>
    <p:sldId id="545" r:id="rId24"/>
    <p:sldId id="547" r:id="rId25"/>
    <p:sldId id="553" r:id="rId26"/>
    <p:sldId id="548" r:id="rId27"/>
    <p:sldId id="549" r:id="rId28"/>
    <p:sldId id="554" r:id="rId29"/>
    <p:sldId id="550" r:id="rId30"/>
    <p:sldId id="443" r:id="rId31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05"/>
    <a:srgbClr val="FB8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53" autoAdjust="0"/>
    <p:restoredTop sz="95842" autoAdjust="0"/>
  </p:normalViewPr>
  <p:slideViewPr>
    <p:cSldViewPr>
      <p:cViewPr varScale="1">
        <p:scale>
          <a:sx n="95" d="100"/>
          <a:sy n="95" d="100"/>
        </p:scale>
        <p:origin x="71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66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4D12D1D6-02D7-4EF3-8B95-DF0D6F8D35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2" rIns="101967" bIns="50982" numCol="1" anchor="ctr" anchorCtr="0" compatLnSpc="1">
            <a:prstTxWarp prst="textNoShape">
              <a:avLst/>
            </a:prstTxWarp>
          </a:bodyPr>
          <a:lstStyle>
            <a:lvl1pPr algn="l" defTabSz="1019865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311E6FFC-4BA4-4899-9646-B3D54D0577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2" rIns="101967" bIns="50982" numCol="1" anchor="ctr" anchorCtr="0" compatLnSpc="1">
            <a:prstTxWarp prst="textNoShape">
              <a:avLst/>
            </a:prstTxWarp>
          </a:bodyPr>
          <a:lstStyle>
            <a:lvl1pPr algn="r" defTabSz="1019865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8836" name="Rectangle 4">
            <a:extLst>
              <a:ext uri="{FF2B5EF4-FFF2-40B4-BE49-F238E27FC236}">
                <a16:creationId xmlns:a16="http://schemas.microsoft.com/office/drawing/2014/main" id="{A8D6DB39-CE2D-4801-8309-ECAC37FFDF8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2" rIns="101967" bIns="50982" numCol="1" anchor="b" anchorCtr="0" compatLnSpc="1">
            <a:prstTxWarp prst="textNoShape">
              <a:avLst/>
            </a:prstTxWarp>
          </a:bodyPr>
          <a:lstStyle>
            <a:lvl1pPr algn="l" defTabSz="1019865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8837" name="Rectangle 5">
            <a:extLst>
              <a:ext uri="{FF2B5EF4-FFF2-40B4-BE49-F238E27FC236}">
                <a16:creationId xmlns:a16="http://schemas.microsoft.com/office/drawing/2014/main" id="{BF42A604-1AF1-4181-A251-CD1DEF42CE8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2" rIns="101967" bIns="50982" numCol="1" anchor="b" anchorCtr="0" compatLnSpc="1">
            <a:prstTxWarp prst="textNoShape">
              <a:avLst/>
            </a:prstTxWarp>
          </a:bodyPr>
          <a:lstStyle>
            <a:lvl1pPr algn="r" defTabSz="1019175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EE36195-2642-46AD-8B36-9708B3EF872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E54E698-421D-4A63-8049-02255274F6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2" rIns="101967" bIns="50982" numCol="1" anchor="t" anchorCtr="0" compatLnSpc="1">
            <a:prstTxWarp prst="textNoShape">
              <a:avLst/>
            </a:prstTxWarp>
          </a:bodyPr>
          <a:lstStyle>
            <a:lvl1pPr algn="l" defTabSz="1019865" eaLnBrk="1" hangingPunct="1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28A6ECF-4F45-4A04-9A85-0ED50140BE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2" rIns="101967" bIns="50982" numCol="1" anchor="t" anchorCtr="0" compatLnSpc="1">
            <a:prstTxWarp prst="textNoShape">
              <a:avLst/>
            </a:prstTxWarp>
          </a:bodyPr>
          <a:lstStyle>
            <a:lvl1pPr algn="r" defTabSz="1019865" eaLnBrk="1" hangingPunct="1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B0B9CF2-17B3-44AB-A679-309E6A126F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D85DA3D1-5EFB-4E5C-BA71-8CFFAF49E75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2" rIns="101967" bIns="509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C7043739-1B31-4509-9309-846644BE54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2" rIns="101967" bIns="50982" numCol="1" anchor="b" anchorCtr="0" compatLnSpc="1">
            <a:prstTxWarp prst="textNoShape">
              <a:avLst/>
            </a:prstTxWarp>
          </a:bodyPr>
          <a:lstStyle>
            <a:lvl1pPr algn="l" defTabSz="1019865" eaLnBrk="1" hangingPunct="1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E1D978B1-7915-4D14-B387-3CB760708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2" rIns="101967" bIns="50982" numCol="1" anchor="b" anchorCtr="0" compatLnSpc="1">
            <a:prstTxWarp prst="textNoShape">
              <a:avLst/>
            </a:prstTxWarp>
          </a:bodyPr>
          <a:lstStyle>
            <a:lvl1pPr algn="r" defTabSz="1019175"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25EB05F-48A0-41EF-B508-D5040BF0DC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D1CAD36-D748-49B9-AEB4-E5E00D7929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FED2F28-ACEE-4B63-86ED-6F58AF418597}" type="slidenum">
              <a:rPr lang="pt-BR" altLang="pt-BR" sz="1400" b="0" smtClean="0">
                <a:solidFill>
                  <a:schemeClr val="tx1"/>
                </a:solidFill>
              </a:rPr>
              <a:pPr/>
              <a:t>1</a:t>
            </a:fld>
            <a:endParaRPr lang="pt-BR" altLang="pt-BR" sz="1400" b="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75A6FA2-3BF1-43BC-B610-77349448AA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4A6E321-4D49-424E-AE00-A8004D497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D2976F8C-255C-47DD-B263-582E0D581E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84091-80CB-43FE-87F7-34163C1971F2}" type="slidenum">
              <a:rPr lang="pt-BR" altLang="pt-BR" sz="1300" smtClean="0"/>
              <a:pPr>
                <a:spcBef>
                  <a:spcPct val="0"/>
                </a:spcBef>
              </a:pPr>
              <a:t>14</a:t>
            </a:fld>
            <a:endParaRPr lang="pt-BR" altLang="pt-BR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C32A014-F56A-4AB9-84AB-21A16F5C1A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0263329-1F59-42C2-A9C9-9A0FAA915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8014682D-D22B-4E60-9ECC-D25AEAF2B8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545EFD-E440-4F8D-A68F-CFABB02E356B}" type="slidenum">
              <a:rPr lang="pt-BR" altLang="pt-BR" sz="1300" smtClean="0"/>
              <a:pPr>
                <a:spcBef>
                  <a:spcPct val="0"/>
                </a:spcBef>
              </a:pPr>
              <a:t>16</a:t>
            </a:fld>
            <a:endParaRPr lang="pt-BR" altLang="pt-BR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FE7F552-3840-432A-8984-F075AAA9CB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2B50400-A164-4FCD-BBF1-92C785D07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3E9D970-C206-4B96-9501-987FD9A2AF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222870-3C11-4E41-A90C-D0A0B35D9279}" type="slidenum">
              <a:rPr lang="pt-BR" altLang="pt-BR" sz="1300" smtClean="0"/>
              <a:pPr>
                <a:spcBef>
                  <a:spcPct val="0"/>
                </a:spcBef>
              </a:pPr>
              <a:t>18</a:t>
            </a:fld>
            <a:endParaRPr lang="pt-BR" altLang="pt-BR" sz="13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FF76A36-FAC7-4A6D-BE91-02BD1B3637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604636B-3F29-4C7B-90C7-7B38D5941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5A2090A-C2B2-49F9-AA93-B109E417B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77B7ED-F0B7-4928-807F-256505A78238}" type="slidenum">
              <a:rPr lang="pt-BR" altLang="pt-BR" sz="1300" smtClean="0"/>
              <a:pPr>
                <a:spcBef>
                  <a:spcPct val="0"/>
                </a:spcBef>
              </a:pPr>
              <a:t>19</a:t>
            </a:fld>
            <a:endParaRPr lang="pt-BR" altLang="pt-BR" sz="13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A658380-E930-43E6-A341-4FF175A745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6208783-6AFC-4367-AC93-AD290D8AA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A059475-87E0-451F-863B-C4D9A60FD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E1BEE1-5D39-437B-9C15-8F7EA8841042}" type="slidenum">
              <a:rPr lang="pt-BR" altLang="pt-BR" sz="1300" smtClean="0"/>
              <a:pPr>
                <a:spcBef>
                  <a:spcPct val="0"/>
                </a:spcBef>
              </a:pPr>
              <a:t>20</a:t>
            </a:fld>
            <a:endParaRPr lang="pt-BR" altLang="pt-BR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BE11488-26AF-4CB7-A178-64322C2A32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C1F1ED5-514E-45EE-8685-6C3BC5EEA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25458BA3-9F5B-4302-931E-527B5050F3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880DEF-6379-439F-986E-D7F176AF4E13}" type="slidenum">
              <a:rPr lang="pt-BR" altLang="pt-BR" sz="1300" smtClean="0"/>
              <a:pPr>
                <a:spcBef>
                  <a:spcPct val="0"/>
                </a:spcBef>
              </a:pPr>
              <a:t>21</a:t>
            </a:fld>
            <a:endParaRPr lang="pt-BR" altLang="pt-BR" sz="13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A0F3CF4-3F46-4232-ABCF-300D6FF311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ED0A659-769E-4836-9C89-868918EF6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7817B25-1E1A-47A3-A844-83BD5E9C21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C573E0-B7DE-4ACD-941A-64373FC8A3A4}" type="slidenum">
              <a:rPr lang="pt-BR" altLang="pt-BR" sz="1300" smtClean="0"/>
              <a:pPr>
                <a:spcBef>
                  <a:spcPct val="0"/>
                </a:spcBef>
              </a:pPr>
              <a:t>23</a:t>
            </a:fld>
            <a:endParaRPr lang="pt-BR" altLang="pt-BR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E286924-235F-4791-A7A7-88F4143212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D71E894-5ADA-4E60-8351-CCD76D3AE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7DD571B-D777-485D-902E-F6BC220B04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B5FB15-7C46-4A8A-9B1C-E78F7136D52F}" type="slidenum">
              <a:rPr lang="pt-BR" altLang="pt-BR" sz="1300" smtClean="0"/>
              <a:pPr>
                <a:spcBef>
                  <a:spcPct val="0"/>
                </a:spcBef>
              </a:pPr>
              <a:t>24</a:t>
            </a:fld>
            <a:endParaRPr lang="pt-BR" altLang="pt-BR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BEFF2A0-7050-469D-966F-65706AB5A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7FFF1E9-2984-41C9-A65F-B032B9516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7682AA4-FD39-4A23-913B-B77ACE6EAB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315604-E96E-4A6C-8F4B-BA682A0CBD25}" type="slidenum">
              <a:rPr lang="pt-BR" altLang="pt-BR" sz="1300" smtClean="0"/>
              <a:pPr>
                <a:spcBef>
                  <a:spcPct val="0"/>
                </a:spcBef>
              </a:pPr>
              <a:t>25</a:t>
            </a:fld>
            <a:endParaRPr lang="pt-BR" altLang="pt-BR" sz="13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3E9F540-324F-4168-B672-B4A99CC263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28A3BD9D-1180-4F5B-A246-12DB5037B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747D729-2EC5-4B6A-B74B-871B5D16D3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0D3D13-2B32-4A20-98CB-9B2668DA2EE7}" type="slidenum">
              <a:rPr lang="pt-BR" altLang="pt-BR" sz="1300" smtClean="0"/>
              <a:pPr>
                <a:spcBef>
                  <a:spcPct val="0"/>
                </a:spcBef>
              </a:pPr>
              <a:t>26</a:t>
            </a:fld>
            <a:endParaRPr lang="pt-BR" altLang="pt-BR" sz="13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E6BEDD90-FFC1-4A5E-9C64-3C04C4E080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B884D76-E4DC-4613-8CBD-ED52A666E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>
            <a:extLst>
              <a:ext uri="{FF2B5EF4-FFF2-40B4-BE49-F238E27FC236}">
                <a16:creationId xmlns:a16="http://schemas.microsoft.com/office/drawing/2014/main" id="{4F47BE7D-EC6F-4D99-AFF4-58966D0FA3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Espaço Reservado para Anotações 2">
            <a:extLst>
              <a:ext uri="{FF2B5EF4-FFF2-40B4-BE49-F238E27FC236}">
                <a16:creationId xmlns:a16="http://schemas.microsoft.com/office/drawing/2014/main" id="{BD81F4C1-B9E8-4FE9-8977-708950DCD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1268" name="Espaço Reservado para Número de Slide 3">
            <a:extLst>
              <a:ext uri="{FF2B5EF4-FFF2-40B4-BE49-F238E27FC236}">
                <a16:creationId xmlns:a16="http://schemas.microsoft.com/office/drawing/2014/main" id="{8A78D35F-7D2B-4624-B5EA-3C2FC2418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18202311-553F-4900-93B3-14438D9473E7}" type="slidenum">
              <a:rPr lang="pt-BR" altLang="pt-BR" sz="1400" b="0" smtClean="0">
                <a:solidFill>
                  <a:schemeClr val="tx1"/>
                </a:solidFill>
              </a:rPr>
              <a:pPr/>
              <a:t>2</a:t>
            </a:fld>
            <a:endParaRPr lang="pt-BR" altLang="pt-BR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87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A46DB493-B0FA-4A77-BC77-26EE3A08BE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B5A4D0-D45F-44A6-8CA9-CB2DA0318936}" type="slidenum">
              <a:rPr lang="pt-BR" altLang="pt-BR" sz="1300" smtClean="0"/>
              <a:pPr>
                <a:spcBef>
                  <a:spcPct val="0"/>
                </a:spcBef>
              </a:pPr>
              <a:t>27</a:t>
            </a:fld>
            <a:endParaRPr lang="pt-BR" altLang="pt-BR" sz="13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AC046A4-2DC4-458A-8F35-24826B2CD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110BA17-A2BE-46BC-B435-96EDFBB90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pt-BR">
                <a:latin typeface="Arial" panose="020B0604020202020204" pitchFamily="34" charset="0"/>
              </a:rPr>
              <a:t>Exercicio: Parenteses e colchetes balanceados</a:t>
            </a:r>
          </a:p>
          <a:p>
            <a:pPr eaLnBrk="1" hangingPunct="1"/>
            <a:r>
              <a:rPr lang="en-US" altLang="pt-BR">
                <a:latin typeface="Arial" panose="020B0604020202020204" pitchFamily="34" charset="0"/>
              </a:rPr>
              <a:t>S::= AE | Vazio</a:t>
            </a:r>
          </a:p>
          <a:p>
            <a:pPr eaLnBrk="1" hangingPunct="1"/>
            <a:r>
              <a:rPr lang="en-US" altLang="pt-BR">
                <a:latin typeface="Arial" panose="020B0604020202020204" pitchFamily="34" charset="0"/>
              </a:rPr>
              <a:t>A::= (A) | [A] | vazio</a:t>
            </a:r>
          </a:p>
          <a:p>
            <a:pPr eaLnBrk="1" hangingPunct="1"/>
            <a:endParaRPr lang="en-US" altLang="pt-BR">
              <a:latin typeface="Arial" panose="020B0604020202020204" pitchFamily="34" charset="0"/>
            </a:endParaRPr>
          </a:p>
          <a:p>
            <a:pPr eaLnBrk="1" hangingPunct="1"/>
            <a:r>
              <a:rPr lang="en-US" altLang="pt-BR">
                <a:latin typeface="Arial" panose="020B0604020202020204" pitchFamily="34" charset="0"/>
              </a:rPr>
              <a:t>[([a]),(((a)))]</a:t>
            </a:r>
          </a:p>
          <a:p>
            <a:pPr eaLnBrk="1" hangingPunct="1"/>
            <a:endParaRPr lang="en-US" altLang="pt-BR">
              <a:latin typeface="Arial" panose="020B0604020202020204" pitchFamily="34" charset="0"/>
            </a:endParaRPr>
          </a:p>
          <a:p>
            <a:pPr eaLnBrk="1" hangingPunct="1"/>
            <a:r>
              <a:rPr lang="en-US" altLang="pt-BR">
                <a:latin typeface="Arial" panose="020B0604020202020204" pitchFamily="34" charset="0"/>
              </a:rPr>
              <a:t>Ou  </a:t>
            </a:r>
          </a:p>
          <a:p>
            <a:pPr eaLnBrk="1" hangingPunct="1"/>
            <a:endParaRPr lang="en-US" altLang="pt-BR">
              <a:latin typeface="Arial" panose="020B0604020202020204" pitchFamily="34" charset="0"/>
            </a:endParaRPr>
          </a:p>
          <a:p>
            <a:r>
              <a:rPr lang="pt-BR" altLang="pt-BR">
                <a:latin typeface="Arial" panose="020B0604020202020204" pitchFamily="34" charset="0"/>
              </a:rPr>
              <a:t>Conjunto ::= "{" ElementoDaLista "}"</a:t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>ElementoDaLista ::= &lt;empty&gt; | Lista</a:t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>Lista ::= Elemento | Elemento "," Lista</a:t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>Elemento ::= Átomo | Conjunto</a:t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>Átomo ::= "{" | "}" | ","</a:t>
            </a:r>
          </a:p>
          <a:p>
            <a:br>
              <a:rPr lang="pt-BR" altLang="pt-BR">
                <a:latin typeface="Arial" panose="020B0604020202020204" pitchFamily="34" charset="0"/>
              </a:rPr>
            </a:br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07545676-2CD6-411C-BA67-03A4C31E5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7A1B84-ADBA-483F-859D-A8A68563CC8D}" type="slidenum">
              <a:rPr lang="pt-BR" altLang="pt-BR" sz="1300" smtClean="0"/>
              <a:pPr>
                <a:spcBef>
                  <a:spcPct val="0"/>
                </a:spcBef>
              </a:pPr>
              <a:t>28</a:t>
            </a:fld>
            <a:endParaRPr lang="pt-BR" altLang="pt-BR" sz="13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73806B2C-9653-4967-B0FF-42F1A209C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78FE236-AD63-49D9-85CD-3F1ADE914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latin typeface="Arial" panose="020B0604020202020204" pitchFamily="34" charset="0"/>
              </a:rPr>
              <a:t>falar na geração de código intermediario</a:t>
            </a:r>
          </a:p>
          <a:p>
            <a:pPr eaLnBrk="1" hangingPunct="1"/>
            <a:r>
              <a:rPr lang="pt-BR" altLang="pt-BR">
                <a:latin typeface="Arial" panose="020B0604020202020204" pitchFamily="34" charset="0"/>
              </a:rPr>
              <a:t>b) Reescreva o analisador sintático acima para que analisador gere uma expressão na notação posfixa correspondente a expressão avaliada e também calcule o valor da expressão.</a:t>
            </a:r>
          </a:p>
          <a:p>
            <a:pPr eaLnBrk="1" hangingPunct="1"/>
            <a:endParaRPr lang="pt-BR" altLang="pt-BR">
              <a:latin typeface="Arial" panose="020B0604020202020204" pitchFamily="34" charset="0"/>
            </a:endParaRPr>
          </a:p>
          <a:p>
            <a:pPr eaLnBrk="1" hangingPunct="1"/>
            <a:endParaRPr lang="en-US" altLang="pt-BR">
              <a:latin typeface="Arial" panose="020B0604020202020204" pitchFamily="34" charset="0"/>
            </a:endParaRPr>
          </a:p>
          <a:p>
            <a:pPr eaLnBrk="1" hangingPunct="1"/>
            <a:r>
              <a:rPr lang="en-US" altLang="pt-BR">
                <a:latin typeface="Arial" panose="020B0604020202020204" pitchFamily="34" charset="0"/>
              </a:rPr>
              <a:t>aqui falar do lookahead e consome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27A3FAEA-A108-4F71-B762-EF2EBCF61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206B5E-CCE0-43E1-867A-580E88C72A1C}" type="slidenum">
              <a:rPr lang="pt-BR" altLang="pt-BR" sz="1300" smtClean="0"/>
              <a:pPr>
                <a:spcBef>
                  <a:spcPct val="0"/>
                </a:spcBef>
              </a:pPr>
              <a:t>29</a:t>
            </a:fld>
            <a:endParaRPr lang="pt-BR" altLang="pt-BR" sz="13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D6029CF-DE68-4FB0-85A4-0DF11802A7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1E2F6F9-456E-45D9-9C21-5233D6553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pt-BR">
                <a:latin typeface="Arial" panose="020B0604020202020204" pitchFamily="34" charset="0"/>
              </a:rPr>
              <a:t>Exercicio: Parenteses e colchetes balanceados</a:t>
            </a:r>
          </a:p>
          <a:p>
            <a:pPr eaLnBrk="1" hangingPunct="1"/>
            <a:r>
              <a:rPr lang="en-US" altLang="pt-BR">
                <a:latin typeface="Arial" panose="020B0604020202020204" pitchFamily="34" charset="0"/>
              </a:rPr>
              <a:t>S::= A A</a:t>
            </a:r>
          </a:p>
          <a:p>
            <a:pPr eaLnBrk="1" hangingPunct="1"/>
            <a:r>
              <a:rPr lang="en-US" altLang="pt-BR">
                <a:latin typeface="Arial" panose="020B0604020202020204" pitchFamily="34" charset="0"/>
              </a:rPr>
              <a:t>A::= (A) | [A] | vazio</a:t>
            </a:r>
          </a:p>
          <a:p>
            <a:pPr eaLnBrk="1" hangingPunct="1"/>
            <a:endParaRPr lang="en-US" altLang="pt-BR">
              <a:latin typeface="Arial" panose="020B0604020202020204" pitchFamily="34" charset="0"/>
            </a:endParaRPr>
          </a:p>
          <a:p>
            <a:pPr eaLnBrk="1" hangingPunct="1"/>
            <a:r>
              <a:rPr lang="en-US" altLang="pt-BR">
                <a:latin typeface="Arial" panose="020B0604020202020204" pitchFamily="34" charset="0"/>
              </a:rPr>
              <a:t>[([]),((()))]</a:t>
            </a:r>
          </a:p>
          <a:p>
            <a:pPr eaLnBrk="1" hangingPunct="1"/>
            <a:endParaRPr lang="en-US" altLang="pt-BR">
              <a:latin typeface="Arial" panose="020B0604020202020204" pitchFamily="34" charset="0"/>
            </a:endParaRPr>
          </a:p>
          <a:p>
            <a:pPr eaLnBrk="1" hangingPunct="1"/>
            <a:r>
              <a:rPr lang="en-US" altLang="pt-BR">
                <a:latin typeface="Arial" panose="020B0604020202020204" pitchFamily="34" charset="0"/>
              </a:rPr>
              <a:t>Ou  </a:t>
            </a:r>
          </a:p>
          <a:p>
            <a:pPr eaLnBrk="1" hangingPunct="1"/>
            <a:endParaRPr lang="en-US" altLang="pt-BR">
              <a:latin typeface="Arial" panose="020B0604020202020204" pitchFamily="34" charset="0"/>
            </a:endParaRPr>
          </a:p>
          <a:p>
            <a:r>
              <a:rPr lang="pt-BR" altLang="pt-BR">
                <a:latin typeface="Arial" panose="020B0604020202020204" pitchFamily="34" charset="0"/>
              </a:rPr>
              <a:t>Conjunto ::= "{" ElementoDaLista "}"</a:t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>ElementoDaLista ::= &lt;empty&gt; | Lista</a:t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>Lista ::= Elemento | Elemento "," Lista</a:t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>Elemento ::= Átomo | Conjunto</a:t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>Átomo ::= "{" | "}" | ","</a:t>
            </a:r>
          </a:p>
          <a:p>
            <a:br>
              <a:rPr lang="pt-BR" altLang="pt-BR">
                <a:latin typeface="Arial" panose="020B0604020202020204" pitchFamily="34" charset="0"/>
              </a:rPr>
            </a:br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>
            <a:extLst>
              <a:ext uri="{FF2B5EF4-FFF2-40B4-BE49-F238E27FC236}">
                <a16:creationId xmlns:a16="http://schemas.microsoft.com/office/drawing/2014/main" id="{5CDD1ABF-7F2C-46B7-A4C5-4E2F378D80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Espaço Reservado para Anotações 2">
            <a:extLst>
              <a:ext uri="{FF2B5EF4-FFF2-40B4-BE49-F238E27FC236}">
                <a16:creationId xmlns:a16="http://schemas.microsoft.com/office/drawing/2014/main" id="{C785CEC9-C8BF-4329-8C3A-B0A79AD21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3316" name="Espaço Reservado para Número de Slide 3">
            <a:extLst>
              <a:ext uri="{FF2B5EF4-FFF2-40B4-BE49-F238E27FC236}">
                <a16:creationId xmlns:a16="http://schemas.microsoft.com/office/drawing/2014/main" id="{5BD577A6-C7BD-4F8E-B45F-1D75550E9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4D0788FF-10B4-427E-ACAE-F9AF94060B24}" type="slidenum">
              <a:rPr lang="pt-BR" altLang="pt-BR" sz="1400" b="0" smtClean="0">
                <a:solidFill>
                  <a:schemeClr val="tx1"/>
                </a:solidFill>
              </a:rPr>
              <a:pPr/>
              <a:t>3</a:t>
            </a:fld>
            <a:endParaRPr lang="pt-BR" altLang="pt-BR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F432AD0-C0DC-43B3-B2A3-38CDE81EA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E4D820-EBFF-4F57-AF18-BE9341AA2161}" type="slidenum">
              <a:rPr lang="pt-BR" altLang="pt-BR" sz="1300" smtClean="0"/>
              <a:pPr>
                <a:spcBef>
                  <a:spcPct val="0"/>
                </a:spcBef>
              </a:pPr>
              <a:t>5</a:t>
            </a:fld>
            <a:endParaRPr lang="pt-BR" altLang="pt-BR" sz="13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7BEF660-905E-4EF5-914A-2827E3DE82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660F7BB-C8D5-4A44-9755-33DAD73FA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074C82FA-A8D3-409B-9670-AFEA4364D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C51BCE-8C09-462A-84E8-2818C3289BD7}" type="slidenum">
              <a:rPr lang="pt-BR" altLang="pt-BR" sz="1300" smtClean="0"/>
              <a:pPr>
                <a:spcBef>
                  <a:spcPct val="0"/>
                </a:spcBef>
              </a:pPr>
              <a:t>6</a:t>
            </a:fld>
            <a:endParaRPr lang="pt-BR" altLang="pt-BR" sz="13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75A7E4D-A490-4CA9-BF57-5A6F3632A9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A8995F7-D516-42A9-9F41-773ABA15E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4188290-CA6E-446E-9DC3-F03CD8513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020B1A-10F0-4BC3-BAFA-FD9891775C52}" type="slidenum">
              <a:rPr lang="pt-BR" altLang="pt-BR" sz="1300" smtClean="0"/>
              <a:pPr>
                <a:spcBef>
                  <a:spcPct val="0"/>
                </a:spcBef>
              </a:pPr>
              <a:t>7</a:t>
            </a:fld>
            <a:endParaRPr lang="pt-BR" altLang="pt-BR" sz="13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C868F31-DABF-41C9-B80D-CD1FC1214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63F1D6F-5A2D-4EA5-B718-F634744F1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FEB9727-16DB-4A33-9AC8-C2E2E7789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FBC332-C6FF-463E-84E9-ABE52797FEAE}" type="slidenum">
              <a:rPr lang="pt-BR" altLang="pt-BR" sz="1300" smtClean="0"/>
              <a:pPr>
                <a:spcBef>
                  <a:spcPct val="0"/>
                </a:spcBef>
              </a:pPr>
              <a:t>11</a:t>
            </a:fld>
            <a:endParaRPr lang="pt-BR" altLang="pt-BR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F6ADCBD-67E6-4CC3-8964-F02035902D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E88089B-7B63-4BC8-82BC-E666CAF36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BBA96C7-E776-4542-9771-8726CED0D7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F1A1FF-D871-4DBE-BD77-E3FF90D6A678}" type="slidenum">
              <a:rPr lang="pt-BR" altLang="pt-BR" sz="1300" smtClean="0"/>
              <a:pPr>
                <a:spcBef>
                  <a:spcPct val="0"/>
                </a:spcBef>
              </a:pPr>
              <a:t>12</a:t>
            </a:fld>
            <a:endParaRPr lang="pt-BR" altLang="pt-BR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EB35359-9179-4113-A023-8D203DF0FF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4785E5C-DD0D-4160-91B4-EE4593AC3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A3EA123-9656-49BB-AB2D-A0C78AEFE1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BD7AFF-BDC4-4F6A-BA81-AF7AE95FB48E}" type="slidenum">
              <a:rPr lang="pt-BR" altLang="pt-BR" sz="1300" smtClean="0"/>
              <a:pPr>
                <a:spcBef>
                  <a:spcPct val="0"/>
                </a:spcBef>
              </a:pPr>
              <a:t>13</a:t>
            </a:fld>
            <a:endParaRPr lang="pt-BR" altLang="pt-BR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38BAFA7-DEC5-474F-8F7E-6336EE2F7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0497F56-A909-4C0F-8D91-26639B5C1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342025FB-609A-470A-A254-E11605170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40">
            <a:extLst>
              <a:ext uri="{FF2B5EF4-FFF2-40B4-BE49-F238E27FC236}">
                <a16:creationId xmlns:a16="http://schemas.microsoft.com/office/drawing/2014/main" id="{4EB9927A-2BA8-4D63-B7AC-8D350CFB0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altLang="en-US"/>
              <a:t>Clique para editar o estilo do título mestre</a:t>
            </a:r>
            <a:endParaRPr lang="pt-BR" alt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ctr">
              <a:spcBef>
                <a:spcPts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pt-BR" altLang="en-US"/>
              <a:t>Clique para editar o estilo do subtítulo mestre</a:t>
            </a:r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69675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8715436" cy="1071546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73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8715436" cy="1071546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7700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696200" cy="12954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B86D1A-DA3B-4C2D-8E40-0BBAD41E7F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72A13A-80CF-40BA-A673-BBDD003308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B705C89-8F1D-4877-BF06-CD7ED31B6D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69644798-5465-4BAE-B4E7-FD21298BB56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7890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7">
            <a:extLst>
              <a:ext uri="{FF2B5EF4-FFF2-40B4-BE49-F238E27FC236}">
                <a16:creationId xmlns:a16="http://schemas.microsoft.com/office/drawing/2014/main" id="{833A233A-D409-48D0-B53B-31BFC2ABD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0"/>
            <a:ext cx="85725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1028">
            <a:extLst>
              <a:ext uri="{FF2B5EF4-FFF2-40B4-BE49-F238E27FC236}">
                <a16:creationId xmlns:a16="http://schemas.microsoft.com/office/drawing/2014/main" id="{842A3AB0-43FC-487D-A1C1-7904C7C80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928688"/>
            <a:ext cx="85725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3" r:id="rId2"/>
    <p:sldLayoutId id="2147484094" r:id="rId3"/>
    <p:sldLayoutId id="2147484096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2pPr>
      <a:lvl3pPr marL="987425" indent="-293688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281113" indent="-292100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1598613" indent="-315913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055813" indent="-315913" algn="just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just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just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just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D5F21E9-585D-4ABA-A311-358FFB00D51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Analisador Sintático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716BD7D-1920-47C4-9E80-69326D8047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PT" altLang="pt-BR"/>
          </a:p>
          <a:p>
            <a:pPr eaLnBrk="1" hangingPunct="1">
              <a:spcBef>
                <a:spcPct val="0"/>
              </a:spcBef>
            </a:pPr>
            <a:r>
              <a:rPr lang="pt-PT" altLang="pt-BR"/>
              <a:t>Fabio Lubacheski</a:t>
            </a:r>
          </a:p>
          <a:p>
            <a:pPr eaLnBrk="1" hangingPunct="1">
              <a:spcBef>
                <a:spcPct val="0"/>
              </a:spcBef>
            </a:pPr>
            <a:r>
              <a:rPr lang="pt-PT" altLang="pt-BR" sz="2000"/>
              <a:t>fabio.lubacheski@mackenzie.br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494B7EBC-09D7-48FB-BDF6-7015AA0C2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r>
              <a:rPr lang="pt-BR" altLang="pt-BR"/>
              <a:t>ASDR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6AC296-849D-4B71-A6AB-755222753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>
              <a:defRPr/>
            </a:pPr>
            <a:r>
              <a:rPr lang="pt-BR" dirty="0"/>
              <a:t>A variável </a:t>
            </a:r>
            <a:r>
              <a:rPr lang="pt-BR" dirty="0" err="1">
                <a:latin typeface="Consolas" panose="020B0609020204030204" pitchFamily="49" charset="0"/>
              </a:rPr>
              <a:t>lookahead</a:t>
            </a:r>
            <a:r>
              <a:rPr lang="pt-BR" dirty="0"/>
              <a:t> será atualizada pela função </a:t>
            </a:r>
            <a:r>
              <a:rPr lang="pt-BR" dirty="0" err="1">
                <a:latin typeface="Consolas" panose="020B0609020204030204" pitchFamily="49" charset="0"/>
              </a:rPr>
              <a:t>void</a:t>
            </a:r>
            <a:r>
              <a:rPr lang="pt-BR" dirty="0">
                <a:latin typeface="Consolas" panose="020B0609020204030204" pitchFamily="49" charset="0"/>
              </a:rPr>
              <a:t> consome(char </a:t>
            </a:r>
            <a:r>
              <a:rPr lang="pt-BR" dirty="0" err="1">
                <a:latin typeface="Consolas" panose="020B0609020204030204" pitchFamily="49" charset="0"/>
              </a:rPr>
              <a:t>atomo</a:t>
            </a:r>
            <a:r>
              <a:rPr lang="pt-BR" dirty="0">
                <a:latin typeface="Consolas" panose="020B0609020204030204" pitchFamily="49" charset="0"/>
              </a:rPr>
              <a:t>) </a:t>
            </a:r>
            <a:r>
              <a:rPr lang="pt-BR" dirty="0"/>
              <a:t>recebe como parâmetro o símbolo que deveria estar no início do </a:t>
            </a:r>
            <a:r>
              <a:rPr lang="pt-BR" dirty="0">
                <a:latin typeface="Consolas" panose="020B0609020204030204" pitchFamily="49" charset="0"/>
              </a:rPr>
              <a:t>buffer</a:t>
            </a:r>
            <a:r>
              <a:rPr lang="pt-BR" dirty="0"/>
              <a:t> avaliado, caso o símbolo esperado não seja igual ao símbolo que está no inicio podemos emitir uma mensagem de erro sintático.</a:t>
            </a:r>
          </a:p>
          <a:p>
            <a:pPr>
              <a:defRPr/>
            </a:pPr>
            <a:endParaRPr lang="pt-BR" dirty="0"/>
          </a:p>
          <a:p>
            <a:pPr marL="354013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000" dirty="0" err="1">
                <a:latin typeface="Consolas" panose="020B0609020204030204" pitchFamily="49" charset="0"/>
              </a:rPr>
              <a:t>void</a:t>
            </a:r>
            <a:r>
              <a:rPr lang="pt-BR" sz="2000" dirty="0">
                <a:latin typeface="Consolas" panose="020B0609020204030204" pitchFamily="49" charset="0"/>
              </a:rPr>
              <a:t> consome( char </a:t>
            </a:r>
            <a:r>
              <a:rPr lang="pt-BR" sz="2000" dirty="0" err="1">
                <a:latin typeface="Consolas" panose="020B0609020204030204" pitchFamily="49" charset="0"/>
              </a:rPr>
              <a:t>atomo</a:t>
            </a:r>
            <a:r>
              <a:rPr lang="pt-BR" sz="2000" dirty="0">
                <a:latin typeface="Consolas" panose="020B0609020204030204" pitchFamily="49" charset="0"/>
              </a:rPr>
              <a:t> ){</a:t>
            </a:r>
          </a:p>
          <a:p>
            <a:pPr marL="354013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dirty="0" err="1">
                <a:latin typeface="Consolas" panose="020B0609020204030204" pitchFamily="49" charset="0"/>
              </a:rPr>
              <a:t>if</a:t>
            </a:r>
            <a:r>
              <a:rPr lang="pt-BR" sz="2000" dirty="0">
                <a:latin typeface="Consolas" panose="020B0609020204030204" pitchFamily="49" charset="0"/>
              </a:rPr>
              <a:t>( </a:t>
            </a:r>
            <a:r>
              <a:rPr lang="pt-BR" sz="2000" dirty="0" err="1">
                <a:latin typeface="Consolas" panose="020B0609020204030204" pitchFamily="49" charset="0"/>
              </a:rPr>
              <a:t>lookahead</a:t>
            </a:r>
            <a:r>
              <a:rPr lang="pt-BR" sz="2000" dirty="0">
                <a:latin typeface="Consolas" panose="020B0609020204030204" pitchFamily="49" charset="0"/>
              </a:rPr>
              <a:t> == </a:t>
            </a:r>
            <a:r>
              <a:rPr lang="pt-BR" sz="2000" dirty="0" err="1">
                <a:latin typeface="Consolas" panose="020B0609020204030204" pitchFamily="49" charset="0"/>
              </a:rPr>
              <a:t>atomo</a:t>
            </a:r>
            <a:r>
              <a:rPr lang="pt-BR" sz="2000" dirty="0">
                <a:latin typeface="Consolas" panose="020B0609020204030204" pitchFamily="49" charset="0"/>
              </a:rPr>
              <a:t> )</a:t>
            </a:r>
          </a:p>
          <a:p>
            <a:pPr marL="354013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nsolas" panose="020B0609020204030204" pitchFamily="49" charset="0"/>
              </a:rPr>
              <a:t>        </a:t>
            </a:r>
            <a:r>
              <a:rPr lang="pt-BR" sz="2000" dirty="0" err="1">
                <a:latin typeface="Consolas" panose="020B0609020204030204" pitchFamily="49" charset="0"/>
              </a:rPr>
              <a:t>lookahead</a:t>
            </a:r>
            <a:r>
              <a:rPr lang="pt-BR" sz="2000" dirty="0">
                <a:latin typeface="Consolas" panose="020B0609020204030204" pitchFamily="49" charset="0"/>
              </a:rPr>
              <a:t> =*buffer++; // </a:t>
            </a:r>
            <a:r>
              <a:rPr lang="pt-BR" sz="2000" b="1" dirty="0" err="1">
                <a:latin typeface="Consolas" panose="020B0609020204030204" pitchFamily="49" charset="0"/>
              </a:rPr>
              <a:t>obter_atomo</a:t>
            </a:r>
            <a:r>
              <a:rPr lang="pt-BR" sz="2000" b="1" dirty="0">
                <a:latin typeface="Consolas" panose="020B0609020204030204" pitchFamily="49" charset="0"/>
              </a:rPr>
              <a:t>();</a:t>
            </a:r>
          </a:p>
          <a:p>
            <a:pPr marL="354013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dirty="0" err="1">
                <a:latin typeface="Consolas" panose="020B0609020204030204" pitchFamily="49" charset="0"/>
              </a:rPr>
              <a:t>else</a:t>
            </a:r>
            <a:r>
              <a:rPr lang="pt-BR" sz="2000" dirty="0">
                <a:latin typeface="Consolas" panose="020B0609020204030204" pitchFamily="49" charset="0"/>
              </a:rPr>
              <a:t>{</a:t>
            </a:r>
          </a:p>
          <a:p>
            <a:pPr marL="354013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nsolas" panose="020B0609020204030204" pitchFamily="49" charset="0"/>
              </a:rPr>
              <a:t>        </a:t>
            </a:r>
            <a:r>
              <a:rPr lang="pt-BR" sz="2000" dirty="0" err="1">
                <a:latin typeface="Consolas" panose="020B0609020204030204" pitchFamily="49" charset="0"/>
              </a:rPr>
              <a:t>printf</a:t>
            </a:r>
            <a:r>
              <a:rPr lang="pt-BR" sz="2000" dirty="0">
                <a:latin typeface="Consolas" panose="020B0609020204030204" pitchFamily="49" charset="0"/>
              </a:rPr>
              <a:t>("erro </a:t>
            </a:r>
            <a:r>
              <a:rPr lang="pt-BR" sz="2000" dirty="0" err="1">
                <a:latin typeface="Consolas" panose="020B0609020204030204" pitchFamily="49" charset="0"/>
              </a:rPr>
              <a:t>sintatico</a:t>
            </a:r>
            <a:r>
              <a:rPr lang="pt-BR" sz="2000" dirty="0">
                <a:latin typeface="Consolas" panose="020B0609020204030204" pitchFamily="49" charset="0"/>
              </a:rPr>
              <a:t>: esperado [%c] encontrado </a:t>
            </a:r>
          </a:p>
          <a:p>
            <a:pPr marL="354013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nsolas" panose="020B0609020204030204" pitchFamily="49" charset="0"/>
              </a:rPr>
              <a:t>                [%c]\n",</a:t>
            </a:r>
            <a:r>
              <a:rPr lang="pt-BR" sz="2000" dirty="0" err="1">
                <a:latin typeface="Consolas" panose="020B0609020204030204" pitchFamily="49" charset="0"/>
              </a:rPr>
              <a:t>atomo,lookahead</a:t>
            </a:r>
            <a:r>
              <a:rPr lang="pt-BR" sz="2000" dirty="0">
                <a:latin typeface="Consolas" panose="020B0609020204030204" pitchFamily="49" charset="0"/>
              </a:rPr>
              <a:t>);</a:t>
            </a:r>
          </a:p>
          <a:p>
            <a:pPr marL="354013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nsolas" panose="020B0609020204030204" pitchFamily="49" charset="0"/>
              </a:rPr>
              <a:t>        </a:t>
            </a:r>
            <a:r>
              <a:rPr lang="pt-BR" sz="2000" dirty="0" err="1">
                <a:latin typeface="Consolas" panose="020B0609020204030204" pitchFamily="49" charset="0"/>
              </a:rPr>
              <a:t>exit</a:t>
            </a:r>
            <a:r>
              <a:rPr lang="pt-BR" sz="2000" dirty="0">
                <a:latin typeface="Consolas" panose="020B0609020204030204" pitchFamily="49" charset="0"/>
              </a:rPr>
              <a:t>(1);</a:t>
            </a:r>
          </a:p>
          <a:p>
            <a:pPr marL="354013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nsolas" panose="020B0609020204030204" pitchFamily="49" charset="0"/>
              </a:rPr>
              <a:t>    }</a:t>
            </a:r>
          </a:p>
          <a:p>
            <a:pPr marL="354013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532" name="Retângulo 3">
            <a:extLst>
              <a:ext uri="{FF2B5EF4-FFF2-40B4-BE49-F238E27FC236}">
                <a16:creationId xmlns:a16="http://schemas.microsoft.com/office/drawing/2014/main" id="{5C0ED3A7-27BA-41DA-94E2-ACA432A70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5916613"/>
            <a:ext cx="127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>
                <a:solidFill>
                  <a:srgbClr val="FF0000"/>
                </a:solidFill>
              </a:rPr>
              <a:t>ASDR2.c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050F241-3167-4114-BE66-131B6F439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/>
              <a:t>FIRST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84A1B22-6F49-4481-A05B-94C95E15C9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pt-BR" altLang="pt-BR"/>
              <a:t>As restrições apresentadas anteriormente para o ASDR são muito severas para serem usadas na prática, para torná-las menos restritivas utilizaremos o conceito de FIRST (primeiros símbolos).</a:t>
            </a:r>
          </a:p>
          <a:p>
            <a:pPr eaLnBrk="1" hangingPunct="1">
              <a:spcBef>
                <a:spcPct val="0"/>
              </a:spcBef>
            </a:pPr>
            <a:endParaRPr lang="pt-BR" altLang="pt-BR"/>
          </a:p>
          <a:p>
            <a:pPr eaLnBrk="1" hangingPunct="1">
              <a:spcBef>
                <a:spcPct val="0"/>
              </a:spcBef>
            </a:pPr>
            <a:r>
              <a:rPr lang="pt-BR" altLang="pt-BR"/>
              <a:t>Se </a:t>
            </a:r>
            <a:r>
              <a:rPr lang="pt-BR" altLang="pt-BR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/>
              <a:t> é um símbolo da gramática o FIRST(</a:t>
            </a:r>
            <a:r>
              <a:rPr lang="pt-BR" altLang="pt-BR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/>
              <a:t>) é conjunto de símbolos terminais deriváveis a partir de </a:t>
            </a:r>
            <a:r>
              <a:rPr lang="pt-BR" altLang="pt-BR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/>
              <a:t>.</a:t>
            </a:r>
          </a:p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E70DF2F-9679-46C8-98A4-DE1CBF124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/>
              <a:t>ASDR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D3950BE-596D-479E-ADB4-A7F7EC3D1E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marL="363538" indent="-363538" algn="l" eaLnBrk="1" hangingPunct="1">
              <a:lnSpc>
                <a:spcPct val="90000"/>
              </a:lnSpc>
            </a:pPr>
            <a:r>
              <a:rPr lang="pt-BR" altLang="pt-BR"/>
              <a:t>Para calcular o FIRST(</a:t>
            </a:r>
            <a:r>
              <a:rPr lang="pt-BR" altLang="pt-BR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/>
              <a:t>) aplicam-se as regras:</a:t>
            </a:r>
          </a:p>
          <a:p>
            <a:pPr marL="625475" lvl="1" indent="-265113" algn="l" eaLnBrk="1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BR" altLang="pt-BR" sz="2400"/>
              <a:t>Se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 sz="2400"/>
              <a:t> for um terminal, então FIRST(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 sz="2400"/>
              <a:t>) é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{α}</a:t>
            </a:r>
            <a:r>
              <a:rPr lang="pt-BR" altLang="pt-BR" sz="2400"/>
              <a:t>.</a:t>
            </a:r>
          </a:p>
          <a:p>
            <a:pPr marL="625475" lvl="1" indent="-265113" eaLnBrk="1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BR" altLang="pt-BR" sz="2400"/>
              <a:t>Se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α::=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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pt-BR" altLang="pt-BR" sz="2400"/>
              <a:t>for uma produção, adiciona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</a:t>
            </a:r>
            <a:r>
              <a:rPr lang="pt-BR" altLang="pt-BR" sz="2400"/>
              <a:t> ao FIRST(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 sz="2400"/>
              <a:t>).</a:t>
            </a:r>
          </a:p>
          <a:p>
            <a:pPr marL="625475" lvl="1" indent="-265113" eaLnBrk="1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BR" altLang="pt-BR" sz="2400"/>
              <a:t>Se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 sz="2400"/>
              <a:t> for um não-terminal e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α::= 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...y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k</a:t>
            </a:r>
            <a:r>
              <a:rPr lang="pt-BR" altLang="pt-BR" sz="2400" baseline="-25000">
                <a:latin typeface="Courier New" panose="02070309020205020404" pitchFamily="49" charset="0"/>
              </a:rPr>
              <a:t> </a:t>
            </a:r>
            <a:r>
              <a:rPr lang="pt-BR" altLang="pt-BR" sz="2400"/>
              <a:t>uma produção, colocar em FIRST(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 sz="2400"/>
              <a:t>) tudo o que estiver em FIRST(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pt-BR" altLang="pt-BR" sz="2400"/>
              <a:t>). Se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pt-BR" altLang="pt-BR" sz="2400" baseline="-25000">
                <a:latin typeface="Courier New" panose="02070309020205020404" pitchFamily="49" charset="0"/>
              </a:rPr>
              <a:t> </a:t>
            </a:r>
            <a:r>
              <a:rPr lang="pt-BR" altLang="pt-BR" sz="2400"/>
              <a:t>derivar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</a:t>
            </a:r>
            <a:r>
              <a:rPr lang="pt-BR" altLang="pt-BR" sz="2400"/>
              <a:t>, então é adicionado FIRST(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 sz="2400"/>
              <a:t>) o FIRST(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pt-BR" altLang="pt-BR" sz="2400"/>
              <a:t>), e assim por diante, só é adicionado ao FIRST(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 sz="2400"/>
              <a:t>) o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 </a:t>
            </a:r>
            <a:r>
              <a:rPr lang="pt-BR" altLang="pt-BR" sz="2400"/>
              <a:t>se forem adicionados sucessivamente os FIRST(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pt-BR" altLang="pt-BR" sz="2400"/>
              <a:t>), FIRST(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pt-BR" altLang="pt-BR" sz="2400"/>
              <a:t>) até FIRST(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k-1</a:t>
            </a:r>
            <a:r>
              <a:rPr lang="pt-BR" altLang="pt-BR" sz="2400"/>
              <a:t>) e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k </a:t>
            </a:r>
            <a:r>
              <a:rPr lang="pt-BR" altLang="pt-BR" sz="2400"/>
              <a:t>derivar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</a:t>
            </a:r>
            <a:r>
              <a:rPr lang="pt-BR" altLang="pt-BR" sz="240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64A61D4-0B98-44BB-9CA1-BBE9C8E2D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/>
              <a:t>FIRST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5CDE5F3-1AC9-42B4-BC64-E518AC115F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marL="363538" indent="-363538" eaLnBrk="1" hangingPunct="1"/>
            <a:r>
              <a:rPr lang="pt-BR" altLang="pt-BR"/>
              <a:t>A limitação apresentada anteriormente para escrita de uma gramática para o ASDR</a:t>
            </a:r>
          </a:p>
          <a:p>
            <a:pPr marL="625475" lvl="1" indent="-265113" algn="l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BR" altLang="pt-BR" sz="2400"/>
              <a:t>Toda produção é da forma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 A::= y</a:t>
            </a:r>
            <a:r>
              <a:rPr lang="el-G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 sz="2400">
                <a:cs typeface="Arial" panose="020B0604020202020204" pitchFamily="34" charset="0"/>
              </a:rPr>
              <a:t>, onde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pt-BR" altLang="pt-BR" sz="2400" b="1">
                <a:cs typeface="Arial" panose="020B0604020202020204" pitchFamily="34" charset="0"/>
              </a:rPr>
              <a:t> é um terminal</a:t>
            </a:r>
            <a:r>
              <a:rPr lang="pt-BR" altLang="pt-BR" sz="2400">
                <a:cs typeface="Arial" panose="020B0604020202020204" pitchFamily="34" charset="0"/>
              </a:rPr>
              <a:t>.</a:t>
            </a:r>
          </a:p>
          <a:p>
            <a:pPr marL="625475" lvl="1" indent="-265113" algn="l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BR" altLang="pt-BR" sz="2400">
                <a:cs typeface="Arial" panose="020B0604020202020204" pitchFamily="34" charset="0"/>
              </a:rPr>
              <a:t>Se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A::= 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l-GR" altLang="pt-BR" sz="240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α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| 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l-G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|....| 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el-G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pt-BR" altLang="pt-BR" sz="2400" baseline="-25000">
                <a:latin typeface="Courier New" panose="02070309020205020404" pitchFamily="49" charset="0"/>
              </a:rPr>
              <a:t> </a:t>
            </a:r>
            <a:r>
              <a:rPr lang="pt-BR" altLang="pt-BR" sz="2400">
                <a:cs typeface="Arial" panose="020B0604020202020204" pitchFamily="34" charset="0"/>
              </a:rPr>
              <a:t>são todas as alternativas para o não- terminal</a:t>
            </a:r>
            <a:r>
              <a:rPr lang="pt-BR" altLang="pt-BR" sz="24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pt-BR" altLang="pt-BR" sz="2400">
                <a:latin typeface="Courier New" panose="02070309020205020404" pitchFamily="49" charset="0"/>
                <a:cs typeface="Arial" panose="020B0604020202020204" pitchFamily="34" charset="0"/>
              </a:rPr>
              <a:t>, </a:t>
            </a:r>
            <a:r>
              <a:rPr lang="pt-BR" altLang="pt-BR" sz="2400">
                <a:cs typeface="Arial" panose="020B0604020202020204" pitchFamily="34" charset="0"/>
              </a:rPr>
              <a:t>então os terminais</a:t>
            </a:r>
            <a:r>
              <a:rPr lang="pt-BR" altLang="pt-BR" sz="24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pt-BR" altLang="pt-BR" sz="2400">
                <a:cs typeface="Arial" panose="020B0604020202020204" pitchFamily="34" charset="0"/>
              </a:rPr>
              <a:t>são todos diferentes entre si.</a:t>
            </a:r>
          </a:p>
          <a:p>
            <a:pPr marL="363538" indent="-363538" eaLnBrk="1" hangingPunct="1"/>
            <a:r>
              <a:rPr lang="pt-BR" altLang="pt-BR"/>
              <a:t>Deverá ser modificada para somente limitação abaixo:</a:t>
            </a:r>
          </a:p>
          <a:p>
            <a:pPr marL="625475" lvl="1" indent="-265113" algn="l"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pt-BR" altLang="pt-BR" sz="2400">
                <a:cs typeface="Arial" panose="020B0604020202020204" pitchFamily="34" charset="0"/>
              </a:rPr>
              <a:t>Se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A::= 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l-G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| 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l-G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|....| 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el-G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pt-BR" altLang="pt-BR" sz="2400" baseline="-25000">
                <a:latin typeface="Courier New" panose="02070309020205020404" pitchFamily="49" charset="0"/>
              </a:rPr>
              <a:t> </a:t>
            </a:r>
            <a:r>
              <a:rPr lang="pt-BR" altLang="pt-BR" sz="2400">
                <a:cs typeface="Arial" panose="020B0604020202020204" pitchFamily="34" charset="0"/>
              </a:rPr>
              <a:t>são todas as alternativas para o não-terminal</a:t>
            </a:r>
            <a:r>
              <a:rPr lang="pt-BR" altLang="pt-BR" sz="24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pt-BR" altLang="pt-BR" sz="2400">
                <a:latin typeface="Courier New" panose="02070309020205020404" pitchFamily="49" charset="0"/>
                <a:cs typeface="Arial" panose="020B0604020202020204" pitchFamily="34" charset="0"/>
              </a:rPr>
              <a:t>, </a:t>
            </a:r>
            <a:r>
              <a:rPr lang="pt-BR" altLang="pt-BR" sz="2400">
                <a:cs typeface="Arial" panose="020B0604020202020204" pitchFamily="34" charset="0"/>
              </a:rPr>
              <a:t>então os conjuntos de </a:t>
            </a:r>
            <a:r>
              <a:rPr lang="pt-BR" altLang="pt-BR" sz="2400" b="1">
                <a:cs typeface="Arial" panose="020B0604020202020204" pitchFamily="34" charset="0"/>
              </a:rPr>
              <a:t>FIRST(</a:t>
            </a:r>
            <a:r>
              <a:rPr lang="pt-BR" altLang="pt-BR" sz="2400" b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pt-BR" altLang="pt-BR" sz="2400" b="1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pt-BR" altLang="pt-BR" sz="2400" b="1"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lang="pt-BR" altLang="pt-BR" sz="2400">
                <a:cs typeface="Arial" panose="020B0604020202020204" pitchFamily="34" charset="0"/>
              </a:rPr>
              <a:t>são disjuntos dois a dois.</a:t>
            </a:r>
            <a:endParaRPr lang="pt-BR" altLang="pt-BR" sz="2400"/>
          </a:p>
          <a:p>
            <a:pPr marL="363538" indent="-363538"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pt-BR" altLang="pt-BR" sz="3400"/>
              <a:t>	</a:t>
            </a:r>
            <a:r>
              <a:rPr lang="pt-BR" altLang="pt-BR"/>
              <a:t>Assim </a:t>
            </a:r>
            <a:r>
              <a:rPr lang="pt-BR" altLang="pt-BR" b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pt-BR" altLang="pt-BR" b="1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pt-BR" altLang="pt-BR" baseline="-25000">
                <a:latin typeface="Courier New" panose="02070309020205020404" pitchFamily="49" charset="0"/>
              </a:rPr>
              <a:t> </a:t>
            </a:r>
            <a:r>
              <a:rPr lang="pt-BR" altLang="pt-BR"/>
              <a:t>pode ser um </a:t>
            </a:r>
            <a:r>
              <a:rPr lang="pt-BR" altLang="pt-BR" b="1"/>
              <a:t>terminal</a:t>
            </a:r>
            <a:r>
              <a:rPr lang="pt-BR" altLang="pt-BR"/>
              <a:t> ou </a:t>
            </a:r>
            <a:r>
              <a:rPr lang="pt-BR" altLang="pt-BR" b="1"/>
              <a:t>não-terminal</a:t>
            </a:r>
            <a:r>
              <a:rPr lang="pt-BR" altLang="pt-BR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3237AB0-D5AB-43B8-819F-BF8747437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/>
              <a:t>Exercício 1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98EDB48-424F-4AC4-A56A-A9C9556CF2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dirty="0"/>
              <a:t>Considere a gramática com símbolo inicial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</a:t>
            </a:r>
            <a:r>
              <a:rPr lang="pt-BR" altLang="pt-BR" dirty="0"/>
              <a:t>:</a:t>
            </a:r>
          </a:p>
          <a:p>
            <a:pPr marL="17780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	S ::= AS | BA</a:t>
            </a:r>
          </a:p>
          <a:p>
            <a:pPr marL="17780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	A ::= </a:t>
            </a:r>
            <a:r>
              <a:rPr lang="pt-BR" alt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aB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| C</a:t>
            </a:r>
          </a:p>
          <a:p>
            <a:pPr marL="17780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	B ::= </a:t>
            </a:r>
            <a:r>
              <a:rPr lang="pt-BR" alt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| d</a:t>
            </a:r>
          </a:p>
          <a:p>
            <a:pPr marL="17780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	C ::= c</a:t>
            </a:r>
          </a:p>
          <a:p>
            <a:pPr marL="360363" indent="-360363" eaLnBrk="1" hangingPunct="1">
              <a:buClrTx/>
              <a:buSzPct val="100000"/>
              <a:buFont typeface="+mj-lt"/>
              <a:buAutoNum type="alphaLcParenR"/>
              <a:tabLst>
                <a:tab pos="449263" algn="l"/>
              </a:tabLst>
              <a:defRPr/>
            </a:pPr>
            <a:r>
              <a:rPr lang="pt-BR" altLang="pt-BR" dirty="0"/>
              <a:t>Construa a árvore de derivação para a sentença “</a:t>
            </a:r>
            <a:r>
              <a:rPr lang="pt-BR" alt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abaddc</a:t>
            </a:r>
            <a:r>
              <a:rPr lang="pt-BR" altLang="pt-BR" dirty="0"/>
              <a:t>”.</a:t>
            </a:r>
          </a:p>
          <a:p>
            <a:pPr marL="360363" indent="-360363" eaLnBrk="1" hangingPunct="1">
              <a:buClrTx/>
              <a:buSzPct val="100000"/>
              <a:buFont typeface="+mj-lt"/>
              <a:buAutoNum type="alphaLcParenR"/>
              <a:tabLst>
                <a:tab pos="449263" algn="l"/>
              </a:tabLst>
              <a:defRPr/>
            </a:pPr>
            <a:r>
              <a:rPr lang="pt-BR" altLang="pt-BR" dirty="0"/>
              <a:t>Calcule o </a:t>
            </a:r>
            <a:r>
              <a:rPr lang="pt-BR" altLang="pt-BR" b="1" dirty="0"/>
              <a:t>FIRST</a:t>
            </a:r>
            <a:r>
              <a:rPr lang="pt-BR" altLang="pt-BR" dirty="0"/>
              <a:t> para os não-terminais da gramática.</a:t>
            </a:r>
          </a:p>
          <a:p>
            <a:pPr marL="360363" indent="-360363" eaLnBrk="1" hangingPunct="1">
              <a:buClrTx/>
              <a:buSzPct val="100000"/>
              <a:buFont typeface="+mj-lt"/>
              <a:buAutoNum type="alphaLcParenR"/>
              <a:tabLst>
                <a:tab pos="449263" algn="l"/>
              </a:tabLst>
              <a:defRPr/>
            </a:pPr>
            <a:r>
              <a:rPr lang="pt-BR" altLang="pt-BR" dirty="0"/>
              <a:t>Implemente o ASDR para a gramática utilizando os </a:t>
            </a:r>
            <a:r>
              <a:rPr lang="pt-BR" altLang="pt-BR" b="1" dirty="0"/>
              <a:t>FIRST</a:t>
            </a:r>
            <a:r>
              <a:rPr lang="pt-BR" altLang="pt-BR" dirty="0"/>
              <a:t> dos não-terminais.</a:t>
            </a:r>
          </a:p>
          <a:p>
            <a:pPr marL="360363" indent="-360363" eaLnBrk="1" hangingPunct="1">
              <a:buClrTx/>
              <a:buSzPct val="100000"/>
              <a:buFont typeface="+mj-lt"/>
              <a:buAutoNum type="alphaLcParenR"/>
              <a:tabLst>
                <a:tab pos="449263" algn="l"/>
              </a:tabLst>
              <a:defRPr/>
            </a:pPr>
            <a:r>
              <a:rPr lang="pt-BR" altLang="pt-BR" dirty="0"/>
              <a:t>Teste o seu ASDR para sentença “</a:t>
            </a:r>
            <a:r>
              <a:rPr lang="pt-BR" alt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abaddc</a:t>
            </a:r>
            <a:r>
              <a:rPr lang="pt-BR" altLang="pt-BR" dirty="0"/>
              <a:t>”.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B092A59D-A10F-49A9-AD90-CCCA13EB2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5786438"/>
            <a:ext cx="12698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dirty="0">
                <a:solidFill>
                  <a:srgbClr val="FF0000"/>
                </a:solidFill>
              </a:rPr>
              <a:t>ASDR3.c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>
            <a:extLst>
              <a:ext uri="{FF2B5EF4-FFF2-40B4-BE49-F238E27FC236}">
                <a16:creationId xmlns:a16="http://schemas.microsoft.com/office/drawing/2014/main" id="{92762602-5E07-4440-8C57-DBC4E9701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r>
              <a:rPr lang="pt-BR" altLang="pt-BR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1D188-BDF5-421C-BDAD-65E4AEC7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/>
              <a:t>Considere a gramática </a:t>
            </a:r>
            <a:r>
              <a:rPr lang="pt-BR" altLang="pt-BR" dirty="0"/>
              <a:t>com símbolo inicial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</a:t>
            </a:r>
            <a:r>
              <a:rPr lang="pt-BR" altLang="pt-BR" dirty="0"/>
              <a:t>:</a:t>
            </a:r>
          </a:p>
          <a:p>
            <a:pPr marL="354013" indent="0">
              <a:buFont typeface="Wingdings" panose="05000000000000000000" pitchFamily="2" charset="2"/>
              <a:buNone/>
              <a:defRPr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S ::= (L) | a</a:t>
            </a:r>
          </a:p>
          <a:p>
            <a:pPr marL="354013" indent="0">
              <a:buFont typeface="Wingdings" panose="05000000000000000000" pitchFamily="2" charset="2"/>
              <a:buNone/>
              <a:defRPr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L ::=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S,a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|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 </a:t>
            </a:r>
          </a:p>
          <a:p>
            <a:pPr marL="719138" indent="-365125">
              <a:buFont typeface="Wingdings" panose="05000000000000000000" pitchFamily="2" charset="2"/>
              <a:buNone/>
              <a:tabLst>
                <a:tab pos="719138" algn="l"/>
              </a:tabLst>
              <a:defRPr/>
            </a:pPr>
            <a:r>
              <a:rPr lang="pt-BR" dirty="0"/>
              <a:t>a) Construa um analisador sintático descendente recursivo para gramática</a:t>
            </a:r>
          </a:p>
          <a:p>
            <a:pPr marL="719138" indent="-365125">
              <a:buNone/>
              <a:tabLst>
                <a:tab pos="719138" algn="l"/>
              </a:tabLst>
              <a:defRPr/>
            </a:pPr>
            <a:r>
              <a:rPr lang="pt-BR" dirty="0"/>
              <a:t>b) Teste o analisador sintático utilizando as cadeias abaixo:</a:t>
            </a:r>
          </a:p>
          <a:p>
            <a:pPr marL="1073150" lvl="3" indent="-354013">
              <a:buClrTx/>
              <a:buSzPct val="100000"/>
              <a:buFont typeface="+mj-lt"/>
              <a:buAutoNum type="romanLcPeriod"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a,a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1073150" lvl="3" indent="-354013">
              <a:buClrTx/>
              <a:buSzPct val="100000"/>
              <a:buFont typeface="+mj-lt"/>
              <a:buAutoNum type="romanLcPeriod"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((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a,a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),a)</a:t>
            </a:r>
          </a:p>
          <a:p>
            <a:pPr marL="1073150" lvl="3" indent="-354013">
              <a:buClrTx/>
              <a:buSzPct val="100000"/>
              <a:buFont typeface="+mj-lt"/>
              <a:buAutoNum type="romanLcPeriod"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(((a),a),a)</a:t>
            </a:r>
          </a:p>
          <a:p>
            <a:pPr marL="1073150" lvl="3" indent="-354013">
              <a:buClrTx/>
              <a:buSzPct val="100000"/>
              <a:buFont typeface="+mj-lt"/>
              <a:buAutoNum type="romanLcPeriod"/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(((),a),a)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824648E-589D-4DC5-978F-325288F40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/>
              <a:t>ASDR – eliminação de recursividade à esquerda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A681BAC-7CFB-4F6F-BC47-4D1CE24B86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dirty="0"/>
              <a:t>Considere a gramática livre de contexto abaixo:</a:t>
            </a:r>
          </a:p>
          <a:p>
            <a:pPr marL="363538"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 ::= E + E | num</a:t>
            </a:r>
          </a:p>
          <a:p>
            <a:pPr marL="363538"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onde num = [0-9], ou seja, 0 | 1 | 2 | 3 | .. | 9</a:t>
            </a:r>
          </a:p>
          <a:p>
            <a:pPr marL="363538" indent="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330066"/>
              </a:buClr>
              <a:defRPr/>
            </a:pPr>
            <a:r>
              <a:rPr lang="pt-BR" altLang="pt-BR" dirty="0">
                <a:solidFill>
                  <a:srgbClr val="000000"/>
                </a:solidFill>
              </a:rPr>
              <a:t>É uma gramática ambígua ?</a:t>
            </a:r>
            <a:endParaRPr lang="pt-BR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F5708-CD56-44B3-8A65-A7EF5B4D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BNF notação estendida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8DA181-34A5-4E1E-A8AF-4B13F7F6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falar o que a notação estendida </a:t>
            </a:r>
          </a:p>
          <a:p>
            <a:endParaRPr lang="pt-BR" dirty="0"/>
          </a:p>
          <a:p>
            <a:r>
              <a:rPr lang="pt-BR" dirty="0"/>
              <a:t>procurar no livro do dragão onde fatora e elimina recursividade a esquerda</a:t>
            </a:r>
          </a:p>
          <a:p>
            <a:r>
              <a:rPr lang="pt-BR" altLang="pt-BR" dirty="0"/>
              <a:t>A notação de </a:t>
            </a:r>
            <a:r>
              <a:rPr lang="pt-BR" altLang="pt-BR" b="1" dirty="0"/>
              <a:t>Wirth</a:t>
            </a:r>
            <a:r>
              <a:rPr lang="pt-BR" altLang="pt-BR" dirty="0"/>
              <a:t>, também conhecido como </a:t>
            </a:r>
            <a:r>
              <a:rPr lang="pt-BR" altLang="pt-BR" b="1" dirty="0"/>
              <a:t>EBNF</a:t>
            </a:r>
            <a:r>
              <a:rPr lang="pt-BR" altLang="pt-BR" dirty="0"/>
              <a:t>( Formalismo de </a:t>
            </a:r>
            <a:r>
              <a:rPr lang="pt-BR" altLang="pt-BR" dirty="0" err="1"/>
              <a:t>Backus-Naur</a:t>
            </a:r>
            <a:r>
              <a:rPr lang="pt-BR" altLang="pt-BR" dirty="0"/>
              <a:t> Estendido</a:t>
            </a:r>
            <a:r>
              <a:rPr lang="pt-BR" altLang="pt-BR" b="1" dirty="0"/>
              <a:t>)</a:t>
            </a:r>
            <a:r>
              <a:rPr lang="pt-BR" altLang="pt-BR" dirty="0"/>
              <a:t> tem várias vantagens sobre BNF na medida em que contém uma construção iteração explícita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{} </a:t>
            </a:r>
            <a:r>
              <a:rPr lang="pt-BR" altLang="pt-BR" dirty="0"/>
              <a:t>e opcional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[]</a:t>
            </a:r>
            <a:r>
              <a:rPr lang="pt-BR" altLang="pt-BR" dirty="0"/>
              <a:t>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3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B2E37C6-7CA8-4F8F-ACA6-E9E7A87F5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/>
              <a:t>ASDR – eliminação de recursividade à esquerda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A6DEC1C-0088-4C3C-A5D3-3DD3F48E5D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dirty="0"/>
              <a:t>Considere a gramática livre de contexto abaixo:</a:t>
            </a:r>
          </a:p>
          <a:p>
            <a:pPr marL="363538"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 ::= E + E | num</a:t>
            </a:r>
          </a:p>
          <a:p>
            <a:pPr marL="363538"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onde num = [0-9], ou seja, 0 | 1 | 2 | 3 | .. | 9</a:t>
            </a:r>
          </a:p>
          <a:p>
            <a:pPr eaLnBrk="1" hangingPunct="1">
              <a:buClr>
                <a:srgbClr val="330066"/>
              </a:buClr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eaLnBrk="1" hangingPunct="1">
              <a:buClr>
                <a:srgbClr val="330066"/>
              </a:buClr>
              <a:defRPr/>
            </a:pPr>
            <a:r>
              <a:rPr lang="pt-BR" altLang="pt-BR" dirty="0">
                <a:solidFill>
                  <a:srgbClr val="000000"/>
                </a:solidFill>
              </a:rPr>
              <a:t>É uma gramática ambígua ?</a:t>
            </a:r>
          </a:p>
          <a:p>
            <a:pPr marL="363538" indent="0" eaLnBrk="1" hangingPunct="1"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r>
              <a:rPr lang="pt-BR" altLang="pt-BR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SIM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C68A224-A058-4827-BD04-A86392142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/>
              <a:t>ASDR – eliminação de recursividade à esquerda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A28993B-32C6-45C7-B1AE-8678E0D545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eaLnBrk="1" hangingPunct="1">
              <a:buClr>
                <a:srgbClr val="330066"/>
              </a:buClr>
              <a:defRPr/>
            </a:pPr>
            <a:r>
              <a:rPr lang="pt-BR" altLang="pt-BR" b="1" dirty="0">
                <a:solidFill>
                  <a:srgbClr val="000000"/>
                </a:solidFill>
              </a:rPr>
              <a:t>Gramática sem ambiguidade</a:t>
            </a:r>
          </a:p>
          <a:p>
            <a:pPr marL="363538" indent="0" eaLnBrk="1" hangingPunct="1"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 ::= E + F | F</a:t>
            </a:r>
          </a:p>
          <a:p>
            <a:pPr marL="363538" indent="0" eaLnBrk="1" hangingPunct="1"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 ::=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</a:t>
            </a:r>
          </a:p>
          <a:p>
            <a:pPr marL="363538"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onde num = [0-9], ou seja, 0 | 1 | 2 | 3 | .. | 9</a:t>
            </a:r>
          </a:p>
          <a:p>
            <a:pPr eaLnBrk="1" hangingPunct="1">
              <a:buClr>
                <a:srgbClr val="330066"/>
              </a:buClr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eaLnBrk="1" hangingPunct="1">
              <a:buClr>
                <a:srgbClr val="330066"/>
              </a:buClr>
              <a:defRPr/>
            </a:pPr>
            <a:r>
              <a:rPr lang="pt-BR" altLang="pt-BR" dirty="0">
                <a:solidFill>
                  <a:srgbClr val="000000"/>
                </a:solidFill>
              </a:rPr>
              <a:t>Será que agora conseguimos escrever um Analisador Sintático Descendente Recursivo para gramática ?</a:t>
            </a:r>
          </a:p>
          <a:p>
            <a:pPr eaLnBrk="1" hangingPunct="1">
              <a:buClr>
                <a:srgbClr val="330066"/>
              </a:buClr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marL="0" indent="0" eaLnBrk="1" hangingPunct="1"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C48BF72-A173-4D95-86C5-2487408DF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 dirty="0"/>
              <a:t>Implementação análise sintática top-</a:t>
            </a:r>
            <a:r>
              <a:rPr lang="pt-BR" altLang="pt-BR" dirty="0" err="1"/>
              <a:t>down</a:t>
            </a:r>
            <a:endParaRPr lang="pt-BR" altLang="pt-BR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0F95567-3BFD-4CBD-8C45-9F5C2A4275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dirty="0"/>
              <a:t>Na análise sintática descendente</a:t>
            </a:r>
          </a:p>
          <a:p>
            <a:pPr eaLnBrk="1" hangingPunct="1">
              <a:defRPr/>
            </a:pPr>
            <a:endParaRPr lang="pt-BR" altLang="pt-BR" dirty="0"/>
          </a:p>
          <a:p>
            <a:pPr eaLnBrk="1" hangingPunct="1">
              <a:defRPr/>
            </a:pPr>
            <a:endParaRPr lang="pt-BR" altLang="pt-BR" dirty="0"/>
          </a:p>
          <a:p>
            <a:pPr eaLnBrk="1" hangingPunct="1">
              <a:defRPr/>
            </a:pPr>
            <a:endParaRPr lang="pt-BR" altLang="pt-BR" dirty="0"/>
          </a:p>
          <a:p>
            <a:pPr eaLnBrk="1" hangingPunct="1">
              <a:defRPr/>
            </a:pPr>
            <a:endParaRPr lang="pt-BR" altLang="pt-BR" dirty="0"/>
          </a:p>
          <a:p>
            <a:pPr eaLnBrk="1" hangingPunct="1">
              <a:defRPr/>
            </a:pPr>
            <a:endParaRPr lang="pt-BR" altLang="pt-BR" dirty="0"/>
          </a:p>
          <a:p>
            <a:pPr eaLnBrk="1" hangingPunct="1">
              <a:defRPr/>
            </a:pPr>
            <a:endParaRPr lang="pt-BR" altLang="pt-BR" dirty="0"/>
          </a:p>
          <a:p>
            <a:pPr eaLnBrk="1" hangingPunct="1">
              <a:defRPr/>
            </a:pPr>
            <a:r>
              <a:rPr lang="pt-BR" altLang="pt-BR" dirty="0"/>
              <a:t>Para a análise sintática </a:t>
            </a:r>
            <a:r>
              <a:rPr lang="pt-BR" altLang="pt-BR" b="1" dirty="0"/>
              <a:t>top-</a:t>
            </a:r>
            <a:r>
              <a:rPr lang="pt-BR" altLang="pt-BR" b="1" dirty="0" err="1"/>
              <a:t>down</a:t>
            </a:r>
            <a:r>
              <a:rPr lang="pt-BR" altLang="pt-BR" dirty="0"/>
              <a:t> (</a:t>
            </a:r>
            <a:r>
              <a:rPr lang="pt-BR" altLang="pt-BR" b="1" dirty="0"/>
              <a:t>descendente</a:t>
            </a:r>
            <a:r>
              <a:rPr lang="pt-BR" altLang="pt-BR" dirty="0"/>
              <a:t>) temos duas opções:</a:t>
            </a:r>
          </a:p>
          <a:p>
            <a:pPr lvl="1" eaLnBrk="1" hangingPunct="1">
              <a:defRPr/>
            </a:pPr>
            <a:r>
              <a:rPr lang="pt-BR" altLang="pt-BR" sz="2400" dirty="0"/>
              <a:t>Recursiva com Retrocesso (</a:t>
            </a:r>
            <a:r>
              <a:rPr lang="pt-BR" altLang="pt-BR" sz="2400" dirty="0" err="1"/>
              <a:t>backtraking</a:t>
            </a:r>
            <a:r>
              <a:rPr lang="pt-BR" altLang="pt-BR" sz="2400" dirty="0"/>
              <a:t>)</a:t>
            </a:r>
          </a:p>
          <a:p>
            <a:pPr lvl="1" eaLnBrk="1" hangingPunct="1">
              <a:defRPr/>
            </a:pPr>
            <a:r>
              <a:rPr lang="pt-BR" altLang="pt-BR" sz="2400" dirty="0"/>
              <a:t>Recursiva preditiva.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9A1FC2E-08C6-4DC4-B4B4-8C815964A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437112"/>
            <a:ext cx="5985601" cy="211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70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461CFAF-CD8A-4F4B-8385-F2881E8F8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/>
              <a:t>ASDR – eliminação de recursividade à esquerda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B8C7E3D-BB99-4F23-9B42-F442378BA6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eaLnBrk="1" hangingPunct="1">
              <a:buClr>
                <a:srgbClr val="330066"/>
              </a:buClr>
              <a:defRPr/>
            </a:pPr>
            <a:r>
              <a:rPr lang="pt-BR" altLang="pt-BR" b="1" dirty="0">
                <a:solidFill>
                  <a:srgbClr val="000000"/>
                </a:solidFill>
              </a:rPr>
              <a:t>Gramática sem ambiguidade</a:t>
            </a:r>
          </a:p>
          <a:p>
            <a:pPr marL="363538" indent="0" eaLnBrk="1" hangingPunct="1"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 ::= E + F | F</a:t>
            </a:r>
          </a:p>
          <a:p>
            <a:pPr marL="363538" indent="0" eaLnBrk="1" hangingPunct="1"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 ::=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</a:t>
            </a:r>
          </a:p>
          <a:p>
            <a:pPr marL="363538"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onde num = [0-9], ou seja, 0 | 1 | 2 | 3 | .. | 9</a:t>
            </a:r>
          </a:p>
          <a:p>
            <a:pPr eaLnBrk="1" hangingPunct="1">
              <a:buClr>
                <a:srgbClr val="330066"/>
              </a:buClr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eaLnBrk="1" hangingPunct="1">
              <a:buClr>
                <a:srgbClr val="330066"/>
              </a:buClr>
              <a:defRPr/>
            </a:pPr>
            <a:r>
              <a:rPr lang="pt-BR" altLang="pt-BR" dirty="0">
                <a:solidFill>
                  <a:srgbClr val="000000"/>
                </a:solidFill>
              </a:rPr>
              <a:t>Será que agora conseguimos escrever um Analisador Sintático Descendente Recursivo para gramática ?</a:t>
            </a:r>
          </a:p>
          <a:p>
            <a:pPr marL="363538" indent="0" eaLnBrk="1" hangingPunct="1"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r>
              <a:rPr lang="pt-BR" altLang="pt-BR" sz="3200" b="1" dirty="0">
                <a:solidFill>
                  <a:srgbClr val="FF0000"/>
                </a:solidFill>
              </a:rPr>
              <a:t>NÃO, POIS A GRAMÁTICA É RECURSIVA À ESQUERDA</a:t>
            </a:r>
          </a:p>
          <a:p>
            <a:pPr marL="0" indent="0" eaLnBrk="1" hangingPunct="1"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eaLnBrk="1" hangingPunct="1">
              <a:buClr>
                <a:srgbClr val="330066"/>
              </a:buClr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marL="0" indent="0" eaLnBrk="1" hangingPunct="1"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F2B61EC-4029-4F2E-A287-4AA41715D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 dirty="0"/>
              <a:t>ASDR – eliminação de recursividade à esquerda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6BC6EAC-5078-4844-A437-2D5776DE1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dirty="0"/>
              <a:t>A </a:t>
            </a:r>
            <a:r>
              <a:rPr lang="pt-BR" altLang="pt-BR" b="1" dirty="0"/>
              <a:t>recursividade à esquerda </a:t>
            </a:r>
            <a:r>
              <a:rPr lang="pt-BR" altLang="pt-BR" dirty="0"/>
              <a:t>ocorre quando o símbolo mais à esquerda do lado direito da produção é o mesmo que o não-terminal que define a produção.</a:t>
            </a:r>
          </a:p>
          <a:p>
            <a:pPr eaLnBrk="1" hangingPunct="1">
              <a:defRPr/>
            </a:pPr>
            <a:r>
              <a:rPr lang="pt-BR" altLang="pt-BR" dirty="0">
                <a:solidFill>
                  <a:srgbClr val="000000"/>
                </a:solidFill>
              </a:rPr>
              <a:t>Considere a gramática</a:t>
            </a:r>
          </a:p>
          <a:p>
            <a:pPr marL="363538"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 ::= E + F | F</a:t>
            </a:r>
          </a:p>
          <a:p>
            <a:pPr marL="363538"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rgbClr val="000000"/>
                </a:solidFill>
                <a:cs typeface="Times New Roman" panose="02020603050405020304" pitchFamily="18" charset="0"/>
              </a:rPr>
              <a:t>Note que com essa produção podemos ter derivações da seguinte forma:</a:t>
            </a:r>
          </a:p>
          <a:p>
            <a:pPr marL="363538"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</a:t>
            </a: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F,  E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 </a:t>
            </a: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E+F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 </a:t>
            </a: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F+F,  E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 </a:t>
            </a: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E+F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 </a:t>
            </a: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E+F+F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 </a:t>
            </a: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F+F+F</a:t>
            </a:r>
          </a:p>
          <a:p>
            <a:pPr marL="363538"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rgbClr val="000000"/>
                </a:solidFill>
                <a:cs typeface="Times New Roman" panose="02020603050405020304" pitchFamily="18" charset="0"/>
              </a:rPr>
              <a:t>Isto é, podemos ter a seguinte derivação sucessiva</a:t>
            </a:r>
          </a:p>
          <a:p>
            <a:pPr marL="363538"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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F...+F+F+F</a:t>
            </a:r>
          </a:p>
          <a:p>
            <a:pPr indent="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Clr>
                <a:srgbClr val="330066"/>
              </a:buClr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marL="0" indent="0" eaLnBrk="1" hangingPunct="1"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3C5CA-3269-4526-9DFC-AB630A6F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ASDR – eliminação de recursividade à esquerda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0B5CA8-DEB4-470F-9326-0C67BA20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pag</a:t>
            </a:r>
            <a:r>
              <a:rPr lang="pt-BR"/>
              <a:t> 34 a 37 </a:t>
            </a:r>
            <a:r>
              <a:rPr lang="pt-BR" dirty="0"/>
              <a:t>livro </a:t>
            </a:r>
            <a:r>
              <a:rPr lang="pt-BR" dirty="0" err="1"/>
              <a:t>Tomasz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FE3A9B-559B-4B23-AB8D-B66FD0A9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48" y="1652339"/>
            <a:ext cx="5934903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51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9A2D3BE-10FD-4E4E-9D61-778DDA055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/>
              <a:t>ASDR – eliminação de recursividade à esquerda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7EA0FAF-B080-4FF6-AE36-82C1B9935B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dirty="0"/>
              <a:t>Podemos derivar um número arbitrário de F, separados por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‘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’</a:t>
            </a:r>
            <a:r>
              <a:rPr lang="pt-BR" altLang="pt-BR" dirty="0"/>
              <a:t>. Este fato sugere a substituição da </a:t>
            </a:r>
            <a:r>
              <a:rPr lang="pt-BR" altLang="pt-BR" b="1" dirty="0"/>
              <a:t>notação recursiva </a:t>
            </a:r>
            <a:r>
              <a:rPr lang="pt-BR" altLang="pt-BR" dirty="0"/>
              <a:t>por uma </a:t>
            </a:r>
            <a:r>
              <a:rPr lang="pt-BR" altLang="pt-BR" b="1" dirty="0"/>
              <a:t>notação iterativa</a:t>
            </a:r>
            <a:r>
              <a:rPr lang="pt-BR" altLang="pt-BR" dirty="0"/>
              <a:t>, ou seja, reescrever a gramática em uma notação que permita implementar o ASDR.</a:t>
            </a:r>
          </a:p>
          <a:p>
            <a:pPr eaLnBrk="1" hangingPunct="1">
              <a:defRPr/>
            </a:pPr>
            <a:r>
              <a:rPr lang="pt-BR" altLang="pt-BR" dirty="0"/>
              <a:t>Assim a construção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altLang="pt-BR" b="1" dirty="0">
                <a:latin typeface="Cambria Math" panose="02040503050406030204" pitchFamily="18" charset="0"/>
                <a:ea typeface="Cambria Math" panose="02040503050406030204" pitchFamily="18" charset="0"/>
              </a:rPr>
              <a:t>{ </a:t>
            </a:r>
            <a:r>
              <a:rPr lang="pt-BR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pt-BR" altLang="pt-B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} </a:t>
            </a:r>
            <a:r>
              <a:rPr lang="pt-BR" altLang="pt-BR" dirty="0"/>
              <a:t>numa produção denotará a repetição da </a:t>
            </a:r>
            <a:r>
              <a:rPr lang="pt-BR" altLang="pt-BR" b="1" dirty="0"/>
              <a:t>cadeia</a:t>
            </a:r>
            <a:r>
              <a:rPr lang="pt-BR" altLang="pt-BR" dirty="0"/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pt-BR" dirty="0">
                <a:ea typeface="Malgun Gothic" panose="020B0503020000020004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zero ou mais vezes (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*</a:t>
            </a:r>
            <a:r>
              <a:rPr lang="pt-BR" dirty="0">
                <a:ea typeface="Malgun Gothic" panose="020B0503020000020004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).</a:t>
            </a:r>
          </a:p>
          <a:p>
            <a:pPr eaLnBrk="1" hangingPunct="1">
              <a:defRPr/>
            </a:pPr>
            <a:r>
              <a:rPr lang="pt-BR" altLang="pt-BR" dirty="0">
                <a:ea typeface="Malgun Gothic" panose="020B0503020000020004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De maneira geral temos:</a:t>
            </a:r>
          </a:p>
          <a:p>
            <a:pPr marL="363538"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A::= y</a:t>
            </a:r>
            <a:r>
              <a:rPr lang="pt-BR" altLang="pt-BR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y</a:t>
            </a:r>
            <a:r>
              <a:rPr lang="pt-BR" altLang="pt-BR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... | </a:t>
            </a:r>
            <a:r>
              <a:rPr lang="pt-BR" altLang="pt-BR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pt-BR" alt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A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  <a:p>
            <a:pPr marL="363538" indent="0" eaLnBrk="1" hangingPunct="1">
              <a:buFont typeface="Wingdings" panose="05000000000000000000" pitchFamily="2" charset="2"/>
              <a:buNone/>
              <a:defRPr/>
            </a:pPr>
            <a:endParaRPr lang="pt-BR" altLang="pt-BR" dirty="0"/>
          </a:p>
          <a:p>
            <a:pPr marL="363538"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dirty="0"/>
              <a:t>Pode ser reescrito por:</a:t>
            </a:r>
          </a:p>
          <a:p>
            <a:pPr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rgbClr val="000000"/>
                </a:solidFill>
              </a:rPr>
              <a:t>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A::= (y</a:t>
            </a:r>
            <a:r>
              <a:rPr lang="pt-BR" altLang="pt-BR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y</a:t>
            </a:r>
            <a:r>
              <a:rPr lang="pt-BR" altLang="pt-BR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... | </a:t>
            </a:r>
            <a:r>
              <a:rPr lang="pt-BR" altLang="pt-BR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pt-BR" alt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{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}</a:t>
            </a:r>
          </a:p>
          <a:p>
            <a:pPr indent="0" eaLnBrk="1" hangingPunct="1">
              <a:buFont typeface="Wingdings" panose="05000000000000000000" pitchFamily="2" charset="2"/>
              <a:buNone/>
              <a:defRPr/>
            </a:pPr>
            <a:endParaRPr lang="pt-BR" dirty="0">
              <a:sym typeface="Symbol" panose="05050102010706020507" pitchFamily="18" charset="2"/>
            </a:endParaRPr>
          </a:p>
          <a:p>
            <a:pPr marL="0" indent="0" eaLnBrk="1" hangingPunct="1"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BDB45E8-586A-4D39-862C-57DD1D481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/>
              <a:t>ASDR – eliminação de recursividade à esquerda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7A31092-E74A-4908-8C47-5EF2182744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>
                <a:sym typeface="Symbol" panose="05050102010706020507" pitchFamily="18" charset="2"/>
              </a:rPr>
              <a:t>Como ficaria a gramática abaixo sem recursividade à esquerda ?</a:t>
            </a:r>
          </a:p>
          <a:p>
            <a:pPr marL="363538" indent="0" eaLnBrk="1" hangingPunct="1"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 ::= E + F | F </a:t>
            </a:r>
          </a:p>
          <a:p>
            <a:pPr marL="363538" indent="0" eaLnBrk="1" hangingPunct="1">
              <a:buClr>
                <a:srgbClr val="330066"/>
              </a:buClr>
              <a:buNone/>
              <a:defRPr/>
            </a:pP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 ::=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</a:t>
            </a:r>
          </a:p>
          <a:p>
            <a:pPr indent="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pt-BR" altLang="pt-BR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pt-BR" dirty="0">
              <a:ea typeface="Malgun Gothic" panose="020B0503020000020004" pitchFamily="34" charset="-127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indent="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eaLnBrk="1" hangingPunct="1">
              <a:buClr>
                <a:srgbClr val="330066"/>
              </a:buClr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marL="0" indent="0" eaLnBrk="1" hangingPunct="1"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48F958B-6F75-49E7-B6D0-14CA0D79A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/>
              <a:t>ASDR – eliminação de recursividade à esquerda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7F98A5A-602D-4C7E-AC08-B5946EBC62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>
                <a:sym typeface="Symbol" panose="05050102010706020507" pitchFamily="18" charset="2"/>
              </a:rPr>
              <a:t>Como ficaria a gramática abaixo sem recursividade à esquerda ?</a:t>
            </a:r>
          </a:p>
          <a:p>
            <a:pPr marL="363538" indent="0" eaLnBrk="1" hangingPunct="1">
              <a:buClr>
                <a:srgbClr val="330066"/>
              </a:buClr>
              <a:buNone/>
              <a:defRPr/>
            </a:pP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 ::= E + F | F </a:t>
            </a:r>
          </a:p>
          <a:p>
            <a:pPr marL="363538" indent="0" eaLnBrk="1" hangingPunct="1">
              <a:buClr>
                <a:srgbClr val="330066"/>
              </a:buClr>
              <a:buNone/>
              <a:defRPr/>
            </a:pP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 ::=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</a:t>
            </a:r>
          </a:p>
          <a:p>
            <a:pPr marL="360363" indent="0" eaLnBrk="1" hangingPunct="1">
              <a:buNone/>
              <a:defRPr/>
            </a:pPr>
            <a:r>
              <a:rPr lang="pt-BR" dirty="0">
                <a:sym typeface="Symbol" panose="05050102010706020507" pitchFamily="18" charset="2"/>
              </a:rPr>
              <a:t>Gramática sem recursividade à esquerda</a:t>
            </a:r>
          </a:p>
          <a:p>
            <a:pPr marL="363538" indent="0" eaLnBrk="1" hangingPunct="1"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 ::= F { + F }</a:t>
            </a:r>
          </a:p>
          <a:p>
            <a:pPr marL="363538" indent="0" eaLnBrk="1" hangingPunct="1">
              <a:buClr>
                <a:srgbClr val="330066"/>
              </a:buClr>
              <a:buNone/>
              <a:defRPr/>
            </a:pP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 ::=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</a:t>
            </a:r>
          </a:p>
          <a:p>
            <a:pPr indent="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dirty="0">
                <a:sym typeface="Symbol" panose="05050102010706020507" pitchFamily="18" charset="2"/>
              </a:rPr>
              <a:t>Elimine a recursividade à esquerda para a gramática abaixo.</a:t>
            </a:r>
          </a:p>
          <a:p>
            <a:pPr indent="0"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::= b |  c | Aa </a:t>
            </a:r>
          </a:p>
          <a:p>
            <a:pPr eaLnBrk="1" hangingPunct="1">
              <a:defRPr/>
            </a:pPr>
            <a:endParaRPr lang="pt-BR" altLang="pt-BR" dirty="0"/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247C9DF-63A2-4229-93DA-38C1E3760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 dirty="0"/>
              <a:t>ASDR – Fatoração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492B7D6-55E6-4B93-B722-FD4821529E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eaLnBrk="1" hangingPunct="1"/>
            <a:r>
              <a:rPr lang="pt-BR" altLang="pt-BR" dirty="0">
                <a:sym typeface="Symbol" panose="05050102010706020507" pitchFamily="18" charset="2"/>
              </a:rPr>
              <a:t>A Fatoração à esquerda é uma transformação gramatical útil para criação de uma gramática adequada ao ASDR. A ideia é quando não estiver claro qual das duas produções alternativas escolher.</a:t>
            </a:r>
          </a:p>
          <a:p>
            <a:pPr eaLnBrk="1" hangingPunct="1"/>
            <a:r>
              <a:rPr lang="pt-BR" altLang="pt-BR" dirty="0">
                <a:sym typeface="Symbol" panose="05050102010706020507" pitchFamily="18" charset="2"/>
              </a:rPr>
              <a:t>A forma geral para aplicar a fatoração é:</a:t>
            </a:r>
          </a:p>
          <a:p>
            <a:pPr marL="360363" indent="0" eaLnBrk="1" hangingPunct="1">
              <a:buClr>
                <a:srgbClr val="330066"/>
              </a:buClr>
              <a:buFont typeface="Wingdings" panose="05000000000000000000" pitchFamily="2" charset="2"/>
              <a:buNone/>
            </a:pP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::= </a:t>
            </a:r>
            <a:r>
              <a:rPr lang="pt-BR" altLang="pt-BR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β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pt-BR" altLang="pt-BR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| </a:t>
            </a:r>
            <a:r>
              <a:rPr lang="pt-BR" altLang="pt-BR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β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pt-BR" altLang="pt-BR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| </a:t>
            </a:r>
            <a:r>
              <a:rPr lang="pt-BR" altLang="pt-BR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β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pt-BR" altLang="pt-BR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| . . . | </a:t>
            </a:r>
            <a:r>
              <a:rPr lang="pt-BR" altLang="pt-BR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β </a:t>
            </a:r>
            <a:r>
              <a:rPr lang="pt-BR" altLang="pt-BR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pt-BR" alt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 </a:t>
            </a:r>
            <a:r>
              <a:rPr lang="pt-BR" altLang="pt-BR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β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≠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</a:t>
            </a:r>
            <a:r>
              <a:rPr lang="pt-BR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indent="-77788" eaLnBrk="1" hangingPunct="1">
              <a:buClr>
                <a:srgbClr val="330066"/>
              </a:buClr>
              <a:buFont typeface="Wingdings" panose="05000000000000000000" pitchFamily="2" charset="2"/>
              <a:buNone/>
            </a:pPr>
            <a:r>
              <a:rPr lang="pt-BR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indent="-77788" eaLnBrk="1" hangingPunct="1">
              <a:buClr>
                <a:srgbClr val="330066"/>
              </a:buClr>
              <a:buFont typeface="Wingdings" panose="05000000000000000000" pitchFamily="2" charset="2"/>
              <a:buNone/>
            </a:pPr>
            <a:r>
              <a:rPr lang="pt-BR" altLang="pt-BR" dirty="0">
                <a:cs typeface="Times New Roman" panose="02020603050405020304" pitchFamily="18" charset="0"/>
                <a:sym typeface="Symbol" panose="05050102010706020507" pitchFamily="18" charset="2"/>
              </a:rPr>
              <a:t>pode-se fatorar essas produções escrevendo:</a:t>
            </a:r>
          </a:p>
          <a:p>
            <a:pPr marL="360363" indent="0" eaLnBrk="1" hangingPunct="1">
              <a:buClr>
                <a:srgbClr val="330066"/>
              </a:buClr>
              <a:buFont typeface="Wingdings" panose="05000000000000000000" pitchFamily="2" charset="2"/>
              <a:buNone/>
            </a:pP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 ::= </a:t>
            </a:r>
            <a:r>
              <a:rPr lang="pt-BR" altLang="pt-BR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β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( y</a:t>
            </a:r>
            <a:r>
              <a:rPr lang="pt-BR" altLang="pt-BR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| y</a:t>
            </a:r>
            <a:r>
              <a:rPr lang="pt-BR" altLang="pt-BR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| y</a:t>
            </a:r>
            <a:r>
              <a:rPr lang="pt-BR" altLang="pt-BR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| . . . | </a:t>
            </a:r>
            <a:r>
              <a:rPr lang="pt-BR" altLang="pt-BR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pt-BR" alt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)</a:t>
            </a:r>
          </a:p>
          <a:p>
            <a:pPr eaLnBrk="1" hangingPunct="1"/>
            <a:endParaRPr lang="pt-BR" altLang="pt-BR" dirty="0">
              <a:sym typeface="Symbol" panose="05050102010706020507" pitchFamily="18" charset="2"/>
            </a:endParaRPr>
          </a:p>
          <a:p>
            <a:pPr eaLnBrk="1" hangingPunct="1"/>
            <a:r>
              <a:rPr lang="pt-BR" altLang="pt-BR" dirty="0">
                <a:sym typeface="Symbol" panose="05050102010706020507" pitchFamily="18" charset="2"/>
              </a:rPr>
              <a:t>Caso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pt-BR" altLang="pt-BR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pt-BR" alt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i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=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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pt-BR" altLang="pt-BR" dirty="0">
                <a:sym typeface="Symbol" panose="05050102010706020507" pitchFamily="18" charset="2"/>
              </a:rPr>
              <a:t>para algum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i</a:t>
            </a:r>
            <a:r>
              <a:rPr lang="pt-BR" altLang="pt-BR" dirty="0">
                <a:sym typeface="Symbol" panose="05050102010706020507" pitchFamily="18" charset="2"/>
              </a:rPr>
              <a:t>, coloca-se esta alternativa em último lugar para implementar. </a:t>
            </a:r>
            <a:r>
              <a:rPr lang="pt-BR" altLang="pt-BR" b="1" dirty="0">
                <a:sym typeface="Symbol" panose="05050102010706020507" pitchFamily="18" charset="2"/>
              </a:rPr>
              <a:t>A</a:t>
            </a:r>
            <a:r>
              <a:rPr lang="pt-BR" altLang="pt-BR" b="1" dirty="0">
                <a:ea typeface="Malgun Gothic" panose="020B0503020000020004" pitchFamily="34" charset="-127"/>
                <a:sym typeface="Symbol" panose="05050102010706020507" pitchFamily="18" charset="2"/>
              </a:rPr>
              <a:t>nalogamente podemos aplicar a fatoração à direita</a:t>
            </a:r>
            <a:r>
              <a:rPr lang="pt-BR" altLang="pt-BR" dirty="0">
                <a:ea typeface="Malgun Gothic" panose="020B0503020000020004" pitchFamily="34" charset="-127"/>
                <a:sym typeface="Symbol" panose="05050102010706020507" pitchFamily="18" charset="2"/>
              </a:rPr>
              <a:t>, para simplificar uma produção.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>
              <a:solidFill>
                <a:srgbClr val="000000"/>
              </a:solidFill>
            </a:endParaRPr>
          </a:p>
          <a:p>
            <a:pPr eaLnBrk="1" hangingPunct="1">
              <a:buClr>
                <a:srgbClr val="330066"/>
              </a:buClr>
            </a:pPr>
            <a:endParaRPr lang="pt-BR" altLang="pt-BR" dirty="0">
              <a:solidFill>
                <a:srgbClr val="000000"/>
              </a:solidFill>
            </a:endParaRPr>
          </a:p>
          <a:p>
            <a:pPr eaLnBrk="1" hangingPunct="1">
              <a:buClr>
                <a:srgbClr val="330066"/>
              </a:buClr>
              <a:buFont typeface="Wingdings" panose="05000000000000000000" pitchFamily="2" charset="2"/>
              <a:buNone/>
            </a:pPr>
            <a:endParaRPr lang="pt-BR" altLang="pt-BR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0378950-9E6F-488C-B27B-04290AE01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/>
              <a:t>ASDR – Fatoração à esquerda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9148A8E-8910-4CCA-BA67-8EDF522AE8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>
                <a:sym typeface="Symbol" panose="05050102010706020507" pitchFamily="18" charset="2"/>
              </a:rPr>
              <a:t>Fatore à esquerda a gramática abaixo.</a:t>
            </a:r>
          </a:p>
          <a:p>
            <a:pPr indent="0"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::= ac | 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a </a:t>
            </a:r>
          </a:p>
          <a:p>
            <a:pPr eaLnBrk="1" hangingPunct="1">
              <a:defRPr/>
            </a:pPr>
            <a:endParaRPr lang="pt-BR" dirty="0"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pt-BR" dirty="0">
                <a:sym typeface="Symbol" panose="05050102010706020507" pitchFamily="18" charset="2"/>
              </a:rPr>
              <a:t>Como ficaria a gramática abaixo sem recursividade à esquerda e fatorada ?</a:t>
            </a:r>
          </a:p>
          <a:p>
            <a:pPr marL="363538" indent="0" eaLnBrk="1" hangingPunct="1"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 ::= E + F | E – F | F</a:t>
            </a:r>
          </a:p>
          <a:p>
            <a:pPr marL="363538" indent="0" eaLnBrk="1" hangingPunct="1"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 ::=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indent="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pt-BR" altLang="pt-BR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pt-BR" dirty="0">
              <a:ea typeface="Malgun Gothic" panose="020B0503020000020004" pitchFamily="34" charset="-127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indent="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eaLnBrk="1" hangingPunct="1">
              <a:buClr>
                <a:srgbClr val="330066"/>
              </a:buClr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marL="0" indent="0" eaLnBrk="1" hangingPunct="1"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B41FBF0-FB6C-4B9E-A65C-8BF7D0F56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/>
              <a:t>Exercícios: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FCB0E31-DA22-4486-B97B-B610D70F52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marL="354013" indent="-354013" defTabSz="449263" eaLnBrk="1" hangingPunct="1">
              <a:spcBef>
                <a:spcPts val="650"/>
              </a:spcBef>
              <a:buClr>
                <a:srgbClr val="330066"/>
              </a:buClr>
              <a:buSzPct val="100000"/>
              <a:buFont typeface="Wingdings" panose="05000000000000000000" pitchFamily="2" charset="2"/>
              <a:buNone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  <a:defRPr/>
            </a:pPr>
            <a:r>
              <a:rPr lang="pt-BR" altLang="pt-BR" dirty="0"/>
              <a:t>3) Considere a gramática abaixo na notação BNF com símbolo inicial 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altLang="pt-BR" dirty="0"/>
              <a:t>:</a:t>
            </a:r>
          </a:p>
          <a:p>
            <a:pPr marL="363538" indent="0" defTabSz="449263" eaLnBrk="1" hangingPunct="1">
              <a:spcBef>
                <a:spcPts val="0"/>
              </a:spcBef>
              <a:buClr>
                <a:srgbClr val="330066"/>
              </a:buClr>
              <a:buSzPct val="100000"/>
              <a:buNone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  <a:defRPr/>
            </a:pP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A::= B * A|B</a:t>
            </a:r>
          </a:p>
          <a:p>
            <a:pPr marL="363538" indent="0" defTabSz="449263" eaLnBrk="1" hangingPunct="1">
              <a:spcBef>
                <a:spcPts val="0"/>
              </a:spcBef>
              <a:buClr>
                <a:srgbClr val="330066"/>
              </a:buClr>
              <a:buSzPct val="100000"/>
              <a:buNone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  <a:defRPr/>
            </a:pP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 ::= B&gt;C | C     </a:t>
            </a:r>
          </a:p>
          <a:p>
            <a:pPr marL="363538" indent="0" defTabSz="449263" eaLnBrk="1" hangingPunct="1">
              <a:spcBef>
                <a:spcPts val="0"/>
              </a:spcBef>
              <a:buClr>
                <a:srgbClr val="330066"/>
              </a:buClr>
              <a:buSzPct val="100000"/>
              <a:buNone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  <a:defRPr/>
            </a:pP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 ::= C &lt; D | D    </a:t>
            </a:r>
          </a:p>
          <a:p>
            <a:pPr marL="363538" indent="0" defTabSz="449263" eaLnBrk="1" hangingPunct="1">
              <a:spcBef>
                <a:spcPts val="0"/>
              </a:spcBef>
              <a:buClr>
                <a:srgbClr val="330066"/>
              </a:buClr>
              <a:buSzPct val="100000"/>
              <a:buNone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  <a:defRPr/>
            </a:pP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 ::= E | ~E         </a:t>
            </a:r>
          </a:p>
          <a:p>
            <a:pPr marL="363538" indent="0" defTabSz="449263" eaLnBrk="1" hangingPunct="1">
              <a:spcBef>
                <a:spcPts val="0"/>
              </a:spcBef>
              <a:buClr>
                <a:srgbClr val="330066"/>
              </a:buClr>
              <a:buSzPct val="100000"/>
              <a:buNone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  <a:defRPr/>
            </a:pP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 ::= a | ( A )</a:t>
            </a:r>
          </a:p>
          <a:p>
            <a:pPr marL="715963" indent="-352425" algn="l" defTabSz="449263" eaLnBrk="1" hangingPunct="1">
              <a:spcBef>
                <a:spcPts val="650"/>
              </a:spcBef>
              <a:buClr>
                <a:srgbClr val="330066"/>
              </a:buClr>
              <a:buSzPct val="100000"/>
              <a:buFont typeface="Wingdings" panose="05000000000000000000" pitchFamily="2" charset="2"/>
              <a:buNone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  <a:defRPr/>
            </a:pPr>
            <a:r>
              <a:rPr lang="pt-BR" altLang="pt-BR" dirty="0"/>
              <a:t>onde os não terminais da gramática são os símbolos {}</a:t>
            </a:r>
            <a:endParaRPr lang="pt-BR" alt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15963" indent="-352425" algn="l" defTabSz="449263" eaLnBrk="1" hangingPunct="1">
              <a:spcBef>
                <a:spcPts val="650"/>
              </a:spcBef>
              <a:buClr>
                <a:srgbClr val="330066"/>
              </a:buClr>
              <a:buSzPct val="100000"/>
              <a:buNone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  <a:defRPr/>
            </a:pPr>
            <a:r>
              <a:rPr lang="pt-BR" altLang="pt-BR" dirty="0"/>
              <a:t>a) </a:t>
            </a:r>
            <a:r>
              <a:rPr lang="pt-BR" dirty="0"/>
              <a:t>Rescreva as produções, em notação estendida conveniente (sem recursividade à esquerda e fatorada), </a:t>
            </a:r>
            <a:r>
              <a:rPr lang="pt-BR" altLang="pt-BR" dirty="0"/>
              <a:t>.</a:t>
            </a:r>
          </a:p>
          <a:p>
            <a:pPr marL="715963" indent="-352425" algn="l" defTabSz="449263" eaLnBrk="1" hangingPunct="1">
              <a:spcBef>
                <a:spcPts val="650"/>
              </a:spcBef>
              <a:buClr>
                <a:srgbClr val="330066"/>
              </a:buClr>
              <a:buSzPct val="100000"/>
              <a:buFont typeface="Wingdings" panose="05000000000000000000" pitchFamily="2" charset="2"/>
              <a:buNone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  <a:defRPr/>
            </a:pPr>
            <a:r>
              <a:rPr lang="pt-BR" altLang="pt-BR" dirty="0"/>
              <a:t>b) Apresente o um analisador sintático descendente recursivo preditivo para gramática na notação estendida.</a:t>
            </a:r>
          </a:p>
          <a:p>
            <a:pPr marL="363538" indent="0" defTabSz="449263" eaLnBrk="1" hangingPunct="1">
              <a:spcBef>
                <a:spcPts val="650"/>
              </a:spcBef>
              <a:buClr>
                <a:srgbClr val="330066"/>
              </a:buClr>
              <a:buSzPct val="100000"/>
              <a:buFont typeface="Wingdings" panose="05000000000000000000" pitchFamily="2" charset="2"/>
              <a:buNone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  <a:defRPr/>
            </a:pPr>
            <a:endParaRPr lang="pt-BR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3" indent="-354013" defTabSz="449263" eaLnBrk="1" hangingPunct="1">
              <a:spcBef>
                <a:spcPts val="650"/>
              </a:spcBef>
              <a:buClr>
                <a:srgbClr val="330066"/>
              </a:buClr>
              <a:buSzPct val="100000"/>
              <a:buFont typeface="Wingdings" panose="05000000000000000000" pitchFamily="2" charset="2"/>
              <a:buNone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  <a:defRPr/>
            </a:pPr>
            <a:endParaRPr lang="pt-BR" altLang="pt-BR" dirty="0"/>
          </a:p>
          <a:p>
            <a:pPr indent="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pt-BR" altLang="pt-BR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pt-BR" dirty="0">
              <a:ea typeface="Malgun Gothic" panose="020B0503020000020004" pitchFamily="34" charset="-127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indent="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eaLnBrk="1" hangingPunct="1">
              <a:buClr>
                <a:srgbClr val="330066"/>
              </a:buClr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marL="0" indent="0" eaLnBrk="1" hangingPunct="1"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EF6F360-0D20-4F18-BAA0-147E945DF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/>
              <a:t>Exercícios: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0E04774-586C-421C-8A77-B3D6C9A60C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marL="363538" indent="-363538" defTabSz="449263" eaLnBrk="1" hangingPunct="1">
              <a:spcBef>
                <a:spcPts val="650"/>
              </a:spcBef>
              <a:buClr>
                <a:srgbClr val="330066"/>
              </a:buClr>
              <a:buSzPct val="100000"/>
              <a:buFont typeface="Wingdings" panose="05000000000000000000" pitchFamily="2" charset="2"/>
              <a:buNone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  <a:defRPr/>
            </a:pPr>
            <a:r>
              <a:rPr lang="pt-BR" altLang="pt-BR" dirty="0"/>
              <a:t>4) Suponha que queremos decidir se uma dada sequência de parênteses e colchetes está bem formada. Por exemplo, as sentenças:</a:t>
            </a:r>
          </a:p>
          <a:p>
            <a:pPr marL="539750" indent="-169863" defTabSz="449263" eaLnBrk="1" hangingPunct="1">
              <a:spcBef>
                <a:spcPts val="650"/>
              </a:spcBef>
              <a:buClr>
                <a:srgbClr val="330066"/>
              </a:buClr>
              <a:buSzPct val="100000"/>
              <a:buFont typeface="Wingdings" panose="05000000000000000000" pitchFamily="2" charset="2"/>
              <a:buNone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  <a:defRPr/>
            </a:pPr>
            <a:r>
              <a:rPr lang="pt-BR" altLang="pt-BR" dirty="0">
                <a:latin typeface="Consolas" panose="020B06090202040302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(()[([])])</a:t>
            </a:r>
            <a:r>
              <a:rPr lang="pt-BR" altLang="pt-BR" dirty="0">
                <a:cs typeface="Courier New" panose="02070309020205020404" pitchFamily="49" charset="0"/>
              </a:rPr>
              <a:t> e </a:t>
            </a:r>
            <a:r>
              <a:rPr lang="pt-BR" altLang="pt-BR" dirty="0">
                <a:latin typeface="Consolas" panose="020B06090202040302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[()[()]()] </a:t>
            </a:r>
            <a:r>
              <a:rPr lang="pt-BR" altLang="pt-BR" dirty="0">
                <a:cs typeface="Courier New" panose="02070309020205020404" pitchFamily="49" charset="0"/>
              </a:rPr>
              <a:t>estão bem formada, enquanto</a:t>
            </a:r>
          </a:p>
          <a:p>
            <a:pPr marL="539750" indent="-169863" defTabSz="449263" eaLnBrk="1" hangingPunct="1">
              <a:spcBef>
                <a:spcPts val="650"/>
              </a:spcBef>
              <a:buClr>
                <a:srgbClr val="330066"/>
              </a:buClr>
              <a:buSzPct val="100000"/>
              <a:buFont typeface="Wingdings" panose="05000000000000000000" pitchFamily="2" charset="2"/>
              <a:buNone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  <a:defRPr/>
            </a:pPr>
            <a:r>
              <a:rPr lang="pt-BR" altLang="pt-BR" dirty="0">
                <a:latin typeface="Consolas" panose="020B06090202040302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([)] </a:t>
            </a:r>
            <a:r>
              <a:rPr lang="pt-BR" altLang="pt-BR" dirty="0">
                <a:cs typeface="Courier New" panose="02070309020205020404" pitchFamily="49" charset="0"/>
              </a:rPr>
              <a:t>e </a:t>
            </a:r>
            <a:r>
              <a:rPr lang="pt-BR" altLang="pt-BR" dirty="0">
                <a:latin typeface="Consolas" panose="020B06090202040302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((())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 </a:t>
            </a:r>
            <a:r>
              <a:rPr lang="pt-BR" altLang="pt-BR" dirty="0">
                <a:cs typeface="Courier New" panose="02070309020205020404" pitchFamily="49" charset="0"/>
              </a:rPr>
              <a:t>não estão bem formada</a:t>
            </a:r>
          </a:p>
          <a:p>
            <a:pPr marL="539750" indent="-169863" defTabSz="449263" eaLnBrk="1" hangingPunct="1">
              <a:spcBef>
                <a:spcPts val="650"/>
              </a:spcBef>
              <a:buClr>
                <a:srgbClr val="330066"/>
              </a:buClr>
              <a:buSzPct val="100000"/>
              <a:buFont typeface="Wingdings" panose="05000000000000000000" pitchFamily="2" charset="2"/>
              <a:buNone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  <a:defRPr/>
            </a:pPr>
            <a:endParaRPr lang="pt-BR" altLang="pt-BR" dirty="0">
              <a:cs typeface="Courier New" panose="02070309020205020404" pitchFamily="49" charset="0"/>
            </a:endParaRPr>
          </a:p>
          <a:p>
            <a:pPr marL="628650" indent="-265113" defTabSz="449263" eaLnBrk="1" hangingPunct="1">
              <a:spcBef>
                <a:spcPts val="650"/>
              </a:spcBef>
              <a:buClrTx/>
              <a:buSzPct val="100000"/>
              <a:buFont typeface="+mj-lt"/>
              <a:buAutoNum type="alphaLcParenR"/>
              <a:tabLst>
                <a:tab pos="898525" algn="l"/>
                <a:tab pos="1822450" algn="l"/>
                <a:tab pos="2687638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  <a:defRPr/>
            </a:pPr>
            <a:r>
              <a:rPr lang="pt-BR" altLang="pt-BR" dirty="0"/>
              <a:t>Descreva uma GLC para gerar as palavras dessa linguagem.</a:t>
            </a:r>
          </a:p>
          <a:p>
            <a:pPr marL="539750" indent="-169863" defTabSz="449263" eaLnBrk="1" hangingPunct="1">
              <a:spcBef>
                <a:spcPts val="650"/>
              </a:spcBef>
              <a:buClrTx/>
              <a:buSzPct val="100000"/>
              <a:buFont typeface="+mj-lt"/>
              <a:buAutoNum type="alphaLcParenR"/>
              <a:tabLst>
                <a:tab pos="898525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  <a:defRPr/>
            </a:pPr>
            <a:r>
              <a:rPr lang="pt-BR" altLang="pt-BR" dirty="0"/>
              <a:t>Implemente um ASDR para gramática.</a:t>
            </a:r>
            <a:endParaRPr lang="pt-BR" altLang="pt-BR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pt-BR" altLang="pt-BR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pt-BR" dirty="0">
              <a:ea typeface="Malgun Gothic" panose="020B0503020000020004" pitchFamily="34" charset="-127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indent="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eaLnBrk="1" hangingPunct="1">
              <a:buClr>
                <a:srgbClr val="330066"/>
              </a:buClr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marL="0" indent="0" eaLnBrk="1" hangingPunct="1"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027012A-5D44-4517-B33F-A930E71F0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/>
              <a:t>Análise Sintática Recursiva com Retrocesso (backtraking)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7AF265B-D802-4D82-A6EA-A39C0DC5E0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2600" dirty="0"/>
              <a:t>Considere a gramática: cadeia de entrada </a:t>
            </a:r>
            <a:r>
              <a:rPr lang="pt-BR" altLang="pt-BR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cad</a:t>
            </a:r>
            <a:r>
              <a:rPr lang="pt-BR" altLang="pt-BR" sz="2600" dirty="0">
                <a:latin typeface="Courier New" panose="02070309020205020404" pitchFamily="49" charset="0"/>
              </a:rPr>
              <a:t> </a:t>
            </a:r>
            <a:r>
              <a:rPr lang="pt-BR" altLang="pt-BR" sz="2600" dirty="0"/>
              <a:t>onde </a:t>
            </a:r>
            <a:r>
              <a:rPr lang="pt-BR" altLang="pt-BR" sz="26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</a:t>
            </a:r>
            <a:r>
              <a:rPr lang="pt-BR" altLang="pt-BR" sz="2600" dirty="0"/>
              <a:t> é a produção inicial da gramática </a:t>
            </a:r>
            <a:endParaRPr lang="pt-BR" altLang="pt-BR" sz="26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600" dirty="0">
                <a:latin typeface="Courier New" panose="02070309020205020404" pitchFamily="49" charset="0"/>
              </a:rPr>
              <a:t>	</a:t>
            </a:r>
            <a:r>
              <a:rPr lang="pt-BR" alt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S ::= c A d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4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 ::= </a:t>
            </a:r>
            <a:r>
              <a:rPr lang="pt-BR" altLang="pt-BR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ab</a:t>
            </a:r>
            <a:r>
              <a:rPr lang="pt-BR" altLang="pt-BR" sz="24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| a</a:t>
            </a:r>
          </a:p>
          <a:p>
            <a:pPr eaLnBrk="1" hangingPunct="1">
              <a:defRPr/>
            </a:pPr>
            <a:endParaRPr lang="pt-BR" altLang="pt-BR" dirty="0"/>
          </a:p>
          <a:p>
            <a:pPr algn="l" eaLnBrk="1" hangingPunct="1">
              <a:defRPr/>
            </a:pPr>
            <a:endParaRPr lang="pt-BR" altLang="pt-BR" dirty="0"/>
          </a:p>
          <a:p>
            <a:pPr>
              <a:defRPr/>
            </a:pPr>
            <a:endParaRPr lang="pt-B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  <p:graphicFrame>
        <p:nvGraphicFramePr>
          <p:cNvPr id="12292" name="Object 10">
            <a:extLst>
              <a:ext uri="{FF2B5EF4-FFF2-40B4-BE49-F238E27FC236}">
                <a16:creationId xmlns:a16="http://schemas.microsoft.com/office/drawing/2014/main" id="{937C2486-6090-4D1B-86BF-EE4D6A40D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141663"/>
          <a:ext cx="4518025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Visio" r:id="rId4" imgW="1402690" imgH="913790" progId="Visio.Drawing.11">
                  <p:embed/>
                </p:oleObj>
              </mc:Choice>
              <mc:Fallback>
                <p:oleObj name="Visio" r:id="rId4" imgW="1402690" imgH="91379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141663"/>
                        <a:ext cx="4518025" cy="29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29F7363-A4DB-49AC-8ABE-C449A0D097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eaLnBrk="1" hangingPunct="1"/>
            <a:endParaRPr lang="pt-BR" altLang="pt-BR"/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pt-BR" altLang="pt-BR" sz="600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pt-BR" altLang="pt-BR" sz="6000"/>
              <a:t>Fim</a:t>
            </a:r>
          </a:p>
          <a:p>
            <a:pPr eaLnBrk="1" hangingPunct="1"/>
            <a:endParaRPr lang="pt-PT" altLang="pt-BR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	</a:t>
            </a:r>
            <a:endParaRPr lang="pt-PT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C83C5-1E7E-4A3F-8C1B-A04CE9FD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B01A0F-DE5F-4B33-961D-305F6D4AE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7791B6-A2CC-4650-971D-A976BB1C8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48" y="1652339"/>
            <a:ext cx="5934903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1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7651F4D-F8F4-4C39-97B7-8FDE74EBC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/>
              <a:t>Análise Sintática Descendente Recursiva - ASDR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715695F-9295-440B-AA0F-F7B23041F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dirty="0"/>
              <a:t>Os Analisadores Sintáticos Descendentes Recursivos Preditivos (</a:t>
            </a:r>
            <a:r>
              <a:rPr lang="pt-BR" altLang="pt-BR" b="1" dirty="0"/>
              <a:t>ASDR</a:t>
            </a:r>
            <a:r>
              <a:rPr lang="pt-BR" altLang="pt-BR" dirty="0"/>
              <a:t>) exigem as seguintes restrições para a gramática.</a:t>
            </a:r>
          </a:p>
          <a:p>
            <a:pPr marL="839788" lvl="1" indent="-495300" eaLnBrk="1" hangingPunct="1">
              <a:buFont typeface="Wingdings" panose="05000000000000000000" pitchFamily="2" charset="2"/>
              <a:buNone/>
              <a:defRPr/>
            </a:pPr>
            <a:endParaRPr lang="pt-BR" altLang="pt-BR" dirty="0"/>
          </a:p>
          <a:p>
            <a:pPr marL="638175" lvl="2" indent="-342900" eaLnBrk="1" hangingPunct="1">
              <a:buClr>
                <a:schemeClr val="tx2"/>
              </a:buClr>
              <a:defRPr/>
            </a:pPr>
            <a:r>
              <a:rPr lang="pt-BR" altLang="pt-BR" sz="2400" dirty="0">
                <a:ea typeface="+mn-ea"/>
                <a:cs typeface="+mn-cs"/>
              </a:rPr>
              <a:t>Não ocorra dúvida na escolha de qual produção será aplicada.</a:t>
            </a:r>
          </a:p>
          <a:p>
            <a:pPr marL="638175" lvl="2" indent="-342900" eaLnBrk="1" hangingPunct="1">
              <a:buClr>
                <a:schemeClr val="tx2"/>
              </a:buClr>
              <a:defRPr/>
            </a:pPr>
            <a:r>
              <a:rPr lang="pt-BR" altLang="pt-BR" sz="2400" dirty="0">
                <a:ea typeface="+mn-ea"/>
                <a:cs typeface="+mn-cs"/>
              </a:rPr>
              <a:t>Que a gramática não contenha recursividade à esquerda.</a:t>
            </a:r>
          </a:p>
          <a:p>
            <a:pPr marL="638175" lvl="2" indent="-342900" eaLnBrk="1" hangingPunct="1">
              <a:buClr>
                <a:schemeClr val="tx2"/>
              </a:buClr>
              <a:defRPr/>
            </a:pPr>
            <a:r>
              <a:rPr lang="pt-BR" altLang="pt-BR" sz="2400" dirty="0">
                <a:ea typeface="+mn-ea"/>
                <a:cs typeface="+mn-cs"/>
              </a:rPr>
              <a:t>Que a gramática esteja fatorada à esquerda.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5156537-B1D9-4D30-8285-76D372BD1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/>
              <a:t>ASDR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C969A7A-21E1-4866-A61E-8F2D41A70B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eaLnBrk="1" hangingPunct="1"/>
            <a:r>
              <a:rPr lang="pt-BR" altLang="pt-BR"/>
              <a:t>Para que o ASDR preditivo tome a decisão correta quanto a produção a ser aplicada, algumas limitações para a gramática devem ser impostas:</a:t>
            </a:r>
          </a:p>
          <a:p>
            <a:pPr eaLnBrk="1" hangingPunct="1"/>
            <a:endParaRPr lang="pt-BR" altLang="pt-BR"/>
          </a:p>
          <a:p>
            <a:pPr marL="714375" lvl="1" indent="-350838" algn="l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BR" altLang="pt-BR" sz="2400"/>
              <a:t>Toda produção é da forma 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A::= y</a:t>
            </a:r>
            <a:r>
              <a:rPr lang="el-G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 sz="2400">
                <a:cs typeface="Arial" panose="020B0604020202020204" pitchFamily="34" charset="0"/>
              </a:rPr>
              <a:t>, onde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pt-BR" altLang="pt-BR" sz="2400">
                <a:cs typeface="Arial" panose="020B0604020202020204" pitchFamily="34" charset="0"/>
              </a:rPr>
              <a:t> é um terminal.</a:t>
            </a:r>
          </a:p>
          <a:p>
            <a:pPr marL="714375" lvl="1" indent="-350838" algn="l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BR" altLang="pt-BR" sz="2400">
                <a:cs typeface="Arial" panose="020B0604020202020204" pitchFamily="34" charset="0"/>
              </a:rPr>
              <a:t>Se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A::= 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l-GR" altLang="pt-BR" sz="240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α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| 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l-G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|....| 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el-G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α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pt-BR" altLang="pt-BR" sz="2400" baseline="-25000">
                <a:latin typeface="Courier New" panose="02070309020205020404" pitchFamily="49" charset="0"/>
              </a:rPr>
              <a:t> </a:t>
            </a:r>
            <a:r>
              <a:rPr lang="pt-BR" altLang="pt-BR" sz="2400">
                <a:cs typeface="Arial" panose="020B0604020202020204" pitchFamily="34" charset="0"/>
              </a:rPr>
              <a:t>são todas as alternativas para o não-terminal</a:t>
            </a:r>
            <a:r>
              <a:rPr lang="pt-BR" altLang="pt-BR" sz="24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pt-BR" altLang="pt-BR" sz="2400">
                <a:latin typeface="Courier New" panose="02070309020205020404" pitchFamily="49" charset="0"/>
                <a:cs typeface="Arial" panose="020B0604020202020204" pitchFamily="34" charset="0"/>
              </a:rPr>
              <a:t>, </a:t>
            </a:r>
            <a:r>
              <a:rPr lang="pt-BR" altLang="pt-BR" sz="2400">
                <a:cs typeface="Arial" panose="020B0604020202020204" pitchFamily="34" charset="0"/>
              </a:rPr>
              <a:t>então os terminais</a:t>
            </a:r>
            <a:r>
              <a:rPr lang="pt-BR" altLang="pt-BR" sz="24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pt-BR" altLang="pt-BR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pt-BR" altLang="pt-BR" sz="24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pt-BR" altLang="pt-BR" sz="24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pt-BR" altLang="pt-BR" sz="2400">
                <a:cs typeface="Arial" panose="020B0604020202020204" pitchFamily="34" charset="0"/>
              </a:rPr>
              <a:t>são todos diferentes entre si.</a:t>
            </a:r>
            <a:endParaRPr lang="el-GR" altLang="pt-BR" sz="24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8EFABAF-8903-44CA-930B-8FFE911C3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/>
              <a:t>ASDR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CB8A006-6E2F-43C2-8E06-7A2C355800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 eaLnBrk="1" hangingPunct="1"/>
            <a:r>
              <a:rPr lang="pt-BR" altLang="pt-BR"/>
              <a:t>Considere a gramática: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>
                <a:latin typeface="Courier New" panose="02070309020205020404" pitchFamily="49" charset="0"/>
              </a:rPr>
              <a:t>	</a:t>
            </a:r>
            <a:r>
              <a:rPr lang="pt-BR" altLang="pt-BR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E ::= a | b | +EE | *EE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>
              <a:latin typeface="Courier New" panose="02070309020205020404" pitchFamily="49" charset="0"/>
            </a:endParaRPr>
          </a:p>
          <a:p>
            <a:pPr algn="l" eaLnBrk="1" hangingPunct="1"/>
            <a:r>
              <a:rPr lang="pt-BR" altLang="pt-BR"/>
              <a:t>Uma maneira simples e comumente utilizada para implementar o ASDR preditivo é usar um conjunto de </a:t>
            </a:r>
            <a:r>
              <a:rPr lang="pt-BR" altLang="pt-BR" b="1"/>
              <a:t>funções mutuamente recursivas</a:t>
            </a:r>
            <a:r>
              <a:rPr lang="pt-BR" altLang="pt-BR"/>
              <a:t>, cada função corresponde a um não-terminal da gramática, e dentro da função é analisada a parte inicial da cadeia (</a:t>
            </a:r>
            <a:r>
              <a:rPr lang="pt-BR" altLang="pt-BR">
                <a:latin typeface="Consolas" panose="020B0609020204030204" pitchFamily="49" charset="0"/>
              </a:rPr>
              <a:t>*buffer</a:t>
            </a:r>
            <a:r>
              <a:rPr lang="pt-BR" altLang="pt-BR"/>
              <a:t>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C424AF67-05D0-462A-B147-16BC5A46E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r>
              <a:rPr lang="pt-BR" altLang="pt-BR"/>
              <a:t>ASDR</a:t>
            </a:r>
          </a:p>
        </p:txBody>
      </p:sp>
      <p:pic>
        <p:nvPicPr>
          <p:cNvPr id="20483" name="Espaço Reservado para Conteúdo 4">
            <a:extLst>
              <a:ext uri="{FF2B5EF4-FFF2-40B4-BE49-F238E27FC236}">
                <a16:creationId xmlns:a16="http://schemas.microsoft.com/office/drawing/2014/main" id="{ADF8BF94-BCC2-4836-A387-0FAD86032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071563"/>
            <a:ext cx="4572000" cy="5045075"/>
          </a:xfrm>
        </p:spPr>
      </p:pic>
      <p:sp>
        <p:nvSpPr>
          <p:cNvPr id="20484" name="Retângulo 5">
            <a:extLst>
              <a:ext uri="{FF2B5EF4-FFF2-40B4-BE49-F238E27FC236}">
                <a16:creationId xmlns:a16="http://schemas.microsoft.com/office/drawing/2014/main" id="{ED3F810D-6AE0-474C-9CDB-0296BA4F4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5786438"/>
            <a:ext cx="127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dirty="0">
                <a:solidFill>
                  <a:srgbClr val="FF0000"/>
                </a:solidFill>
              </a:rPr>
              <a:t>ASDR1.c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B9367CED-AD18-4F75-BD47-27FA6E403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15375" cy="1071563"/>
          </a:xfrm>
        </p:spPr>
        <p:txBody>
          <a:bodyPr/>
          <a:lstStyle/>
          <a:p>
            <a:r>
              <a:rPr lang="pt-BR" altLang="pt-BR"/>
              <a:t>ASDR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C7C82-BB8B-484A-8B06-FC5F853B0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071563"/>
            <a:ext cx="8715375" cy="5429250"/>
          </a:xfrm>
        </p:spPr>
        <p:txBody>
          <a:bodyPr/>
          <a:lstStyle/>
          <a:p>
            <a:pPr>
              <a:defRPr/>
            </a:pPr>
            <a:r>
              <a:rPr lang="pt-BR" dirty="0"/>
              <a:t>Para facilitar a integração entre o analisador léxico e a analisador sintático teremos uma </a:t>
            </a:r>
            <a:r>
              <a:rPr lang="pt-BR" b="1" dirty="0"/>
              <a:t>única função </a:t>
            </a:r>
            <a:r>
              <a:rPr lang="pt-BR" dirty="0"/>
              <a:t>que fará a solicitação de átomos ao analisador léxico (</a:t>
            </a:r>
            <a:r>
              <a:rPr lang="pt-BR" b="1" dirty="0" err="1">
                <a:latin typeface="Consolas" panose="020B0609020204030204" pitchFamily="49" charset="0"/>
              </a:rPr>
              <a:t>obter_átomo</a:t>
            </a:r>
            <a:r>
              <a:rPr lang="pt-BR" b="1" dirty="0">
                <a:latin typeface="Consolas" panose="020B0609020204030204" pitchFamily="49" charset="0"/>
              </a:rPr>
              <a:t>()</a:t>
            </a:r>
            <a:r>
              <a:rPr lang="pt-BR" dirty="0"/>
              <a:t>), no exemplo os átomos são caracteres armazenados no ponteiro </a:t>
            </a:r>
            <a:r>
              <a:rPr lang="pt-BR" dirty="0">
                <a:latin typeface="Consolas" panose="020B0609020204030204" pitchFamily="49" charset="0"/>
              </a:rPr>
              <a:t>*buffer</a:t>
            </a:r>
            <a:r>
              <a:rPr lang="pt-BR" dirty="0"/>
              <a:t>. </a:t>
            </a:r>
          </a:p>
          <a:p>
            <a:pPr>
              <a:defRPr/>
            </a:pPr>
            <a:r>
              <a:rPr lang="pt-BR" dirty="0"/>
              <a:t>Além disso o símbolo inicial para ser avaliado pelo analisador sintático estará armazenado em variável denominada </a:t>
            </a:r>
            <a:r>
              <a:rPr lang="pt-BR" dirty="0" err="1">
                <a:latin typeface="Consolas" panose="020B0609020204030204" pitchFamily="49" charset="0"/>
              </a:rPr>
              <a:t>lookahead</a:t>
            </a:r>
            <a:r>
              <a:rPr lang="pt-BR" dirty="0"/>
              <a:t>.</a:t>
            </a:r>
          </a:p>
          <a:p>
            <a:pPr marL="354013" indent="0"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nsolas" panose="020B0609020204030204" pitchFamily="49" charset="0"/>
              </a:rPr>
              <a:t>char *buffer; // manipulado pelo analisador léxico</a:t>
            </a:r>
          </a:p>
          <a:p>
            <a:pPr marL="354013" indent="0"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nsolas" panose="020B0609020204030204" pitchFamily="49" charset="0"/>
              </a:rPr>
              <a:t>char </a:t>
            </a:r>
            <a:r>
              <a:rPr lang="pt-BR" sz="2000" dirty="0" err="1">
                <a:latin typeface="Consolas" panose="020B0609020204030204" pitchFamily="49" charset="0"/>
              </a:rPr>
              <a:t>lookahead</a:t>
            </a:r>
            <a:r>
              <a:rPr lang="pt-BR" sz="2000" dirty="0">
                <a:latin typeface="Consolas" panose="020B0609020204030204" pitchFamily="49" charset="0"/>
              </a:rPr>
              <a:t>; // posteriormente será do tipo </a:t>
            </a:r>
            <a:r>
              <a:rPr lang="pt-BR" sz="2000" dirty="0" err="1">
                <a:latin typeface="Consolas" panose="020B0609020204030204" pitchFamily="49" charset="0"/>
              </a:rPr>
              <a:t>TAtomo</a:t>
            </a:r>
            <a:r>
              <a:rPr lang="pt-BR" sz="2000" dirty="0">
                <a:latin typeface="Consolas" panose="020B0609020204030204" pitchFamily="49" charset="0"/>
              </a:rPr>
              <a:t>;</a:t>
            </a:r>
          </a:p>
          <a:p>
            <a:pPr>
              <a:buClr>
                <a:srgbClr val="330066"/>
              </a:buClr>
              <a:defRPr/>
            </a:pPr>
            <a:r>
              <a:rPr lang="pt-BR" dirty="0">
                <a:solidFill>
                  <a:srgbClr val="000000"/>
                </a:solidFill>
              </a:rPr>
              <a:t>Antes de começar a análise sintática, temos que inicializar a variável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lookahead</a:t>
            </a:r>
            <a:r>
              <a:rPr lang="pt-BR" dirty="0">
                <a:solidFill>
                  <a:srgbClr val="000000"/>
                </a:solidFill>
              </a:rPr>
              <a:t>.</a:t>
            </a:r>
          </a:p>
          <a:p>
            <a:pPr marL="354013" indent="0">
              <a:buFont typeface="Wingdings" panose="05000000000000000000" pitchFamily="2" charset="2"/>
              <a:buNone/>
              <a:defRPr/>
            </a:pPr>
            <a:r>
              <a:rPr lang="pt-BR" sz="2000" dirty="0" err="1">
                <a:latin typeface="Consolas" panose="020B0609020204030204" pitchFamily="49" charset="0"/>
              </a:rPr>
              <a:t>lookahead</a:t>
            </a:r>
            <a:r>
              <a:rPr lang="pt-BR" sz="2000" dirty="0">
                <a:latin typeface="Consolas" panose="020B0609020204030204" pitchFamily="49" charset="0"/>
              </a:rPr>
              <a:t> = *buffer++;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Fabio">
  <a:themeElements>
    <a:clrScheme name="Personalizada 5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FF0000"/>
      </a:hlink>
      <a:folHlink>
        <a:srgbClr val="FF0000"/>
      </a:folHlink>
    </a:clrScheme>
    <a:fontScheme name="Re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d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modeloFabio</Template>
  <TotalTime>9583</TotalTime>
  <Words>1992</Words>
  <Application>Microsoft Office PowerPoint</Application>
  <PresentationFormat>Apresentação na tela (4:3)</PresentationFormat>
  <Paragraphs>299</Paragraphs>
  <Slides>30</Slides>
  <Notes>22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Arial</vt:lpstr>
      <vt:lpstr>Cambria Math</vt:lpstr>
      <vt:lpstr>Consolas</vt:lpstr>
      <vt:lpstr>Courier New</vt:lpstr>
      <vt:lpstr>Times New Roman</vt:lpstr>
      <vt:lpstr>Wingdings</vt:lpstr>
      <vt:lpstr>ModeloFabio</vt:lpstr>
      <vt:lpstr>Visio</vt:lpstr>
      <vt:lpstr>Analisador Sintático</vt:lpstr>
      <vt:lpstr>Implementação análise sintática top-down</vt:lpstr>
      <vt:lpstr>Análise Sintática Recursiva com Retrocesso (backtraking)</vt:lpstr>
      <vt:lpstr>Apresentação do PowerPoint</vt:lpstr>
      <vt:lpstr>Análise Sintática Descendente Recursiva - ASDR</vt:lpstr>
      <vt:lpstr>ASDR</vt:lpstr>
      <vt:lpstr>ASDR</vt:lpstr>
      <vt:lpstr>ASDR</vt:lpstr>
      <vt:lpstr>ASDR</vt:lpstr>
      <vt:lpstr>ASDR</vt:lpstr>
      <vt:lpstr>FIRST</vt:lpstr>
      <vt:lpstr>ASDR</vt:lpstr>
      <vt:lpstr>FIRST</vt:lpstr>
      <vt:lpstr>Exercício 1</vt:lpstr>
      <vt:lpstr>Exercício 2</vt:lpstr>
      <vt:lpstr>ASDR – eliminação de recursividade à esquerda</vt:lpstr>
      <vt:lpstr>BNF notação estendida</vt:lpstr>
      <vt:lpstr>ASDR – eliminação de recursividade à esquerda</vt:lpstr>
      <vt:lpstr>ASDR – eliminação de recursividade à esquerda</vt:lpstr>
      <vt:lpstr>ASDR – eliminação de recursividade à esquerda</vt:lpstr>
      <vt:lpstr>ASDR – eliminação de recursividade à esquerda</vt:lpstr>
      <vt:lpstr>ASDR – eliminação de recursividade à esquerda</vt:lpstr>
      <vt:lpstr>ASDR – eliminação de recursividade à esquerda</vt:lpstr>
      <vt:lpstr>ASDR – eliminação de recursividade à esquerda</vt:lpstr>
      <vt:lpstr>ASDR – eliminação de recursividade à esquerda</vt:lpstr>
      <vt:lpstr>ASDR – Fatoração</vt:lpstr>
      <vt:lpstr>ASDR – Fatoração à esquerda</vt:lpstr>
      <vt:lpstr>Exercícios:</vt:lpstr>
      <vt:lpstr>Exercícios: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Analisador Sintático</dc:title>
  <dc:creator>Emanuela Gadelha</dc:creator>
  <cp:lastModifiedBy>fabio</cp:lastModifiedBy>
  <cp:revision>719</cp:revision>
  <cp:lastPrinted>2006-08-15T22:34:37Z</cp:lastPrinted>
  <dcterms:created xsi:type="dcterms:W3CDTF">2005-05-22T14:30:38Z</dcterms:created>
  <dcterms:modified xsi:type="dcterms:W3CDTF">2020-11-28T00:26:39Z</dcterms:modified>
</cp:coreProperties>
</file>