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2"/>
  </p:notesMasterIdLst>
  <p:sldIdLst>
    <p:sldId id="319" r:id="rId2"/>
    <p:sldId id="307" r:id="rId3"/>
    <p:sldId id="309" r:id="rId4"/>
    <p:sldId id="310" r:id="rId5"/>
    <p:sldId id="316" r:id="rId6"/>
    <p:sldId id="320" r:id="rId7"/>
    <p:sldId id="258" r:id="rId8"/>
    <p:sldId id="313" r:id="rId9"/>
    <p:sldId id="318" r:id="rId10"/>
    <p:sldId id="314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BF7"/>
    <a:srgbClr val="3399FF"/>
    <a:srgbClr val="D21D01"/>
    <a:srgbClr val="FE3716"/>
    <a:srgbClr val="FE6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220" autoAdjust="0"/>
  </p:normalViewPr>
  <p:slideViewPr>
    <p:cSldViewPr>
      <p:cViewPr varScale="1">
        <p:scale>
          <a:sx n="95" d="100"/>
          <a:sy n="95" d="100"/>
        </p:scale>
        <p:origin x="60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33A74-D9E2-4590-8781-10072D1F2363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F14AC-331E-44F2-9343-4409DDA377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14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6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7324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7324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9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11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7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1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1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56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6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9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3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24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http://universus/Citrix/AccessPlatform/media/logo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4617" y="5002218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71965" y="5784850"/>
            <a:ext cx="5069417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3"/>
            <a:ext cx="255905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fld id="{EA8EAD63-6E15-4C4C-9173-872DB3E33546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43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endParaRPr lang="pt-B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3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5162FEB-AF04-4896-A34B-88CB90FE974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Picture 14" descr="Logo">
            <a:extLst>
              <a:ext uri="{FF2B5EF4-FFF2-40B4-BE49-F238E27FC236}">
                <a16:creationId xmlns:a16="http://schemas.microsoft.com/office/drawing/2014/main" id="{26212C41-C0F2-4637-9702-E3D0D7CE7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9085"/>
            <a:ext cx="13589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2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>
          <a:solidFill>
            <a:schemeClr val="tx1"/>
          </a:solidFill>
          <a:latin typeface="+mn-lt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>
          <a:solidFill>
            <a:schemeClr val="tx1"/>
          </a:solidFill>
          <a:latin typeface="+mn-lt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>
          <a:solidFill>
            <a:schemeClr val="tx1"/>
          </a:solidFill>
          <a:latin typeface="+mn-lt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</a:defRPr>
      </a:lvl5pPr>
      <a:lvl6pPr marL="18288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</a:defRPr>
      </a:lvl6pPr>
      <a:lvl7pPr marL="2286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</a:defRPr>
      </a:lvl7pPr>
      <a:lvl8pPr marL="27432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</a:defRPr>
      </a:lvl8pPr>
      <a:lvl9pPr marL="32004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bio.aglubacheski@sp.senac.br" TargetMode="External"/><Relationship Id="rId2" Type="http://schemas.openxmlformats.org/officeDocument/2006/relationships/hyperlink" Target="http://maratona.ime.usp.b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maratona.ime.usp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atona.sbc.org.br/participacao2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ionlinejudge.com.b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.spoj.com/" TargetMode="External"/><Relationship Id="rId2" Type="http://schemas.openxmlformats.org/officeDocument/2006/relationships/hyperlink" Target="http://wiki.maratona.dcc.ufmg.br/index.php/Categoria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limpiada.ic.unicamp.br/pratique/iniciacao" TargetMode="External"/><Relationship Id="rId4" Type="http://schemas.openxmlformats.org/officeDocument/2006/relationships/hyperlink" Target="http://marathoncode.blogspot.com.b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onlinejudge.com.br/judge/pt/faqs/about/examples" TargetMode="External"/><Relationship Id="rId2" Type="http://schemas.openxmlformats.org/officeDocument/2006/relationships/hyperlink" Target="https://www.urionlinejudge.com.br/judge/pt/problems/view/14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464852-B870-43C4-9F8D-CE045EBC7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XXV</a:t>
            </a:r>
            <a:br>
              <a:rPr lang="pt-BR" dirty="0"/>
            </a:br>
            <a:r>
              <a:rPr lang="pt-BR" dirty="0"/>
              <a:t>Maratona de Programação</a:t>
            </a:r>
            <a:br>
              <a:rPr lang="pt-BR" dirty="0"/>
            </a:br>
            <a:r>
              <a:rPr lang="pt-BR" sz="2800" dirty="0">
                <a:hlinkClick r:id="rId2"/>
              </a:rPr>
              <a:t>http://maratona.ime.usp.br/</a:t>
            </a:r>
            <a:r>
              <a:rPr lang="pt-BR" sz="2800" dirty="0"/>
              <a:t> </a:t>
            </a:r>
            <a:br>
              <a:rPr lang="pt-BR" sz="2800" dirty="0"/>
            </a:b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CFFF228-43E8-453E-B152-47118E0DB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 Fabio Lubacheski</a:t>
            </a:r>
          </a:p>
          <a:p>
            <a:r>
              <a:rPr lang="pt-BR" sz="2000" dirty="0">
                <a:hlinkClick r:id="rId3"/>
              </a:rPr>
              <a:t>fabio.aglubacheski@sp.senac.br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90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Prof. Fabio </a:t>
            </a:r>
            <a:r>
              <a:rPr lang="pt-BR" dirty="0" err="1"/>
              <a:t>Lubacheski</a:t>
            </a:r>
            <a:endParaRPr lang="pt-B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Prof. Thiago Claro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Prof. Cristiane </a:t>
            </a:r>
            <a:r>
              <a:rPr lang="nn-NO" dirty="0"/>
              <a:t>Ikenaga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n-NO" dirty="0"/>
              <a:t>Prof. Leonardo Takuno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n-NO" dirty="0"/>
              <a:t>Prof. Rodrigo Assirati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e vocês !!!</a:t>
            </a:r>
          </a:p>
        </p:txBody>
      </p:sp>
    </p:spTree>
    <p:extLst>
      <p:ext uri="{BB962C8B-B14F-4D97-AF65-F5344CB8AC3E}">
        <p14:creationId xmlns:p14="http://schemas.microsoft.com/office/powerpoint/2010/main" val="95852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Maratona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1800" dirty="0"/>
              <a:t>A Maratona de Programação é um evento da Sociedade Brasileira de Computação que existe desde o ano de 1996.</a:t>
            </a:r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dirty="0"/>
              <a:t>A Maratona nasceu das competições regionais classificatórias para as finais mundiais do concurso de programação da ACM, o ACM </a:t>
            </a:r>
            <a:r>
              <a:rPr lang="pt-BR" sz="1800" dirty="0" err="1"/>
              <a:t>International</a:t>
            </a:r>
            <a:r>
              <a:rPr lang="pt-BR" sz="1800" dirty="0"/>
              <a:t> </a:t>
            </a:r>
            <a:r>
              <a:rPr lang="pt-BR" sz="1800" dirty="0" err="1"/>
              <a:t>Collegiate</a:t>
            </a:r>
            <a:r>
              <a:rPr lang="pt-BR" sz="1800" dirty="0"/>
              <a:t> </a:t>
            </a:r>
            <a:r>
              <a:rPr lang="pt-BR" sz="1800" dirty="0" err="1"/>
              <a:t>Programming</a:t>
            </a:r>
            <a:r>
              <a:rPr lang="pt-BR" sz="1800" dirty="0"/>
              <a:t> </a:t>
            </a:r>
            <a:r>
              <a:rPr lang="pt-BR" sz="1800" dirty="0" err="1"/>
              <a:t>Contest</a:t>
            </a:r>
            <a:r>
              <a:rPr lang="pt-BR" sz="1800" dirty="0"/>
              <a:t>, e é parte da regional </a:t>
            </a:r>
            <a:r>
              <a:rPr lang="pt-BR" sz="1800" dirty="0" err="1"/>
              <a:t>sulamericana</a:t>
            </a:r>
            <a:r>
              <a:rPr lang="pt-BR" sz="1800" dirty="0"/>
              <a:t> do concurso.</a:t>
            </a:r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dirty="0"/>
              <a:t>Site da maratona de programação</a:t>
            </a:r>
          </a:p>
          <a:p>
            <a:pPr marL="354013" indent="0">
              <a:spcBef>
                <a:spcPts val="0"/>
              </a:spcBef>
              <a:buNone/>
            </a:pPr>
            <a:r>
              <a:rPr lang="pt-BR" sz="1800" dirty="0">
                <a:hlinkClick r:id="rId2"/>
              </a:rPr>
              <a:t>http://maratona.ime.usp.br/</a:t>
            </a:r>
            <a:r>
              <a:rPr lang="pt-BR" sz="1800" dirty="0"/>
              <a:t> </a:t>
            </a:r>
          </a:p>
        </p:txBody>
      </p:sp>
      <p:pic>
        <p:nvPicPr>
          <p:cNvPr id="9" name="Picture 8" descr="Y:\local\universidade\maratona\logomd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5" y="3381152"/>
            <a:ext cx="275889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pt-BR" b="1" dirty="0"/>
              <a:t>Inscrição dos times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pt-BR" b="1" dirty="0">
                <a:solidFill>
                  <a:srgbClr val="FF0000"/>
                </a:solidFill>
              </a:rPr>
              <a:t>31 de outubro de 2020 </a:t>
            </a:r>
            <a:r>
              <a:rPr lang="pt-BR" b="1" dirty="0"/>
              <a:t>(coach)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endParaRPr lang="pt-BR" sz="1000" b="1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pt-BR" b="1" dirty="0"/>
              <a:t>Aquecimento da 1ª Fase (online)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pt-BR" dirty="0"/>
              <a:t>7 de novembro de 2020 (sábado)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pt-BR" b="1" dirty="0"/>
              <a:t>Primeira Fase (online)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pt-BR" dirty="0"/>
              <a:t>14 de novembro de 2020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pt-BR" b="1" dirty="0"/>
              <a:t>Final Brasileira: Gramado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pt-BR" dirty="0"/>
              <a:t>11 a 13 de março de 2021</a:t>
            </a:r>
          </a:p>
          <a:p>
            <a:pPr lvl="1">
              <a:lnSpc>
                <a:spcPts val="3000"/>
              </a:lnSpc>
            </a:pPr>
            <a:endParaRPr lang="pt-B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B7E6149-42A9-41D5-A2A6-766DAEA19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51D45E-A693-4965-8727-AFB33DD9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3658975"/>
            <a:ext cx="2232248" cy="24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times são compostos por três estudantes</a:t>
            </a:r>
          </a:p>
          <a:p>
            <a:endParaRPr lang="pt-BR" dirty="0"/>
          </a:p>
          <a:p>
            <a:r>
              <a:rPr lang="pt-BR" dirty="0"/>
              <a:t>resolução do maior número possível dos 10 ou mais problemas que são entregues no início da competição no máximo em 5 horas.</a:t>
            </a:r>
          </a:p>
          <a:p>
            <a:endParaRPr lang="pt-BR" dirty="0"/>
          </a:p>
          <a:p>
            <a:r>
              <a:rPr lang="pt-BR" dirty="0"/>
              <a:t>os estudantes têm à sua disposição apenas um computador e material impresso (livros, listagens, manuais) para vencer a batalha contra o relógio e os problemas propostos.</a:t>
            </a:r>
          </a:p>
          <a:p>
            <a:endParaRPr lang="pt-BR" dirty="0"/>
          </a:p>
          <a:p>
            <a:r>
              <a:rPr lang="pt-BR" dirty="0"/>
              <a:t>Como participar ?</a:t>
            </a:r>
          </a:p>
          <a:p>
            <a:pPr marL="354013" indent="0">
              <a:buNone/>
            </a:pPr>
            <a:r>
              <a:rPr lang="pt-BR" dirty="0">
                <a:hlinkClick r:id="rId2"/>
              </a:rPr>
              <a:t>http://maratona.sbc.org.br/participacao20.html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11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Julgamento da Competição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início da competição os competidores recebem os problemas que devem ser resolvidos.</a:t>
            </a:r>
          </a:p>
          <a:p>
            <a:endParaRPr lang="pt-BR" dirty="0"/>
          </a:p>
          <a:p>
            <a:r>
              <a:rPr lang="pt-BR" dirty="0"/>
              <a:t>Nos enunciados dos problemas constam exemplos dos dados dos problemas, mas eles não têm acesso às instâncias testadas pelos juízes.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6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Julgamento da Competição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cada submissão incorreta de um problema (ou seja, que deu resposta incorreta a uma das instâncias dos juízes) é atribuída uma penalidade de tempo.</a:t>
            </a:r>
          </a:p>
          <a:p>
            <a:endParaRPr lang="pt-BR" dirty="0"/>
          </a:p>
          <a:p>
            <a:r>
              <a:rPr lang="pt-BR" dirty="0"/>
              <a:t>O time que conseguir resolver o maior número de problemas (no menor tempo acumulado com as penalidades, caso haja empate) é declarado o vencedor.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URI Online Judge é uma plataforma online.</a:t>
            </a:r>
          </a:p>
          <a:p>
            <a:pPr marL="265113" indent="0">
              <a:buNone/>
            </a:pPr>
            <a:r>
              <a:rPr lang="pt-BR" dirty="0">
                <a:hlinkClick r:id="rId2"/>
              </a:rPr>
              <a:t>www.urionlinejudge.com.br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O principal objetivo é promover a prática de programação e o compartilhamento de conhecimento.</a:t>
            </a:r>
          </a:p>
          <a:p>
            <a:endParaRPr lang="pt-BR" dirty="0"/>
          </a:p>
          <a:p>
            <a:r>
              <a:rPr lang="pt-BR" dirty="0"/>
              <a:t>Resolva os problemas disponíveis utilizando C, C++, Java ou Python, competindo com os outros usuários. Como desafio, melhore seu ranking, resolvendo o máximo de problemas e aperfeiçoando seu código fonte.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Outros sites para treinar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Site com dicas para resolução de problemas da Maratona da UFMG</a:t>
            </a:r>
          </a:p>
          <a:p>
            <a:pPr marL="354013" indent="0">
              <a:buNone/>
            </a:pPr>
            <a:r>
              <a:rPr lang="pt-BR" sz="2600" dirty="0">
                <a:hlinkClick r:id="rId2"/>
              </a:rPr>
              <a:t>http://wiki.maratona.dcc.ufmg.br/index.php/Categorias</a:t>
            </a:r>
            <a:r>
              <a:rPr lang="pt-BR" sz="2600" dirty="0"/>
              <a:t> </a:t>
            </a:r>
          </a:p>
          <a:p>
            <a:endParaRPr lang="pt-BR" dirty="0"/>
          </a:p>
          <a:p>
            <a:r>
              <a:rPr lang="pt-BR" dirty="0"/>
              <a:t>Treinamento da Maratona – </a:t>
            </a:r>
            <a:r>
              <a:rPr lang="pt-BR" dirty="0" err="1"/>
              <a:t>Spoj</a:t>
            </a:r>
            <a:r>
              <a:rPr lang="pt-BR" dirty="0"/>
              <a:t> </a:t>
            </a:r>
          </a:p>
          <a:p>
            <a:pPr marL="354013" indent="0">
              <a:buNone/>
            </a:pPr>
            <a:r>
              <a:rPr lang="pt-BR" sz="2600" dirty="0">
                <a:hlinkClick r:id="rId3"/>
              </a:rPr>
              <a:t>http://br.spoj.com/</a:t>
            </a:r>
            <a:r>
              <a:rPr lang="pt-BR" sz="2600" dirty="0"/>
              <a:t> </a:t>
            </a:r>
            <a:r>
              <a:rPr lang="pt-BR" sz="3000" dirty="0"/>
              <a:t> </a:t>
            </a:r>
          </a:p>
          <a:p>
            <a:endParaRPr lang="pt-BR" dirty="0"/>
          </a:p>
          <a:p>
            <a:r>
              <a:rPr lang="pt-BR" dirty="0"/>
              <a:t>Blog com dicas de treinamento – </a:t>
            </a:r>
            <a:r>
              <a:rPr lang="pt-BR" dirty="0" err="1"/>
              <a:t>Marathoncode</a:t>
            </a:r>
            <a:endParaRPr lang="pt-BR" dirty="0"/>
          </a:p>
          <a:p>
            <a:pPr marL="354013" indent="0">
              <a:buNone/>
            </a:pPr>
            <a:r>
              <a:rPr lang="pt-BR" sz="2600" dirty="0">
                <a:hlinkClick r:id="rId4"/>
              </a:rPr>
              <a:t>http://marathoncode.blogspot.com.br/</a:t>
            </a:r>
            <a:r>
              <a:rPr lang="pt-BR" sz="2600" dirty="0"/>
              <a:t> </a:t>
            </a:r>
          </a:p>
          <a:p>
            <a:endParaRPr lang="pt-BR" dirty="0"/>
          </a:p>
          <a:p>
            <a:r>
              <a:rPr lang="pt-BR" dirty="0"/>
              <a:t>OBI - treinamento</a:t>
            </a:r>
          </a:p>
          <a:p>
            <a:pPr marL="354013" indent="0">
              <a:buNone/>
            </a:pPr>
            <a:r>
              <a:rPr lang="pt-BR" sz="2600" dirty="0">
                <a:hlinkClick r:id="rId5"/>
              </a:rPr>
              <a:t>http://olimpiada.ic.unicamp.br/pratique/iniciacao</a:t>
            </a:r>
            <a:r>
              <a:rPr lang="pt-BR" sz="3000" dirty="0"/>
              <a:t>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82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treinar ?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981200" y="1481138"/>
            <a:ext cx="8435280" cy="4525962"/>
          </a:xfrm>
        </p:spPr>
        <p:txBody>
          <a:bodyPr>
            <a:normAutofit/>
          </a:bodyPr>
          <a:lstStyle/>
          <a:p>
            <a:r>
              <a:rPr lang="pt-BR" b="1" dirty="0"/>
              <a:t>Copa do Mundo</a:t>
            </a:r>
          </a:p>
          <a:p>
            <a:pPr marL="354013" indent="0">
              <a:buNone/>
            </a:pPr>
            <a:r>
              <a:rPr lang="pt-BR" sz="1600" dirty="0">
                <a:hlinkClick r:id="rId2"/>
              </a:rPr>
              <a:t>https://www.urionlinejudge.com.br/judge/pt/problems/view/1414</a:t>
            </a:r>
            <a:r>
              <a:rPr lang="pt-BR" sz="1600" dirty="0"/>
              <a:t> 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Passos para resolver o problema:</a:t>
            </a:r>
          </a:p>
          <a:p>
            <a:pPr marL="530225" indent="-265113">
              <a:buClrTx/>
              <a:buSzPct val="100000"/>
              <a:buFont typeface="+mj-lt"/>
              <a:buAutoNum type="arabicPeriod"/>
            </a:pPr>
            <a:r>
              <a:rPr lang="pt-BR" sz="1800" dirty="0"/>
              <a:t>Discutir o problema com os colegas de equipe</a:t>
            </a:r>
          </a:p>
          <a:p>
            <a:pPr marL="530225" indent="-265113">
              <a:buClrTx/>
              <a:buSzPct val="100000"/>
              <a:buFont typeface="+mj-lt"/>
              <a:buAutoNum type="arabicPeriod"/>
            </a:pPr>
            <a:r>
              <a:rPr lang="pt-BR" sz="1800" dirty="0"/>
              <a:t>Propor uma solução no papel do problema, mesmo porque durante a competição cada equipe terá somente um computador.</a:t>
            </a:r>
          </a:p>
          <a:p>
            <a:pPr marL="530225" indent="-265113">
              <a:buClrTx/>
              <a:buSzPct val="100000"/>
              <a:buFont typeface="+mj-lt"/>
              <a:buAutoNum type="arabicPeriod"/>
            </a:pPr>
            <a:r>
              <a:rPr lang="pt-BR" sz="1800" dirty="0"/>
              <a:t>Implementar a entrada e a saída do programa rigorosamente igual a descrição do problema, pois só será testada a entrada e saída do programa. Veja exemplos de entrada em </a:t>
            </a:r>
            <a:r>
              <a:rPr lang="pt-BR" sz="1800" dirty="0">
                <a:hlinkClick r:id="rId3"/>
              </a:rPr>
              <a:t>https://www.urionlinejudge.com.br/judge/pt/faqs/about/examples</a:t>
            </a:r>
            <a:r>
              <a:rPr lang="pt-BR" sz="1800" dirty="0"/>
              <a:t> </a:t>
            </a:r>
          </a:p>
          <a:p>
            <a:pPr marL="530225" indent="-265113">
              <a:buClrTx/>
              <a:buSzPct val="100000"/>
              <a:buFont typeface="+mj-lt"/>
              <a:buAutoNum type="arabicPeriod"/>
            </a:pPr>
            <a:r>
              <a:rPr lang="pt-BR" sz="1800" dirty="0"/>
              <a:t>Submeter o problema e depois checar se deu tudo certo.</a:t>
            </a:r>
          </a:p>
        </p:txBody>
      </p:sp>
    </p:spTree>
    <p:extLst>
      <p:ext uri="{BB962C8B-B14F-4D97-AF65-F5344CB8AC3E}">
        <p14:creationId xmlns:p14="http://schemas.microsoft.com/office/powerpoint/2010/main" val="739371495"/>
      </p:ext>
    </p:extLst>
  </p:cSld>
  <p:clrMapOvr>
    <a:masterClrMapping/>
  </p:clrMapOvr>
</p:sld>
</file>

<file path=ppt/theme/theme1.xml><?xml version="1.0" encoding="utf-8"?>
<a:theme xmlns:a="http://schemas.openxmlformats.org/drawingml/2006/main" name="Senac">
  <a:themeElements>
    <a:clrScheme name="Personalizada 2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0000"/>
      </a:hlink>
      <a:folHlink>
        <a:srgbClr val="FF0000"/>
      </a:folHlink>
    </a:clrScheme>
    <a:fontScheme name="Concurso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course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nac" id="{58A9D58B-E2DC-4FB8-873E-4FB873E861B6}" vid="{10A41776-8224-4171-8D9E-A9E952A5452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</Template>
  <TotalTime>2889</TotalTime>
  <Words>616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Verdana</vt:lpstr>
      <vt:lpstr>Wingdings 2</vt:lpstr>
      <vt:lpstr>Wingdings 3</vt:lpstr>
      <vt:lpstr>Senac</vt:lpstr>
      <vt:lpstr>XXV Maratona de Programação http://maratona.ime.usp.br/  </vt:lpstr>
      <vt:lpstr>Maratona de Programação</vt:lpstr>
      <vt:lpstr>Datas importantes</vt:lpstr>
      <vt:lpstr>Competição</vt:lpstr>
      <vt:lpstr>Julgamento da Competição</vt:lpstr>
      <vt:lpstr>Julgamento da Competição</vt:lpstr>
      <vt:lpstr>Treinamento</vt:lpstr>
      <vt:lpstr>Outros sites para treinar</vt:lpstr>
      <vt:lpstr>Vamos treinar ?</vt:lpstr>
      <vt:lpstr>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Desktop-PC</dc:creator>
  <cp:lastModifiedBy>fabio</cp:lastModifiedBy>
  <cp:revision>236</cp:revision>
  <dcterms:created xsi:type="dcterms:W3CDTF">2015-12-09T17:42:55Z</dcterms:created>
  <dcterms:modified xsi:type="dcterms:W3CDTF">2020-10-21T21:44:52Z</dcterms:modified>
</cp:coreProperties>
</file>