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  <p:sldMasterId id="2147483702" r:id="rId3"/>
    <p:sldMasterId id="2147483738" r:id="rId4"/>
  </p:sldMasterIdLst>
  <p:notesMasterIdLst>
    <p:notesMasterId r:id="rId25"/>
  </p:notesMasterIdLst>
  <p:sldIdLst>
    <p:sldId id="256" r:id="rId5"/>
    <p:sldId id="276" r:id="rId6"/>
    <p:sldId id="257" r:id="rId7"/>
    <p:sldId id="282" r:id="rId8"/>
    <p:sldId id="283" r:id="rId9"/>
    <p:sldId id="290" r:id="rId10"/>
    <p:sldId id="285" r:id="rId11"/>
    <p:sldId id="277" r:id="rId12"/>
    <p:sldId id="287" r:id="rId13"/>
    <p:sldId id="288" r:id="rId14"/>
    <p:sldId id="275" r:id="rId15"/>
    <p:sldId id="289" r:id="rId16"/>
    <p:sldId id="281" r:id="rId17"/>
    <p:sldId id="278" r:id="rId18"/>
    <p:sldId id="292" r:id="rId19"/>
    <p:sldId id="284" r:id="rId20"/>
    <p:sldId id="291" r:id="rId21"/>
    <p:sldId id="280" r:id="rId22"/>
    <p:sldId id="286" r:id="rId23"/>
    <p:sldId id="293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3949D6-EB78-5C43-96DF-815F6041E09B}">
          <p14:sldIdLst>
            <p14:sldId id="256"/>
            <p14:sldId id="276"/>
            <p14:sldId id="257"/>
            <p14:sldId id="282"/>
            <p14:sldId id="283"/>
            <p14:sldId id="290"/>
            <p14:sldId id="285"/>
            <p14:sldId id="277"/>
            <p14:sldId id="287"/>
            <p14:sldId id="288"/>
            <p14:sldId id="275"/>
            <p14:sldId id="289"/>
            <p14:sldId id="281"/>
            <p14:sldId id="278"/>
            <p14:sldId id="292"/>
            <p14:sldId id="284"/>
            <p14:sldId id="291"/>
            <p14:sldId id="280"/>
            <p14:sldId id="286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7"/>
    <p:restoredTop sz="94643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256CC-E792-41E5-A307-90B0B9342BD4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BC91F-0A49-4BFF-B958-493E0CDE83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02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8F21-260D-43BF-80DD-0BF2292A72AB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C90A-9A0C-4460-8CB4-869E1D5EF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9919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8F21-260D-43BF-80DD-0BF2292A72AB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C90A-9A0C-4460-8CB4-869E1D5EF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12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8F21-260D-43BF-80DD-0BF2292A72AB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C90A-9A0C-4460-8CB4-869E1D5EF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025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6EBB-148A-4D08-B81F-5EEA16BD01F8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271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6BC1-730E-4E8E-A0E1-64B1790D8403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58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B679-4DB8-42B2-B19F-FB6ECB51DD8B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701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28D5-13B6-48D7-8F6B-50256C89DF32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1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CFCF-67A4-4585-9285-B044BBB72B87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32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E6D9-3CDB-41C1-BF06-91105F763824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0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8DB2-C26C-434B-A7AD-7C15AF7EB2FB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80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6B43-5E98-469F-8B6D-E4D0BEC74C2F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9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8F21-260D-43BF-80DD-0BF2292A72AB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C90A-9A0C-4460-8CB4-869E1D5EF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1174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ABAF-A7B7-49D8-A478-DD2012FCE7E5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83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A84B-0FF9-49DB-8964-33C69ADBFB9A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1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D7B9-8DF2-43E4-9A4D-B4CB9A82D94D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10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7BCED32-1883-4FF0-A3A9-D8FC4EB95C3F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2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11" y="256408"/>
            <a:ext cx="11625942" cy="1293028"/>
          </a:xfrm>
        </p:spPr>
        <p:txBody>
          <a:bodyPr>
            <a:normAutofit/>
          </a:bodyPr>
          <a:lstStyle>
            <a:lvl1pPr algn="r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55" y="1549436"/>
            <a:ext cx="11792197" cy="4566356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03A4-687A-43B4-9381-99F47C353F31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62752" y="6350996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60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EBB0C4-6273-4C6E-B9BD-2EDC30F1CD52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44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51B6-2B2D-4FAC-AC32-C21B5447BAE0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702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E94F-4E73-4661-B06E-C127C357CC30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82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5A6B-4F90-405F-88EE-10E798C40665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536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164D-3548-4A3A-8699-C402C2EB386C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8F21-260D-43BF-80DD-0BF2292A72AB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C90A-9A0C-4460-8CB4-869E1D5EF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8639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DC3FC-03D0-4771-9041-1B15936952FF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56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49AF-913A-4D27-9AA4-E85821B32AE3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180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9D6F-37CA-4AA3-9C9B-288295B6DE9A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56793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0F9D6F-37CA-4AA3-9C9B-288295B6DE9A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2206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0F9D6F-37CA-4AA3-9C9B-288295B6DE9A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095167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0F9D6F-37CA-4AA3-9C9B-288295B6DE9A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85000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9D6F-37CA-4AA3-9C9B-288295B6DE9A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65953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9D6F-37CA-4AA3-9C9B-288295B6DE9A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70390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6362-5CDE-4402-9536-FA21926A300C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77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E023D9-430C-4EA4-899B-1D7F1C370ADB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6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8F21-260D-43BF-80DD-0BF2292A72AB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C90A-9A0C-4460-8CB4-869E1D5EF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4576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7BCED32-1883-4FF0-A3A9-D8FC4EB95C3F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05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103A4-687A-43B4-9381-99F47C353F31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553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EBB0C4-6273-4C6E-B9BD-2EDC30F1CD52}" type="datetimeFigureOut">
              <a:rPr lang="en-US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42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51B6-2B2D-4FAC-AC32-C21B5447BAE0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212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E94F-4E73-4661-B06E-C127C357CC30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418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5A6B-4F90-405F-88EE-10E798C40665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229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164D-3548-4A3A-8699-C402C2EB386C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36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9D6F-37CA-4AA3-9C9B-288295B6DE9A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57448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49AF-913A-4D27-9AA4-E85821B32AE3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915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9D6F-37CA-4AA3-9C9B-288295B6DE9A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1940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8F21-260D-43BF-80DD-0BF2292A72AB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C90A-9A0C-4460-8CB4-869E1D5EF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319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0F9D6F-37CA-4AA3-9C9B-288295B6DE9A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59668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0F9D6F-37CA-4AA3-9C9B-288295B6DE9A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82425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0F9D6F-37CA-4AA3-9C9B-288295B6DE9A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67239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9D6F-37CA-4AA3-9C9B-288295B6DE9A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99540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9D6F-37CA-4AA3-9C9B-288295B6DE9A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15706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9D6F-37CA-4AA3-9C9B-288295B6DE9A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80101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2E023D9-430C-4EA4-899B-1D7F1C370ADB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8F21-260D-43BF-80DD-0BF2292A72AB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C90A-9A0C-4460-8CB4-869E1D5EF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8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8F21-260D-43BF-80DD-0BF2292A72AB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C90A-9A0C-4460-8CB4-869E1D5EF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08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8F21-260D-43BF-80DD-0BF2292A72AB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C90A-9A0C-4460-8CB4-869E1D5EF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97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8F21-260D-43BF-80DD-0BF2292A72AB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C90A-9A0C-4460-8CB4-869E1D5EF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30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768F21-260D-43BF-80DD-0BF2292A72AB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8C90A-9A0C-4460-8CB4-869E1D5EF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1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B6AF93D-0D8C-4A9C-BB1E-7B19CED7095B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6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F9D6F-37CA-4AA3-9C9B-288295B6DE9A}" type="datetime1">
              <a:rPr lang="en-US" altLang="ja-JP" smtClean="0"/>
              <a:t>3/30/2018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7A5A-7290-4DE1-BA94-4BE8A8E57D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30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8F21-260D-43BF-80DD-0BF2292A72AB}" type="datetimeFigureOut">
              <a:rPr kumimoji="1" lang="ja-JP" altLang="en-US" smtClean="0"/>
              <a:t>2018/3/30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8C90A-9A0C-4460-8CB4-869E1D5EF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35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21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01F9E1D-61CC-46DF-AFA4-19D25C1C8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79601" y="743862"/>
            <a:ext cx="9448800" cy="1825096"/>
          </a:xfrm>
        </p:spPr>
        <p:txBody>
          <a:bodyPr/>
          <a:lstStyle/>
          <a:p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つくりました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未動作）</a:t>
            </a:r>
            <a:endParaRPr kumimoji="1" lang="ja-JP" altLang="en-US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927600" y="5649688"/>
            <a:ext cx="9448800" cy="6858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田村昂太郎</a:t>
            </a:r>
            <a:endParaRPr kumimoji="1" lang="en-US" altLang="ja-JP" sz="2800" dirty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ja-JP" altLang="en-US" sz="28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957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E96DD5-C388-440E-8D51-B8162D28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計算機システムレイヤ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3B9BF58-D6CD-4EA9-9387-B241B9872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941" y="4502863"/>
            <a:ext cx="2264554" cy="2355137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C21842C-057B-43E1-8226-C901511482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829" y="3733500"/>
            <a:ext cx="2300262" cy="132557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30A718E-7AC1-44E2-943D-588134C6D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63" y="2379241"/>
            <a:ext cx="2168351" cy="142677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AEF07A0-CD8C-417E-850B-C09A4AD446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96" y="2575914"/>
            <a:ext cx="2315172" cy="115758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7DCE46D-9FDB-4A41-96D7-44DD7BC722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6" y="3660765"/>
            <a:ext cx="1398310" cy="139831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E127CC40-04E6-4910-BB79-61E47D2DE9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6" y="5059075"/>
            <a:ext cx="1751332" cy="1362147"/>
          </a:xfrm>
          <a:prstGeom prst="rect">
            <a:avLst/>
          </a:prstGeom>
        </p:spPr>
      </p:pic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93849F59-343F-41F5-B2AD-053049807324}"/>
              </a:ext>
            </a:extLst>
          </p:cNvPr>
          <p:cNvCxnSpPr>
            <a:cxnSpLocks/>
          </p:cNvCxnSpPr>
          <p:nvPr/>
        </p:nvCxnSpPr>
        <p:spPr>
          <a:xfrm>
            <a:off x="2034698" y="6530120"/>
            <a:ext cx="9210818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56EBA0C5-D19A-4EED-A2D1-B458DEB24332}"/>
              </a:ext>
            </a:extLst>
          </p:cNvPr>
          <p:cNvSpPr/>
          <p:nvPr/>
        </p:nvSpPr>
        <p:spPr>
          <a:xfrm>
            <a:off x="3064042" y="1764632"/>
            <a:ext cx="5374105" cy="256673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89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1695635"/>
            <a:ext cx="10820400" cy="4523051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本を参考にボトムアップ的にプロセシングシステムを作る</a:t>
            </a:r>
            <a:endParaRPr lang="en-US" altLang="ja-JP" sz="2400" dirty="0"/>
          </a:p>
          <a:p>
            <a:r>
              <a:rPr lang="en-US" altLang="ja-JP" sz="2400" dirty="0"/>
              <a:t>SPARTAN3-FPGA</a:t>
            </a:r>
            <a:r>
              <a:rPr lang="ja-JP" altLang="en-US" sz="2400" dirty="0"/>
              <a:t> </a:t>
            </a:r>
            <a:r>
              <a:rPr lang="en-US" altLang="ja-JP" sz="2400" dirty="0"/>
              <a:t>with</a:t>
            </a:r>
            <a:r>
              <a:rPr lang="ja-JP" altLang="en-US" sz="2400" dirty="0"/>
              <a:t> </a:t>
            </a:r>
            <a:r>
              <a:rPr lang="en-US" altLang="ja-JP" sz="2400" dirty="0"/>
              <a:t>AZPR</a:t>
            </a:r>
            <a:r>
              <a:rPr lang="ja-JP" altLang="en-US" sz="2400" dirty="0"/>
              <a:t> </a:t>
            </a:r>
            <a:r>
              <a:rPr lang="en-US" altLang="ja-JP" sz="2400" dirty="0" err="1"/>
              <a:t>EvBoard</a:t>
            </a:r>
            <a:endParaRPr lang="en-US" altLang="ja-JP" sz="2400" dirty="0"/>
          </a:p>
          <a:p>
            <a:r>
              <a:rPr lang="en-US" altLang="ja-JP" sz="2400" dirty="0"/>
              <a:t>Verilog</a:t>
            </a:r>
            <a:r>
              <a:rPr lang="ja-JP" altLang="en-US" sz="2400" dirty="0"/>
              <a:t> </a:t>
            </a:r>
            <a:r>
              <a:rPr lang="en-US" altLang="ja-JP" sz="2400" dirty="0"/>
              <a:t>HDL</a:t>
            </a:r>
            <a:r>
              <a:rPr lang="ja-JP" altLang="en-US" sz="2400" dirty="0"/>
              <a:t>（回路の振る舞いを記述できる言語）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達成度</a:t>
            </a:r>
            <a:endParaRPr lang="en-US" altLang="ja-JP" sz="2400" dirty="0"/>
          </a:p>
          <a:p>
            <a:pPr lvl="1"/>
            <a:r>
              <a:rPr lang="ja-JP" altLang="en-US" sz="2400" dirty="0"/>
              <a:t>回路を記述する　</a:t>
            </a:r>
            <a:r>
              <a:rPr lang="ja-JP" altLang="en-US" sz="2400" dirty="0">
                <a:solidFill>
                  <a:srgbClr val="FF0000"/>
                </a:solidFill>
              </a:rPr>
              <a:t>○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lvl="1"/>
            <a:r>
              <a:rPr lang="ja-JP" altLang="en-US" sz="2400" dirty="0"/>
              <a:t>論理波形シミュレーションをやる　</a:t>
            </a:r>
            <a:r>
              <a:rPr lang="ja-JP" altLang="en-US" sz="2400" dirty="0">
                <a:solidFill>
                  <a:schemeClr val="accent4">
                    <a:lumMod val="75000"/>
                  </a:schemeClr>
                </a:solidFill>
              </a:rPr>
              <a:t>△</a:t>
            </a:r>
            <a:endParaRPr lang="en-US" altLang="ja-JP" sz="2400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ja-JP" altLang="en-US" sz="2400" dirty="0"/>
              <a:t>実機確認をする　</a:t>
            </a:r>
            <a:r>
              <a:rPr lang="en-US" altLang="ja-JP" sz="2400" dirty="0">
                <a:solidFill>
                  <a:schemeClr val="accent6"/>
                </a:solidFill>
              </a:rPr>
              <a:t>×</a:t>
            </a:r>
            <a:endParaRPr lang="ja-JP" altLang="en-US" sz="24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endParaRPr kumimoji="1" lang="ja-JP" altLang="en-US" sz="2400" dirty="0"/>
          </a:p>
          <a:p>
            <a:pPr lvl="1"/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51" y="2075649"/>
            <a:ext cx="3554057" cy="448358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3F9EF1-7474-4976-9998-14710D713E1D}"/>
              </a:ext>
            </a:extLst>
          </p:cNvPr>
          <p:cNvSpPr/>
          <p:nvPr/>
        </p:nvSpPr>
        <p:spPr>
          <a:xfrm>
            <a:off x="1005186" y="6019626"/>
            <a:ext cx="6133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https://github.com/flublight/my_CPU_with_SPARTAN3</a:t>
            </a:r>
          </a:p>
        </p:txBody>
      </p:sp>
    </p:spTree>
    <p:extLst>
      <p:ext uri="{BB962C8B-B14F-4D97-AF65-F5344CB8AC3E}">
        <p14:creationId xmlns:p14="http://schemas.microsoft.com/office/powerpoint/2010/main" val="16942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CF60E-AF51-4FA0-9ED4-37905808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Verilog</a:t>
            </a:r>
            <a:r>
              <a:rPr kumimoji="1" lang="ja-JP" altLang="en-US" dirty="0"/>
              <a:t>開発フロー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2778A61-DDB5-4E1F-B8A0-CC70D753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Verilog</a:t>
            </a:r>
            <a:r>
              <a:rPr lang="ja-JP" altLang="en-US" dirty="0"/>
              <a:t>で回路を書く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開発ツールで合成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うごくぞ！！</a:t>
            </a:r>
            <a:endParaRPr lang="en-US" altLang="ja-JP" dirty="0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71378976-D9CB-4B13-A822-A7D530DA137E}"/>
              </a:ext>
            </a:extLst>
          </p:cNvPr>
          <p:cNvSpPr/>
          <p:nvPr/>
        </p:nvSpPr>
        <p:spPr>
          <a:xfrm>
            <a:off x="7598368" y="3241933"/>
            <a:ext cx="583196" cy="383366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4EE66C1-5236-4B5F-BB9F-CC2E5A7D24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" r="5558" b="51234"/>
          <a:stretch/>
        </p:blipFill>
        <p:spPr>
          <a:xfrm>
            <a:off x="5049078" y="3656473"/>
            <a:ext cx="5681776" cy="175347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EB72EB6-D3E3-46D1-B306-CAD3EA968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9" y="1979562"/>
            <a:ext cx="6440358" cy="1166042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B2E2767-D86C-4DD6-85F5-7BDCD7DDA8C6}"/>
              </a:ext>
            </a:extLst>
          </p:cNvPr>
          <p:cNvSpPr/>
          <p:nvPr/>
        </p:nvSpPr>
        <p:spPr>
          <a:xfrm>
            <a:off x="4595295" y="2769052"/>
            <a:ext cx="6589342" cy="2848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7E47988-9ACE-422C-A43A-1ED6571496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9" b="15187"/>
          <a:stretch/>
        </p:blipFill>
        <p:spPr>
          <a:xfrm>
            <a:off x="5867551" y="5501639"/>
            <a:ext cx="4044830" cy="130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13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44D03-BDF5-4A59-9764-148C71D0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29278"/>
            <a:ext cx="8610600" cy="1293028"/>
          </a:xfrm>
        </p:spPr>
        <p:txBody>
          <a:bodyPr/>
          <a:lstStyle/>
          <a:p>
            <a:r>
              <a:rPr lang="ja-JP" altLang="en-US" dirty="0"/>
              <a:t>全体構成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586B28-F133-4514-939B-E727824C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746AE8-0B8E-44ED-8233-0C84E26D2BB0}"/>
              </a:ext>
            </a:extLst>
          </p:cNvPr>
          <p:cNvSpPr/>
          <p:nvPr/>
        </p:nvSpPr>
        <p:spPr>
          <a:xfrm>
            <a:off x="3364522" y="1439661"/>
            <a:ext cx="7874608" cy="527645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7DC343B-D4B9-4603-98F3-11A286A969BD}"/>
              </a:ext>
            </a:extLst>
          </p:cNvPr>
          <p:cNvSpPr/>
          <p:nvPr/>
        </p:nvSpPr>
        <p:spPr>
          <a:xfrm>
            <a:off x="3906175" y="5490657"/>
            <a:ext cx="2050742" cy="1101397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98D067-3570-456C-A40F-B1419687D067}"/>
              </a:ext>
            </a:extLst>
          </p:cNvPr>
          <p:cNvSpPr/>
          <p:nvPr/>
        </p:nvSpPr>
        <p:spPr>
          <a:xfrm>
            <a:off x="8393096" y="5490658"/>
            <a:ext cx="2050742" cy="1101397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7FEC11C-0080-4797-A11B-1A41F25606C9}"/>
              </a:ext>
            </a:extLst>
          </p:cNvPr>
          <p:cNvSpPr/>
          <p:nvPr/>
        </p:nvSpPr>
        <p:spPr>
          <a:xfrm>
            <a:off x="6318312" y="5494916"/>
            <a:ext cx="1765176" cy="1101397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183B79-9B8A-43E0-8B78-083844049E5C}"/>
              </a:ext>
            </a:extLst>
          </p:cNvPr>
          <p:cNvSpPr/>
          <p:nvPr/>
        </p:nvSpPr>
        <p:spPr>
          <a:xfrm flipH="1">
            <a:off x="804055" y="1452638"/>
            <a:ext cx="1765176" cy="1394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CDDC7B4-B503-4218-80D4-C8C429A6FBB1}"/>
              </a:ext>
            </a:extLst>
          </p:cNvPr>
          <p:cNvSpPr/>
          <p:nvPr/>
        </p:nvSpPr>
        <p:spPr>
          <a:xfrm>
            <a:off x="3906175" y="2365577"/>
            <a:ext cx="6537664" cy="14549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1CB4B56-5BF5-4104-BD0A-F7C11E8F3F52}"/>
              </a:ext>
            </a:extLst>
          </p:cNvPr>
          <p:cNvSpPr/>
          <p:nvPr/>
        </p:nvSpPr>
        <p:spPr>
          <a:xfrm>
            <a:off x="3906175" y="4270243"/>
            <a:ext cx="6537663" cy="73115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2CE22B1-1684-448B-90AE-5817980D00FC}"/>
              </a:ext>
            </a:extLst>
          </p:cNvPr>
          <p:cNvSpPr/>
          <p:nvPr/>
        </p:nvSpPr>
        <p:spPr>
          <a:xfrm>
            <a:off x="8763000" y="2777566"/>
            <a:ext cx="1378493" cy="85269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505D3A-2910-4AF6-BBE4-7D8049164375}"/>
              </a:ext>
            </a:extLst>
          </p:cNvPr>
          <p:cNvSpPr txBox="1"/>
          <p:nvPr/>
        </p:nvSpPr>
        <p:spPr>
          <a:xfrm>
            <a:off x="1085517" y="2033672"/>
            <a:ext cx="13962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dirty="0"/>
              <a:t>クロックソース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A92958-A703-4767-92BF-8161B4970B07}"/>
              </a:ext>
            </a:extLst>
          </p:cNvPr>
          <p:cNvSpPr txBox="1"/>
          <p:nvPr/>
        </p:nvSpPr>
        <p:spPr>
          <a:xfrm>
            <a:off x="9109875" y="5902858"/>
            <a:ext cx="5514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/>
              <a:t>ROM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64BD3E-F6D6-4C43-97A2-E88837FAEE5D}"/>
              </a:ext>
            </a:extLst>
          </p:cNvPr>
          <p:cNvSpPr txBox="1"/>
          <p:nvPr/>
        </p:nvSpPr>
        <p:spPr>
          <a:xfrm>
            <a:off x="9220612" y="3065411"/>
            <a:ext cx="4632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/>
              <a:t>SPM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3F3A939-DF9C-4DDA-85EC-E13284B255F5}"/>
              </a:ext>
            </a:extLst>
          </p:cNvPr>
          <p:cNvSpPr txBox="1"/>
          <p:nvPr/>
        </p:nvSpPr>
        <p:spPr>
          <a:xfrm>
            <a:off x="6913716" y="5902858"/>
            <a:ext cx="5754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/>
              <a:t>タイマ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FF9661-2B5B-4CA4-938F-8536B782EE54}"/>
              </a:ext>
            </a:extLst>
          </p:cNvPr>
          <p:cNvSpPr txBox="1"/>
          <p:nvPr/>
        </p:nvSpPr>
        <p:spPr>
          <a:xfrm>
            <a:off x="4643806" y="5893188"/>
            <a:ext cx="5594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/>
              <a:t>UART</a:t>
            </a:r>
            <a:endParaRPr kumimoji="1"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A12B21D-FC00-4310-8CED-035B88A0212E}"/>
              </a:ext>
            </a:extLst>
          </p:cNvPr>
          <p:cNvCxnSpPr>
            <a:cxnSpLocks/>
          </p:cNvCxnSpPr>
          <p:nvPr/>
        </p:nvCxnSpPr>
        <p:spPr>
          <a:xfrm>
            <a:off x="2040835" y="5699464"/>
            <a:ext cx="186534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2076F12-2738-4651-9F8F-52D10BB1BF23}"/>
              </a:ext>
            </a:extLst>
          </p:cNvPr>
          <p:cNvCxnSpPr>
            <a:cxnSpLocks/>
          </p:cNvCxnSpPr>
          <p:nvPr/>
        </p:nvCxnSpPr>
        <p:spPr>
          <a:xfrm flipH="1">
            <a:off x="2040835" y="6170187"/>
            <a:ext cx="1849309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F88AE4A-A20C-42B6-8742-C27D7FD83386}"/>
              </a:ext>
            </a:extLst>
          </p:cNvPr>
          <p:cNvCxnSpPr>
            <a:cxnSpLocks/>
          </p:cNvCxnSpPr>
          <p:nvPr/>
        </p:nvCxnSpPr>
        <p:spPr>
          <a:xfrm>
            <a:off x="2569231" y="2172171"/>
            <a:ext cx="79529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301D7E0-FDB7-4EF4-9AC5-F691B879BFB5}"/>
              </a:ext>
            </a:extLst>
          </p:cNvPr>
          <p:cNvSpPr txBox="1"/>
          <p:nvPr/>
        </p:nvSpPr>
        <p:spPr>
          <a:xfrm>
            <a:off x="6913716" y="4517076"/>
            <a:ext cx="4520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dirty="0"/>
              <a:t>バス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3285CD2-5CC8-4D6E-ABB3-11D964891B65}"/>
              </a:ext>
            </a:extLst>
          </p:cNvPr>
          <p:cNvCxnSpPr>
            <a:cxnSpLocks/>
          </p:cNvCxnSpPr>
          <p:nvPr/>
        </p:nvCxnSpPr>
        <p:spPr>
          <a:xfrm>
            <a:off x="7147634" y="3820493"/>
            <a:ext cx="0" cy="44975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21F651-D1C5-46A4-9E7C-F8F8B52D945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452247" y="3630257"/>
            <a:ext cx="0" cy="63998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18387AF-1C21-4DA8-96E6-6E519DBF7CB2}"/>
              </a:ext>
            </a:extLst>
          </p:cNvPr>
          <p:cNvCxnSpPr>
            <a:cxnSpLocks/>
          </p:cNvCxnSpPr>
          <p:nvPr/>
        </p:nvCxnSpPr>
        <p:spPr>
          <a:xfrm>
            <a:off x="9393477" y="5001395"/>
            <a:ext cx="0" cy="48926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99F3E586-1794-45CC-AB7C-15B53AA09456}"/>
              </a:ext>
            </a:extLst>
          </p:cNvPr>
          <p:cNvCxnSpPr>
            <a:cxnSpLocks/>
          </p:cNvCxnSpPr>
          <p:nvPr/>
        </p:nvCxnSpPr>
        <p:spPr>
          <a:xfrm>
            <a:off x="7175006" y="5001395"/>
            <a:ext cx="0" cy="48926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2F1C7B6-FE28-42E7-A361-5EB179E586AF}"/>
              </a:ext>
            </a:extLst>
          </p:cNvPr>
          <p:cNvCxnSpPr>
            <a:cxnSpLocks/>
          </p:cNvCxnSpPr>
          <p:nvPr/>
        </p:nvCxnSpPr>
        <p:spPr>
          <a:xfrm>
            <a:off x="5001457" y="5001395"/>
            <a:ext cx="0" cy="48926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5BA5C29-7D9A-4170-BB92-0F8CABBF99B3}"/>
              </a:ext>
            </a:extLst>
          </p:cNvPr>
          <p:cNvCxnSpPr>
            <a:cxnSpLocks/>
          </p:cNvCxnSpPr>
          <p:nvPr/>
        </p:nvCxnSpPr>
        <p:spPr>
          <a:xfrm>
            <a:off x="954157" y="3438224"/>
            <a:ext cx="241036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E732156-E958-4264-99E6-2F4D1D0EE42F}"/>
              </a:ext>
            </a:extLst>
          </p:cNvPr>
          <p:cNvSpPr txBox="1"/>
          <p:nvPr/>
        </p:nvSpPr>
        <p:spPr>
          <a:xfrm>
            <a:off x="2569231" y="3150969"/>
            <a:ext cx="5995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dirty="0"/>
              <a:t>RESET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7DC55E4-8DDD-4669-9469-35852D38CE3A}"/>
              </a:ext>
            </a:extLst>
          </p:cNvPr>
          <p:cNvSpPr txBox="1"/>
          <p:nvPr/>
        </p:nvSpPr>
        <p:spPr>
          <a:xfrm>
            <a:off x="2372787" y="5327136"/>
            <a:ext cx="10456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ja-JP" altLang="en-US" dirty="0"/>
              <a:t>受信信号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54D250D-4509-408E-9F15-B2FA635819B2}"/>
              </a:ext>
            </a:extLst>
          </p:cNvPr>
          <p:cNvSpPr txBox="1"/>
          <p:nvPr/>
        </p:nvSpPr>
        <p:spPr>
          <a:xfrm>
            <a:off x="2346134" y="5863398"/>
            <a:ext cx="10456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dirty="0"/>
              <a:t>送信</a:t>
            </a:r>
            <a:r>
              <a:rPr kumimoji="1" lang="ja-JP" altLang="en-US" dirty="0"/>
              <a:t>信号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B64119B-651F-4052-830A-7CE293EFE032}"/>
              </a:ext>
            </a:extLst>
          </p:cNvPr>
          <p:cNvSpPr txBox="1"/>
          <p:nvPr/>
        </p:nvSpPr>
        <p:spPr>
          <a:xfrm>
            <a:off x="6891274" y="3049973"/>
            <a:ext cx="10467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/>
              <a:t>RISC-CPU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38E9C10-2F93-46C5-B716-EE6706895565}"/>
              </a:ext>
            </a:extLst>
          </p:cNvPr>
          <p:cNvSpPr txBox="1"/>
          <p:nvPr/>
        </p:nvSpPr>
        <p:spPr>
          <a:xfrm>
            <a:off x="2667114" y="1811921"/>
            <a:ext cx="4312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/>
              <a:t>CLK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04EFB07-427B-46DC-9021-8E837E64DCF4}"/>
              </a:ext>
            </a:extLst>
          </p:cNvPr>
          <p:cNvSpPr txBox="1"/>
          <p:nvPr/>
        </p:nvSpPr>
        <p:spPr>
          <a:xfrm>
            <a:off x="3418413" y="1476209"/>
            <a:ext cx="10836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/>
              <a:t>FPGA</a:t>
            </a:r>
            <a:r>
              <a:rPr kumimoji="1" lang="ja-JP" altLang="en-US" dirty="0"/>
              <a:t>の中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B3592D0-0EF9-4394-AC1C-7A7F281D1ACA}"/>
              </a:ext>
            </a:extLst>
          </p:cNvPr>
          <p:cNvSpPr/>
          <p:nvPr/>
        </p:nvSpPr>
        <p:spPr>
          <a:xfrm flipH="1">
            <a:off x="404762" y="5327136"/>
            <a:ext cx="1599209" cy="1263200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EA0C1B8-8C4E-4526-B2CB-AC7276E11241}"/>
              </a:ext>
            </a:extLst>
          </p:cNvPr>
          <p:cNvSpPr/>
          <p:nvPr/>
        </p:nvSpPr>
        <p:spPr>
          <a:xfrm>
            <a:off x="634356" y="5678731"/>
            <a:ext cx="1305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USB</a:t>
            </a:r>
            <a:r>
              <a:rPr lang="ja-JP" altLang="en-US" dirty="0"/>
              <a:t>でつながるもの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188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53380" y="132171"/>
            <a:ext cx="8610600" cy="1293028"/>
          </a:xfrm>
        </p:spPr>
        <p:txBody>
          <a:bodyPr/>
          <a:lstStyle/>
          <a:p>
            <a:r>
              <a:rPr lang="en-US" altLang="ja-JP" dirty="0"/>
              <a:t>CPU</a:t>
            </a:r>
            <a:r>
              <a:rPr lang="ja-JP" altLang="en-US" dirty="0"/>
              <a:t>の処理のフロー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04893" y="1967249"/>
            <a:ext cx="1569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命令フェッチ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401348" y="1933927"/>
            <a:ext cx="1630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命令</a:t>
            </a:r>
            <a:endParaRPr kumimoji="1" lang="en-US" altLang="ja-JP" sz="2800" dirty="0"/>
          </a:p>
          <a:p>
            <a:r>
              <a:rPr kumimoji="1" lang="ja-JP" altLang="en-US" sz="2800" dirty="0"/>
              <a:t>デコード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31045" y="2149371"/>
            <a:ext cx="90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演算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644645" y="2010798"/>
            <a:ext cx="1580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メモリ</a:t>
            </a:r>
          </a:p>
          <a:p>
            <a:r>
              <a:rPr kumimoji="1" lang="ja-JP" altLang="en-US" sz="2800" dirty="0"/>
              <a:t>アクセス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787810" y="2112802"/>
            <a:ext cx="1577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レジスタ書き戻し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341723" y="4973074"/>
            <a:ext cx="7446087" cy="93388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51336" y="5048477"/>
            <a:ext cx="2881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rgbClr val="0070C0"/>
                </a:solidFill>
              </a:rPr>
              <a:t>メモリ</a:t>
            </a:r>
          </a:p>
        </p:txBody>
      </p:sp>
      <p:cxnSp>
        <p:nvCxnSpPr>
          <p:cNvPr id="19" name="カギ線コネクタ 18"/>
          <p:cNvCxnSpPr>
            <a:stCxn id="16" idx="1"/>
          </p:cNvCxnSpPr>
          <p:nvPr/>
        </p:nvCxnSpPr>
        <p:spPr>
          <a:xfrm rot="10800000">
            <a:off x="1933931" y="3097035"/>
            <a:ext cx="407792" cy="2342983"/>
          </a:xfrm>
          <a:prstGeom prst="bentConnector2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>
            <a:off x="2731818" y="2437951"/>
            <a:ext cx="644031" cy="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/>
          <p:nvPr/>
        </p:nvCxnSpPr>
        <p:spPr>
          <a:xfrm>
            <a:off x="4842339" y="2437953"/>
            <a:ext cx="644031" cy="12700"/>
          </a:xfrm>
          <a:prstGeom prst="bentConnector3">
            <a:avLst>
              <a:gd name="adj1" fmla="val 12645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/>
          <p:nvPr/>
        </p:nvCxnSpPr>
        <p:spPr>
          <a:xfrm>
            <a:off x="6936665" y="2437946"/>
            <a:ext cx="644031" cy="2"/>
          </a:xfrm>
          <a:prstGeom prst="bentConnector3">
            <a:avLst>
              <a:gd name="adj1" fmla="val 6456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/>
          <p:cNvCxnSpPr/>
          <p:nvPr/>
        </p:nvCxnSpPr>
        <p:spPr>
          <a:xfrm>
            <a:off x="9063380" y="2437948"/>
            <a:ext cx="644031" cy="2"/>
          </a:xfrm>
          <a:prstGeom prst="bentConnector3">
            <a:avLst>
              <a:gd name="adj1" fmla="val 2087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cxnSpLocks/>
            <a:endCxn id="16" idx="3"/>
          </p:cNvCxnSpPr>
          <p:nvPr/>
        </p:nvCxnSpPr>
        <p:spPr>
          <a:xfrm rot="16200000" flipH="1">
            <a:off x="7856232" y="3508438"/>
            <a:ext cx="2226247" cy="1636909"/>
          </a:xfrm>
          <a:prstGeom prst="bentConnector4">
            <a:avLst>
              <a:gd name="adj1" fmla="val 62683"/>
              <a:gd name="adj2" fmla="val 132585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4289189" y="3649422"/>
            <a:ext cx="3412920" cy="9338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601951" y="3762422"/>
            <a:ext cx="2881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rgbClr val="00B050"/>
                </a:solidFill>
              </a:rPr>
              <a:t>レジスタ</a:t>
            </a:r>
          </a:p>
        </p:txBody>
      </p:sp>
      <p:cxnSp>
        <p:nvCxnSpPr>
          <p:cNvPr id="66" name="カギ線コネクタ 65"/>
          <p:cNvCxnSpPr>
            <a:cxnSpLocks/>
          </p:cNvCxnSpPr>
          <p:nvPr/>
        </p:nvCxnSpPr>
        <p:spPr>
          <a:xfrm rot="5400000" flipH="1" flipV="1">
            <a:off x="5576351" y="3075034"/>
            <a:ext cx="976831" cy="189050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endCxn id="57" idx="3"/>
          </p:cNvCxnSpPr>
          <p:nvPr/>
        </p:nvCxnSpPr>
        <p:spPr>
          <a:xfrm rot="10800000" flipV="1">
            <a:off x="7702109" y="3166621"/>
            <a:ext cx="2683188" cy="949743"/>
          </a:xfrm>
          <a:prstGeom prst="bentConnector3">
            <a:avLst>
              <a:gd name="adj1" fmla="val 192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カギ線コネクタ 76"/>
          <p:cNvCxnSpPr>
            <a:cxnSpLocks/>
            <a:endCxn id="57" idx="1"/>
          </p:cNvCxnSpPr>
          <p:nvPr/>
        </p:nvCxnSpPr>
        <p:spPr>
          <a:xfrm rot="16200000" flipH="1">
            <a:off x="3473741" y="3300917"/>
            <a:ext cx="1168784" cy="462111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CCB2197-16DC-4DD7-87FE-68AD6285CA0A}"/>
              </a:ext>
            </a:extLst>
          </p:cNvPr>
          <p:cNvSpPr txBox="1"/>
          <p:nvPr/>
        </p:nvSpPr>
        <p:spPr>
          <a:xfrm>
            <a:off x="1568065" y="1595736"/>
            <a:ext cx="84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IF</a:t>
            </a:r>
            <a:endParaRPr lang="ja-JP" altLang="en-US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A0A5E0-16D9-46D2-BD48-76E8C5EE9DC3}"/>
              </a:ext>
            </a:extLst>
          </p:cNvPr>
          <p:cNvSpPr txBox="1"/>
          <p:nvPr/>
        </p:nvSpPr>
        <p:spPr>
          <a:xfrm>
            <a:off x="3643592" y="1554608"/>
            <a:ext cx="84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ID</a:t>
            </a:r>
            <a:endParaRPr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C65C5B3-BDB6-4D11-8DBB-20E605264FB7}"/>
              </a:ext>
            </a:extLst>
          </p:cNvPr>
          <p:cNvSpPr txBox="1"/>
          <p:nvPr/>
        </p:nvSpPr>
        <p:spPr>
          <a:xfrm>
            <a:off x="5941380" y="1612088"/>
            <a:ext cx="84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EX</a:t>
            </a:r>
            <a:endParaRPr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0F873F9-F3DB-41A3-BE38-2FDD99F7CA84}"/>
              </a:ext>
            </a:extLst>
          </p:cNvPr>
          <p:cNvSpPr txBox="1"/>
          <p:nvPr/>
        </p:nvSpPr>
        <p:spPr>
          <a:xfrm>
            <a:off x="10083141" y="1658254"/>
            <a:ext cx="844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WB</a:t>
            </a:r>
          </a:p>
          <a:p>
            <a:endParaRPr lang="ja-JP" altLang="en-US" sz="2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8B0276C-7470-4F80-B475-C8C95347CAEB}"/>
              </a:ext>
            </a:extLst>
          </p:cNvPr>
          <p:cNvSpPr txBox="1"/>
          <p:nvPr/>
        </p:nvSpPr>
        <p:spPr>
          <a:xfrm>
            <a:off x="7714492" y="1595736"/>
            <a:ext cx="1049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MEM</a:t>
            </a:r>
            <a:endParaRPr lang="en-US" altLang="ja-JP" sz="2400" dirty="0"/>
          </a:p>
          <a:p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362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69201-A2A6-4DBB-BE35-D0D0616D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7511"/>
            <a:ext cx="12293600" cy="1293028"/>
          </a:xfrm>
        </p:spPr>
        <p:txBody>
          <a:bodyPr/>
          <a:lstStyle/>
          <a:p>
            <a:r>
              <a:rPr kumimoji="1" lang="en-US" altLang="ja-JP" dirty="0"/>
              <a:t>RISC</a:t>
            </a:r>
            <a:r>
              <a:rPr lang="ja-JP" altLang="en-US" dirty="0"/>
              <a:t> （</a:t>
            </a:r>
            <a:r>
              <a:rPr lang="en-US" altLang="ja-JP" dirty="0"/>
              <a:t>Reduced</a:t>
            </a:r>
            <a:r>
              <a:rPr lang="ja-JP" altLang="en-US" dirty="0"/>
              <a:t> </a:t>
            </a:r>
            <a:r>
              <a:rPr lang="en-US" altLang="ja-JP" dirty="0"/>
              <a:t>Instruction</a:t>
            </a:r>
            <a:r>
              <a:rPr lang="ja-JP" altLang="en-US" dirty="0"/>
              <a:t> </a:t>
            </a:r>
            <a:r>
              <a:rPr lang="en-US" altLang="ja-JP" dirty="0"/>
              <a:t>Set</a:t>
            </a:r>
            <a:r>
              <a:rPr lang="ja-JP" altLang="en-US" dirty="0"/>
              <a:t> </a:t>
            </a:r>
            <a:r>
              <a:rPr lang="en-US" altLang="ja-JP" dirty="0"/>
              <a:t>Architecture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45216E-F3EB-4088-A8F5-6B1868FDF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2374293"/>
            <a:ext cx="10820400" cy="4024125"/>
          </a:xfrm>
        </p:spPr>
        <p:txBody>
          <a:bodyPr/>
          <a:lstStyle/>
          <a:p>
            <a:r>
              <a:rPr kumimoji="1" lang="ja-JP" altLang="en-US" dirty="0"/>
              <a:t>同じような処理を並列的に，</a:t>
            </a:r>
            <a:r>
              <a:rPr lang="ja-JP" altLang="en-US" dirty="0"/>
              <a:t>演算器を効率的に使いたい！</a:t>
            </a:r>
            <a:endParaRPr lang="en-US" altLang="ja-JP" dirty="0"/>
          </a:p>
          <a:p>
            <a:r>
              <a:rPr kumimoji="1" lang="ja-JP" altLang="en-US" dirty="0"/>
              <a:t>パイプライン（ライン工のイメージ）で処理のスループットをあげる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5EE0591-B6E3-4F11-B516-ED538C326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33" y="2626518"/>
            <a:ext cx="3771900" cy="37719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25DD2CA-17DB-4FE9-A818-DBA438EB8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17" y="3531393"/>
            <a:ext cx="70485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34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C1AFE-B50A-4CD7-A180-945B0779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プロセッサの構成方法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3C9B570A-5921-4B7C-8D37-B82E1448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76" y="2327910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RISC</a:t>
            </a:r>
            <a:r>
              <a:rPr lang="ja-JP" altLang="en-US" dirty="0"/>
              <a:t>（</a:t>
            </a:r>
            <a:r>
              <a:rPr lang="en-US" altLang="ja-JP" dirty="0"/>
              <a:t>Reduced</a:t>
            </a:r>
            <a:r>
              <a:rPr lang="ja-JP" altLang="en-US" dirty="0"/>
              <a:t> </a:t>
            </a:r>
            <a:r>
              <a:rPr lang="en-US" altLang="ja-JP" dirty="0"/>
              <a:t>Instruction</a:t>
            </a:r>
            <a:r>
              <a:rPr lang="ja-JP" altLang="en-US" dirty="0"/>
              <a:t> </a:t>
            </a:r>
            <a:r>
              <a:rPr lang="en-US" altLang="ja-JP" dirty="0"/>
              <a:t>Set</a:t>
            </a:r>
            <a:r>
              <a:rPr lang="ja-JP" altLang="en-US" dirty="0"/>
              <a:t> </a:t>
            </a:r>
            <a:r>
              <a:rPr lang="en-US" altLang="ja-JP" dirty="0"/>
              <a:t>Architecture</a:t>
            </a:r>
            <a:r>
              <a:rPr lang="ja-JP" altLang="en-US" dirty="0"/>
              <a:t>）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C9A60D3-012C-442A-AFEE-6F809FCB4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6" y="3045589"/>
            <a:ext cx="5647824" cy="3576955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CCADE44-57E2-4928-A300-0FF932951EAC}"/>
              </a:ext>
            </a:extLst>
          </p:cNvPr>
          <p:cNvSpPr/>
          <p:nvPr/>
        </p:nvSpPr>
        <p:spPr>
          <a:xfrm>
            <a:off x="6804023" y="2551023"/>
            <a:ext cx="46923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/>
              <a:t>命令が単純（加算・シフト演算など）</a:t>
            </a:r>
            <a:endParaRPr lang="en-US" altLang="ja-JP" sz="2400" dirty="0"/>
          </a:p>
          <a:p>
            <a:pPr algn="ctr"/>
            <a:r>
              <a:rPr lang="ja-JP" altLang="en-US" sz="2400" dirty="0"/>
              <a:t>↓</a:t>
            </a:r>
            <a:endParaRPr lang="en-US" altLang="ja-JP" sz="2400" dirty="0"/>
          </a:p>
          <a:p>
            <a:pPr algn="ctr"/>
            <a:r>
              <a:rPr lang="ja-JP" altLang="en-US" sz="2400" dirty="0"/>
              <a:t>各処理をステージに分け，並列化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BE72CF-4974-4741-A043-9A71F8DEF4D2}"/>
              </a:ext>
            </a:extLst>
          </p:cNvPr>
          <p:cNvSpPr/>
          <p:nvPr/>
        </p:nvSpPr>
        <p:spPr>
          <a:xfrm>
            <a:off x="6073053" y="4257853"/>
            <a:ext cx="61542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/>
              <a:t>5</a:t>
            </a:r>
            <a:r>
              <a:rPr lang="ja-JP" altLang="en-US" sz="2400" dirty="0" err="1"/>
              <a:t>つの</a:t>
            </a:r>
            <a:r>
              <a:rPr lang="ja-JP" altLang="en-US" sz="2400" dirty="0"/>
              <a:t>ステージで</a:t>
            </a:r>
            <a:r>
              <a:rPr lang="en-US" altLang="ja-JP" sz="2400" dirty="0"/>
              <a:t>N</a:t>
            </a:r>
            <a:r>
              <a:rPr lang="ja-JP" altLang="en-US" sz="2400" dirty="0"/>
              <a:t>個の命令を実行するとき</a:t>
            </a:r>
            <a:endParaRPr lang="en-US" altLang="ja-JP" sz="2400" dirty="0"/>
          </a:p>
          <a:p>
            <a:r>
              <a:rPr lang="ja-JP" altLang="en-US" sz="2400" dirty="0"/>
              <a:t>・従来：</a:t>
            </a:r>
            <a:r>
              <a:rPr lang="en-US" altLang="ja-JP" sz="2400" dirty="0"/>
              <a:t>5*N</a:t>
            </a:r>
            <a:r>
              <a:rPr lang="ja-JP" altLang="en-US" sz="2400" dirty="0"/>
              <a:t>クロックサイクル必要・・</a:t>
            </a:r>
            <a:endParaRPr lang="en-US" altLang="ja-JP" sz="2400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RISC</a:t>
            </a:r>
            <a:r>
              <a:rPr lang="ja-JP" altLang="en-US" sz="2400" dirty="0"/>
              <a:t>：</a:t>
            </a:r>
            <a:r>
              <a:rPr lang="en-US" altLang="ja-JP" sz="2400" dirty="0"/>
              <a:t>N+4</a:t>
            </a:r>
            <a:r>
              <a:rPr lang="ja-JP" altLang="en-US" sz="2400" dirty="0"/>
              <a:t>クロックサイクルでできる！（理想）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679633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2DD01-79BD-4259-B04E-BC6B8ACB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プログラマ的に有用な話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9026B4-E8F9-4126-856E-0E09B603A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800" dirty="0"/>
              <a:t>Intel</a:t>
            </a:r>
            <a:r>
              <a:rPr kumimoji="1" lang="ja-JP" altLang="en-US" sz="2800" dirty="0"/>
              <a:t>の</a:t>
            </a:r>
            <a:r>
              <a:rPr kumimoji="1" lang="en-US" altLang="ja-JP" sz="2800" dirty="0"/>
              <a:t>CPU</a:t>
            </a:r>
            <a:r>
              <a:rPr kumimoji="1" lang="ja-JP" altLang="en-US" sz="2800" dirty="0"/>
              <a:t>も内部的には</a:t>
            </a:r>
            <a:r>
              <a:rPr kumimoji="1" lang="en-US" altLang="ja-JP" sz="2800" dirty="0"/>
              <a:t>RISC</a:t>
            </a:r>
            <a:r>
              <a:rPr kumimoji="1" lang="ja-JP" altLang="en-US" sz="2800" dirty="0"/>
              <a:t>構造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→</a:t>
            </a:r>
            <a:r>
              <a:rPr kumimoji="1" lang="en-US" altLang="ja-JP" sz="2800" dirty="0"/>
              <a:t>RISC</a:t>
            </a:r>
            <a:r>
              <a:rPr kumimoji="1" lang="ja-JP" altLang="en-US" sz="2800" dirty="0"/>
              <a:t>構造を知ってるとうれしい！</a:t>
            </a:r>
            <a:endParaRPr kumimoji="1"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たとえば：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命令分岐をなるべく減らすと良くなる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	</a:t>
            </a:r>
            <a:r>
              <a:rPr lang="ja-JP" altLang="en-US" sz="2800" dirty="0"/>
              <a:t>コンパイラの知識とかあると更に良い工夫もできる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800" dirty="0"/>
              <a:t>	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647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総括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1860732"/>
            <a:ext cx="10820400" cy="477229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できたこと</a:t>
            </a:r>
            <a:endParaRPr lang="en-US" altLang="ja-JP" sz="2400" dirty="0"/>
          </a:p>
          <a:p>
            <a:pPr lvl="1"/>
            <a:r>
              <a:rPr lang="en-US" altLang="ja-JP" sz="2400" dirty="0"/>
              <a:t>CPU</a:t>
            </a:r>
            <a:r>
              <a:rPr lang="ja-JP" altLang="en-US" sz="2400" dirty="0"/>
              <a:t>つくった！！</a:t>
            </a:r>
            <a:endParaRPr lang="en-US" altLang="ja-JP" sz="2400" dirty="0"/>
          </a:p>
          <a:p>
            <a:pPr lvl="1"/>
            <a:r>
              <a:rPr lang="ja-JP" altLang="en-US" sz="2400" dirty="0"/>
              <a:t>計算機の勉強になった！！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できなかったこと</a:t>
            </a:r>
            <a:endParaRPr lang="en-US" altLang="ja-JP" sz="2400" dirty="0"/>
          </a:p>
          <a:p>
            <a:pPr lvl="1"/>
            <a:r>
              <a:rPr lang="ja-JP" altLang="en-US" sz="2400" dirty="0"/>
              <a:t>動作確認</a:t>
            </a:r>
            <a:r>
              <a:rPr lang="ja-JP" altLang="en-US" sz="2400" dirty="0" err="1"/>
              <a:t>．．．</a:t>
            </a:r>
            <a:endParaRPr lang="en-US" altLang="ja-JP" sz="2400" dirty="0"/>
          </a:p>
          <a:p>
            <a:pPr lvl="1"/>
            <a:r>
              <a:rPr lang="ja-JP" altLang="en-US" sz="2400" dirty="0"/>
              <a:t>まず</a:t>
            </a:r>
            <a:r>
              <a:rPr lang="en-US" altLang="ja-JP" sz="2400" dirty="0"/>
              <a:t>UART</a:t>
            </a:r>
            <a:r>
              <a:rPr lang="ja-JP" altLang="en-US" sz="2400" dirty="0"/>
              <a:t>がちゃんと通信できるか確認するべき</a:t>
            </a:r>
            <a:endParaRPr lang="en-US" altLang="ja-JP" sz="2400" dirty="0"/>
          </a:p>
          <a:p>
            <a:pPr lvl="1"/>
            <a:endParaRPr lang="en-US" altLang="ja-JP" sz="2400" dirty="0"/>
          </a:p>
          <a:p>
            <a:r>
              <a:rPr lang="ja-JP" altLang="en-US" sz="2400" dirty="0"/>
              <a:t>つらかったこと</a:t>
            </a:r>
            <a:endParaRPr lang="en-US" altLang="ja-JP" sz="2400" dirty="0"/>
          </a:p>
          <a:p>
            <a:pPr lvl="1"/>
            <a:r>
              <a:rPr lang="ja-JP" altLang="en-US" sz="2400" dirty="0"/>
              <a:t>地味作業が多い（信号線の配線，デバッグ作業）</a:t>
            </a:r>
            <a:endParaRPr lang="en-US" altLang="ja-JP" sz="2400" dirty="0"/>
          </a:p>
          <a:p>
            <a:pPr lvl="1"/>
            <a:r>
              <a:rPr lang="ja-JP" altLang="en-US" sz="2400" dirty="0"/>
              <a:t>プロキシにはじかれる</a:t>
            </a:r>
            <a:endParaRPr lang="en-US" altLang="ja-JP" sz="2400" dirty="0"/>
          </a:p>
          <a:p>
            <a:pPr lvl="1"/>
            <a:endParaRPr lang="en-US" altLang="ja-JP" sz="2400" dirty="0"/>
          </a:p>
          <a:p>
            <a:pPr lvl="1"/>
            <a:endParaRPr kumimoji="1"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F4ABEF-841E-4562-80D0-0C87BA535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457" y="2828471"/>
            <a:ext cx="3033488" cy="303348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D94BC3-E3C8-4825-8244-1B3A4ECAB25C}"/>
              </a:ext>
            </a:extLst>
          </p:cNvPr>
          <p:cNvSpPr/>
          <p:nvPr/>
        </p:nvSpPr>
        <p:spPr>
          <a:xfrm>
            <a:off x="8327455" y="5861959"/>
            <a:ext cx="2547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デバックしてるときのぼく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5282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9DEF5-23F3-4F56-8727-C3196006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感想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237260-C92C-4258-A5CC-FC122FED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計算機の構成に詳しくなれてよかった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F@N</a:t>
            </a:r>
            <a:r>
              <a:rPr kumimoji="1" lang="ja-JP" altLang="en-US" sz="2400" dirty="0"/>
              <a:t>で自由に開発できる様子を見れた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惜しくらむは技術的な議論があまりできなかったこと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7476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7583" y="1810693"/>
            <a:ext cx="11792197" cy="5731258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自己紹介</a:t>
            </a:r>
            <a:endParaRPr kumimoji="1" lang="en-US" altLang="ja-JP" sz="2400" dirty="0"/>
          </a:p>
          <a:p>
            <a:r>
              <a:rPr lang="ja-JP" altLang="en-US" sz="2400" dirty="0"/>
              <a:t>インターンのきっかけと目的</a:t>
            </a:r>
            <a:endParaRPr kumimoji="1" lang="ja-JP" altLang="en-US" sz="2400" dirty="0"/>
          </a:p>
          <a:p>
            <a:r>
              <a:rPr kumimoji="1" lang="en-US" altLang="ja-JP" sz="2400" dirty="0"/>
              <a:t>FPGA</a:t>
            </a:r>
            <a:r>
              <a:rPr lang="ja-JP" altLang="en-US" sz="2400" dirty="0"/>
              <a:t>の話</a:t>
            </a:r>
            <a:endParaRPr lang="en-US" altLang="ja-JP" sz="2400" dirty="0"/>
          </a:p>
          <a:p>
            <a:r>
              <a:rPr lang="en-US" altLang="ja-JP" sz="2400" dirty="0"/>
              <a:t>CPU</a:t>
            </a:r>
            <a:r>
              <a:rPr lang="ja-JP" altLang="en-US" sz="2400" dirty="0"/>
              <a:t>の計算機レイヤの位置付け</a:t>
            </a:r>
            <a:endParaRPr lang="en-US" altLang="ja-JP" sz="2400" dirty="0"/>
          </a:p>
          <a:p>
            <a:r>
              <a:rPr lang="ja-JP" altLang="en-US" sz="2400" dirty="0"/>
              <a:t>開発の話</a:t>
            </a:r>
            <a:endParaRPr lang="en-US" altLang="ja-JP" sz="2400" dirty="0"/>
          </a:p>
          <a:p>
            <a:r>
              <a:rPr lang="ja-JP" altLang="en-US" sz="2400" dirty="0"/>
              <a:t>システムの全体構成</a:t>
            </a:r>
            <a:endParaRPr lang="en-US" altLang="ja-JP" sz="2400" dirty="0"/>
          </a:p>
          <a:p>
            <a:r>
              <a:rPr lang="ja-JP" altLang="en-US" sz="2400" dirty="0"/>
              <a:t>計算機の構成</a:t>
            </a:r>
            <a:endParaRPr lang="en-US" altLang="ja-JP" sz="2400" dirty="0"/>
          </a:p>
          <a:p>
            <a:r>
              <a:rPr lang="ja-JP" altLang="en-US" sz="2400" dirty="0"/>
              <a:t>まとめ</a:t>
            </a:r>
            <a:endParaRPr lang="en-US" altLang="ja-JP" sz="2400" dirty="0"/>
          </a:p>
          <a:p>
            <a:r>
              <a:rPr lang="ja-JP" altLang="en-US" sz="2400" dirty="0"/>
              <a:t>感想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B70CB-65C5-4B81-BFD8-3A75F19D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最後に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195D2C-04E2-4571-B4E8-D474A633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貴重な経験させていただきありがとうございました！</a:t>
            </a:r>
            <a:endParaRPr lang="en-US" altLang="ja-JP" sz="2400" dirty="0"/>
          </a:p>
          <a:p>
            <a:pPr lvl="1"/>
            <a:r>
              <a:rPr kumimoji="1" lang="ja-JP" altLang="en-US" sz="2400" dirty="0"/>
              <a:t>ランチ連れていってもらったり</a:t>
            </a:r>
            <a:endParaRPr kumimoji="1" lang="en-US" altLang="ja-JP" sz="2400" dirty="0"/>
          </a:p>
          <a:p>
            <a:pPr lvl="1"/>
            <a:r>
              <a:rPr kumimoji="1" lang="ja-JP" altLang="en-US" sz="2400" dirty="0"/>
              <a:t>卓球の部活動におじゃましたり</a:t>
            </a:r>
            <a:endParaRPr kumimoji="1" lang="en-US" altLang="ja-JP" sz="2400" dirty="0"/>
          </a:p>
          <a:p>
            <a:pPr lvl="1"/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28106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名前：田村昂太郎（たむら こうたろう）</a:t>
            </a:r>
          </a:p>
          <a:p>
            <a:r>
              <a:rPr kumimoji="1" lang="ja-JP" altLang="en-US" sz="2400" dirty="0"/>
              <a:t>ゲームの仕組みが知りたくて情報学系の大学へ</a:t>
            </a:r>
            <a:endParaRPr lang="en-US" altLang="ja-JP" sz="2400" dirty="0"/>
          </a:p>
          <a:p>
            <a:r>
              <a:rPr lang="ja-JP" altLang="en-US" sz="2400" dirty="0"/>
              <a:t>計算機科学を専攻：計算機アーキテクチャに目覚める</a:t>
            </a:r>
          </a:p>
          <a:p>
            <a:r>
              <a:rPr lang="ja-JP" altLang="en-US" sz="2400" dirty="0"/>
              <a:t>レンダリング処理を高速に行う専用計算機を開発してる（研究）</a:t>
            </a:r>
          </a:p>
          <a:p>
            <a:r>
              <a:rPr lang="en-US" altLang="ja-JP" sz="2400" dirty="0">
                <a:solidFill>
                  <a:srgbClr val="0070C0"/>
                </a:solidFill>
              </a:rPr>
              <a:t>https://</a:t>
            </a:r>
            <a:r>
              <a:rPr lang="en-US" altLang="ja-JP" sz="2400" dirty="0" err="1">
                <a:solidFill>
                  <a:srgbClr val="0070C0"/>
                </a:solidFill>
              </a:rPr>
              <a:t>github.com</a:t>
            </a:r>
            <a:r>
              <a:rPr lang="en-US" altLang="ja-JP" sz="2400" dirty="0">
                <a:solidFill>
                  <a:srgbClr val="0070C0"/>
                </a:solidFill>
              </a:rPr>
              <a:t>/</a:t>
            </a:r>
            <a:r>
              <a:rPr lang="en-US" altLang="ja-JP" sz="2400" dirty="0" err="1">
                <a:solidFill>
                  <a:srgbClr val="0070C0"/>
                </a:solidFill>
              </a:rPr>
              <a:t>flublight</a:t>
            </a:r>
            <a:endParaRPr lang="en-US" altLang="ja-JP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23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C6EB3-9471-4B4B-A91E-943A8250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趣味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1656261-F5B1-456C-A742-A42742539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11" y="2547003"/>
            <a:ext cx="2698442" cy="3764327"/>
          </a:xfrm>
          <a:prstGeom prst="rect">
            <a:avLst/>
          </a:prstGeom>
        </p:spPr>
      </p:pic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CC945F5-8044-4B33-BBC0-6E13F257B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26" y="2057401"/>
            <a:ext cx="1041270" cy="1015873"/>
          </a:xfr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2233163-968F-4A63-9FCA-EDDBE75E52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" r="4393"/>
          <a:stretch/>
        </p:blipFill>
        <p:spPr>
          <a:xfrm>
            <a:off x="426127" y="2719895"/>
            <a:ext cx="7155403" cy="3288673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2CC758F1-95C4-4BCD-B9C6-97FC973E3B58}"/>
              </a:ext>
            </a:extLst>
          </p:cNvPr>
          <p:cNvSpPr txBox="1">
            <a:spLocks/>
          </p:cNvSpPr>
          <p:nvPr/>
        </p:nvSpPr>
        <p:spPr>
          <a:xfrm>
            <a:off x="807867" y="1723799"/>
            <a:ext cx="1606859" cy="66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インドア派</a:t>
            </a:r>
          </a:p>
        </p:txBody>
      </p:sp>
    </p:spTree>
    <p:extLst>
      <p:ext uri="{BB962C8B-B14F-4D97-AF65-F5344CB8AC3E}">
        <p14:creationId xmlns:p14="http://schemas.microsoft.com/office/powerpoint/2010/main" val="263370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D5E6E-5E48-4587-A847-ACE42314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インターンにきた理由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D7AD16-CB21-46E8-881F-273B18D8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きっかけ</a:t>
            </a:r>
            <a:endParaRPr kumimoji="1" lang="en-US" altLang="ja-JP" sz="2400" dirty="0"/>
          </a:p>
          <a:p>
            <a:pPr lvl="1"/>
            <a:r>
              <a:rPr kumimoji="1" lang="ja-JP" altLang="en-US" sz="2400" dirty="0"/>
              <a:t>逆求人イベント</a:t>
            </a:r>
            <a:endParaRPr kumimoji="1" lang="en-US" altLang="ja-JP" sz="2400" dirty="0"/>
          </a:p>
          <a:p>
            <a:pPr lvl="1"/>
            <a:r>
              <a:rPr lang="ja-JP" altLang="en-US" sz="2400" dirty="0"/>
              <a:t>何でもできる！インターン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目的</a:t>
            </a:r>
            <a:endParaRPr lang="en-US" altLang="ja-JP" sz="2400" dirty="0"/>
          </a:p>
          <a:p>
            <a:pPr lvl="1"/>
            <a:r>
              <a:rPr kumimoji="1" lang="ja-JP" altLang="en-US" sz="2400" dirty="0"/>
              <a:t>計算機の理解を深めるために</a:t>
            </a:r>
            <a:r>
              <a:rPr kumimoji="1" lang="en-US" altLang="ja-JP" sz="2400" dirty="0"/>
              <a:t>CPU</a:t>
            </a:r>
            <a:r>
              <a:rPr kumimoji="1" lang="ja-JP" altLang="en-US" sz="2400" dirty="0"/>
              <a:t>を作る</a:t>
            </a:r>
            <a:endParaRPr kumimoji="1" lang="en-US" altLang="ja-JP" sz="2400" dirty="0"/>
          </a:p>
          <a:p>
            <a:pPr lvl="1"/>
            <a:r>
              <a:rPr kumimoji="1" lang="ja-JP" altLang="en-US" sz="2400" dirty="0"/>
              <a:t>企業の空気にふれる</a:t>
            </a:r>
            <a:endParaRPr kumimoji="1" lang="en-US" altLang="ja-JP" sz="2400" dirty="0"/>
          </a:p>
          <a:p>
            <a:pPr lvl="1"/>
            <a:r>
              <a:rPr lang="ja-JP" altLang="en-US" sz="2400" strike="sngStrike" dirty="0"/>
              <a:t>おかね</a:t>
            </a:r>
            <a:endParaRPr kumimoji="1" lang="ja-JP" altLang="en-US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207259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D5E6E-5E48-4587-A847-ACE42314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インターンにきた理由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D7AD16-CB21-46E8-881F-273B18D8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きっかけ</a:t>
            </a:r>
            <a:endParaRPr kumimoji="1" lang="en-US" altLang="ja-JP" sz="2400" dirty="0"/>
          </a:p>
          <a:p>
            <a:pPr lvl="1"/>
            <a:r>
              <a:rPr kumimoji="1" lang="ja-JP" altLang="en-US" sz="2400" dirty="0"/>
              <a:t>逆求人イベント</a:t>
            </a:r>
            <a:endParaRPr kumimoji="1" lang="en-US" altLang="ja-JP" sz="2400" dirty="0"/>
          </a:p>
          <a:p>
            <a:pPr lvl="1"/>
            <a:r>
              <a:rPr lang="ja-JP" altLang="en-US" sz="2400" dirty="0"/>
              <a:t>何でもできる！インターン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目的</a:t>
            </a:r>
            <a:endParaRPr lang="en-US" altLang="ja-JP" sz="2400" dirty="0"/>
          </a:p>
          <a:p>
            <a:pPr lvl="1"/>
            <a:r>
              <a:rPr kumimoji="1" lang="ja-JP" altLang="en-US" sz="2400" dirty="0"/>
              <a:t>計算機の理解を深めるために</a:t>
            </a:r>
            <a:r>
              <a:rPr kumimoji="1" lang="en-US" altLang="ja-JP" sz="2400" dirty="0"/>
              <a:t>CPU</a:t>
            </a:r>
            <a:r>
              <a:rPr kumimoji="1" lang="ja-JP" altLang="en-US" sz="2400" dirty="0"/>
              <a:t>を作る</a:t>
            </a:r>
            <a:endParaRPr kumimoji="1" lang="en-US" altLang="ja-JP" sz="2400" dirty="0"/>
          </a:p>
          <a:p>
            <a:pPr lvl="1"/>
            <a:r>
              <a:rPr kumimoji="1" lang="ja-JP" altLang="en-US" sz="2400" dirty="0"/>
              <a:t>企業の空気にふれる</a:t>
            </a:r>
            <a:endParaRPr kumimoji="1" lang="en-US" altLang="ja-JP" sz="2400" dirty="0"/>
          </a:p>
          <a:p>
            <a:pPr lvl="1"/>
            <a:r>
              <a:rPr lang="ja-JP" altLang="en-US" sz="2400" strike="sngStrike" dirty="0"/>
              <a:t>おかね</a:t>
            </a:r>
            <a:endParaRPr kumimoji="1" lang="ja-JP" altLang="en-US" sz="2400" strike="sngStrike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1D898AF-1418-42B1-B2D7-B2224F4A1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714" y="2194560"/>
            <a:ext cx="4057486" cy="40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3A9CA80-C6B2-44C7-8C9E-B99BCEF1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233" y="2211778"/>
            <a:ext cx="9448800" cy="1825096"/>
          </a:xfrm>
        </p:spPr>
        <p:txBody>
          <a:bodyPr>
            <a:noAutofit/>
          </a:bodyPr>
          <a:lstStyle/>
          <a:p>
            <a:pPr algn="ctr"/>
            <a:r>
              <a:rPr lang="ja-JP" altLang="en-US" sz="4000" dirty="0"/>
              <a:t>以降</a:t>
            </a:r>
            <a:br>
              <a:rPr lang="en-US" altLang="ja-JP" sz="4000" dirty="0"/>
            </a:br>
            <a:br>
              <a:rPr lang="en-US" altLang="ja-JP" sz="4000" dirty="0"/>
            </a:br>
            <a:r>
              <a:rPr lang="ja-JP" altLang="en-US" sz="4000" dirty="0"/>
              <a:t>教養のつもりでお聞きください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7067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85378" y="1040814"/>
            <a:ext cx="11678478" cy="1293028"/>
          </a:xfrm>
        </p:spPr>
        <p:txBody>
          <a:bodyPr/>
          <a:lstStyle/>
          <a:p>
            <a:r>
              <a:rPr lang="en-US" altLang="ja-JP" dirty="0"/>
              <a:t>FPGA(field-programmable gate array)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0193" y="2333842"/>
            <a:ext cx="6581998" cy="3978394"/>
          </a:xfrm>
        </p:spPr>
        <p:txBody>
          <a:bodyPr/>
          <a:lstStyle/>
          <a:p>
            <a:r>
              <a:rPr kumimoji="1" lang="ja-JP" altLang="en-US" dirty="0"/>
              <a:t>プログラマブル</a:t>
            </a:r>
            <a:r>
              <a:rPr kumimoji="1" lang="en-US" altLang="ja-JP" dirty="0"/>
              <a:t>IC</a:t>
            </a:r>
            <a:endParaRPr kumimoji="1" lang="ja-JP" altLang="en-US" dirty="0"/>
          </a:p>
          <a:p>
            <a:r>
              <a:rPr lang="ja-JP" altLang="en-US" dirty="0"/>
              <a:t>従来のハードウェア開発より高い柔軟性</a:t>
            </a:r>
            <a:endParaRPr kumimoji="1" lang="ja-JP" altLang="en-US" dirty="0"/>
          </a:p>
          <a:p>
            <a:r>
              <a:rPr lang="ja-JP" altLang="en-US" dirty="0"/>
              <a:t>情報処理：特定用途の</a:t>
            </a:r>
            <a:r>
              <a:rPr kumimoji="1" lang="ja-JP" altLang="en-US" dirty="0"/>
              <a:t>低消費電力・高速化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11" y="3357624"/>
            <a:ext cx="5068450" cy="3640900"/>
          </a:xfrm>
          <a:prstGeom prst="rect">
            <a:avLst/>
          </a:prstGeom>
        </p:spPr>
      </p:pic>
      <p:sp>
        <p:nvSpPr>
          <p:cNvPr id="10" name="フレーム 9"/>
          <p:cNvSpPr/>
          <p:nvPr/>
        </p:nvSpPr>
        <p:spPr>
          <a:xfrm>
            <a:off x="2515452" y="5062698"/>
            <a:ext cx="992994" cy="989445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0BDE778-C3AD-4E2D-952F-491590992861}"/>
              </a:ext>
            </a:extLst>
          </p:cNvPr>
          <p:cNvSpPr/>
          <p:nvPr/>
        </p:nvSpPr>
        <p:spPr>
          <a:xfrm>
            <a:off x="7819749" y="5996211"/>
            <a:ext cx="4049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CLB(Configurable Logic Block)</a:t>
            </a:r>
          </a:p>
          <a:p>
            <a:r>
              <a:rPr lang="ja-JP" altLang="en-US" dirty="0"/>
              <a:t>同士の配線を切り替えて任意の回路が作れる</a:t>
            </a:r>
            <a:endParaRPr lang="en-US" altLang="ja-JP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4DEF3A1-FC01-46C4-AFA4-5D9A37044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565" y="2348592"/>
            <a:ext cx="3695238" cy="3647619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D3F66D6-4AE3-4233-BA14-572EB1FB873F}"/>
              </a:ext>
            </a:extLst>
          </p:cNvPr>
          <p:cNvCxnSpPr>
            <a:cxnSpLocks/>
          </p:cNvCxnSpPr>
          <p:nvPr/>
        </p:nvCxnSpPr>
        <p:spPr>
          <a:xfrm flipH="1">
            <a:off x="3549763" y="3986828"/>
            <a:ext cx="4332485" cy="1570593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5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E96DD5-C388-440E-8D51-B8162D28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計算機システムレイヤ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3B9BF58-D6CD-4EA9-9387-B241B9872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941" y="4502863"/>
            <a:ext cx="2264554" cy="2355137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C21842C-057B-43E1-8226-C901511482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829" y="3733500"/>
            <a:ext cx="2300262" cy="132557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30A718E-7AC1-44E2-943D-588134C6D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63" y="2379241"/>
            <a:ext cx="2168351" cy="142677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AEF07A0-CD8C-417E-850B-C09A4AD446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96" y="2575914"/>
            <a:ext cx="2315172" cy="115758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7DCE46D-9FDB-4A41-96D7-44DD7BC722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86" y="3660765"/>
            <a:ext cx="1398310" cy="139831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E127CC40-04E6-4910-BB79-61E47D2DE9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6" y="5059075"/>
            <a:ext cx="1751332" cy="1362147"/>
          </a:xfrm>
          <a:prstGeom prst="rect">
            <a:avLst/>
          </a:prstGeom>
        </p:spPr>
      </p:pic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93849F59-343F-41F5-B2AD-053049807324}"/>
              </a:ext>
            </a:extLst>
          </p:cNvPr>
          <p:cNvCxnSpPr>
            <a:cxnSpLocks/>
          </p:cNvCxnSpPr>
          <p:nvPr/>
        </p:nvCxnSpPr>
        <p:spPr>
          <a:xfrm>
            <a:off x="2034698" y="6530120"/>
            <a:ext cx="9210818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12418"/>
      </p:ext>
    </p:extLst>
  </p:cSld>
  <p:clrMapOvr>
    <a:masterClrMapping/>
  </p:clrMapOvr>
</p:sld>
</file>

<file path=ppt/theme/theme1.xml><?xml version="1.0" encoding="utf-8"?>
<a:theme xmlns:a="http://schemas.openxmlformats.org/drawingml/2006/main" name="may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ytheme" id="{72D5924F-6B49-4828-940D-4332F76584E9}" vid="{2E93BEE9-BB66-4D14-9AE4-8BA0E12B50A4}"/>
    </a:ext>
  </a:extLst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4.xml><?xml version="1.0" encoding="utf-8"?>
<a:theme xmlns:a="http://schemas.openxmlformats.org/drawingml/2006/main" name="1_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maytheme</Template>
  <TotalTime>34044</TotalTime>
  <Words>530</Words>
  <Application>Microsoft Office PowerPoint</Application>
  <PresentationFormat>ワイド画面</PresentationFormat>
  <Paragraphs>145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20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Century Gothic</vt:lpstr>
      <vt:lpstr>Wingdings 2</vt:lpstr>
      <vt:lpstr>maytheme</vt:lpstr>
      <vt:lpstr>1_HDOfficeLightV0</vt:lpstr>
      <vt:lpstr>飛行機雲</vt:lpstr>
      <vt:lpstr>1_飛行機雲</vt:lpstr>
      <vt:lpstr>CPUつくりました(未動作）</vt:lpstr>
      <vt:lpstr>目次</vt:lpstr>
      <vt:lpstr>自己紹介</vt:lpstr>
      <vt:lpstr>趣味</vt:lpstr>
      <vt:lpstr>インターンにきた理由</vt:lpstr>
      <vt:lpstr>インターンにきた理由</vt:lpstr>
      <vt:lpstr>以降  教養のつもりでお聞きください</vt:lpstr>
      <vt:lpstr>FPGA(field-programmable gate array)</vt:lpstr>
      <vt:lpstr>計算機システムレイヤ</vt:lpstr>
      <vt:lpstr>計算機システムレイヤ</vt:lpstr>
      <vt:lpstr>開発</vt:lpstr>
      <vt:lpstr>Verilog開発フロー</vt:lpstr>
      <vt:lpstr>全体構成</vt:lpstr>
      <vt:lpstr>CPUの処理のフロー</vt:lpstr>
      <vt:lpstr>RISC （Reduced Instruction Set Architecture）</vt:lpstr>
      <vt:lpstr>プロセッサの構成方法</vt:lpstr>
      <vt:lpstr>プログラマ的に有用な話</vt:lpstr>
      <vt:lpstr>総括</vt:lpstr>
      <vt:lpstr>感想</vt:lpstr>
      <vt:lpstr>最後に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</dc:title>
  <dc:creator>田村昂太郎</dc:creator>
  <cp:lastModifiedBy>田村昂太郎</cp:lastModifiedBy>
  <cp:revision>161</cp:revision>
  <dcterms:created xsi:type="dcterms:W3CDTF">2017-10-16T14:05:10Z</dcterms:created>
  <dcterms:modified xsi:type="dcterms:W3CDTF">2018-03-30T01:22:28Z</dcterms:modified>
</cp:coreProperties>
</file>