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2" r:id="rId2"/>
    <p:sldId id="271" r:id="rId3"/>
    <p:sldId id="273" r:id="rId4"/>
    <p:sldId id="264" r:id="rId5"/>
    <p:sldId id="265" r:id="rId6"/>
    <p:sldId id="266" r:id="rId7"/>
    <p:sldId id="267" r:id="rId8"/>
    <p:sldId id="268" r:id="rId9"/>
    <p:sldId id="272" r:id="rId10"/>
    <p:sldId id="256" r:id="rId11"/>
    <p:sldId id="263"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A4D62-D844-467F-A453-3CBD6514806E}" type="datetimeFigureOut">
              <a:rPr lang="pt-BR" smtClean="0"/>
              <a:t>01/04/2025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DF021-4131-439F-BC82-6F03BB218312}" type="slidenum">
              <a:rPr lang="pt-BR" smtClean="0"/>
              <a:t>‹nº›</a:t>
            </a:fld>
            <a:endParaRPr lang="pt-BR"/>
          </a:p>
        </p:txBody>
      </p:sp>
    </p:spTree>
    <p:extLst>
      <p:ext uri="{BB962C8B-B14F-4D97-AF65-F5344CB8AC3E}">
        <p14:creationId xmlns:p14="http://schemas.microsoft.com/office/powerpoint/2010/main" val="284015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CB0A2B-5A5C-1686-91DA-C51D98CA598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B2D9489-D8FC-F78C-CAAA-38999EA726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754EBBF3-F5EE-2388-18AA-E4223A38C8DB}"/>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5" name="Espaço Reservado para Rodapé 4">
            <a:extLst>
              <a:ext uri="{FF2B5EF4-FFF2-40B4-BE49-F238E27FC236}">
                <a16:creationId xmlns:a16="http://schemas.microsoft.com/office/drawing/2014/main" id="{6C0B0AB6-54CB-9EFF-D0EA-2B7CA9D2194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5FDCC34-9FAD-ACB7-CE5D-7D8070368296}"/>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379805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3349E-345D-B3C0-F100-64344F2F81E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3669786-62E1-B784-574A-9CD54BCF525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949994F-C25D-E66D-17CC-39CD7D095276}"/>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5" name="Espaço Reservado para Rodapé 4">
            <a:extLst>
              <a:ext uri="{FF2B5EF4-FFF2-40B4-BE49-F238E27FC236}">
                <a16:creationId xmlns:a16="http://schemas.microsoft.com/office/drawing/2014/main" id="{D7384362-D1E4-D8EA-1FD7-048F8A99F88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E6D6D41-B7FC-6848-EC66-6C1BD61EF3FF}"/>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368169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8A3D870-D667-701A-1A23-486B6279986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1AEA44D-AE64-F5DE-9096-35C6BF37DCA7}"/>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497102E-C1FC-67B2-5FF5-F05A3139DC34}"/>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5" name="Espaço Reservado para Rodapé 4">
            <a:extLst>
              <a:ext uri="{FF2B5EF4-FFF2-40B4-BE49-F238E27FC236}">
                <a16:creationId xmlns:a16="http://schemas.microsoft.com/office/drawing/2014/main" id="{2573D697-BC4B-C76A-F56B-B36F76A51EC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73432C7-F53E-7291-4E5F-2F2769D0BE58}"/>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116226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401328-C706-E28B-7ECE-CA5B8DEF1DB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A0CB381-234E-6CF6-33CD-480F917595C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A900074-E1FB-A475-8273-4CDF828EFA82}"/>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5" name="Espaço Reservado para Rodapé 4">
            <a:extLst>
              <a:ext uri="{FF2B5EF4-FFF2-40B4-BE49-F238E27FC236}">
                <a16:creationId xmlns:a16="http://schemas.microsoft.com/office/drawing/2014/main" id="{56214C87-5063-0E81-961E-A9F037713B1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84BDAB8-883D-01BD-C39D-C765ABE1127B}"/>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186006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675C9-9D20-3D23-7157-B1150C743AE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0B08FD2-231A-52F2-CE92-F6388EBF29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E1068AD-EFA4-FEB9-590B-860449B92039}"/>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5" name="Espaço Reservado para Rodapé 4">
            <a:extLst>
              <a:ext uri="{FF2B5EF4-FFF2-40B4-BE49-F238E27FC236}">
                <a16:creationId xmlns:a16="http://schemas.microsoft.com/office/drawing/2014/main" id="{5AD7E4C3-D57E-9C3A-3728-A52DF690AC0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3BC997F-148A-C26C-5ACE-950113E90A6F}"/>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16577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1BEBB-4F27-709C-C353-E04736DF118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2B2CE6F-464C-120C-DE71-041199524E2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D74DD6D-DAC6-E66F-A262-0F1F4C96635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3412EE3-3A30-D11A-47D7-1FD7BA8E367B}"/>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6" name="Espaço Reservado para Rodapé 5">
            <a:extLst>
              <a:ext uri="{FF2B5EF4-FFF2-40B4-BE49-F238E27FC236}">
                <a16:creationId xmlns:a16="http://schemas.microsoft.com/office/drawing/2014/main" id="{585C9043-5132-4FEF-848B-CF656699D34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092941E-6C88-29C9-1521-D515C5C30930}"/>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317880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6DBDCE-2687-CC5B-C815-171DB6FF916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F3D1BF5-6E37-908B-307D-10EA967F9D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A6F1311-EC5D-29A6-A958-C20EEE08352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ED03734-7841-BD7A-70A1-2AF38B1A3F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758F1C2-9791-152F-69DA-6A09CF12A00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167DE27-E3AD-FAD2-EA31-267123C9A892}"/>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8" name="Espaço Reservado para Rodapé 7">
            <a:extLst>
              <a:ext uri="{FF2B5EF4-FFF2-40B4-BE49-F238E27FC236}">
                <a16:creationId xmlns:a16="http://schemas.microsoft.com/office/drawing/2014/main" id="{3F096B89-819B-DA9B-1F2E-D22CA18507A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F357407-FBBA-C867-8A79-B60B5379149D}"/>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40255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7777-8CF8-0947-D984-41BE374C4AC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AC8B4A8-1B47-2373-F6BE-D68FD87A68FA}"/>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4" name="Espaço Reservado para Rodapé 3">
            <a:extLst>
              <a:ext uri="{FF2B5EF4-FFF2-40B4-BE49-F238E27FC236}">
                <a16:creationId xmlns:a16="http://schemas.microsoft.com/office/drawing/2014/main" id="{644805DD-FF6F-1045-F089-95A5ADEDA02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0B7297AE-0621-2BB8-34E8-FE86D7D474F8}"/>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405753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57BFAB4-39D5-618C-51A2-A2084F3900F2}"/>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3" name="Espaço Reservado para Rodapé 2">
            <a:extLst>
              <a:ext uri="{FF2B5EF4-FFF2-40B4-BE49-F238E27FC236}">
                <a16:creationId xmlns:a16="http://schemas.microsoft.com/office/drawing/2014/main" id="{93BB2B90-1E8F-352C-446C-680C72F89E4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A0E01B7-8C69-49DB-1CF1-6F284EABB64F}"/>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263975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875DB-2A08-9F4A-7AFD-3F84FBB36B2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68079E1-9A4F-3A29-8640-F8219E2458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DABB102-8B47-8D4A-156F-DB1774101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391BC9E-9ACF-35A4-E407-2F385143D4A2}"/>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6" name="Espaço Reservado para Rodapé 5">
            <a:extLst>
              <a:ext uri="{FF2B5EF4-FFF2-40B4-BE49-F238E27FC236}">
                <a16:creationId xmlns:a16="http://schemas.microsoft.com/office/drawing/2014/main" id="{0B52FE12-0252-645C-321A-EBAD7EA8438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F7209B8-7C2C-C4CF-C97D-0D186D5711A9}"/>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129625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4DEA70-64FD-E7D1-8F12-B88F69DC726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D78D903-0CCD-165D-028E-2335C55F9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BF0DAC83-3B39-66B2-F0C9-E0022157D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1F68910-A192-44BA-C53A-F78AD05B1704}"/>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6" name="Espaço Reservado para Rodapé 5">
            <a:extLst>
              <a:ext uri="{FF2B5EF4-FFF2-40B4-BE49-F238E27FC236}">
                <a16:creationId xmlns:a16="http://schemas.microsoft.com/office/drawing/2014/main" id="{56AC89CC-D000-D9EB-C4F8-D4B21BD1905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5F3DCCD-0DA6-B443-10FF-EE63C52BE089}"/>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312975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7CF6ECC-AE00-9691-7D1D-33CEE150F9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16D33CA-387F-FA99-D508-17B7D3B055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FBE59BB-13FC-0220-6B15-9BC15569E2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897C74-57A2-4EFE-8647-C0AA1FF2CA2E}" type="datetimeFigureOut">
              <a:rPr lang="pt-BR" smtClean="0"/>
              <a:t>01/04/2025</a:t>
            </a:fld>
            <a:endParaRPr lang="pt-BR"/>
          </a:p>
        </p:txBody>
      </p:sp>
      <p:sp>
        <p:nvSpPr>
          <p:cNvPr id="5" name="Espaço Reservado para Rodapé 4">
            <a:extLst>
              <a:ext uri="{FF2B5EF4-FFF2-40B4-BE49-F238E27FC236}">
                <a16:creationId xmlns:a16="http://schemas.microsoft.com/office/drawing/2014/main" id="{00DCA701-6511-66B4-BD64-7758CD5DC0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78562B5-62A5-9E38-3B0F-A4C9FFBB2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0CF0A6-042D-4223-B4A0-4DED4E18421D}" type="slidenum">
              <a:rPr lang="pt-BR" smtClean="0"/>
              <a:t>‹nº›</a:t>
            </a:fld>
            <a:endParaRPr lang="pt-BR"/>
          </a:p>
        </p:txBody>
      </p:sp>
    </p:spTree>
    <p:extLst>
      <p:ext uri="{BB962C8B-B14F-4D97-AF65-F5344CB8AC3E}">
        <p14:creationId xmlns:p14="http://schemas.microsoft.com/office/powerpoint/2010/main" val="378123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flucasbauer/heterocedasticidade-econometri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D5514-BA7C-20C7-670E-D6EED91E5851}"/>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5F721B24-7CD5-CB2E-59FC-496308203F3D}"/>
              </a:ext>
            </a:extLst>
          </p:cNvPr>
          <p:cNvSpPr txBox="1"/>
          <p:nvPr/>
        </p:nvSpPr>
        <p:spPr>
          <a:xfrm>
            <a:off x="1863209" y="2091854"/>
            <a:ext cx="7487268" cy="1200329"/>
          </a:xfrm>
          <a:prstGeom prst="rect">
            <a:avLst/>
          </a:prstGeom>
          <a:noFill/>
        </p:spPr>
        <p:txBody>
          <a:bodyPr wrap="square" rtlCol="0">
            <a:spAutoFit/>
          </a:bodyPr>
          <a:lstStyle/>
          <a:p>
            <a:r>
              <a:rPr lang="pt-BR" sz="2400" b="1" kern="2000" dirty="0">
                <a:latin typeface="Poppins" panose="00000500000000000000" pitchFamily="2" charset="0"/>
                <a:cs typeface="Poppins" panose="00000500000000000000" pitchFamily="2" charset="0"/>
              </a:rPr>
              <a:t>Ciências Econômicas</a:t>
            </a:r>
          </a:p>
          <a:p>
            <a:r>
              <a:rPr lang="pt-BR" sz="2400" b="1" kern="2000" dirty="0">
                <a:latin typeface="Poppins" panose="00000500000000000000" pitchFamily="2" charset="0"/>
                <a:cs typeface="Poppins" panose="00000500000000000000" pitchFamily="2" charset="0"/>
              </a:rPr>
              <a:t>Econometria II</a:t>
            </a:r>
          </a:p>
          <a:p>
            <a:r>
              <a:rPr lang="pt-BR" sz="2400" b="1" kern="2000" dirty="0">
                <a:latin typeface="Poppins" panose="00000500000000000000" pitchFamily="2" charset="0"/>
                <a:cs typeface="Poppins" panose="00000500000000000000" pitchFamily="2" charset="0"/>
              </a:rPr>
              <a:t>Trabalho de </a:t>
            </a:r>
            <a:r>
              <a:rPr lang="pt-BR" sz="2400" b="1" kern="2000" dirty="0">
                <a:solidFill>
                  <a:schemeClr val="accent3">
                    <a:lumMod val="60000"/>
                    <a:lumOff val="40000"/>
                  </a:schemeClr>
                </a:solidFill>
                <a:latin typeface="Poppins" panose="00000500000000000000" pitchFamily="2" charset="0"/>
                <a:cs typeface="Poppins" panose="00000500000000000000" pitchFamily="2" charset="0"/>
              </a:rPr>
              <a:t>heterocedasticidade – Questão 1</a:t>
            </a:r>
          </a:p>
        </p:txBody>
      </p:sp>
      <p:sp>
        <p:nvSpPr>
          <p:cNvPr id="2" name="CaixaDeTexto 1">
            <a:extLst>
              <a:ext uri="{FF2B5EF4-FFF2-40B4-BE49-F238E27FC236}">
                <a16:creationId xmlns:a16="http://schemas.microsoft.com/office/drawing/2014/main" id="{679129AD-8E1C-35F1-EFF1-3861F4D6B17C}"/>
              </a:ext>
            </a:extLst>
          </p:cNvPr>
          <p:cNvSpPr txBox="1"/>
          <p:nvPr/>
        </p:nvSpPr>
        <p:spPr>
          <a:xfrm>
            <a:off x="1863209" y="3415876"/>
            <a:ext cx="3469168" cy="1431161"/>
          </a:xfrm>
          <a:prstGeom prst="rect">
            <a:avLst/>
          </a:prstGeom>
          <a:noFill/>
        </p:spPr>
        <p:txBody>
          <a:bodyPr wrap="square">
            <a:spAutoFit/>
          </a:bodyPr>
          <a:lstStyle/>
          <a:p>
            <a:pPr algn="just">
              <a:spcAft>
                <a:spcPts val="600"/>
              </a:spcAft>
            </a:pPr>
            <a:r>
              <a:rPr lang="pt-BR" kern="2000" dirty="0">
                <a:latin typeface="Poppins" panose="00000500000000000000" pitchFamily="2" charset="0"/>
                <a:cs typeface="Poppins" panose="00000500000000000000" pitchFamily="2" charset="0"/>
              </a:rPr>
              <a:t>Prof. Dra. Rosângela</a:t>
            </a:r>
            <a:endParaRPr lang="pt-BR" dirty="0">
              <a:effectLst/>
              <a:latin typeface="Poppins" panose="00000500000000000000" pitchFamily="2" charset="0"/>
              <a:ea typeface="Times New Roman" panose="02020603050405020304" pitchFamily="18" charset="0"/>
              <a:cs typeface="Poppins" panose="00000500000000000000" pitchFamily="2" charset="0"/>
            </a:endParaRPr>
          </a:p>
          <a:p>
            <a:pPr lvl="0" algn="just">
              <a:spcAft>
                <a:spcPts val="600"/>
              </a:spcAft>
            </a:pPr>
            <a:r>
              <a:rPr lang="pt-BR" dirty="0">
                <a:effectLst/>
                <a:latin typeface="Poppins" panose="00000500000000000000" pitchFamily="2" charset="0"/>
                <a:ea typeface="Times New Roman" panose="02020603050405020304" pitchFamily="18" charset="0"/>
                <a:cs typeface="Poppins" panose="00000500000000000000" pitchFamily="2" charset="0"/>
              </a:rPr>
              <a:t>Amanda </a:t>
            </a:r>
            <a:r>
              <a:rPr lang="pt-BR" dirty="0" err="1">
                <a:effectLst/>
                <a:latin typeface="Poppins" panose="00000500000000000000" pitchFamily="2" charset="0"/>
                <a:ea typeface="Times New Roman" panose="02020603050405020304" pitchFamily="18" charset="0"/>
                <a:cs typeface="Poppins" panose="00000500000000000000" pitchFamily="2" charset="0"/>
              </a:rPr>
              <a:t>Ricarte</a:t>
            </a:r>
            <a:endParaRPr lang="pt-BR" dirty="0">
              <a:effectLst/>
              <a:latin typeface="Poppins" panose="00000500000000000000" pitchFamily="2" charset="0"/>
              <a:ea typeface="Times New Roman" panose="02020603050405020304" pitchFamily="18" charset="0"/>
              <a:cs typeface="Poppins" panose="00000500000000000000" pitchFamily="2" charset="0"/>
            </a:endParaRPr>
          </a:p>
          <a:p>
            <a:pPr lvl="0" algn="just">
              <a:spcAft>
                <a:spcPts val="600"/>
              </a:spcAft>
            </a:pPr>
            <a:r>
              <a:rPr lang="pt-BR" dirty="0">
                <a:effectLst/>
                <a:latin typeface="Poppins" panose="00000500000000000000" pitchFamily="2" charset="0"/>
                <a:ea typeface="Times New Roman" panose="02020603050405020304" pitchFamily="18" charset="0"/>
                <a:cs typeface="Poppins" panose="00000500000000000000" pitchFamily="2" charset="0"/>
              </a:rPr>
              <a:t>Lucas Freire</a:t>
            </a:r>
          </a:p>
          <a:p>
            <a:pPr lvl="0" algn="just">
              <a:spcAft>
                <a:spcPts val="600"/>
              </a:spcAft>
            </a:pPr>
            <a:r>
              <a:rPr lang="pt-BR" dirty="0">
                <a:latin typeface="Poppins" panose="00000500000000000000" pitchFamily="2" charset="0"/>
                <a:ea typeface="Times New Roman" panose="02020603050405020304" pitchFamily="18" charset="0"/>
                <a:cs typeface="Poppins" panose="00000500000000000000" pitchFamily="2" charset="0"/>
              </a:rPr>
              <a:t>Marcelo dos Santos</a:t>
            </a:r>
            <a:endParaRPr lang="pt-BR" dirty="0">
              <a:effectLst/>
              <a:latin typeface="Poppins" panose="00000500000000000000" pitchFamily="2" charset="0"/>
              <a:ea typeface="Times New Roman" panose="02020603050405020304" pitchFamily="18" charset="0"/>
              <a:cs typeface="Poppins" panose="00000500000000000000" pitchFamily="2" charset="0"/>
            </a:endParaRPr>
          </a:p>
        </p:txBody>
      </p:sp>
      <p:sp>
        <p:nvSpPr>
          <p:cNvPr id="3" name="CaixaDeTexto 2">
            <a:extLst>
              <a:ext uri="{FF2B5EF4-FFF2-40B4-BE49-F238E27FC236}">
                <a16:creationId xmlns:a16="http://schemas.microsoft.com/office/drawing/2014/main" id="{4B71247B-188B-F24A-1A73-21E0FF6DC3A5}"/>
              </a:ext>
            </a:extLst>
          </p:cNvPr>
          <p:cNvSpPr txBox="1"/>
          <p:nvPr/>
        </p:nvSpPr>
        <p:spPr>
          <a:xfrm>
            <a:off x="437533" y="1142873"/>
            <a:ext cx="11080957" cy="584775"/>
          </a:xfrm>
          <a:prstGeom prst="rect">
            <a:avLst/>
          </a:prstGeom>
          <a:noFill/>
        </p:spPr>
        <p:txBody>
          <a:bodyPr wrap="square" rtlCol="0">
            <a:spAutoFit/>
          </a:bodyPr>
          <a:lstStyle/>
          <a:p>
            <a:pPr algn="ctr"/>
            <a:r>
              <a:rPr lang="pt-BR" sz="3200" b="1" kern="2000" dirty="0">
                <a:latin typeface="Poppins" panose="00000500000000000000" pitchFamily="2" charset="0"/>
                <a:cs typeface="Poppins" panose="00000500000000000000" pitchFamily="2" charset="0"/>
              </a:rPr>
              <a:t>Universidade Estadual do Oeste do Paraná</a:t>
            </a:r>
          </a:p>
        </p:txBody>
      </p:sp>
    </p:spTree>
    <p:extLst>
      <p:ext uri="{BB962C8B-B14F-4D97-AF65-F5344CB8AC3E}">
        <p14:creationId xmlns:p14="http://schemas.microsoft.com/office/powerpoint/2010/main" val="76477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C32DF406-D60E-BBC8-7701-C08C50DD660A}"/>
              </a:ext>
            </a:extLst>
          </p:cNvPr>
          <p:cNvPicPr>
            <a:picLocks noChangeAspect="1"/>
          </p:cNvPicPr>
          <p:nvPr/>
        </p:nvPicPr>
        <p:blipFill>
          <a:blip r:embed="rId2"/>
          <a:stretch>
            <a:fillRect/>
          </a:stretch>
        </p:blipFill>
        <p:spPr>
          <a:xfrm>
            <a:off x="420108" y="1553645"/>
            <a:ext cx="6771798" cy="4655611"/>
          </a:xfrm>
          <a:prstGeom prst="rect">
            <a:avLst/>
          </a:prstGeom>
        </p:spPr>
      </p:pic>
      <p:sp>
        <p:nvSpPr>
          <p:cNvPr id="10" name="CaixaDeTexto 9">
            <a:extLst>
              <a:ext uri="{FF2B5EF4-FFF2-40B4-BE49-F238E27FC236}">
                <a16:creationId xmlns:a16="http://schemas.microsoft.com/office/drawing/2014/main" id="{92AA2345-56DE-3EA8-1E4B-BCD697C342F0}"/>
              </a:ext>
            </a:extLst>
          </p:cNvPr>
          <p:cNvSpPr txBox="1"/>
          <p:nvPr/>
        </p:nvSpPr>
        <p:spPr>
          <a:xfrm>
            <a:off x="7297137" y="1867941"/>
            <a:ext cx="4383569" cy="1277273"/>
          </a:xfrm>
          <a:prstGeom prst="rect">
            <a:avLst/>
          </a:prstGeom>
          <a:noFill/>
        </p:spPr>
        <p:txBody>
          <a:bodyPr wrap="square">
            <a:spAutoFit/>
          </a:bodyPr>
          <a:lstStyle/>
          <a:p>
            <a:pPr lvl="0" algn="just">
              <a:spcAft>
                <a:spcPts val="600"/>
              </a:spcAft>
            </a:pPr>
            <a:r>
              <a:rPr lang="pt-BR" sz="1200" b="1" dirty="0">
                <a:effectLst/>
                <a:latin typeface="Poppins" panose="00000500000000000000" pitchFamily="2" charset="0"/>
                <a:ea typeface="Times New Roman" panose="02020603050405020304" pitchFamily="18" charset="0"/>
                <a:cs typeface="Poppins" panose="00000500000000000000" pitchFamily="2" charset="0"/>
              </a:rPr>
              <a:t>R² = 0,011</a:t>
            </a:r>
          </a:p>
          <a:p>
            <a:pPr lvl="0" algn="just">
              <a:spcAft>
                <a:spcPts val="600"/>
              </a:spcAft>
            </a:pPr>
            <a:r>
              <a:rPr lang="pt-BR" sz="1200" dirty="0">
                <a:effectLst/>
                <a:latin typeface="Poppins" panose="00000500000000000000" pitchFamily="2" charset="0"/>
                <a:ea typeface="Times New Roman" panose="02020603050405020304" pitchFamily="18" charset="0"/>
                <a:cs typeface="Poppins" panose="00000500000000000000" pitchFamily="2" charset="0"/>
              </a:rPr>
              <a:t>O R² indica que apenas 1% da variação da variável dependente é explicada pela variável independente.  Mesmo sendo baixo, o modelo ainda é válido (mas não satisfatório), se os coeficientes estimados forem estatisticamente significativos.</a:t>
            </a:r>
          </a:p>
        </p:txBody>
      </p:sp>
      <p:sp>
        <p:nvSpPr>
          <p:cNvPr id="13" name="CaixaDeTexto 12">
            <a:extLst>
              <a:ext uri="{FF2B5EF4-FFF2-40B4-BE49-F238E27FC236}">
                <a16:creationId xmlns:a16="http://schemas.microsoft.com/office/drawing/2014/main" id="{83AAFCC0-B948-0087-40E8-317E80158A5C}"/>
              </a:ext>
            </a:extLst>
          </p:cNvPr>
          <p:cNvSpPr txBox="1"/>
          <p:nvPr/>
        </p:nvSpPr>
        <p:spPr>
          <a:xfrm>
            <a:off x="7297137" y="3437483"/>
            <a:ext cx="4383569" cy="2092881"/>
          </a:xfrm>
          <a:prstGeom prst="rect">
            <a:avLst/>
          </a:prstGeom>
          <a:noFill/>
        </p:spPr>
        <p:txBody>
          <a:bodyPr wrap="square">
            <a:spAutoFit/>
          </a:bodyPr>
          <a:lstStyle/>
          <a:p>
            <a:pPr lvl="0" algn="just">
              <a:spcAft>
                <a:spcPts val="600"/>
              </a:spcAft>
            </a:pPr>
            <a:r>
              <a:rPr lang="pt-BR" sz="1200" b="1" dirty="0">
                <a:latin typeface="Poppins" panose="00000500000000000000" pitchFamily="2" charset="0"/>
                <a:ea typeface="Times New Roman" panose="02020603050405020304" pitchFamily="18" charset="0"/>
                <a:cs typeface="Poppins" panose="00000500000000000000" pitchFamily="2" charset="0"/>
              </a:rPr>
              <a:t>Coeficientes</a:t>
            </a:r>
          </a:p>
          <a:p>
            <a:pPr lvl="0" algn="just">
              <a:spcAft>
                <a:spcPts val="600"/>
              </a:spcAft>
            </a:pPr>
            <a:r>
              <a:rPr lang="pt-BR" sz="1200" b="1" dirty="0">
                <a:latin typeface="Poppins" panose="00000500000000000000" pitchFamily="2" charset="0"/>
                <a:ea typeface="Times New Roman" panose="02020603050405020304" pitchFamily="18" charset="0"/>
                <a:cs typeface="Poppins" panose="00000500000000000000" pitchFamily="2" charset="0"/>
              </a:rPr>
              <a:t>Intercepto</a:t>
            </a:r>
            <a:r>
              <a:rPr lang="pt-BR" sz="1200" dirty="0">
                <a:latin typeface="Poppins" panose="00000500000000000000" pitchFamily="2" charset="0"/>
                <a:ea typeface="Times New Roman" panose="02020603050405020304" pitchFamily="18" charset="0"/>
                <a:cs typeface="Poppins" panose="00000500000000000000" pitchFamily="2" charset="0"/>
              </a:rPr>
              <a:t>: Estatisticamente significativo. Quando a idade é zero, a renda prevista seria R$ 613,65. No entanto, esse valor pode não ter interpretação prática, pois a idade zero não faz sentido no contexto econômico.</a:t>
            </a:r>
          </a:p>
          <a:p>
            <a:pPr lvl="0" algn="just">
              <a:spcAft>
                <a:spcPts val="600"/>
              </a:spcAft>
            </a:pPr>
            <a:r>
              <a:rPr lang="pt-BR" sz="1200" b="1" dirty="0">
                <a:latin typeface="Poppins" panose="00000500000000000000" pitchFamily="2" charset="0"/>
                <a:ea typeface="Times New Roman" panose="02020603050405020304" pitchFamily="18" charset="0"/>
                <a:cs typeface="Poppins" panose="00000500000000000000" pitchFamily="2" charset="0"/>
              </a:rPr>
              <a:t>Idade</a:t>
            </a:r>
            <a:r>
              <a:rPr lang="pt-BR" sz="1200" dirty="0">
                <a:latin typeface="Poppins" panose="00000500000000000000" pitchFamily="2" charset="0"/>
                <a:ea typeface="Times New Roman" panose="02020603050405020304" pitchFamily="18" charset="0"/>
                <a:cs typeface="Poppins" panose="00000500000000000000" pitchFamily="2" charset="0"/>
              </a:rPr>
              <a:t>: Estatisticamente significativo. Para cada aumento de 1 ano na idade, a renda média aumenta em R$ 23,97, mantendo todas as outras condições constantes.</a:t>
            </a:r>
          </a:p>
        </p:txBody>
      </p:sp>
      <p:sp>
        <p:nvSpPr>
          <p:cNvPr id="4" name="CaixaDeTexto 3">
            <a:extLst>
              <a:ext uri="{FF2B5EF4-FFF2-40B4-BE49-F238E27FC236}">
                <a16:creationId xmlns:a16="http://schemas.microsoft.com/office/drawing/2014/main" id="{7ADAF18D-5949-5D77-1AFD-7435F43C8CF7}"/>
              </a:ext>
            </a:extLst>
          </p:cNvPr>
          <p:cNvSpPr txBox="1"/>
          <p:nvPr/>
        </p:nvSpPr>
        <p:spPr>
          <a:xfrm>
            <a:off x="599749" y="477158"/>
            <a:ext cx="11080957" cy="646331"/>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g) Analise as estimativas do modelo, no que diz respeito: aos coeficientes, aos testes de hipóteses e ao Coeficiente de Determinação.</a:t>
            </a:r>
          </a:p>
        </p:txBody>
      </p:sp>
    </p:spTree>
    <p:extLst>
      <p:ext uri="{BB962C8B-B14F-4D97-AF65-F5344CB8AC3E}">
        <p14:creationId xmlns:p14="http://schemas.microsoft.com/office/powerpoint/2010/main" val="142075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39906-BA9B-FE92-1EFA-DD856B0F934A}"/>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A07E419F-CE10-C7BC-5734-17939657A69F}"/>
              </a:ext>
            </a:extLst>
          </p:cNvPr>
          <p:cNvSpPr txBox="1"/>
          <p:nvPr/>
        </p:nvSpPr>
        <p:spPr>
          <a:xfrm>
            <a:off x="678424" y="782635"/>
            <a:ext cx="2851358" cy="369332"/>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Repositório script</a:t>
            </a:r>
          </a:p>
        </p:txBody>
      </p:sp>
      <p:sp>
        <p:nvSpPr>
          <p:cNvPr id="3" name="CaixaDeTexto 2">
            <a:extLst>
              <a:ext uri="{FF2B5EF4-FFF2-40B4-BE49-F238E27FC236}">
                <a16:creationId xmlns:a16="http://schemas.microsoft.com/office/drawing/2014/main" id="{47A49DAD-C0E3-6F04-2494-425AD9C119DB}"/>
              </a:ext>
            </a:extLst>
          </p:cNvPr>
          <p:cNvSpPr txBox="1"/>
          <p:nvPr/>
        </p:nvSpPr>
        <p:spPr>
          <a:xfrm>
            <a:off x="678424" y="1318492"/>
            <a:ext cx="8790041" cy="369332"/>
          </a:xfrm>
          <a:prstGeom prst="rect">
            <a:avLst/>
          </a:prstGeom>
          <a:noFill/>
        </p:spPr>
        <p:txBody>
          <a:bodyPr wrap="square" rtlCol="0">
            <a:spAutoFit/>
          </a:bodyPr>
          <a:lstStyle/>
          <a:p>
            <a:r>
              <a:rPr lang="pt-BR" kern="2000" dirty="0">
                <a:latin typeface="Poppins" panose="00000500000000000000" pitchFamily="2" charset="0"/>
                <a:cs typeface="Poppins" panose="00000500000000000000" pitchFamily="2" charset="0"/>
                <a:hlinkClick r:id="rId2"/>
              </a:rPr>
              <a:t>https://github.com/flucasbauer/heterocedasticidade-econometria</a:t>
            </a:r>
            <a:endParaRPr lang="pt-BR" kern="20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18455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30A6C612-AF2A-1E8D-28EE-3E01435E8AA3}"/>
                  </a:ext>
                </a:extLst>
              </p:cNvPr>
              <p:cNvSpPr txBox="1"/>
              <p:nvPr/>
            </p:nvSpPr>
            <p:spPr>
              <a:xfrm>
                <a:off x="3048000" y="1606949"/>
                <a:ext cx="6096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pt-BR" sz="1800" b="0" i="1" smtClean="0">
                          <a:effectLst/>
                          <a:latin typeface="Cambria Math" panose="02040503050406030204" pitchFamily="18" charset="0"/>
                          <a:ea typeface="Times New Roman" panose="02020603050405020304" pitchFamily="18" charset="0"/>
                        </a:rPr>
                        <m:t>𝑦</m:t>
                      </m:r>
                      <m:r>
                        <a:rPr lang="pt-BR" sz="1800" i="1">
                          <a:effectLst/>
                          <a:latin typeface="Cambria Math" panose="02040503050406030204" pitchFamily="18" charset="0"/>
                          <a:ea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rPr>
                            <m:t>𝛽</m:t>
                          </m:r>
                        </m:e>
                        <m:sub>
                          <m:r>
                            <a:rPr lang="pt-BR" sz="1800" i="1">
                              <a:effectLst/>
                              <a:latin typeface="Cambria Math" panose="02040503050406030204" pitchFamily="18" charset="0"/>
                              <a:ea typeface="Times New Roman" panose="02020603050405020304" pitchFamily="18" charset="0"/>
                            </a:rPr>
                            <m:t>0</m:t>
                          </m:r>
                        </m:sub>
                      </m:sSub>
                      <m:r>
                        <a:rPr lang="pt-BR" sz="1800" i="1">
                          <a:effectLst/>
                          <a:latin typeface="Cambria Math" panose="02040503050406030204" pitchFamily="18" charset="0"/>
                          <a:ea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rPr>
                            <m:t>𝛽</m:t>
                          </m:r>
                        </m:e>
                        <m:sub>
                          <m:r>
                            <a:rPr lang="pt-BR" sz="1800" i="1">
                              <a:effectLst/>
                              <a:latin typeface="Cambria Math" panose="02040503050406030204" pitchFamily="18" charset="0"/>
                              <a:ea typeface="Times New Roman" panose="02020603050405020304" pitchFamily="18" charset="0"/>
                            </a:rPr>
                            <m:t>1</m:t>
                          </m:r>
                        </m:sub>
                      </m:sSub>
                      <m:sSub>
                        <m:sSubPr>
                          <m:ctrlPr>
                            <a:rPr lang="pt-BR" sz="1800" i="1">
                              <a:effectLst/>
                              <a:latin typeface="Cambria Math" panose="02040503050406030204" pitchFamily="18" charset="0"/>
                              <a:ea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rPr>
                            <m:t>𝑥</m:t>
                          </m:r>
                        </m:e>
                        <m:sub>
                          <m:r>
                            <a:rPr lang="pt-BR" sz="1800" i="1">
                              <a:effectLst/>
                              <a:latin typeface="Cambria Math" panose="02040503050406030204" pitchFamily="18" charset="0"/>
                              <a:ea typeface="Times New Roman" panose="02020603050405020304" pitchFamily="18" charset="0"/>
                            </a:rPr>
                            <m:t>1</m:t>
                          </m:r>
                        </m:sub>
                      </m:sSub>
                      <m:r>
                        <a:rPr lang="pt-BR" sz="1800" i="1">
                          <a:effectLst/>
                          <a:latin typeface="Cambria Math" panose="02040503050406030204" pitchFamily="18" charset="0"/>
                          <a:ea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rPr>
                            <m:t>𝜀</m:t>
                          </m:r>
                        </m:e>
                        <m:sub>
                          <m:r>
                            <a:rPr lang="pt-BR" sz="1800" i="1">
                              <a:effectLst/>
                              <a:latin typeface="Cambria Math" panose="02040503050406030204" pitchFamily="18" charset="0"/>
                              <a:ea typeface="Times New Roman" panose="02020603050405020304" pitchFamily="18" charset="0"/>
                            </a:rPr>
                            <m:t>𝑡</m:t>
                          </m:r>
                        </m:sub>
                      </m:sSub>
                    </m:oMath>
                  </m:oMathPara>
                </a14:m>
                <a:endParaRPr lang="pt-BR" sz="1800" dirty="0">
                  <a:effectLst/>
                  <a:latin typeface="Times New Roman" panose="02020603050405020304" pitchFamily="18" charset="0"/>
                  <a:ea typeface="Times New Roman" panose="02020603050405020304" pitchFamily="18" charset="0"/>
                </a:endParaRPr>
              </a:p>
            </p:txBody>
          </p:sp>
        </mc:Choice>
        <mc:Fallback xmlns="">
          <p:sp>
            <p:nvSpPr>
              <p:cNvPr id="9" name="CaixaDeTexto 8">
                <a:extLst>
                  <a:ext uri="{FF2B5EF4-FFF2-40B4-BE49-F238E27FC236}">
                    <a16:creationId xmlns:a16="http://schemas.microsoft.com/office/drawing/2014/main" id="{30A6C612-AF2A-1E8D-28EE-3E01435E8AA3}"/>
                  </a:ext>
                </a:extLst>
              </p:cNvPr>
              <p:cNvSpPr txBox="1">
                <a:spLocks noRot="1" noChangeAspect="1" noMove="1" noResize="1" noEditPoints="1" noAdjustHandles="1" noChangeArrowheads="1" noChangeShapeType="1" noTextEdit="1"/>
              </p:cNvSpPr>
              <p:nvPr/>
            </p:nvSpPr>
            <p:spPr>
              <a:xfrm>
                <a:off x="3048000" y="1606949"/>
                <a:ext cx="6096000" cy="369332"/>
              </a:xfrm>
              <a:prstGeom prst="rect">
                <a:avLst/>
              </a:prstGeom>
              <a:blipFill>
                <a:blip r:embed="rId2"/>
                <a:stretch>
                  <a:fillRect b="-15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D45BC406-9CE7-C131-BB85-0818E7F0DE98}"/>
                  </a:ext>
                </a:extLst>
              </p:cNvPr>
              <p:cNvSpPr txBox="1"/>
              <p:nvPr/>
            </p:nvSpPr>
            <p:spPr>
              <a:xfrm>
                <a:off x="953729" y="2303197"/>
                <a:ext cx="10284542" cy="2127890"/>
              </a:xfrm>
              <a:prstGeom prst="rect">
                <a:avLst/>
              </a:prstGeom>
              <a:noFill/>
            </p:spPr>
            <p:txBody>
              <a:bodyPr wrap="square">
                <a:spAutoFit/>
              </a:bodyPr>
              <a:lstStyle/>
              <a:p>
                <a:pPr>
                  <a:lnSpc>
                    <a:spcPct val="150000"/>
                  </a:lnSpc>
                </a:pPr>
                <a:r>
                  <a:rPr lang="pt-BR" dirty="0">
                    <a:latin typeface="Poppins" panose="00000500000000000000" pitchFamily="2" charset="0"/>
                    <a:cs typeface="Poppins" panose="00000500000000000000" pitchFamily="2" charset="0"/>
                  </a:rPr>
                  <a:t>y = Renda do trabalhador; </a:t>
                </a:r>
              </a:p>
              <a:p>
                <a:pPr>
                  <a:lnSpc>
                    <a:spcPct val="150000"/>
                  </a:lnSpc>
                </a:pPr>
                <a:r>
                  <a:rPr lang="pt-BR" dirty="0">
                    <a:latin typeface="Poppins" panose="00000500000000000000" pitchFamily="2" charset="0"/>
                    <a:cs typeface="Poppins" panose="00000500000000000000" pitchFamily="2" charset="0"/>
                  </a:rPr>
                  <a:t>β</a:t>
                </a:r>
                <a:r>
                  <a:rPr lang="pt-BR" baseline="-25000" dirty="0">
                    <a:latin typeface="Poppins" panose="00000500000000000000" pitchFamily="2" charset="0"/>
                    <a:cs typeface="Poppins" panose="00000500000000000000" pitchFamily="2" charset="0"/>
                  </a:rPr>
                  <a:t>0</a:t>
                </a:r>
                <a:r>
                  <a:rPr lang="pt-BR" dirty="0">
                    <a:latin typeface="Poppins" panose="00000500000000000000" pitchFamily="2" charset="0"/>
                    <a:cs typeface="Poppins" panose="00000500000000000000" pitchFamily="2" charset="0"/>
                  </a:rPr>
                  <a:t> = Parâmetro que indica o intercepto do modelo;</a:t>
                </a:r>
              </a:p>
              <a:p>
                <a:pPr>
                  <a:lnSpc>
                    <a:spcPct val="150000"/>
                  </a:lnSpc>
                </a:pPr>
                <a:r>
                  <a:rPr lang="pt-BR" dirty="0">
                    <a:latin typeface="Poppins" panose="00000500000000000000" pitchFamily="2" charset="0"/>
                    <a:cs typeface="Poppins" panose="00000500000000000000" pitchFamily="2" charset="0"/>
                  </a:rPr>
                  <a:t>β</a:t>
                </a:r>
                <a:r>
                  <a:rPr lang="pt-BR" baseline="-25000" dirty="0">
                    <a:latin typeface="Poppins" panose="00000500000000000000" pitchFamily="2" charset="0"/>
                    <a:cs typeface="Poppins" panose="00000500000000000000" pitchFamily="2" charset="0"/>
                  </a:rPr>
                  <a:t>1</a:t>
                </a:r>
                <a:r>
                  <a:rPr lang="pt-BR" dirty="0">
                    <a:latin typeface="Poppins" panose="00000500000000000000" pitchFamily="2" charset="0"/>
                    <a:cs typeface="Poppins" panose="00000500000000000000" pitchFamily="2" charset="0"/>
                  </a:rPr>
                  <a:t> = Parâmetro que indica o efeito marginal da idade sobre a renda do trabalhador;</a:t>
                </a:r>
              </a:p>
              <a:p>
                <a:pPr>
                  <a:lnSpc>
                    <a:spcPct val="150000"/>
                  </a:lnSpc>
                </a:pPr>
                <a14:m>
                  <m:oMath xmlns:m="http://schemas.openxmlformats.org/officeDocument/2006/math">
                    <m:sSub>
                      <m:sSubPr>
                        <m:ctrlPr>
                          <a:rPr lang="pt-BR" sz="1800" i="1" smtClean="0">
                            <a:effectLst/>
                            <a:latin typeface="Cambria Math" panose="02040503050406030204" pitchFamily="18" charset="0"/>
                            <a:ea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rPr>
                          <m:t>𝑥</m:t>
                        </m:r>
                      </m:e>
                      <m:sub>
                        <m:r>
                          <a:rPr lang="pt-BR" sz="1800" i="1">
                            <a:effectLst/>
                            <a:latin typeface="Cambria Math" panose="02040503050406030204" pitchFamily="18" charset="0"/>
                            <a:ea typeface="Times New Roman" panose="02020603050405020304" pitchFamily="18" charset="0"/>
                          </a:rPr>
                          <m:t>1</m:t>
                        </m:r>
                      </m:sub>
                    </m:sSub>
                  </m:oMath>
                </a14:m>
                <a:r>
                  <a:rPr lang="pt-BR" dirty="0">
                    <a:latin typeface="Poppins" panose="00000500000000000000" pitchFamily="2" charset="0"/>
                    <a:cs typeface="Poppins" panose="00000500000000000000" pitchFamily="2" charset="0"/>
                  </a:rPr>
                  <a:t> = Variável independente discreta idade.</a:t>
                </a:r>
              </a:p>
              <a:p>
                <a:pPr>
                  <a:lnSpc>
                    <a:spcPct val="150000"/>
                  </a:lnSpc>
                </a:pPr>
                <a:r>
                  <a:rPr lang="pt-BR" dirty="0" err="1">
                    <a:latin typeface="Poppins" panose="00000500000000000000" pitchFamily="2" charset="0"/>
                    <a:cs typeface="Poppins" panose="00000500000000000000" pitchFamily="2" charset="0"/>
                  </a:rPr>
                  <a:t>ε</a:t>
                </a:r>
                <a:r>
                  <a:rPr lang="pt-BR" baseline="-25000" dirty="0" err="1">
                    <a:latin typeface="Poppins" panose="00000500000000000000" pitchFamily="2" charset="0"/>
                    <a:cs typeface="Poppins" panose="00000500000000000000" pitchFamily="2" charset="0"/>
                  </a:rPr>
                  <a:t>t</a:t>
                </a:r>
                <a:r>
                  <a:rPr lang="pt-BR" dirty="0">
                    <a:latin typeface="Poppins" panose="00000500000000000000" pitchFamily="2" charset="0"/>
                    <a:cs typeface="Poppins" panose="00000500000000000000" pitchFamily="2" charset="0"/>
                  </a:rPr>
                  <a:t> = Termo de erro aleatório.</a:t>
                </a:r>
              </a:p>
            </p:txBody>
          </p:sp>
        </mc:Choice>
        <mc:Fallback xmlns="">
          <p:sp>
            <p:nvSpPr>
              <p:cNvPr id="11" name="CaixaDeTexto 10">
                <a:extLst>
                  <a:ext uri="{FF2B5EF4-FFF2-40B4-BE49-F238E27FC236}">
                    <a16:creationId xmlns:a16="http://schemas.microsoft.com/office/drawing/2014/main" id="{D45BC406-9CE7-C131-BB85-0818E7F0DE98}"/>
                  </a:ext>
                </a:extLst>
              </p:cNvPr>
              <p:cNvSpPr txBox="1">
                <a:spLocks noRot="1" noChangeAspect="1" noMove="1" noResize="1" noEditPoints="1" noAdjustHandles="1" noChangeArrowheads="1" noChangeShapeType="1" noTextEdit="1"/>
              </p:cNvSpPr>
              <p:nvPr/>
            </p:nvSpPr>
            <p:spPr>
              <a:xfrm>
                <a:off x="953729" y="2303197"/>
                <a:ext cx="10284542" cy="2127890"/>
              </a:xfrm>
              <a:prstGeom prst="rect">
                <a:avLst/>
              </a:prstGeom>
              <a:blipFill>
                <a:blip r:embed="rId3"/>
                <a:stretch>
                  <a:fillRect l="-474" b="-3725"/>
                </a:stretch>
              </a:blipFill>
            </p:spPr>
            <p:txBody>
              <a:bodyPr/>
              <a:lstStyle/>
              <a:p>
                <a:r>
                  <a:rPr lang="pt-BR">
                    <a:noFill/>
                  </a:rPr>
                  <a:t> </a:t>
                </a:r>
              </a:p>
            </p:txBody>
          </p:sp>
        </mc:Fallback>
      </mc:AlternateContent>
      <p:sp>
        <p:nvSpPr>
          <p:cNvPr id="2" name="CaixaDeTexto 1">
            <a:extLst>
              <a:ext uri="{FF2B5EF4-FFF2-40B4-BE49-F238E27FC236}">
                <a16:creationId xmlns:a16="http://schemas.microsoft.com/office/drawing/2014/main" id="{CA873C08-6FB4-9BA4-73CF-86503D0EA828}"/>
              </a:ext>
            </a:extLst>
          </p:cNvPr>
          <p:cNvSpPr txBox="1"/>
          <p:nvPr/>
        </p:nvSpPr>
        <p:spPr>
          <a:xfrm>
            <a:off x="865237" y="686874"/>
            <a:ext cx="10284543" cy="369332"/>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a) Apresente as estimativas do modelo.</a:t>
            </a:r>
          </a:p>
        </p:txBody>
      </p:sp>
    </p:spTree>
    <p:extLst>
      <p:ext uri="{BB962C8B-B14F-4D97-AF65-F5344CB8AC3E}">
        <p14:creationId xmlns:p14="http://schemas.microsoft.com/office/powerpoint/2010/main" val="413042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6E139-C6A4-23B1-8B83-1E15A6977BD3}"/>
            </a:ext>
          </a:extLst>
        </p:cNvPr>
        <p:cNvGrpSpPr/>
        <p:nvPr/>
      </p:nvGrpSpPr>
      <p:grpSpPr>
        <a:xfrm>
          <a:off x="0" y="0"/>
          <a:ext cx="0" cy="0"/>
          <a:chOff x="0" y="0"/>
          <a:chExt cx="0" cy="0"/>
        </a:xfrm>
      </p:grpSpPr>
      <p:pic>
        <p:nvPicPr>
          <p:cNvPr id="8" name="Imagem 7">
            <a:extLst>
              <a:ext uri="{FF2B5EF4-FFF2-40B4-BE49-F238E27FC236}">
                <a16:creationId xmlns:a16="http://schemas.microsoft.com/office/drawing/2014/main" id="{5A6AEE62-3C09-9CE6-7ACE-85956911DBB6}"/>
              </a:ext>
            </a:extLst>
          </p:cNvPr>
          <p:cNvPicPr>
            <a:picLocks noChangeAspect="1"/>
          </p:cNvPicPr>
          <p:nvPr/>
        </p:nvPicPr>
        <p:blipFill>
          <a:blip r:embed="rId2"/>
          <a:stretch>
            <a:fillRect/>
          </a:stretch>
        </p:blipFill>
        <p:spPr>
          <a:xfrm>
            <a:off x="439773" y="1710625"/>
            <a:ext cx="6771798" cy="4655611"/>
          </a:xfrm>
          <a:prstGeom prst="rect">
            <a:avLst/>
          </a:prstGeom>
        </p:spPr>
      </p:pic>
      <p:sp>
        <p:nvSpPr>
          <p:cNvPr id="10" name="CaixaDeTexto 9">
            <a:extLst>
              <a:ext uri="{FF2B5EF4-FFF2-40B4-BE49-F238E27FC236}">
                <a16:creationId xmlns:a16="http://schemas.microsoft.com/office/drawing/2014/main" id="{E7EFF16F-9AB9-3593-95E7-F5897636812F}"/>
              </a:ext>
            </a:extLst>
          </p:cNvPr>
          <p:cNvSpPr txBox="1"/>
          <p:nvPr/>
        </p:nvSpPr>
        <p:spPr>
          <a:xfrm>
            <a:off x="7368658" y="2151727"/>
            <a:ext cx="4383569" cy="1277273"/>
          </a:xfrm>
          <a:prstGeom prst="rect">
            <a:avLst/>
          </a:prstGeom>
          <a:noFill/>
        </p:spPr>
        <p:txBody>
          <a:bodyPr wrap="square">
            <a:spAutoFit/>
          </a:bodyPr>
          <a:lstStyle/>
          <a:p>
            <a:pPr lvl="0" algn="just">
              <a:spcAft>
                <a:spcPts val="600"/>
              </a:spcAft>
            </a:pPr>
            <a:r>
              <a:rPr lang="pt-BR" sz="1200" b="1" dirty="0">
                <a:effectLst/>
                <a:latin typeface="Poppins" panose="00000500000000000000" pitchFamily="2" charset="0"/>
                <a:ea typeface="Times New Roman" panose="02020603050405020304" pitchFamily="18" charset="0"/>
                <a:cs typeface="Poppins" panose="00000500000000000000" pitchFamily="2" charset="0"/>
              </a:rPr>
              <a:t>R² = 0,011</a:t>
            </a:r>
          </a:p>
          <a:p>
            <a:pPr lvl="0" algn="just">
              <a:spcAft>
                <a:spcPts val="600"/>
              </a:spcAft>
            </a:pPr>
            <a:r>
              <a:rPr lang="pt-BR" sz="1200" dirty="0">
                <a:effectLst/>
                <a:latin typeface="Poppins" panose="00000500000000000000" pitchFamily="2" charset="0"/>
                <a:ea typeface="Times New Roman" panose="02020603050405020304" pitchFamily="18" charset="0"/>
                <a:cs typeface="Poppins" panose="00000500000000000000" pitchFamily="2" charset="0"/>
              </a:rPr>
              <a:t>O R² indica que apenas 1% da variação da variável dependente é explicada pela variável independente.  Mesmo sendo baixo, o modelo ainda é válido (mas não satisfatório), se os coeficientes estimados forem estatisticamente significativos.</a:t>
            </a:r>
          </a:p>
        </p:txBody>
      </p:sp>
      <p:sp>
        <p:nvSpPr>
          <p:cNvPr id="13" name="CaixaDeTexto 12">
            <a:extLst>
              <a:ext uri="{FF2B5EF4-FFF2-40B4-BE49-F238E27FC236}">
                <a16:creationId xmlns:a16="http://schemas.microsoft.com/office/drawing/2014/main" id="{A41D8DE7-1ACD-9CB0-8097-C4B96A4CE0B2}"/>
              </a:ext>
            </a:extLst>
          </p:cNvPr>
          <p:cNvSpPr txBox="1"/>
          <p:nvPr/>
        </p:nvSpPr>
        <p:spPr>
          <a:xfrm>
            <a:off x="7368658" y="3721269"/>
            <a:ext cx="4383569" cy="907941"/>
          </a:xfrm>
          <a:prstGeom prst="rect">
            <a:avLst/>
          </a:prstGeom>
          <a:noFill/>
        </p:spPr>
        <p:txBody>
          <a:bodyPr wrap="square">
            <a:spAutoFit/>
          </a:bodyPr>
          <a:lstStyle/>
          <a:p>
            <a:pPr lvl="0" algn="just">
              <a:spcAft>
                <a:spcPts val="600"/>
              </a:spcAft>
            </a:pPr>
            <a:r>
              <a:rPr lang="pt-BR" sz="1200" b="1" dirty="0">
                <a:latin typeface="Poppins" panose="00000500000000000000" pitchFamily="2" charset="0"/>
                <a:ea typeface="Times New Roman" panose="02020603050405020304" pitchFamily="18" charset="0"/>
                <a:cs typeface="Poppins" panose="00000500000000000000" pitchFamily="2" charset="0"/>
              </a:rPr>
              <a:t>Coeficientes</a:t>
            </a:r>
          </a:p>
          <a:p>
            <a:pPr lvl="0" algn="just">
              <a:spcAft>
                <a:spcPts val="600"/>
              </a:spcAft>
            </a:pPr>
            <a:r>
              <a:rPr lang="pt-BR" sz="1200" dirty="0">
                <a:latin typeface="Poppins" panose="00000500000000000000" pitchFamily="2" charset="0"/>
                <a:ea typeface="Times New Roman" panose="02020603050405020304" pitchFamily="18" charset="0"/>
                <a:cs typeface="Poppins" panose="00000500000000000000" pitchFamily="2" charset="0"/>
              </a:rPr>
              <a:t>Antes de analisar os coeficientes, vamos aplicar os testes da hipótese da presença de heterocedasticidade.</a:t>
            </a:r>
          </a:p>
        </p:txBody>
      </p:sp>
      <p:sp>
        <p:nvSpPr>
          <p:cNvPr id="3" name="CaixaDeTexto 2">
            <a:extLst>
              <a:ext uri="{FF2B5EF4-FFF2-40B4-BE49-F238E27FC236}">
                <a16:creationId xmlns:a16="http://schemas.microsoft.com/office/drawing/2014/main" id="{FD40ED99-58F2-5BC4-9A37-E2A14BA9812F}"/>
              </a:ext>
            </a:extLst>
          </p:cNvPr>
          <p:cNvSpPr txBox="1"/>
          <p:nvPr/>
        </p:nvSpPr>
        <p:spPr>
          <a:xfrm>
            <a:off x="439773" y="470564"/>
            <a:ext cx="10284543" cy="369332"/>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a) Apresente as estimativas do modelo.</a:t>
            </a:r>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8C0C105F-0F4A-3184-7E12-55BC25C03ED4}"/>
                  </a:ext>
                </a:extLst>
              </p:cNvPr>
              <p:cNvSpPr txBox="1"/>
              <p:nvPr/>
            </p:nvSpPr>
            <p:spPr>
              <a:xfrm>
                <a:off x="3048000" y="1090594"/>
                <a:ext cx="6096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pt-BR" sz="1800" b="0" i="1" smtClean="0">
                          <a:effectLst/>
                          <a:latin typeface="Cambria Math" panose="02040503050406030204" pitchFamily="18" charset="0"/>
                          <a:ea typeface="Times New Roman" panose="02020603050405020304" pitchFamily="18" charset="0"/>
                        </a:rPr>
                        <m:t>𝑦</m:t>
                      </m:r>
                      <m:r>
                        <a:rPr lang="pt-BR" sz="1800" i="1">
                          <a:effectLst/>
                          <a:latin typeface="Cambria Math" panose="02040503050406030204" pitchFamily="18" charset="0"/>
                          <a:ea typeface="Times New Roman" panose="02020603050405020304" pitchFamily="18" charset="0"/>
                        </a:rPr>
                        <m:t>=</m:t>
                      </m:r>
                      <m:r>
                        <a:rPr lang="pt-BR" sz="1800" b="0" i="1" smtClean="0">
                          <a:effectLst/>
                          <a:latin typeface="Cambria Math" panose="02040503050406030204" pitchFamily="18" charset="0"/>
                          <a:ea typeface="Times New Roman" panose="02020603050405020304" pitchFamily="18" charset="0"/>
                        </a:rPr>
                        <m:t>613,65</m:t>
                      </m:r>
                      <m:r>
                        <a:rPr lang="pt-BR" sz="1800" i="1">
                          <a:effectLst/>
                          <a:latin typeface="Cambria Math" panose="02040503050406030204" pitchFamily="18" charset="0"/>
                          <a:ea typeface="Times New Roman" panose="02020603050405020304" pitchFamily="18" charset="0"/>
                        </a:rPr>
                        <m:t>+</m:t>
                      </m:r>
                      <m:r>
                        <a:rPr lang="pt-BR" sz="1800" b="0" i="1" smtClean="0">
                          <a:effectLst/>
                          <a:latin typeface="Cambria Math" panose="02040503050406030204" pitchFamily="18" charset="0"/>
                          <a:ea typeface="Times New Roman" panose="02020603050405020304" pitchFamily="18" charset="0"/>
                        </a:rPr>
                        <m:t>23,97</m:t>
                      </m:r>
                      <m:sSub>
                        <m:sSubPr>
                          <m:ctrlPr>
                            <a:rPr lang="pt-BR" sz="1800" i="1">
                              <a:effectLst/>
                              <a:latin typeface="Cambria Math" panose="02040503050406030204" pitchFamily="18" charset="0"/>
                              <a:ea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rPr>
                            <m:t>𝑥</m:t>
                          </m:r>
                        </m:e>
                        <m:sub>
                          <m:r>
                            <a:rPr lang="pt-BR" sz="1800" i="1">
                              <a:effectLst/>
                              <a:latin typeface="Cambria Math" panose="02040503050406030204" pitchFamily="18" charset="0"/>
                              <a:ea typeface="Times New Roman" panose="02020603050405020304" pitchFamily="18" charset="0"/>
                            </a:rPr>
                            <m:t>1</m:t>
                          </m:r>
                        </m:sub>
                      </m:sSub>
                    </m:oMath>
                  </m:oMathPara>
                </a14:m>
                <a:endParaRPr lang="pt-BR" sz="1800" dirty="0">
                  <a:effectLst/>
                  <a:latin typeface="Times New Roman" panose="02020603050405020304" pitchFamily="18" charset="0"/>
                  <a:ea typeface="Times New Roman" panose="02020603050405020304" pitchFamily="18" charset="0"/>
                </a:endParaRPr>
              </a:p>
            </p:txBody>
          </p:sp>
        </mc:Choice>
        <mc:Fallback xmlns="">
          <p:sp>
            <p:nvSpPr>
              <p:cNvPr id="5" name="CaixaDeTexto 4">
                <a:extLst>
                  <a:ext uri="{FF2B5EF4-FFF2-40B4-BE49-F238E27FC236}">
                    <a16:creationId xmlns:a16="http://schemas.microsoft.com/office/drawing/2014/main" id="{8C0C105F-0F4A-3184-7E12-55BC25C03ED4}"/>
                  </a:ext>
                </a:extLst>
              </p:cNvPr>
              <p:cNvSpPr txBox="1">
                <a:spLocks noRot="1" noChangeAspect="1" noMove="1" noResize="1" noEditPoints="1" noAdjustHandles="1" noChangeArrowheads="1" noChangeShapeType="1" noTextEdit="1"/>
              </p:cNvSpPr>
              <p:nvPr/>
            </p:nvSpPr>
            <p:spPr>
              <a:xfrm>
                <a:off x="3048000" y="1090594"/>
                <a:ext cx="6096000" cy="369332"/>
              </a:xfrm>
              <a:prstGeom prst="rect">
                <a:avLst/>
              </a:prstGeom>
              <a:blipFill>
                <a:blip r:embed="rId3"/>
                <a:stretch>
                  <a:fillRect b="-8333"/>
                </a:stretch>
              </a:blipFill>
            </p:spPr>
            <p:txBody>
              <a:bodyPr/>
              <a:lstStyle/>
              <a:p>
                <a:r>
                  <a:rPr lang="pt-BR">
                    <a:noFill/>
                  </a:rPr>
                  <a:t> </a:t>
                </a:r>
              </a:p>
            </p:txBody>
          </p:sp>
        </mc:Fallback>
      </mc:AlternateContent>
    </p:spTree>
    <p:extLst>
      <p:ext uri="{BB962C8B-B14F-4D97-AF65-F5344CB8AC3E}">
        <p14:creationId xmlns:p14="http://schemas.microsoft.com/office/powerpoint/2010/main" val="3591530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C1D0C-AF58-9720-8296-CCBF2B233DA0}"/>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DE4AFB99-7A54-C7CA-6EDC-6075891BB799}"/>
              </a:ext>
            </a:extLst>
          </p:cNvPr>
          <p:cNvSpPr txBox="1"/>
          <p:nvPr/>
        </p:nvSpPr>
        <p:spPr>
          <a:xfrm>
            <a:off x="639095" y="301332"/>
            <a:ext cx="11080957" cy="646331"/>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b) Plote o gráfico do Erro ao quadrado em função da Renda Estimada e explique se, de acordo com o observado, é possível afirmar que existe heterocedasticidade.</a:t>
            </a:r>
          </a:p>
        </p:txBody>
      </p:sp>
      <p:pic>
        <p:nvPicPr>
          <p:cNvPr id="4" name="Imagem 3" descr="Gráfico, Gráfico de dispersão&#10;&#10;O conteúdo gerado por IA pode estar incorreto.">
            <a:extLst>
              <a:ext uri="{FF2B5EF4-FFF2-40B4-BE49-F238E27FC236}">
                <a16:creationId xmlns:a16="http://schemas.microsoft.com/office/drawing/2014/main" id="{CEEFDBA2-86D3-BE0D-4A74-BDAAE67D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76" y="1465068"/>
            <a:ext cx="6731584" cy="4414622"/>
          </a:xfrm>
          <a:prstGeom prst="rect">
            <a:avLst/>
          </a:prstGeom>
          <a:ln w="9525">
            <a:solidFill>
              <a:schemeClr val="tx1"/>
            </a:solidFill>
          </a:ln>
        </p:spPr>
      </p:pic>
      <p:sp>
        <p:nvSpPr>
          <p:cNvPr id="5" name="CaixaDeTexto 4">
            <a:extLst>
              <a:ext uri="{FF2B5EF4-FFF2-40B4-BE49-F238E27FC236}">
                <a16:creationId xmlns:a16="http://schemas.microsoft.com/office/drawing/2014/main" id="{98561E83-B238-DD39-A2ED-BC21A1FDDE67}"/>
              </a:ext>
            </a:extLst>
          </p:cNvPr>
          <p:cNvSpPr txBox="1"/>
          <p:nvPr/>
        </p:nvSpPr>
        <p:spPr>
          <a:xfrm>
            <a:off x="7660945" y="2198792"/>
            <a:ext cx="3783803" cy="2308324"/>
          </a:xfrm>
          <a:prstGeom prst="rect">
            <a:avLst/>
          </a:prstGeom>
          <a:noFill/>
        </p:spPr>
        <p:txBody>
          <a:bodyPr wrap="square">
            <a:spAutoFit/>
          </a:bodyPr>
          <a:lstStyle/>
          <a:p>
            <a:pPr lvl="0" algn="just">
              <a:spcAft>
                <a:spcPts val="600"/>
              </a:spcAft>
            </a:pPr>
            <a:r>
              <a:rPr lang="pt-BR" sz="1600" dirty="0">
                <a:effectLst/>
                <a:latin typeface="Poppins" panose="00000500000000000000" pitchFamily="2" charset="0"/>
                <a:ea typeface="Times New Roman" panose="02020603050405020304" pitchFamily="18" charset="0"/>
                <a:cs typeface="Poppins" panose="00000500000000000000" pitchFamily="2" charset="0"/>
              </a:rPr>
              <a:t>Os pontos no gráfico ficaram alinhados indicando que não há um padrão claro de heterocedasticidade da variável explicativa renda. Os dados podem possuir resíduos de variância constante. No entanto, prosseguiremos com os teste para comprovar está hipótese.</a:t>
            </a:r>
            <a:endParaRPr lang="pt-BR" sz="1600" baseline="-25000" dirty="0">
              <a:effectLst/>
              <a:latin typeface="Poppins" panose="00000500000000000000" pitchFamily="2" charset="0"/>
              <a:ea typeface="Times New Roman" panose="02020603050405020304" pitchFamily="18" charset="0"/>
              <a:cs typeface="Poppins" panose="00000500000000000000" pitchFamily="2" charset="0"/>
            </a:endParaRPr>
          </a:p>
        </p:txBody>
      </p:sp>
    </p:spTree>
    <p:extLst>
      <p:ext uri="{BB962C8B-B14F-4D97-AF65-F5344CB8AC3E}">
        <p14:creationId xmlns:p14="http://schemas.microsoft.com/office/powerpoint/2010/main" val="202861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2B000-3935-A3B9-4DDC-E853201065B1}"/>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475ABF4B-DBBA-0F65-B3D2-1DF01BAB6D7F}"/>
              </a:ext>
            </a:extLst>
          </p:cNvPr>
          <p:cNvSpPr txBox="1"/>
          <p:nvPr/>
        </p:nvSpPr>
        <p:spPr>
          <a:xfrm>
            <a:off x="639095" y="301332"/>
            <a:ext cx="11080957" cy="646331"/>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c) Plote o gráfico do Erro ao quadrado em função da Idade e explique se, de acordo com o observado, é possível afirmar que existe heterocedasticidade.</a:t>
            </a:r>
          </a:p>
        </p:txBody>
      </p:sp>
      <p:pic>
        <p:nvPicPr>
          <p:cNvPr id="3" name="Imagem 2" descr="Gráfico, Gráfico de dispersão&#10;&#10;O conteúdo gerado por IA pode estar incorreto.">
            <a:extLst>
              <a:ext uri="{FF2B5EF4-FFF2-40B4-BE49-F238E27FC236}">
                <a16:creationId xmlns:a16="http://schemas.microsoft.com/office/drawing/2014/main" id="{E09E1107-9615-8038-659C-897EF297F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172" y="1489141"/>
            <a:ext cx="6587037" cy="4413600"/>
          </a:xfrm>
          <a:prstGeom prst="rect">
            <a:avLst/>
          </a:prstGeom>
          <a:ln w="9525">
            <a:solidFill>
              <a:schemeClr val="tx1"/>
            </a:solidFill>
          </a:ln>
        </p:spPr>
      </p:pic>
      <p:sp>
        <p:nvSpPr>
          <p:cNvPr id="5" name="CaixaDeTexto 4">
            <a:extLst>
              <a:ext uri="{FF2B5EF4-FFF2-40B4-BE49-F238E27FC236}">
                <a16:creationId xmlns:a16="http://schemas.microsoft.com/office/drawing/2014/main" id="{7FD5FA1E-494E-027F-4F4B-A43087A0CB75}"/>
              </a:ext>
            </a:extLst>
          </p:cNvPr>
          <p:cNvSpPr txBox="1"/>
          <p:nvPr/>
        </p:nvSpPr>
        <p:spPr>
          <a:xfrm>
            <a:off x="7660945" y="2198792"/>
            <a:ext cx="3783803" cy="2308324"/>
          </a:xfrm>
          <a:prstGeom prst="rect">
            <a:avLst/>
          </a:prstGeom>
          <a:noFill/>
        </p:spPr>
        <p:txBody>
          <a:bodyPr wrap="square">
            <a:spAutoFit/>
          </a:bodyPr>
          <a:lstStyle/>
          <a:p>
            <a:pPr lvl="0" algn="just">
              <a:spcAft>
                <a:spcPts val="600"/>
              </a:spcAft>
            </a:pPr>
            <a:r>
              <a:rPr lang="pt-BR" sz="1600" dirty="0">
                <a:effectLst/>
                <a:latin typeface="Poppins" panose="00000500000000000000" pitchFamily="2" charset="0"/>
                <a:ea typeface="Times New Roman" panose="02020603050405020304" pitchFamily="18" charset="0"/>
                <a:cs typeface="Poppins" panose="00000500000000000000" pitchFamily="2" charset="0"/>
              </a:rPr>
              <a:t>Os pontos no gráfico ficaram alinhados indicando que não há um padrão claro de heterocedasticidade da variável explicativa idade. Os dados podem possuir resíduos de variância constante. No entanto, prosseguiremos com os teste para comprovar está hipótese.</a:t>
            </a:r>
            <a:endParaRPr lang="pt-BR" sz="1600" baseline="-25000" dirty="0">
              <a:effectLst/>
              <a:latin typeface="Poppins" panose="00000500000000000000" pitchFamily="2" charset="0"/>
              <a:ea typeface="Times New Roman" panose="02020603050405020304" pitchFamily="18" charset="0"/>
              <a:cs typeface="Poppins" panose="00000500000000000000" pitchFamily="2" charset="0"/>
            </a:endParaRPr>
          </a:p>
        </p:txBody>
      </p:sp>
    </p:spTree>
    <p:extLst>
      <p:ext uri="{BB962C8B-B14F-4D97-AF65-F5344CB8AC3E}">
        <p14:creationId xmlns:p14="http://schemas.microsoft.com/office/powerpoint/2010/main" val="205325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002C4-DF5F-0FB9-F09D-BF29CBC5627D}"/>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417DB970-36D6-A1D8-36FD-EBBA6FB4A5F7}"/>
              </a:ext>
            </a:extLst>
          </p:cNvPr>
          <p:cNvSpPr txBox="1"/>
          <p:nvPr/>
        </p:nvSpPr>
        <p:spPr>
          <a:xfrm>
            <a:off x="639095" y="399387"/>
            <a:ext cx="11080957" cy="369332"/>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d) Calcule o teste de </a:t>
            </a:r>
            <a:r>
              <a:rPr lang="pt-BR" b="1" kern="2000" dirty="0" err="1">
                <a:latin typeface="Poppins" panose="00000500000000000000" pitchFamily="2" charset="0"/>
                <a:cs typeface="Poppins" panose="00000500000000000000" pitchFamily="2" charset="0"/>
              </a:rPr>
              <a:t>Goldfeld</a:t>
            </a:r>
            <a:r>
              <a:rPr lang="pt-BR" b="1" kern="2000" dirty="0">
                <a:latin typeface="Poppins" panose="00000500000000000000" pitchFamily="2" charset="0"/>
                <a:cs typeface="Poppins" panose="00000500000000000000" pitchFamily="2" charset="0"/>
              </a:rPr>
              <a:t>-Quandt e analise seu resultado.</a:t>
            </a:r>
          </a:p>
        </p:txBody>
      </p:sp>
      <p:sp>
        <p:nvSpPr>
          <p:cNvPr id="5" name="CaixaDeTexto 4">
            <a:extLst>
              <a:ext uri="{FF2B5EF4-FFF2-40B4-BE49-F238E27FC236}">
                <a16:creationId xmlns:a16="http://schemas.microsoft.com/office/drawing/2014/main" id="{73F451E8-D672-ED39-E2EB-AA6547B91B50}"/>
              </a:ext>
            </a:extLst>
          </p:cNvPr>
          <p:cNvSpPr txBox="1"/>
          <p:nvPr/>
        </p:nvSpPr>
        <p:spPr>
          <a:xfrm>
            <a:off x="7049508" y="2144552"/>
            <a:ext cx="3783803" cy="2800767"/>
          </a:xfrm>
          <a:prstGeom prst="rect">
            <a:avLst/>
          </a:prstGeom>
          <a:noFill/>
        </p:spPr>
        <p:txBody>
          <a:bodyPr wrap="square">
            <a:spAutoFit/>
          </a:bodyPr>
          <a:lstStyle/>
          <a:p>
            <a:pPr lvl="0" algn="just">
              <a:spcAft>
                <a:spcPts val="600"/>
              </a:spcAft>
            </a:pPr>
            <a:r>
              <a:rPr lang="pt-BR" sz="1600" dirty="0">
                <a:effectLst/>
                <a:latin typeface="Poppins" panose="00000500000000000000" pitchFamily="2" charset="0"/>
                <a:ea typeface="Times New Roman" panose="02020603050405020304" pitchFamily="18" charset="0"/>
                <a:cs typeface="Poppins" panose="00000500000000000000" pitchFamily="2" charset="0"/>
              </a:rPr>
              <a:t>O teste GD é especialmente utilizado em regressões simples, como neste caso. O resultado foi significativo, levando à rejeição da hipótese nula de que as variâncias estimadas na primeira parte são iguais às da segunda parte. Isso indica a presença de heterocedasticidade nos dados, diferentemente da interpretação dos gráficos anteriores.</a:t>
            </a:r>
            <a:endParaRPr lang="pt-BR" sz="1600" baseline="-25000" dirty="0">
              <a:effectLst/>
              <a:latin typeface="Poppins" panose="00000500000000000000" pitchFamily="2" charset="0"/>
              <a:ea typeface="Times New Roman" panose="02020603050405020304" pitchFamily="18" charset="0"/>
              <a:cs typeface="Poppins" panose="00000500000000000000" pitchFamily="2" charset="0"/>
            </a:endParaRPr>
          </a:p>
        </p:txBody>
      </p:sp>
      <p:pic>
        <p:nvPicPr>
          <p:cNvPr id="4" name="Imagem 3">
            <a:extLst>
              <a:ext uri="{FF2B5EF4-FFF2-40B4-BE49-F238E27FC236}">
                <a16:creationId xmlns:a16="http://schemas.microsoft.com/office/drawing/2014/main" id="{13D3BDC9-50DC-1F56-BD2B-B3EFD634D7AF}"/>
              </a:ext>
            </a:extLst>
          </p:cNvPr>
          <p:cNvPicPr>
            <a:picLocks noChangeAspect="1"/>
          </p:cNvPicPr>
          <p:nvPr/>
        </p:nvPicPr>
        <p:blipFill>
          <a:blip r:embed="rId2"/>
          <a:stretch>
            <a:fillRect/>
          </a:stretch>
        </p:blipFill>
        <p:spPr>
          <a:xfrm>
            <a:off x="1291972" y="2877218"/>
            <a:ext cx="4804028" cy="841582"/>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F8552195-690A-C437-3C2B-BF4CB2A19FA2}"/>
                  </a:ext>
                </a:extLst>
              </p:cNvPr>
              <p:cNvSpPr txBox="1"/>
              <p:nvPr/>
            </p:nvSpPr>
            <p:spPr>
              <a:xfrm>
                <a:off x="8037370" y="1310896"/>
                <a:ext cx="1337417" cy="561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𝐻</m:t>
                          </m:r>
                        </m:e>
                        <m:sub>
                          <m:r>
                            <a:rPr lang="pt-BR" b="0" i="1" smtClean="0">
                              <a:latin typeface="Cambria Math" panose="02040503050406030204" pitchFamily="18" charset="0"/>
                            </a:rPr>
                            <m:t>0</m:t>
                          </m:r>
                        </m:sub>
                      </m:sSub>
                      <m:r>
                        <a:rPr lang="pt-BR" b="0" i="1" smtClean="0">
                          <a:latin typeface="Cambria Math" panose="02040503050406030204" pitchFamily="18" charset="0"/>
                        </a:rPr>
                        <m:t>: </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𝜎</m:t>
                          </m:r>
                        </m:e>
                        <m:sub>
                          <m:r>
                            <a:rPr lang="pt-BR" b="0" i="1" smtClean="0">
                              <a:latin typeface="Cambria Math" panose="02040503050406030204" pitchFamily="18" charset="0"/>
                            </a:rPr>
                            <m:t>1</m:t>
                          </m:r>
                        </m:sub>
                        <m:sup>
                          <m:r>
                            <a:rPr lang="pt-BR" b="0" i="1" smtClean="0">
                              <a:latin typeface="Cambria Math" panose="02040503050406030204" pitchFamily="18" charset="0"/>
                            </a:rPr>
                            <m:t>2</m:t>
                          </m:r>
                        </m:sup>
                      </m:sSubSup>
                      <m:r>
                        <a:rPr lang="pt-BR" b="0" i="1" smtClean="0">
                          <a:latin typeface="Cambria Math" panose="02040503050406030204" pitchFamily="18" charset="0"/>
                        </a:rPr>
                        <m:t>= </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𝜎</m:t>
                          </m:r>
                        </m:e>
                        <m:sub>
                          <m:r>
                            <a:rPr lang="pt-BR" b="0" i="1" smtClean="0">
                              <a:latin typeface="Cambria Math" panose="02040503050406030204" pitchFamily="18" charset="0"/>
                            </a:rPr>
                            <m:t>2</m:t>
                          </m:r>
                        </m:sub>
                        <m:sup>
                          <m:r>
                            <a:rPr lang="pt-BR" b="0" i="1" smtClean="0">
                              <a:latin typeface="Cambria Math" panose="02040503050406030204" pitchFamily="18" charset="0"/>
                            </a:rPr>
                            <m:t>2</m:t>
                          </m:r>
                        </m:sup>
                      </m:sSubSup>
                    </m:oMath>
                  </m:oMathPara>
                </a14:m>
                <a:endParaRPr lang="pt-BR" b="0" dirty="0">
                  <a:latin typeface="Poppins" panose="00000500000000000000" pitchFamily="2" charset="0"/>
                  <a:cs typeface="Poppins" panose="00000500000000000000" pitchFamily="2" charset="0"/>
                </a:endParaRPr>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𝐻</m:t>
                          </m:r>
                        </m:e>
                        <m:sub>
                          <m:r>
                            <a:rPr lang="pt-BR" b="0" i="1" smtClean="0">
                              <a:latin typeface="Cambria Math" panose="02040503050406030204" pitchFamily="18" charset="0"/>
                            </a:rPr>
                            <m:t>1</m:t>
                          </m:r>
                        </m:sub>
                      </m:sSub>
                      <m:r>
                        <a:rPr lang="pt-BR" b="0" i="1" smtClean="0">
                          <a:latin typeface="Cambria Math" panose="02040503050406030204" pitchFamily="18" charset="0"/>
                        </a:rPr>
                        <m:t>: </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𝜎</m:t>
                          </m:r>
                        </m:e>
                        <m:sub>
                          <m:r>
                            <a:rPr lang="pt-BR" b="0" i="1" smtClean="0">
                              <a:latin typeface="Cambria Math" panose="02040503050406030204" pitchFamily="18" charset="0"/>
                            </a:rPr>
                            <m:t>1</m:t>
                          </m:r>
                        </m:sub>
                        <m:sup>
                          <m:r>
                            <a:rPr lang="pt-BR" b="0" i="1" smtClean="0">
                              <a:latin typeface="Cambria Math" panose="02040503050406030204" pitchFamily="18" charset="0"/>
                            </a:rPr>
                            <m:t>2</m:t>
                          </m:r>
                        </m:sup>
                      </m:sSubSup>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 </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𝜎</m:t>
                          </m:r>
                        </m:e>
                        <m:sub>
                          <m:r>
                            <a:rPr lang="pt-BR" b="0" i="1" smtClean="0">
                              <a:latin typeface="Cambria Math" panose="02040503050406030204" pitchFamily="18" charset="0"/>
                            </a:rPr>
                            <m:t>2</m:t>
                          </m:r>
                        </m:sub>
                        <m:sup>
                          <m:r>
                            <a:rPr lang="pt-BR" b="0" i="1" smtClean="0">
                              <a:latin typeface="Cambria Math" panose="02040503050406030204" pitchFamily="18" charset="0"/>
                            </a:rPr>
                            <m:t>2</m:t>
                          </m:r>
                        </m:sup>
                      </m:sSubSup>
                    </m:oMath>
                  </m:oMathPara>
                </a14:m>
                <a:endParaRPr lang="pt-BR" b="0" dirty="0">
                  <a:latin typeface="Poppins" panose="00000500000000000000" pitchFamily="2" charset="0"/>
                  <a:cs typeface="Poppins" panose="00000500000000000000" pitchFamily="2" charset="0"/>
                </a:endParaRPr>
              </a:p>
            </p:txBody>
          </p:sp>
        </mc:Choice>
        <mc:Fallback xmlns="">
          <p:sp>
            <p:nvSpPr>
              <p:cNvPr id="6" name="CaixaDeTexto 5">
                <a:extLst>
                  <a:ext uri="{FF2B5EF4-FFF2-40B4-BE49-F238E27FC236}">
                    <a16:creationId xmlns:a16="http://schemas.microsoft.com/office/drawing/2014/main" id="{F8552195-690A-C437-3C2B-BF4CB2A19FA2}"/>
                  </a:ext>
                </a:extLst>
              </p:cNvPr>
              <p:cNvSpPr txBox="1">
                <a:spLocks noRot="1" noChangeAspect="1" noMove="1" noResize="1" noEditPoints="1" noAdjustHandles="1" noChangeArrowheads="1" noChangeShapeType="1" noTextEdit="1"/>
              </p:cNvSpPr>
              <p:nvPr/>
            </p:nvSpPr>
            <p:spPr>
              <a:xfrm>
                <a:off x="8037370" y="1310896"/>
                <a:ext cx="1337417" cy="561436"/>
              </a:xfrm>
              <a:prstGeom prst="rect">
                <a:avLst/>
              </a:prstGeom>
              <a:blipFill>
                <a:blip r:embed="rId3"/>
                <a:stretch>
                  <a:fillRect l="-3182" t="-1087" r="-909" b="-8696"/>
                </a:stretch>
              </a:blipFill>
            </p:spPr>
            <p:txBody>
              <a:bodyPr/>
              <a:lstStyle/>
              <a:p>
                <a:r>
                  <a:rPr lang="pt-BR">
                    <a:noFill/>
                  </a:rPr>
                  <a:t> </a:t>
                </a:r>
              </a:p>
            </p:txBody>
          </p:sp>
        </mc:Fallback>
      </mc:AlternateContent>
    </p:spTree>
    <p:extLst>
      <p:ext uri="{BB962C8B-B14F-4D97-AF65-F5344CB8AC3E}">
        <p14:creationId xmlns:p14="http://schemas.microsoft.com/office/powerpoint/2010/main" val="166869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140ED-05EB-F1EB-528E-74A3637EBCD5}"/>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2DA79F88-B037-FE03-CBC3-0EA85CD76A1C}"/>
              </a:ext>
            </a:extLst>
          </p:cNvPr>
          <p:cNvSpPr txBox="1"/>
          <p:nvPr/>
        </p:nvSpPr>
        <p:spPr>
          <a:xfrm>
            <a:off x="639095" y="399387"/>
            <a:ext cx="11080957" cy="369332"/>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e) Calcule o teste de </a:t>
            </a:r>
            <a:r>
              <a:rPr lang="pt-BR" b="1" kern="2000" dirty="0" err="1">
                <a:latin typeface="Poppins" panose="00000500000000000000" pitchFamily="2" charset="0"/>
                <a:cs typeface="Poppins" panose="00000500000000000000" pitchFamily="2" charset="0"/>
              </a:rPr>
              <a:t>Breusch</a:t>
            </a:r>
            <a:r>
              <a:rPr lang="pt-BR" b="1" kern="2000" dirty="0">
                <a:latin typeface="Poppins" panose="00000500000000000000" pitchFamily="2" charset="0"/>
                <a:cs typeface="Poppins" panose="00000500000000000000" pitchFamily="2" charset="0"/>
              </a:rPr>
              <a:t>-</a:t>
            </a:r>
            <a:r>
              <a:rPr lang="pt-BR" b="1" kern="2000" dirty="0" err="1">
                <a:latin typeface="Poppins" panose="00000500000000000000" pitchFamily="2" charset="0"/>
                <a:cs typeface="Poppins" panose="00000500000000000000" pitchFamily="2" charset="0"/>
              </a:rPr>
              <a:t>Pagan</a:t>
            </a:r>
            <a:r>
              <a:rPr lang="pt-BR" b="1" kern="2000" dirty="0">
                <a:latin typeface="Poppins" panose="00000500000000000000" pitchFamily="2" charset="0"/>
                <a:cs typeface="Poppins" panose="00000500000000000000" pitchFamily="2" charset="0"/>
              </a:rPr>
              <a:t>-Godfrey e analise seu resultado.</a:t>
            </a:r>
          </a:p>
        </p:txBody>
      </p:sp>
      <p:sp>
        <p:nvSpPr>
          <p:cNvPr id="5" name="CaixaDeTexto 4">
            <a:extLst>
              <a:ext uri="{FF2B5EF4-FFF2-40B4-BE49-F238E27FC236}">
                <a16:creationId xmlns:a16="http://schemas.microsoft.com/office/drawing/2014/main" id="{D97F3984-939D-B17A-3EBF-8B4B195BB88D}"/>
              </a:ext>
            </a:extLst>
          </p:cNvPr>
          <p:cNvSpPr txBox="1"/>
          <p:nvPr/>
        </p:nvSpPr>
        <p:spPr>
          <a:xfrm>
            <a:off x="7295315" y="1967572"/>
            <a:ext cx="3783803" cy="1815882"/>
          </a:xfrm>
          <a:prstGeom prst="rect">
            <a:avLst/>
          </a:prstGeom>
          <a:noFill/>
        </p:spPr>
        <p:txBody>
          <a:bodyPr wrap="square">
            <a:spAutoFit/>
          </a:bodyPr>
          <a:lstStyle/>
          <a:p>
            <a:pPr lvl="0" algn="just">
              <a:spcAft>
                <a:spcPts val="600"/>
              </a:spcAft>
            </a:pPr>
            <a:r>
              <a:rPr lang="pt-BR" sz="1600" dirty="0">
                <a:effectLst/>
                <a:latin typeface="Poppins" panose="00000500000000000000" pitchFamily="2" charset="0"/>
                <a:ea typeface="Times New Roman" panose="02020603050405020304" pitchFamily="18" charset="0"/>
                <a:cs typeface="Poppins" panose="00000500000000000000" pitchFamily="2" charset="0"/>
              </a:rPr>
              <a:t>O teste BG é mais apropriado para regressões múltiplas e amostras grandes. Como o resultado não foi significativo, não rejeitamos a hipótese nula de igualdade entre as variâncias estimadas, indicando homoscedasticidade.</a:t>
            </a:r>
            <a:endParaRPr lang="pt-BR" sz="1600" baseline="-25000" dirty="0">
              <a:effectLst/>
              <a:latin typeface="Poppins" panose="00000500000000000000" pitchFamily="2" charset="0"/>
              <a:ea typeface="Times New Roman" panose="02020603050405020304" pitchFamily="18" charset="0"/>
              <a:cs typeface="Poppins" panose="00000500000000000000" pitchFamily="2" charset="0"/>
            </a:endParaRPr>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8BFEA0A6-7EF2-22AB-92D8-2D111293CEB2}"/>
                  </a:ext>
                </a:extLst>
              </p:cNvPr>
              <p:cNvSpPr txBox="1"/>
              <p:nvPr/>
            </p:nvSpPr>
            <p:spPr>
              <a:xfrm>
                <a:off x="8273344" y="1065090"/>
                <a:ext cx="1337417" cy="561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𝐻</m:t>
                          </m:r>
                        </m:e>
                        <m:sub>
                          <m:r>
                            <a:rPr lang="pt-BR" b="0" i="1" smtClean="0">
                              <a:latin typeface="Cambria Math" panose="02040503050406030204" pitchFamily="18" charset="0"/>
                            </a:rPr>
                            <m:t>0</m:t>
                          </m:r>
                        </m:sub>
                      </m:sSub>
                      <m:r>
                        <a:rPr lang="pt-BR" b="0" i="1" smtClean="0">
                          <a:latin typeface="Cambria Math" panose="02040503050406030204" pitchFamily="18" charset="0"/>
                        </a:rPr>
                        <m:t>: </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𝜎</m:t>
                          </m:r>
                        </m:e>
                        <m:sub>
                          <m:r>
                            <a:rPr lang="pt-BR" b="0" i="1" smtClean="0">
                              <a:latin typeface="Cambria Math" panose="02040503050406030204" pitchFamily="18" charset="0"/>
                            </a:rPr>
                            <m:t>1</m:t>
                          </m:r>
                        </m:sub>
                        <m:sup>
                          <m:r>
                            <a:rPr lang="pt-BR" b="0" i="1" smtClean="0">
                              <a:latin typeface="Cambria Math" panose="02040503050406030204" pitchFamily="18" charset="0"/>
                            </a:rPr>
                            <m:t>2</m:t>
                          </m:r>
                        </m:sup>
                      </m:sSubSup>
                      <m:r>
                        <a:rPr lang="pt-BR" b="0" i="1" smtClean="0">
                          <a:latin typeface="Cambria Math" panose="02040503050406030204" pitchFamily="18" charset="0"/>
                        </a:rPr>
                        <m:t>= </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𝜎</m:t>
                          </m:r>
                        </m:e>
                        <m:sub>
                          <m:r>
                            <a:rPr lang="pt-BR" b="0" i="1" smtClean="0">
                              <a:latin typeface="Cambria Math" panose="02040503050406030204" pitchFamily="18" charset="0"/>
                            </a:rPr>
                            <m:t>2</m:t>
                          </m:r>
                        </m:sub>
                        <m:sup>
                          <m:r>
                            <a:rPr lang="pt-BR" b="0" i="1" smtClean="0">
                              <a:latin typeface="Cambria Math" panose="02040503050406030204" pitchFamily="18" charset="0"/>
                            </a:rPr>
                            <m:t>2</m:t>
                          </m:r>
                        </m:sup>
                      </m:sSubSup>
                    </m:oMath>
                  </m:oMathPara>
                </a14:m>
                <a:endParaRPr lang="pt-BR" b="0" dirty="0">
                  <a:latin typeface="Poppins" panose="00000500000000000000" pitchFamily="2" charset="0"/>
                  <a:cs typeface="Poppins" panose="00000500000000000000" pitchFamily="2" charset="0"/>
                </a:endParaRPr>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𝐻</m:t>
                          </m:r>
                        </m:e>
                        <m:sub>
                          <m:r>
                            <a:rPr lang="pt-BR" b="0" i="1" smtClean="0">
                              <a:latin typeface="Cambria Math" panose="02040503050406030204" pitchFamily="18" charset="0"/>
                            </a:rPr>
                            <m:t>1</m:t>
                          </m:r>
                        </m:sub>
                      </m:sSub>
                      <m:r>
                        <a:rPr lang="pt-BR" b="0" i="1" smtClean="0">
                          <a:latin typeface="Cambria Math" panose="02040503050406030204" pitchFamily="18" charset="0"/>
                        </a:rPr>
                        <m:t>: </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𝜎</m:t>
                          </m:r>
                        </m:e>
                        <m:sub>
                          <m:r>
                            <a:rPr lang="pt-BR" b="0" i="1" smtClean="0">
                              <a:latin typeface="Cambria Math" panose="02040503050406030204" pitchFamily="18" charset="0"/>
                            </a:rPr>
                            <m:t>1</m:t>
                          </m:r>
                        </m:sub>
                        <m:sup>
                          <m:r>
                            <a:rPr lang="pt-BR" b="0" i="1" smtClean="0">
                              <a:latin typeface="Cambria Math" panose="02040503050406030204" pitchFamily="18" charset="0"/>
                            </a:rPr>
                            <m:t>2</m:t>
                          </m:r>
                        </m:sup>
                      </m:sSubSup>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 </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𝜎</m:t>
                          </m:r>
                        </m:e>
                        <m:sub>
                          <m:r>
                            <a:rPr lang="pt-BR" b="0" i="1" smtClean="0">
                              <a:latin typeface="Cambria Math" panose="02040503050406030204" pitchFamily="18" charset="0"/>
                            </a:rPr>
                            <m:t>2</m:t>
                          </m:r>
                        </m:sub>
                        <m:sup>
                          <m:r>
                            <a:rPr lang="pt-BR" b="0" i="1" smtClean="0">
                              <a:latin typeface="Cambria Math" panose="02040503050406030204" pitchFamily="18" charset="0"/>
                            </a:rPr>
                            <m:t>2</m:t>
                          </m:r>
                        </m:sup>
                      </m:sSubSup>
                    </m:oMath>
                  </m:oMathPara>
                </a14:m>
                <a:endParaRPr lang="pt-BR" b="0" dirty="0">
                  <a:latin typeface="Poppins" panose="00000500000000000000" pitchFamily="2" charset="0"/>
                  <a:cs typeface="Poppins" panose="00000500000000000000" pitchFamily="2" charset="0"/>
                </a:endParaRPr>
              </a:p>
            </p:txBody>
          </p:sp>
        </mc:Choice>
        <mc:Fallback xmlns="">
          <p:sp>
            <p:nvSpPr>
              <p:cNvPr id="6" name="CaixaDeTexto 5">
                <a:extLst>
                  <a:ext uri="{FF2B5EF4-FFF2-40B4-BE49-F238E27FC236}">
                    <a16:creationId xmlns:a16="http://schemas.microsoft.com/office/drawing/2014/main" id="{8BFEA0A6-7EF2-22AB-92D8-2D111293CEB2}"/>
                  </a:ext>
                </a:extLst>
              </p:cNvPr>
              <p:cNvSpPr txBox="1">
                <a:spLocks noRot="1" noChangeAspect="1" noMove="1" noResize="1" noEditPoints="1" noAdjustHandles="1" noChangeArrowheads="1" noChangeShapeType="1" noTextEdit="1"/>
              </p:cNvSpPr>
              <p:nvPr/>
            </p:nvSpPr>
            <p:spPr>
              <a:xfrm>
                <a:off x="8273344" y="1065090"/>
                <a:ext cx="1337417" cy="561436"/>
              </a:xfrm>
              <a:prstGeom prst="rect">
                <a:avLst/>
              </a:prstGeom>
              <a:blipFill>
                <a:blip r:embed="rId2"/>
                <a:stretch>
                  <a:fillRect l="-3182" t="-1087" r="-909" b="-7609"/>
                </a:stretch>
              </a:blipFill>
            </p:spPr>
            <p:txBody>
              <a:bodyPr/>
              <a:lstStyle/>
              <a:p>
                <a:r>
                  <a:rPr lang="pt-BR">
                    <a:noFill/>
                  </a:rPr>
                  <a:t> </a:t>
                </a:r>
              </a:p>
            </p:txBody>
          </p:sp>
        </mc:Fallback>
      </mc:AlternateContent>
      <p:pic>
        <p:nvPicPr>
          <p:cNvPr id="3" name="Imagem 2">
            <a:extLst>
              <a:ext uri="{FF2B5EF4-FFF2-40B4-BE49-F238E27FC236}">
                <a16:creationId xmlns:a16="http://schemas.microsoft.com/office/drawing/2014/main" id="{DFA01732-F505-9519-5B6A-F98B315CCE87}"/>
              </a:ext>
            </a:extLst>
          </p:cNvPr>
          <p:cNvPicPr>
            <a:picLocks noChangeAspect="1"/>
          </p:cNvPicPr>
          <p:nvPr/>
        </p:nvPicPr>
        <p:blipFill>
          <a:blip r:embed="rId3"/>
          <a:stretch>
            <a:fillRect/>
          </a:stretch>
        </p:blipFill>
        <p:spPr>
          <a:xfrm>
            <a:off x="292995" y="2856545"/>
            <a:ext cx="6588617" cy="840384"/>
          </a:xfrm>
          <a:prstGeom prst="rect">
            <a:avLst/>
          </a:prstGeom>
        </p:spPr>
      </p:pic>
      <p:sp>
        <p:nvSpPr>
          <p:cNvPr id="2" name="CaixaDeTexto 1">
            <a:extLst>
              <a:ext uri="{FF2B5EF4-FFF2-40B4-BE49-F238E27FC236}">
                <a16:creationId xmlns:a16="http://schemas.microsoft.com/office/drawing/2014/main" id="{7A52ED76-0D08-EE38-A89F-526FC27175D2}"/>
              </a:ext>
            </a:extLst>
          </p:cNvPr>
          <p:cNvSpPr txBox="1"/>
          <p:nvPr/>
        </p:nvSpPr>
        <p:spPr>
          <a:xfrm>
            <a:off x="7324812" y="4124500"/>
            <a:ext cx="3783803" cy="164660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lvl="0" algn="just">
              <a:spcAft>
                <a:spcPts val="600"/>
              </a:spcAft>
            </a:pPr>
            <a:r>
              <a:rPr lang="pt-BR" sz="1600" b="1" dirty="0">
                <a:effectLst/>
                <a:latin typeface="Poppins" panose="00000500000000000000" pitchFamily="2" charset="0"/>
                <a:ea typeface="Times New Roman" panose="02020603050405020304" pitchFamily="18" charset="0"/>
                <a:cs typeface="Poppins" panose="00000500000000000000" pitchFamily="2" charset="0"/>
              </a:rPr>
              <a:t>Decisão dos pesquisadores:</a:t>
            </a:r>
          </a:p>
          <a:p>
            <a:pPr lvl="0" algn="just">
              <a:spcAft>
                <a:spcPts val="600"/>
              </a:spcAft>
            </a:pPr>
            <a:r>
              <a:rPr lang="pt-BR" sz="1600" dirty="0">
                <a:effectLst/>
                <a:latin typeface="Poppins" panose="00000500000000000000" pitchFamily="2" charset="0"/>
                <a:ea typeface="Times New Roman" panose="02020603050405020304" pitchFamily="18" charset="0"/>
                <a:cs typeface="Poppins" panose="00000500000000000000" pitchFamily="2" charset="0"/>
              </a:rPr>
              <a:t>Considerando que o teste GD deu significativo, vamos avançar para a transformação dos dados a fim de encontrar um melhor ajust</a:t>
            </a:r>
            <a:r>
              <a:rPr lang="pt-BR" sz="1600" dirty="0">
                <a:latin typeface="Poppins" panose="00000500000000000000" pitchFamily="2" charset="0"/>
                <a:ea typeface="Times New Roman" panose="02020603050405020304" pitchFamily="18" charset="0"/>
                <a:cs typeface="Poppins" panose="00000500000000000000" pitchFamily="2" charset="0"/>
              </a:rPr>
              <a:t>e para o modelo.</a:t>
            </a:r>
            <a:endParaRPr lang="pt-BR" sz="1600" baseline="-25000" dirty="0">
              <a:effectLst/>
              <a:latin typeface="Poppins" panose="00000500000000000000" pitchFamily="2" charset="0"/>
              <a:ea typeface="Times New Roman" panose="02020603050405020304" pitchFamily="18" charset="0"/>
              <a:cs typeface="Poppins" panose="00000500000000000000" pitchFamily="2" charset="0"/>
            </a:endParaRPr>
          </a:p>
        </p:txBody>
      </p:sp>
    </p:spTree>
    <p:extLst>
      <p:ext uri="{BB962C8B-B14F-4D97-AF65-F5344CB8AC3E}">
        <p14:creationId xmlns:p14="http://schemas.microsoft.com/office/powerpoint/2010/main" val="40948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89FD1-A23F-4651-40E3-C0C4D1EAB7AA}"/>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6FB8B77C-1A85-1931-E018-31254DD50BF2}"/>
              </a:ext>
            </a:extLst>
          </p:cNvPr>
          <p:cNvSpPr txBox="1"/>
          <p:nvPr/>
        </p:nvSpPr>
        <p:spPr>
          <a:xfrm>
            <a:off x="639095" y="399387"/>
            <a:ext cx="11080957" cy="646331"/>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f) Caso seja necessário corrigir a heterocedasticidade do modelo, faça isso utilizando a variável Idade como a base para a correção.</a:t>
            </a:r>
          </a:p>
        </p:txBody>
      </p:sp>
      <p:sp>
        <p:nvSpPr>
          <p:cNvPr id="5" name="CaixaDeTexto 4">
            <a:extLst>
              <a:ext uri="{FF2B5EF4-FFF2-40B4-BE49-F238E27FC236}">
                <a16:creationId xmlns:a16="http://schemas.microsoft.com/office/drawing/2014/main" id="{020BF530-F4B0-5877-2C83-523C81F7138A}"/>
              </a:ext>
            </a:extLst>
          </p:cNvPr>
          <p:cNvSpPr txBox="1"/>
          <p:nvPr/>
        </p:nvSpPr>
        <p:spPr>
          <a:xfrm>
            <a:off x="6754365" y="2403072"/>
            <a:ext cx="5258534" cy="3847207"/>
          </a:xfrm>
          <a:prstGeom prst="rect">
            <a:avLst/>
          </a:prstGeom>
          <a:noFill/>
        </p:spPr>
        <p:txBody>
          <a:bodyPr wrap="square">
            <a:spAutoFit/>
          </a:bodyPr>
          <a:lstStyle/>
          <a:p>
            <a:pPr lvl="0" algn="just">
              <a:spcAft>
                <a:spcPts val="600"/>
              </a:spcAft>
            </a:pPr>
            <a:r>
              <a:rPr lang="pt-BR" sz="1600" dirty="0">
                <a:effectLst/>
                <a:latin typeface="Poppins" panose="00000500000000000000" pitchFamily="2" charset="0"/>
                <a:ea typeface="Times New Roman" panose="02020603050405020304" pitchFamily="18" charset="0"/>
                <a:cs typeface="Poppins" panose="00000500000000000000" pitchFamily="2" charset="0"/>
              </a:rPr>
              <a:t>Após o ajuste do modelo identificamos que:</a:t>
            </a:r>
          </a:p>
          <a:p>
            <a:pPr marL="285750" lvl="0" indent="-285750" algn="just">
              <a:spcAft>
                <a:spcPts val="600"/>
              </a:spcAft>
              <a:buFont typeface="Arial" panose="020B0604020202020204" pitchFamily="34" charset="0"/>
              <a:buChar char="•"/>
            </a:pPr>
            <a:r>
              <a:rPr lang="pt-BR" sz="1600" dirty="0">
                <a:effectLst/>
                <a:latin typeface="Poppins" panose="00000500000000000000" pitchFamily="2" charset="0"/>
                <a:ea typeface="Times New Roman" panose="02020603050405020304" pitchFamily="18" charset="0"/>
                <a:cs typeface="Poppins" panose="00000500000000000000" pitchFamily="2" charset="0"/>
              </a:rPr>
              <a:t>os coeficientes continuam estatisticamente significativos;</a:t>
            </a:r>
          </a:p>
          <a:p>
            <a:pPr marL="285750" lvl="0" indent="-285750" algn="just">
              <a:spcAft>
                <a:spcPts val="600"/>
              </a:spcAft>
              <a:buFont typeface="Arial" panose="020B0604020202020204" pitchFamily="34" charset="0"/>
              <a:buChar char="•"/>
            </a:pPr>
            <a:r>
              <a:rPr lang="pt-BR" sz="1600" dirty="0">
                <a:latin typeface="Poppins" panose="00000500000000000000" pitchFamily="2" charset="0"/>
                <a:ea typeface="Times New Roman" panose="02020603050405020304" pitchFamily="18" charset="0"/>
                <a:cs typeface="Poppins" panose="00000500000000000000" pitchFamily="2" charset="0"/>
              </a:rPr>
              <a:t>O desvio padrão da constante diminuiu (ótimo sinal); e o</a:t>
            </a:r>
          </a:p>
          <a:p>
            <a:pPr marL="285750" lvl="0" indent="-285750" algn="just">
              <a:spcAft>
                <a:spcPts val="600"/>
              </a:spcAft>
              <a:buFont typeface="Arial" panose="020B0604020202020204" pitchFamily="34" charset="0"/>
              <a:buChar char="•"/>
            </a:pPr>
            <a:r>
              <a:rPr lang="pt-BR" sz="1600" dirty="0">
                <a:latin typeface="Poppins" panose="00000500000000000000" pitchFamily="2" charset="0"/>
                <a:ea typeface="Times New Roman" panose="02020603050405020304" pitchFamily="18" charset="0"/>
                <a:cs typeface="Poppins" panose="00000500000000000000" pitchFamily="2" charset="0"/>
              </a:rPr>
              <a:t>Desvio padrão da idade aumentou (sinal ruim).</a:t>
            </a:r>
          </a:p>
          <a:p>
            <a:pPr lvl="0" algn="just">
              <a:spcAft>
                <a:spcPts val="600"/>
              </a:spcAft>
            </a:pPr>
            <a:r>
              <a:rPr lang="pt-BR" sz="1600" dirty="0">
                <a:latin typeface="Poppins" panose="00000500000000000000" pitchFamily="2" charset="0"/>
                <a:ea typeface="Times New Roman" panose="02020603050405020304" pitchFamily="18" charset="0"/>
                <a:cs typeface="Poppins" panose="00000500000000000000" pitchFamily="2" charset="0"/>
              </a:rPr>
              <a:t>O modelo ponderado ajustou melhor a heterocedasticidade dos erros, reduzindo o desvio padrão da constante, o que indica menor incerteza nessa estimativa. No entanto, isso ocorreu à custa de um aumento no desvio padrão do coeficiente da idade, aumentando a variabilidade dessa estimativa.</a:t>
            </a:r>
          </a:p>
        </p:txBody>
      </p:sp>
      <p:pic>
        <p:nvPicPr>
          <p:cNvPr id="4" name="Imagem 3">
            <a:extLst>
              <a:ext uri="{FF2B5EF4-FFF2-40B4-BE49-F238E27FC236}">
                <a16:creationId xmlns:a16="http://schemas.microsoft.com/office/drawing/2014/main" id="{2A00D8C2-9D1F-F475-169B-572121E974D5}"/>
              </a:ext>
            </a:extLst>
          </p:cNvPr>
          <p:cNvPicPr>
            <a:picLocks noChangeAspect="1"/>
          </p:cNvPicPr>
          <p:nvPr/>
        </p:nvPicPr>
        <p:blipFill>
          <a:blip r:embed="rId2"/>
          <a:stretch>
            <a:fillRect/>
          </a:stretch>
        </p:blipFill>
        <p:spPr>
          <a:xfrm>
            <a:off x="394060" y="1591614"/>
            <a:ext cx="6201640" cy="4210638"/>
          </a:xfrm>
          <a:prstGeom prst="rect">
            <a:avLst/>
          </a:prstGeom>
        </p:spPr>
      </p:pic>
      <p:pic>
        <p:nvPicPr>
          <p:cNvPr id="9" name="Imagem 8">
            <a:extLst>
              <a:ext uri="{FF2B5EF4-FFF2-40B4-BE49-F238E27FC236}">
                <a16:creationId xmlns:a16="http://schemas.microsoft.com/office/drawing/2014/main" id="{4077332E-E6B2-B9A3-EC91-C2D814E9E1FE}"/>
              </a:ext>
            </a:extLst>
          </p:cNvPr>
          <p:cNvPicPr>
            <a:picLocks noChangeAspect="1"/>
          </p:cNvPicPr>
          <p:nvPr/>
        </p:nvPicPr>
        <p:blipFill>
          <a:blip r:embed="rId3"/>
          <a:stretch>
            <a:fillRect/>
          </a:stretch>
        </p:blipFill>
        <p:spPr>
          <a:xfrm>
            <a:off x="6754365" y="1591614"/>
            <a:ext cx="5258534" cy="647790"/>
          </a:xfrm>
          <a:prstGeom prst="rect">
            <a:avLst/>
          </a:prstGeom>
        </p:spPr>
      </p:pic>
    </p:spTree>
    <p:extLst>
      <p:ext uri="{BB962C8B-B14F-4D97-AF65-F5344CB8AC3E}">
        <p14:creationId xmlns:p14="http://schemas.microsoft.com/office/powerpoint/2010/main" val="2687738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387F4-7E4E-5B87-57E0-565B92860CD5}"/>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110C9335-8D0E-7ACB-7943-57FBAEB67CA2}"/>
              </a:ext>
            </a:extLst>
          </p:cNvPr>
          <p:cNvSpPr txBox="1"/>
          <p:nvPr/>
        </p:nvSpPr>
        <p:spPr>
          <a:xfrm>
            <a:off x="639095" y="399387"/>
            <a:ext cx="11080957" cy="369332"/>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h) Compare as duas estimativas em relação ao desvio-padrão dos parâmetros estimados.</a:t>
            </a:r>
          </a:p>
        </p:txBody>
      </p:sp>
      <p:sp>
        <p:nvSpPr>
          <p:cNvPr id="5" name="CaixaDeTexto 4">
            <a:extLst>
              <a:ext uri="{FF2B5EF4-FFF2-40B4-BE49-F238E27FC236}">
                <a16:creationId xmlns:a16="http://schemas.microsoft.com/office/drawing/2014/main" id="{D281A73F-614F-E37F-E6D7-7BAE23B9F4BD}"/>
              </a:ext>
            </a:extLst>
          </p:cNvPr>
          <p:cNvSpPr txBox="1"/>
          <p:nvPr/>
        </p:nvSpPr>
        <p:spPr>
          <a:xfrm>
            <a:off x="2310578" y="3124199"/>
            <a:ext cx="7722807" cy="1323439"/>
          </a:xfrm>
          <a:prstGeom prst="rect">
            <a:avLst/>
          </a:prstGeom>
          <a:noFill/>
        </p:spPr>
        <p:txBody>
          <a:bodyPr wrap="square">
            <a:spAutoFit/>
          </a:bodyPr>
          <a:lstStyle/>
          <a:p>
            <a:pPr lvl="0" algn="just">
              <a:spcAft>
                <a:spcPts val="600"/>
              </a:spcAft>
            </a:pPr>
            <a:r>
              <a:rPr lang="pt-BR" sz="1600" dirty="0">
                <a:latin typeface="Poppins" panose="00000500000000000000" pitchFamily="2" charset="0"/>
                <a:ea typeface="Times New Roman" panose="02020603050405020304" pitchFamily="18" charset="0"/>
                <a:cs typeface="Poppins" panose="00000500000000000000" pitchFamily="2" charset="0"/>
              </a:rPr>
              <a:t>Como os coeficientes foram estatisticamente significativos tanto no modelo antes do ajuste quanto após o ajuste, </a:t>
            </a:r>
            <a:r>
              <a:rPr lang="pt-BR" sz="1600" b="1" dirty="0">
                <a:latin typeface="Poppins" panose="00000500000000000000" pitchFamily="2" charset="0"/>
                <a:ea typeface="Times New Roman" panose="02020603050405020304" pitchFamily="18" charset="0"/>
                <a:cs typeface="Poppins" panose="00000500000000000000" pitchFamily="2" charset="0"/>
              </a:rPr>
              <a:t>optamos por analisar os parâmetros estimados pelo primeiro modelo.</a:t>
            </a:r>
            <a:r>
              <a:rPr lang="pt-BR" sz="1600" dirty="0">
                <a:latin typeface="Poppins" panose="00000500000000000000" pitchFamily="2" charset="0"/>
                <a:ea typeface="Times New Roman" panose="02020603050405020304" pitchFamily="18" charset="0"/>
                <a:cs typeface="Poppins" panose="00000500000000000000" pitchFamily="2" charset="0"/>
              </a:rPr>
              <a:t> Nossa decisão foi baseada no desvio padrão do coeficiente de idade, pois consideramos a confiabilidade desse resultado o mais relevante para a análise.</a:t>
            </a:r>
          </a:p>
        </p:txBody>
      </p:sp>
      <p:pic>
        <p:nvPicPr>
          <p:cNvPr id="9" name="Imagem 8">
            <a:extLst>
              <a:ext uri="{FF2B5EF4-FFF2-40B4-BE49-F238E27FC236}">
                <a16:creationId xmlns:a16="http://schemas.microsoft.com/office/drawing/2014/main" id="{E2C6FEE3-6AAF-D445-7155-BD15D1701FE5}"/>
              </a:ext>
            </a:extLst>
          </p:cNvPr>
          <p:cNvPicPr>
            <a:picLocks noChangeAspect="1"/>
          </p:cNvPicPr>
          <p:nvPr/>
        </p:nvPicPr>
        <p:blipFill>
          <a:blip r:embed="rId2"/>
          <a:stretch>
            <a:fillRect/>
          </a:stretch>
        </p:blipFill>
        <p:spPr>
          <a:xfrm>
            <a:off x="2555130" y="1958312"/>
            <a:ext cx="7233705" cy="891108"/>
          </a:xfrm>
          <a:prstGeom prst="rect">
            <a:avLst/>
          </a:prstGeom>
        </p:spPr>
      </p:pic>
    </p:spTree>
    <p:extLst>
      <p:ext uri="{BB962C8B-B14F-4D97-AF65-F5344CB8AC3E}">
        <p14:creationId xmlns:p14="http://schemas.microsoft.com/office/powerpoint/2010/main" val="101892548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509</TotalTime>
  <Words>797</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11</vt:i4>
      </vt:variant>
    </vt:vector>
  </HeadingPairs>
  <TitlesOfParts>
    <vt:vector size="18" baseType="lpstr">
      <vt:lpstr>Aptos</vt:lpstr>
      <vt:lpstr>Aptos Display</vt:lpstr>
      <vt:lpstr>Arial</vt:lpstr>
      <vt:lpstr>Cambria Math</vt:lpstr>
      <vt:lpstr>Poppins</vt:lpstr>
      <vt:lpstr>Times New Roman</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Lucas Freire Bauer Santos63</dc:creator>
  <cp:lastModifiedBy>Lucas Freire Bauer Santos63</cp:lastModifiedBy>
  <cp:revision>13</cp:revision>
  <dcterms:created xsi:type="dcterms:W3CDTF">2025-03-30T18:24:24Z</dcterms:created>
  <dcterms:modified xsi:type="dcterms:W3CDTF">2025-04-01T17:42:31Z</dcterms:modified>
</cp:coreProperties>
</file>