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2" r:id="rId2"/>
    <p:sldId id="271" r:id="rId3"/>
    <p:sldId id="256" r:id="rId4"/>
    <p:sldId id="266" r:id="rId5"/>
    <p:sldId id="267" r:id="rId6"/>
    <p:sldId id="268" r:id="rId7"/>
    <p:sldId id="272" r:id="rId8"/>
    <p:sldId id="274" r:id="rId9"/>
    <p:sldId id="275" r:id="rId10"/>
    <p:sldId id="276" r:id="rId11"/>
    <p:sldId id="277"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2A4D62-D844-467F-A453-3CBD6514806E}" type="datetimeFigureOut">
              <a:rPr lang="pt-BR" smtClean="0"/>
              <a:t>01/04/2025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2DF021-4131-439F-BC82-6F03BB218312}" type="slidenum">
              <a:rPr lang="pt-BR" smtClean="0"/>
              <a:t>‹nº›</a:t>
            </a:fld>
            <a:endParaRPr lang="pt-BR"/>
          </a:p>
        </p:txBody>
      </p:sp>
    </p:spTree>
    <p:extLst>
      <p:ext uri="{BB962C8B-B14F-4D97-AF65-F5344CB8AC3E}">
        <p14:creationId xmlns:p14="http://schemas.microsoft.com/office/powerpoint/2010/main" val="2840155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CB0A2B-5A5C-1686-91DA-C51D98CA598A}"/>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B2D9489-D8FC-F78C-CAAA-38999EA726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754EBBF3-F5EE-2388-18AA-E4223A38C8DB}"/>
              </a:ext>
            </a:extLst>
          </p:cNvPr>
          <p:cNvSpPr>
            <a:spLocks noGrp="1"/>
          </p:cNvSpPr>
          <p:nvPr>
            <p:ph type="dt" sz="half" idx="10"/>
          </p:nvPr>
        </p:nvSpPr>
        <p:spPr/>
        <p:txBody>
          <a:bodyPr/>
          <a:lstStyle/>
          <a:p>
            <a:fld id="{F3897C74-57A2-4EFE-8647-C0AA1FF2CA2E}" type="datetimeFigureOut">
              <a:rPr lang="pt-BR" smtClean="0"/>
              <a:t>01/04/2025</a:t>
            </a:fld>
            <a:endParaRPr lang="pt-BR"/>
          </a:p>
        </p:txBody>
      </p:sp>
      <p:sp>
        <p:nvSpPr>
          <p:cNvPr id="5" name="Espaço Reservado para Rodapé 4">
            <a:extLst>
              <a:ext uri="{FF2B5EF4-FFF2-40B4-BE49-F238E27FC236}">
                <a16:creationId xmlns:a16="http://schemas.microsoft.com/office/drawing/2014/main" id="{6C0B0AB6-54CB-9EFF-D0EA-2B7CA9D2194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5FDCC34-9FAD-ACB7-CE5D-7D8070368296}"/>
              </a:ext>
            </a:extLst>
          </p:cNvPr>
          <p:cNvSpPr>
            <a:spLocks noGrp="1"/>
          </p:cNvSpPr>
          <p:nvPr>
            <p:ph type="sldNum" sz="quarter" idx="12"/>
          </p:nvPr>
        </p:nvSpPr>
        <p:spPr/>
        <p:txBody>
          <a:bodyPr/>
          <a:lstStyle/>
          <a:p>
            <a:fld id="{190CF0A6-042D-4223-B4A0-4DED4E18421D}" type="slidenum">
              <a:rPr lang="pt-BR" smtClean="0"/>
              <a:t>‹nº›</a:t>
            </a:fld>
            <a:endParaRPr lang="pt-BR"/>
          </a:p>
        </p:txBody>
      </p:sp>
    </p:spTree>
    <p:extLst>
      <p:ext uri="{BB962C8B-B14F-4D97-AF65-F5344CB8AC3E}">
        <p14:creationId xmlns:p14="http://schemas.microsoft.com/office/powerpoint/2010/main" val="379805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93349E-345D-B3C0-F100-64344F2F81E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03669786-62E1-B784-574A-9CD54BCF5253}"/>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949994F-C25D-E66D-17CC-39CD7D095276}"/>
              </a:ext>
            </a:extLst>
          </p:cNvPr>
          <p:cNvSpPr>
            <a:spLocks noGrp="1"/>
          </p:cNvSpPr>
          <p:nvPr>
            <p:ph type="dt" sz="half" idx="10"/>
          </p:nvPr>
        </p:nvSpPr>
        <p:spPr/>
        <p:txBody>
          <a:bodyPr/>
          <a:lstStyle/>
          <a:p>
            <a:fld id="{F3897C74-57A2-4EFE-8647-C0AA1FF2CA2E}" type="datetimeFigureOut">
              <a:rPr lang="pt-BR" smtClean="0"/>
              <a:t>01/04/2025</a:t>
            </a:fld>
            <a:endParaRPr lang="pt-BR"/>
          </a:p>
        </p:txBody>
      </p:sp>
      <p:sp>
        <p:nvSpPr>
          <p:cNvPr id="5" name="Espaço Reservado para Rodapé 4">
            <a:extLst>
              <a:ext uri="{FF2B5EF4-FFF2-40B4-BE49-F238E27FC236}">
                <a16:creationId xmlns:a16="http://schemas.microsoft.com/office/drawing/2014/main" id="{D7384362-D1E4-D8EA-1FD7-048F8A99F88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E6D6D41-B7FC-6848-EC66-6C1BD61EF3FF}"/>
              </a:ext>
            </a:extLst>
          </p:cNvPr>
          <p:cNvSpPr>
            <a:spLocks noGrp="1"/>
          </p:cNvSpPr>
          <p:nvPr>
            <p:ph type="sldNum" sz="quarter" idx="12"/>
          </p:nvPr>
        </p:nvSpPr>
        <p:spPr/>
        <p:txBody>
          <a:bodyPr/>
          <a:lstStyle/>
          <a:p>
            <a:fld id="{190CF0A6-042D-4223-B4A0-4DED4E18421D}" type="slidenum">
              <a:rPr lang="pt-BR" smtClean="0"/>
              <a:t>‹nº›</a:t>
            </a:fld>
            <a:endParaRPr lang="pt-BR"/>
          </a:p>
        </p:txBody>
      </p:sp>
    </p:spTree>
    <p:extLst>
      <p:ext uri="{BB962C8B-B14F-4D97-AF65-F5344CB8AC3E}">
        <p14:creationId xmlns:p14="http://schemas.microsoft.com/office/powerpoint/2010/main" val="3681697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8A3D870-D667-701A-1A23-486B6279986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A1AEA44D-AE64-F5DE-9096-35C6BF37DCA7}"/>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497102E-C1FC-67B2-5FF5-F05A3139DC34}"/>
              </a:ext>
            </a:extLst>
          </p:cNvPr>
          <p:cNvSpPr>
            <a:spLocks noGrp="1"/>
          </p:cNvSpPr>
          <p:nvPr>
            <p:ph type="dt" sz="half" idx="10"/>
          </p:nvPr>
        </p:nvSpPr>
        <p:spPr/>
        <p:txBody>
          <a:bodyPr/>
          <a:lstStyle/>
          <a:p>
            <a:fld id="{F3897C74-57A2-4EFE-8647-C0AA1FF2CA2E}" type="datetimeFigureOut">
              <a:rPr lang="pt-BR" smtClean="0"/>
              <a:t>01/04/2025</a:t>
            </a:fld>
            <a:endParaRPr lang="pt-BR"/>
          </a:p>
        </p:txBody>
      </p:sp>
      <p:sp>
        <p:nvSpPr>
          <p:cNvPr id="5" name="Espaço Reservado para Rodapé 4">
            <a:extLst>
              <a:ext uri="{FF2B5EF4-FFF2-40B4-BE49-F238E27FC236}">
                <a16:creationId xmlns:a16="http://schemas.microsoft.com/office/drawing/2014/main" id="{2573D697-BC4B-C76A-F56B-B36F76A51EC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73432C7-F53E-7291-4E5F-2F2769D0BE58}"/>
              </a:ext>
            </a:extLst>
          </p:cNvPr>
          <p:cNvSpPr>
            <a:spLocks noGrp="1"/>
          </p:cNvSpPr>
          <p:nvPr>
            <p:ph type="sldNum" sz="quarter" idx="12"/>
          </p:nvPr>
        </p:nvSpPr>
        <p:spPr/>
        <p:txBody>
          <a:bodyPr/>
          <a:lstStyle/>
          <a:p>
            <a:fld id="{190CF0A6-042D-4223-B4A0-4DED4E18421D}" type="slidenum">
              <a:rPr lang="pt-BR" smtClean="0"/>
              <a:t>‹nº›</a:t>
            </a:fld>
            <a:endParaRPr lang="pt-BR"/>
          </a:p>
        </p:txBody>
      </p:sp>
    </p:spTree>
    <p:extLst>
      <p:ext uri="{BB962C8B-B14F-4D97-AF65-F5344CB8AC3E}">
        <p14:creationId xmlns:p14="http://schemas.microsoft.com/office/powerpoint/2010/main" val="1162265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401328-C706-E28B-7ECE-CA5B8DEF1DB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A0CB381-234E-6CF6-33CD-480F917595C4}"/>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A900074-E1FB-A475-8273-4CDF828EFA82}"/>
              </a:ext>
            </a:extLst>
          </p:cNvPr>
          <p:cNvSpPr>
            <a:spLocks noGrp="1"/>
          </p:cNvSpPr>
          <p:nvPr>
            <p:ph type="dt" sz="half" idx="10"/>
          </p:nvPr>
        </p:nvSpPr>
        <p:spPr/>
        <p:txBody>
          <a:bodyPr/>
          <a:lstStyle/>
          <a:p>
            <a:fld id="{F3897C74-57A2-4EFE-8647-C0AA1FF2CA2E}" type="datetimeFigureOut">
              <a:rPr lang="pt-BR" smtClean="0"/>
              <a:t>01/04/2025</a:t>
            </a:fld>
            <a:endParaRPr lang="pt-BR"/>
          </a:p>
        </p:txBody>
      </p:sp>
      <p:sp>
        <p:nvSpPr>
          <p:cNvPr id="5" name="Espaço Reservado para Rodapé 4">
            <a:extLst>
              <a:ext uri="{FF2B5EF4-FFF2-40B4-BE49-F238E27FC236}">
                <a16:creationId xmlns:a16="http://schemas.microsoft.com/office/drawing/2014/main" id="{56214C87-5063-0E81-961E-A9F037713B1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84BDAB8-883D-01BD-C39D-C765ABE1127B}"/>
              </a:ext>
            </a:extLst>
          </p:cNvPr>
          <p:cNvSpPr>
            <a:spLocks noGrp="1"/>
          </p:cNvSpPr>
          <p:nvPr>
            <p:ph type="sldNum" sz="quarter" idx="12"/>
          </p:nvPr>
        </p:nvSpPr>
        <p:spPr/>
        <p:txBody>
          <a:bodyPr/>
          <a:lstStyle/>
          <a:p>
            <a:fld id="{190CF0A6-042D-4223-B4A0-4DED4E18421D}" type="slidenum">
              <a:rPr lang="pt-BR" smtClean="0"/>
              <a:t>‹nº›</a:t>
            </a:fld>
            <a:endParaRPr lang="pt-BR"/>
          </a:p>
        </p:txBody>
      </p:sp>
    </p:spTree>
    <p:extLst>
      <p:ext uri="{BB962C8B-B14F-4D97-AF65-F5344CB8AC3E}">
        <p14:creationId xmlns:p14="http://schemas.microsoft.com/office/powerpoint/2010/main" val="1860062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675C9-9D20-3D23-7157-B1150C743AED}"/>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00B08FD2-231A-52F2-CE92-F6388EBF29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AE1068AD-EFA4-FEB9-590B-860449B92039}"/>
              </a:ext>
            </a:extLst>
          </p:cNvPr>
          <p:cNvSpPr>
            <a:spLocks noGrp="1"/>
          </p:cNvSpPr>
          <p:nvPr>
            <p:ph type="dt" sz="half" idx="10"/>
          </p:nvPr>
        </p:nvSpPr>
        <p:spPr/>
        <p:txBody>
          <a:bodyPr/>
          <a:lstStyle/>
          <a:p>
            <a:fld id="{F3897C74-57A2-4EFE-8647-C0AA1FF2CA2E}" type="datetimeFigureOut">
              <a:rPr lang="pt-BR" smtClean="0"/>
              <a:t>01/04/2025</a:t>
            </a:fld>
            <a:endParaRPr lang="pt-BR"/>
          </a:p>
        </p:txBody>
      </p:sp>
      <p:sp>
        <p:nvSpPr>
          <p:cNvPr id="5" name="Espaço Reservado para Rodapé 4">
            <a:extLst>
              <a:ext uri="{FF2B5EF4-FFF2-40B4-BE49-F238E27FC236}">
                <a16:creationId xmlns:a16="http://schemas.microsoft.com/office/drawing/2014/main" id="{5AD7E4C3-D57E-9C3A-3728-A52DF690AC0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3BC997F-148A-C26C-5ACE-950113E90A6F}"/>
              </a:ext>
            </a:extLst>
          </p:cNvPr>
          <p:cNvSpPr>
            <a:spLocks noGrp="1"/>
          </p:cNvSpPr>
          <p:nvPr>
            <p:ph type="sldNum" sz="quarter" idx="12"/>
          </p:nvPr>
        </p:nvSpPr>
        <p:spPr/>
        <p:txBody>
          <a:bodyPr/>
          <a:lstStyle/>
          <a:p>
            <a:fld id="{190CF0A6-042D-4223-B4A0-4DED4E18421D}" type="slidenum">
              <a:rPr lang="pt-BR" smtClean="0"/>
              <a:t>‹nº›</a:t>
            </a:fld>
            <a:endParaRPr lang="pt-BR"/>
          </a:p>
        </p:txBody>
      </p:sp>
    </p:spTree>
    <p:extLst>
      <p:ext uri="{BB962C8B-B14F-4D97-AF65-F5344CB8AC3E}">
        <p14:creationId xmlns:p14="http://schemas.microsoft.com/office/powerpoint/2010/main" val="16577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C1BEBB-4F27-709C-C353-E04736DF118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2B2CE6F-464C-120C-DE71-041199524E26}"/>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D74DD6D-DAC6-E66F-A262-0F1F4C96635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E3412EE3-3A30-D11A-47D7-1FD7BA8E367B}"/>
              </a:ext>
            </a:extLst>
          </p:cNvPr>
          <p:cNvSpPr>
            <a:spLocks noGrp="1"/>
          </p:cNvSpPr>
          <p:nvPr>
            <p:ph type="dt" sz="half" idx="10"/>
          </p:nvPr>
        </p:nvSpPr>
        <p:spPr/>
        <p:txBody>
          <a:bodyPr/>
          <a:lstStyle/>
          <a:p>
            <a:fld id="{F3897C74-57A2-4EFE-8647-C0AA1FF2CA2E}" type="datetimeFigureOut">
              <a:rPr lang="pt-BR" smtClean="0"/>
              <a:t>01/04/2025</a:t>
            </a:fld>
            <a:endParaRPr lang="pt-BR"/>
          </a:p>
        </p:txBody>
      </p:sp>
      <p:sp>
        <p:nvSpPr>
          <p:cNvPr id="6" name="Espaço Reservado para Rodapé 5">
            <a:extLst>
              <a:ext uri="{FF2B5EF4-FFF2-40B4-BE49-F238E27FC236}">
                <a16:creationId xmlns:a16="http://schemas.microsoft.com/office/drawing/2014/main" id="{585C9043-5132-4FEF-848B-CF656699D34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092941E-6C88-29C9-1521-D515C5C30930}"/>
              </a:ext>
            </a:extLst>
          </p:cNvPr>
          <p:cNvSpPr>
            <a:spLocks noGrp="1"/>
          </p:cNvSpPr>
          <p:nvPr>
            <p:ph type="sldNum" sz="quarter" idx="12"/>
          </p:nvPr>
        </p:nvSpPr>
        <p:spPr/>
        <p:txBody>
          <a:bodyPr/>
          <a:lstStyle/>
          <a:p>
            <a:fld id="{190CF0A6-042D-4223-B4A0-4DED4E18421D}" type="slidenum">
              <a:rPr lang="pt-BR" smtClean="0"/>
              <a:t>‹nº›</a:t>
            </a:fld>
            <a:endParaRPr lang="pt-BR"/>
          </a:p>
        </p:txBody>
      </p:sp>
    </p:spTree>
    <p:extLst>
      <p:ext uri="{BB962C8B-B14F-4D97-AF65-F5344CB8AC3E}">
        <p14:creationId xmlns:p14="http://schemas.microsoft.com/office/powerpoint/2010/main" val="317880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6DBDCE-2687-CC5B-C815-171DB6FF916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F3D1BF5-6E37-908B-307D-10EA967F9D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A6F1311-EC5D-29A6-A958-C20EEE083528}"/>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2ED03734-7841-BD7A-70A1-2AF38B1A3F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758F1C2-9791-152F-69DA-6A09CF12A009}"/>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167DE27-E3AD-FAD2-EA31-267123C9A892}"/>
              </a:ext>
            </a:extLst>
          </p:cNvPr>
          <p:cNvSpPr>
            <a:spLocks noGrp="1"/>
          </p:cNvSpPr>
          <p:nvPr>
            <p:ph type="dt" sz="half" idx="10"/>
          </p:nvPr>
        </p:nvSpPr>
        <p:spPr/>
        <p:txBody>
          <a:bodyPr/>
          <a:lstStyle/>
          <a:p>
            <a:fld id="{F3897C74-57A2-4EFE-8647-C0AA1FF2CA2E}" type="datetimeFigureOut">
              <a:rPr lang="pt-BR" smtClean="0"/>
              <a:t>01/04/2025</a:t>
            </a:fld>
            <a:endParaRPr lang="pt-BR"/>
          </a:p>
        </p:txBody>
      </p:sp>
      <p:sp>
        <p:nvSpPr>
          <p:cNvPr id="8" name="Espaço Reservado para Rodapé 7">
            <a:extLst>
              <a:ext uri="{FF2B5EF4-FFF2-40B4-BE49-F238E27FC236}">
                <a16:creationId xmlns:a16="http://schemas.microsoft.com/office/drawing/2014/main" id="{3F096B89-819B-DA9B-1F2E-D22CA18507A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FF357407-FBBA-C867-8A79-B60B5379149D}"/>
              </a:ext>
            </a:extLst>
          </p:cNvPr>
          <p:cNvSpPr>
            <a:spLocks noGrp="1"/>
          </p:cNvSpPr>
          <p:nvPr>
            <p:ph type="sldNum" sz="quarter" idx="12"/>
          </p:nvPr>
        </p:nvSpPr>
        <p:spPr/>
        <p:txBody>
          <a:bodyPr/>
          <a:lstStyle/>
          <a:p>
            <a:fld id="{190CF0A6-042D-4223-B4A0-4DED4E18421D}" type="slidenum">
              <a:rPr lang="pt-BR" smtClean="0"/>
              <a:t>‹nº›</a:t>
            </a:fld>
            <a:endParaRPr lang="pt-BR"/>
          </a:p>
        </p:txBody>
      </p:sp>
    </p:spTree>
    <p:extLst>
      <p:ext uri="{BB962C8B-B14F-4D97-AF65-F5344CB8AC3E}">
        <p14:creationId xmlns:p14="http://schemas.microsoft.com/office/powerpoint/2010/main" val="402555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A7777-8CF8-0947-D984-41BE374C4AC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AC8B4A8-1B47-2373-F6BE-D68FD87A68FA}"/>
              </a:ext>
            </a:extLst>
          </p:cNvPr>
          <p:cNvSpPr>
            <a:spLocks noGrp="1"/>
          </p:cNvSpPr>
          <p:nvPr>
            <p:ph type="dt" sz="half" idx="10"/>
          </p:nvPr>
        </p:nvSpPr>
        <p:spPr/>
        <p:txBody>
          <a:bodyPr/>
          <a:lstStyle/>
          <a:p>
            <a:fld id="{F3897C74-57A2-4EFE-8647-C0AA1FF2CA2E}" type="datetimeFigureOut">
              <a:rPr lang="pt-BR" smtClean="0"/>
              <a:t>01/04/2025</a:t>
            </a:fld>
            <a:endParaRPr lang="pt-BR"/>
          </a:p>
        </p:txBody>
      </p:sp>
      <p:sp>
        <p:nvSpPr>
          <p:cNvPr id="4" name="Espaço Reservado para Rodapé 3">
            <a:extLst>
              <a:ext uri="{FF2B5EF4-FFF2-40B4-BE49-F238E27FC236}">
                <a16:creationId xmlns:a16="http://schemas.microsoft.com/office/drawing/2014/main" id="{644805DD-FF6F-1045-F089-95A5ADEDA027}"/>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0B7297AE-0621-2BB8-34E8-FE86D7D474F8}"/>
              </a:ext>
            </a:extLst>
          </p:cNvPr>
          <p:cNvSpPr>
            <a:spLocks noGrp="1"/>
          </p:cNvSpPr>
          <p:nvPr>
            <p:ph type="sldNum" sz="quarter" idx="12"/>
          </p:nvPr>
        </p:nvSpPr>
        <p:spPr/>
        <p:txBody>
          <a:bodyPr/>
          <a:lstStyle/>
          <a:p>
            <a:fld id="{190CF0A6-042D-4223-B4A0-4DED4E18421D}" type="slidenum">
              <a:rPr lang="pt-BR" smtClean="0"/>
              <a:t>‹nº›</a:t>
            </a:fld>
            <a:endParaRPr lang="pt-BR"/>
          </a:p>
        </p:txBody>
      </p:sp>
    </p:spTree>
    <p:extLst>
      <p:ext uri="{BB962C8B-B14F-4D97-AF65-F5344CB8AC3E}">
        <p14:creationId xmlns:p14="http://schemas.microsoft.com/office/powerpoint/2010/main" val="4057539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557BFAB4-39D5-618C-51A2-A2084F3900F2}"/>
              </a:ext>
            </a:extLst>
          </p:cNvPr>
          <p:cNvSpPr>
            <a:spLocks noGrp="1"/>
          </p:cNvSpPr>
          <p:nvPr>
            <p:ph type="dt" sz="half" idx="10"/>
          </p:nvPr>
        </p:nvSpPr>
        <p:spPr/>
        <p:txBody>
          <a:bodyPr/>
          <a:lstStyle/>
          <a:p>
            <a:fld id="{F3897C74-57A2-4EFE-8647-C0AA1FF2CA2E}" type="datetimeFigureOut">
              <a:rPr lang="pt-BR" smtClean="0"/>
              <a:t>01/04/2025</a:t>
            </a:fld>
            <a:endParaRPr lang="pt-BR"/>
          </a:p>
        </p:txBody>
      </p:sp>
      <p:sp>
        <p:nvSpPr>
          <p:cNvPr id="3" name="Espaço Reservado para Rodapé 2">
            <a:extLst>
              <a:ext uri="{FF2B5EF4-FFF2-40B4-BE49-F238E27FC236}">
                <a16:creationId xmlns:a16="http://schemas.microsoft.com/office/drawing/2014/main" id="{93BB2B90-1E8F-352C-446C-680C72F89E4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AA0E01B7-8C69-49DB-1CF1-6F284EABB64F}"/>
              </a:ext>
            </a:extLst>
          </p:cNvPr>
          <p:cNvSpPr>
            <a:spLocks noGrp="1"/>
          </p:cNvSpPr>
          <p:nvPr>
            <p:ph type="sldNum" sz="quarter" idx="12"/>
          </p:nvPr>
        </p:nvSpPr>
        <p:spPr/>
        <p:txBody>
          <a:bodyPr/>
          <a:lstStyle/>
          <a:p>
            <a:fld id="{190CF0A6-042D-4223-B4A0-4DED4E18421D}" type="slidenum">
              <a:rPr lang="pt-BR" smtClean="0"/>
              <a:t>‹nº›</a:t>
            </a:fld>
            <a:endParaRPr lang="pt-BR"/>
          </a:p>
        </p:txBody>
      </p:sp>
    </p:spTree>
    <p:extLst>
      <p:ext uri="{BB962C8B-B14F-4D97-AF65-F5344CB8AC3E}">
        <p14:creationId xmlns:p14="http://schemas.microsoft.com/office/powerpoint/2010/main" val="2639757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875DB-2A08-9F4A-7AFD-3F84FBB36B2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68079E1-9A4F-3A29-8640-F8219E2458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DABB102-8B47-8D4A-156F-DB1774101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391BC9E-9ACF-35A4-E407-2F385143D4A2}"/>
              </a:ext>
            </a:extLst>
          </p:cNvPr>
          <p:cNvSpPr>
            <a:spLocks noGrp="1"/>
          </p:cNvSpPr>
          <p:nvPr>
            <p:ph type="dt" sz="half" idx="10"/>
          </p:nvPr>
        </p:nvSpPr>
        <p:spPr/>
        <p:txBody>
          <a:bodyPr/>
          <a:lstStyle/>
          <a:p>
            <a:fld id="{F3897C74-57A2-4EFE-8647-C0AA1FF2CA2E}" type="datetimeFigureOut">
              <a:rPr lang="pt-BR" smtClean="0"/>
              <a:t>01/04/2025</a:t>
            </a:fld>
            <a:endParaRPr lang="pt-BR"/>
          </a:p>
        </p:txBody>
      </p:sp>
      <p:sp>
        <p:nvSpPr>
          <p:cNvPr id="6" name="Espaço Reservado para Rodapé 5">
            <a:extLst>
              <a:ext uri="{FF2B5EF4-FFF2-40B4-BE49-F238E27FC236}">
                <a16:creationId xmlns:a16="http://schemas.microsoft.com/office/drawing/2014/main" id="{0B52FE12-0252-645C-321A-EBAD7EA8438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F7209B8-7C2C-C4CF-C97D-0D186D5711A9}"/>
              </a:ext>
            </a:extLst>
          </p:cNvPr>
          <p:cNvSpPr>
            <a:spLocks noGrp="1"/>
          </p:cNvSpPr>
          <p:nvPr>
            <p:ph type="sldNum" sz="quarter" idx="12"/>
          </p:nvPr>
        </p:nvSpPr>
        <p:spPr/>
        <p:txBody>
          <a:bodyPr/>
          <a:lstStyle/>
          <a:p>
            <a:fld id="{190CF0A6-042D-4223-B4A0-4DED4E18421D}" type="slidenum">
              <a:rPr lang="pt-BR" smtClean="0"/>
              <a:t>‹nº›</a:t>
            </a:fld>
            <a:endParaRPr lang="pt-BR"/>
          </a:p>
        </p:txBody>
      </p:sp>
    </p:spTree>
    <p:extLst>
      <p:ext uri="{BB962C8B-B14F-4D97-AF65-F5344CB8AC3E}">
        <p14:creationId xmlns:p14="http://schemas.microsoft.com/office/powerpoint/2010/main" val="129625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4DEA70-64FD-E7D1-8F12-B88F69DC726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CD78D903-0CCD-165D-028E-2335C55F98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BF0DAC83-3B39-66B2-F0C9-E0022157D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1F68910-A192-44BA-C53A-F78AD05B1704}"/>
              </a:ext>
            </a:extLst>
          </p:cNvPr>
          <p:cNvSpPr>
            <a:spLocks noGrp="1"/>
          </p:cNvSpPr>
          <p:nvPr>
            <p:ph type="dt" sz="half" idx="10"/>
          </p:nvPr>
        </p:nvSpPr>
        <p:spPr/>
        <p:txBody>
          <a:bodyPr/>
          <a:lstStyle/>
          <a:p>
            <a:fld id="{F3897C74-57A2-4EFE-8647-C0AA1FF2CA2E}" type="datetimeFigureOut">
              <a:rPr lang="pt-BR" smtClean="0"/>
              <a:t>01/04/2025</a:t>
            </a:fld>
            <a:endParaRPr lang="pt-BR"/>
          </a:p>
        </p:txBody>
      </p:sp>
      <p:sp>
        <p:nvSpPr>
          <p:cNvPr id="6" name="Espaço Reservado para Rodapé 5">
            <a:extLst>
              <a:ext uri="{FF2B5EF4-FFF2-40B4-BE49-F238E27FC236}">
                <a16:creationId xmlns:a16="http://schemas.microsoft.com/office/drawing/2014/main" id="{56AC89CC-D000-D9EB-C4F8-D4B21BD1905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5F3DCCD-0DA6-B443-10FF-EE63C52BE089}"/>
              </a:ext>
            </a:extLst>
          </p:cNvPr>
          <p:cNvSpPr>
            <a:spLocks noGrp="1"/>
          </p:cNvSpPr>
          <p:nvPr>
            <p:ph type="sldNum" sz="quarter" idx="12"/>
          </p:nvPr>
        </p:nvSpPr>
        <p:spPr/>
        <p:txBody>
          <a:bodyPr/>
          <a:lstStyle/>
          <a:p>
            <a:fld id="{190CF0A6-042D-4223-B4A0-4DED4E18421D}" type="slidenum">
              <a:rPr lang="pt-BR" smtClean="0"/>
              <a:t>‹nº›</a:t>
            </a:fld>
            <a:endParaRPr lang="pt-BR"/>
          </a:p>
        </p:txBody>
      </p:sp>
    </p:spTree>
    <p:extLst>
      <p:ext uri="{BB962C8B-B14F-4D97-AF65-F5344CB8AC3E}">
        <p14:creationId xmlns:p14="http://schemas.microsoft.com/office/powerpoint/2010/main" val="3129758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7CF6ECC-AE00-9691-7D1D-33CEE150F9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16D33CA-387F-FA99-D508-17B7D3B055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FBE59BB-13FC-0220-6B15-9BC15569E2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897C74-57A2-4EFE-8647-C0AA1FF2CA2E}" type="datetimeFigureOut">
              <a:rPr lang="pt-BR" smtClean="0"/>
              <a:t>01/04/2025</a:t>
            </a:fld>
            <a:endParaRPr lang="pt-BR"/>
          </a:p>
        </p:txBody>
      </p:sp>
      <p:sp>
        <p:nvSpPr>
          <p:cNvPr id="5" name="Espaço Reservado para Rodapé 4">
            <a:extLst>
              <a:ext uri="{FF2B5EF4-FFF2-40B4-BE49-F238E27FC236}">
                <a16:creationId xmlns:a16="http://schemas.microsoft.com/office/drawing/2014/main" id="{00DCA701-6511-66B4-BD64-7758CD5DC0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78562B5-62A5-9E38-3B0F-A4C9FFBB29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0CF0A6-042D-4223-B4A0-4DED4E18421D}" type="slidenum">
              <a:rPr lang="pt-BR" smtClean="0"/>
              <a:t>‹nº›</a:t>
            </a:fld>
            <a:endParaRPr lang="pt-BR"/>
          </a:p>
        </p:txBody>
      </p:sp>
    </p:spTree>
    <p:extLst>
      <p:ext uri="{BB962C8B-B14F-4D97-AF65-F5344CB8AC3E}">
        <p14:creationId xmlns:p14="http://schemas.microsoft.com/office/powerpoint/2010/main" val="378123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flucasbauer/heterocedasticidade-econometria"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D5514-BA7C-20C7-670E-D6EED91E5851}"/>
            </a:ext>
          </a:extLst>
        </p:cNvPr>
        <p:cNvGrpSpPr/>
        <p:nvPr/>
      </p:nvGrpSpPr>
      <p:grpSpPr>
        <a:xfrm>
          <a:off x="0" y="0"/>
          <a:ext cx="0" cy="0"/>
          <a:chOff x="0" y="0"/>
          <a:chExt cx="0" cy="0"/>
        </a:xfrm>
      </p:grpSpPr>
      <p:sp>
        <p:nvSpPr>
          <p:cNvPr id="7" name="CaixaDeTexto 6">
            <a:extLst>
              <a:ext uri="{FF2B5EF4-FFF2-40B4-BE49-F238E27FC236}">
                <a16:creationId xmlns:a16="http://schemas.microsoft.com/office/drawing/2014/main" id="{5F721B24-7CD5-CB2E-59FC-496308203F3D}"/>
              </a:ext>
            </a:extLst>
          </p:cNvPr>
          <p:cNvSpPr txBox="1"/>
          <p:nvPr/>
        </p:nvSpPr>
        <p:spPr>
          <a:xfrm>
            <a:off x="1863209" y="2091854"/>
            <a:ext cx="7526597" cy="1200329"/>
          </a:xfrm>
          <a:prstGeom prst="rect">
            <a:avLst/>
          </a:prstGeom>
          <a:noFill/>
        </p:spPr>
        <p:txBody>
          <a:bodyPr wrap="square" rtlCol="0">
            <a:spAutoFit/>
          </a:bodyPr>
          <a:lstStyle/>
          <a:p>
            <a:r>
              <a:rPr lang="pt-BR" sz="2400" b="1" kern="2000" dirty="0">
                <a:latin typeface="Poppins" panose="00000500000000000000" pitchFamily="2" charset="0"/>
                <a:cs typeface="Poppins" panose="00000500000000000000" pitchFamily="2" charset="0"/>
              </a:rPr>
              <a:t>Ciências Econômicas</a:t>
            </a:r>
          </a:p>
          <a:p>
            <a:r>
              <a:rPr lang="pt-BR" sz="2400" b="1" kern="2000" dirty="0">
                <a:latin typeface="Poppins" panose="00000500000000000000" pitchFamily="2" charset="0"/>
                <a:cs typeface="Poppins" panose="00000500000000000000" pitchFamily="2" charset="0"/>
              </a:rPr>
              <a:t>Econometria II</a:t>
            </a:r>
          </a:p>
          <a:p>
            <a:r>
              <a:rPr lang="pt-BR" sz="2400" b="1" kern="2000" dirty="0">
                <a:latin typeface="Poppins" panose="00000500000000000000" pitchFamily="2" charset="0"/>
                <a:cs typeface="Poppins" panose="00000500000000000000" pitchFamily="2" charset="0"/>
              </a:rPr>
              <a:t>Trabalho de </a:t>
            </a:r>
            <a:r>
              <a:rPr lang="pt-BR" sz="2400" b="1" kern="2000" dirty="0">
                <a:solidFill>
                  <a:schemeClr val="accent3">
                    <a:lumMod val="60000"/>
                    <a:lumOff val="40000"/>
                  </a:schemeClr>
                </a:solidFill>
                <a:latin typeface="Poppins" panose="00000500000000000000" pitchFamily="2" charset="0"/>
                <a:cs typeface="Poppins" panose="00000500000000000000" pitchFamily="2" charset="0"/>
              </a:rPr>
              <a:t>heterocedasticidade – Questão 2</a:t>
            </a:r>
          </a:p>
        </p:txBody>
      </p:sp>
      <p:sp>
        <p:nvSpPr>
          <p:cNvPr id="2" name="CaixaDeTexto 1">
            <a:extLst>
              <a:ext uri="{FF2B5EF4-FFF2-40B4-BE49-F238E27FC236}">
                <a16:creationId xmlns:a16="http://schemas.microsoft.com/office/drawing/2014/main" id="{679129AD-8E1C-35F1-EFF1-3861F4D6B17C}"/>
              </a:ext>
            </a:extLst>
          </p:cNvPr>
          <p:cNvSpPr txBox="1"/>
          <p:nvPr/>
        </p:nvSpPr>
        <p:spPr>
          <a:xfrm>
            <a:off x="1863209" y="3415876"/>
            <a:ext cx="3469168" cy="1431161"/>
          </a:xfrm>
          <a:prstGeom prst="rect">
            <a:avLst/>
          </a:prstGeom>
          <a:noFill/>
        </p:spPr>
        <p:txBody>
          <a:bodyPr wrap="square">
            <a:spAutoFit/>
          </a:bodyPr>
          <a:lstStyle/>
          <a:p>
            <a:pPr algn="just">
              <a:spcAft>
                <a:spcPts val="600"/>
              </a:spcAft>
            </a:pPr>
            <a:r>
              <a:rPr lang="pt-BR" kern="2000" dirty="0">
                <a:latin typeface="Poppins" panose="00000500000000000000" pitchFamily="2" charset="0"/>
                <a:cs typeface="Poppins" panose="00000500000000000000" pitchFamily="2" charset="0"/>
              </a:rPr>
              <a:t>Prof. Dra. Rosângela</a:t>
            </a:r>
            <a:endParaRPr lang="pt-BR" dirty="0">
              <a:effectLst/>
              <a:latin typeface="Poppins" panose="00000500000000000000" pitchFamily="2" charset="0"/>
              <a:ea typeface="Times New Roman" panose="02020603050405020304" pitchFamily="18" charset="0"/>
              <a:cs typeface="Poppins" panose="00000500000000000000" pitchFamily="2" charset="0"/>
            </a:endParaRPr>
          </a:p>
          <a:p>
            <a:pPr lvl="0" algn="just">
              <a:spcAft>
                <a:spcPts val="600"/>
              </a:spcAft>
            </a:pPr>
            <a:r>
              <a:rPr lang="pt-BR" dirty="0">
                <a:effectLst/>
                <a:latin typeface="Poppins" panose="00000500000000000000" pitchFamily="2" charset="0"/>
                <a:ea typeface="Times New Roman" panose="02020603050405020304" pitchFamily="18" charset="0"/>
                <a:cs typeface="Poppins" panose="00000500000000000000" pitchFamily="2" charset="0"/>
              </a:rPr>
              <a:t>Amanda </a:t>
            </a:r>
            <a:r>
              <a:rPr lang="pt-BR" dirty="0" err="1">
                <a:effectLst/>
                <a:latin typeface="Poppins" panose="00000500000000000000" pitchFamily="2" charset="0"/>
                <a:ea typeface="Times New Roman" panose="02020603050405020304" pitchFamily="18" charset="0"/>
                <a:cs typeface="Poppins" panose="00000500000000000000" pitchFamily="2" charset="0"/>
              </a:rPr>
              <a:t>Ricarte</a:t>
            </a:r>
            <a:endParaRPr lang="pt-BR" dirty="0">
              <a:effectLst/>
              <a:latin typeface="Poppins" panose="00000500000000000000" pitchFamily="2" charset="0"/>
              <a:ea typeface="Times New Roman" panose="02020603050405020304" pitchFamily="18" charset="0"/>
              <a:cs typeface="Poppins" panose="00000500000000000000" pitchFamily="2" charset="0"/>
            </a:endParaRPr>
          </a:p>
          <a:p>
            <a:pPr lvl="0" algn="just">
              <a:spcAft>
                <a:spcPts val="600"/>
              </a:spcAft>
            </a:pPr>
            <a:r>
              <a:rPr lang="pt-BR" dirty="0">
                <a:effectLst/>
                <a:latin typeface="Poppins" panose="00000500000000000000" pitchFamily="2" charset="0"/>
                <a:ea typeface="Times New Roman" panose="02020603050405020304" pitchFamily="18" charset="0"/>
                <a:cs typeface="Poppins" panose="00000500000000000000" pitchFamily="2" charset="0"/>
              </a:rPr>
              <a:t>Lucas Freire</a:t>
            </a:r>
          </a:p>
          <a:p>
            <a:pPr lvl="0" algn="just">
              <a:spcAft>
                <a:spcPts val="600"/>
              </a:spcAft>
            </a:pPr>
            <a:r>
              <a:rPr lang="pt-BR" dirty="0">
                <a:latin typeface="Poppins" panose="00000500000000000000" pitchFamily="2" charset="0"/>
                <a:ea typeface="Times New Roman" panose="02020603050405020304" pitchFamily="18" charset="0"/>
                <a:cs typeface="Poppins" panose="00000500000000000000" pitchFamily="2" charset="0"/>
              </a:rPr>
              <a:t>Marcelo dos Santos</a:t>
            </a:r>
            <a:endParaRPr lang="pt-BR" dirty="0">
              <a:effectLst/>
              <a:latin typeface="Poppins" panose="00000500000000000000" pitchFamily="2" charset="0"/>
              <a:ea typeface="Times New Roman" panose="02020603050405020304" pitchFamily="18" charset="0"/>
              <a:cs typeface="Poppins" panose="00000500000000000000" pitchFamily="2" charset="0"/>
            </a:endParaRPr>
          </a:p>
        </p:txBody>
      </p:sp>
      <p:sp>
        <p:nvSpPr>
          <p:cNvPr id="3" name="CaixaDeTexto 2">
            <a:extLst>
              <a:ext uri="{FF2B5EF4-FFF2-40B4-BE49-F238E27FC236}">
                <a16:creationId xmlns:a16="http://schemas.microsoft.com/office/drawing/2014/main" id="{4B71247B-188B-F24A-1A73-21E0FF6DC3A5}"/>
              </a:ext>
            </a:extLst>
          </p:cNvPr>
          <p:cNvSpPr txBox="1"/>
          <p:nvPr/>
        </p:nvSpPr>
        <p:spPr>
          <a:xfrm>
            <a:off x="437533" y="1142873"/>
            <a:ext cx="11080957" cy="584775"/>
          </a:xfrm>
          <a:prstGeom prst="rect">
            <a:avLst/>
          </a:prstGeom>
          <a:noFill/>
        </p:spPr>
        <p:txBody>
          <a:bodyPr wrap="square" rtlCol="0">
            <a:spAutoFit/>
          </a:bodyPr>
          <a:lstStyle/>
          <a:p>
            <a:pPr algn="ctr"/>
            <a:r>
              <a:rPr lang="pt-BR" sz="3200" b="1" kern="2000" dirty="0">
                <a:latin typeface="Poppins" panose="00000500000000000000" pitchFamily="2" charset="0"/>
                <a:cs typeface="Poppins" panose="00000500000000000000" pitchFamily="2" charset="0"/>
              </a:rPr>
              <a:t>Universidade Estadual do Oeste do Paraná</a:t>
            </a:r>
          </a:p>
        </p:txBody>
      </p:sp>
    </p:spTree>
    <p:extLst>
      <p:ext uri="{BB962C8B-B14F-4D97-AF65-F5344CB8AC3E}">
        <p14:creationId xmlns:p14="http://schemas.microsoft.com/office/powerpoint/2010/main" val="76477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D2D9E-1AEE-A164-2195-2460D15C61C4}"/>
            </a:ext>
          </a:extLst>
        </p:cNvPr>
        <p:cNvGrpSpPr/>
        <p:nvPr/>
      </p:nvGrpSpPr>
      <p:grpSpPr>
        <a:xfrm>
          <a:off x="0" y="0"/>
          <a:ext cx="0" cy="0"/>
          <a:chOff x="0" y="0"/>
          <a:chExt cx="0" cy="0"/>
        </a:xfrm>
      </p:grpSpPr>
      <p:sp>
        <p:nvSpPr>
          <p:cNvPr id="5" name="CaixaDeTexto 4">
            <a:extLst>
              <a:ext uri="{FF2B5EF4-FFF2-40B4-BE49-F238E27FC236}">
                <a16:creationId xmlns:a16="http://schemas.microsoft.com/office/drawing/2014/main" id="{4EC8C587-CDBC-4363-99FA-4A8AA2F68748}"/>
              </a:ext>
            </a:extLst>
          </p:cNvPr>
          <p:cNvSpPr txBox="1"/>
          <p:nvPr/>
        </p:nvSpPr>
        <p:spPr>
          <a:xfrm>
            <a:off x="757063" y="439187"/>
            <a:ext cx="10835150" cy="646331"/>
          </a:xfrm>
          <a:prstGeom prst="rect">
            <a:avLst/>
          </a:prstGeom>
          <a:noFill/>
        </p:spPr>
        <p:txBody>
          <a:bodyPr wrap="square" rtlCol="0">
            <a:spAutoFit/>
          </a:bodyPr>
          <a:lstStyle/>
          <a:p>
            <a:r>
              <a:rPr lang="pt-BR" b="1" kern="2000" dirty="0">
                <a:latin typeface="Poppins" panose="00000500000000000000" pitchFamily="2" charset="0"/>
                <a:cs typeface="Poppins" panose="00000500000000000000" pitchFamily="2" charset="0"/>
              </a:rPr>
              <a:t>f) Analise as estimativas do modelo, no que diz respeito: aos coeficientes, aos testes de hipóteses e ao Coeficiente de Determinação.</a:t>
            </a:r>
          </a:p>
        </p:txBody>
      </p:sp>
      <p:pic>
        <p:nvPicPr>
          <p:cNvPr id="4" name="Imagem 3" descr="Gráfico, Gráfico de linhas&#10;&#10;O conteúdo gerado por IA pode estar incorreto.">
            <a:extLst>
              <a:ext uri="{FF2B5EF4-FFF2-40B4-BE49-F238E27FC236}">
                <a16:creationId xmlns:a16="http://schemas.microsoft.com/office/drawing/2014/main" id="{CD829D3D-2ED5-CB62-6891-BC60F9DB2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063" y="1609879"/>
            <a:ext cx="6409957" cy="4306833"/>
          </a:xfrm>
          <a:prstGeom prst="rect">
            <a:avLst/>
          </a:prstGeom>
          <a:ln>
            <a:solidFill>
              <a:schemeClr val="tx1"/>
            </a:solidFill>
          </a:ln>
        </p:spPr>
      </p:pic>
      <p:sp>
        <p:nvSpPr>
          <p:cNvPr id="7" name="CaixaDeTexto 6">
            <a:extLst>
              <a:ext uri="{FF2B5EF4-FFF2-40B4-BE49-F238E27FC236}">
                <a16:creationId xmlns:a16="http://schemas.microsoft.com/office/drawing/2014/main" id="{77D06526-C849-9526-B576-740E537F5DBC}"/>
              </a:ext>
            </a:extLst>
          </p:cNvPr>
          <p:cNvSpPr txBox="1"/>
          <p:nvPr/>
        </p:nvSpPr>
        <p:spPr>
          <a:xfrm>
            <a:off x="7639624" y="1870469"/>
            <a:ext cx="3952589" cy="3785652"/>
          </a:xfrm>
          <a:prstGeom prst="rect">
            <a:avLst/>
          </a:prstGeom>
          <a:noFill/>
        </p:spPr>
        <p:txBody>
          <a:bodyPr wrap="square">
            <a:spAutoFit/>
          </a:bodyPr>
          <a:lstStyle/>
          <a:p>
            <a:pPr lvl="0" algn="just">
              <a:spcAft>
                <a:spcPts val="600"/>
              </a:spcAft>
            </a:pPr>
            <a:r>
              <a:rPr lang="pt-BR" sz="1600" dirty="0">
                <a:latin typeface="Poppins" panose="00000500000000000000" pitchFamily="2" charset="0"/>
                <a:ea typeface="Times New Roman" panose="02020603050405020304" pitchFamily="18" charset="0"/>
                <a:cs typeface="Poppins" panose="00000500000000000000" pitchFamily="2" charset="0"/>
              </a:rPr>
              <a:t>Embora a renda aumente com a idade, esse crescimento ocorre a uma taxa decrescente, indicando a existência de um ponto de máximo na trajetória da renda ao longo da vida profissional. A curva resultante tem concavidade para baixo, e esse ponto de máximo é estimado em aproximadamente 51 anos. Isso sugere que a renda do trabalhador tende a crescer até essa idade, a partir da qual começa a declinar, possivelmente refletindo a presença de etarismo no mercado de trabalho.</a:t>
            </a:r>
          </a:p>
        </p:txBody>
      </p:sp>
    </p:spTree>
    <p:extLst>
      <p:ext uri="{BB962C8B-B14F-4D97-AF65-F5344CB8AC3E}">
        <p14:creationId xmlns:p14="http://schemas.microsoft.com/office/powerpoint/2010/main" val="4011208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39906-BA9B-FE92-1EFA-DD856B0F934A}"/>
            </a:ext>
          </a:extLst>
        </p:cNvPr>
        <p:cNvGrpSpPr/>
        <p:nvPr/>
      </p:nvGrpSpPr>
      <p:grpSpPr>
        <a:xfrm>
          <a:off x="0" y="0"/>
          <a:ext cx="0" cy="0"/>
          <a:chOff x="0" y="0"/>
          <a:chExt cx="0" cy="0"/>
        </a:xfrm>
      </p:grpSpPr>
      <p:sp>
        <p:nvSpPr>
          <p:cNvPr id="7" name="CaixaDeTexto 6">
            <a:extLst>
              <a:ext uri="{FF2B5EF4-FFF2-40B4-BE49-F238E27FC236}">
                <a16:creationId xmlns:a16="http://schemas.microsoft.com/office/drawing/2014/main" id="{A07E419F-CE10-C7BC-5734-17939657A69F}"/>
              </a:ext>
            </a:extLst>
          </p:cNvPr>
          <p:cNvSpPr txBox="1"/>
          <p:nvPr/>
        </p:nvSpPr>
        <p:spPr>
          <a:xfrm>
            <a:off x="678424" y="782635"/>
            <a:ext cx="2851358" cy="369332"/>
          </a:xfrm>
          <a:prstGeom prst="rect">
            <a:avLst/>
          </a:prstGeom>
          <a:noFill/>
        </p:spPr>
        <p:txBody>
          <a:bodyPr wrap="square" rtlCol="0">
            <a:spAutoFit/>
          </a:bodyPr>
          <a:lstStyle/>
          <a:p>
            <a:r>
              <a:rPr lang="pt-BR" b="1" kern="2000" dirty="0">
                <a:latin typeface="Poppins" panose="00000500000000000000" pitchFamily="2" charset="0"/>
                <a:cs typeface="Poppins" panose="00000500000000000000" pitchFamily="2" charset="0"/>
              </a:rPr>
              <a:t>Repositório script</a:t>
            </a:r>
          </a:p>
        </p:txBody>
      </p:sp>
      <p:sp>
        <p:nvSpPr>
          <p:cNvPr id="3" name="CaixaDeTexto 2">
            <a:extLst>
              <a:ext uri="{FF2B5EF4-FFF2-40B4-BE49-F238E27FC236}">
                <a16:creationId xmlns:a16="http://schemas.microsoft.com/office/drawing/2014/main" id="{47A49DAD-C0E3-6F04-2494-425AD9C119DB}"/>
              </a:ext>
            </a:extLst>
          </p:cNvPr>
          <p:cNvSpPr txBox="1"/>
          <p:nvPr/>
        </p:nvSpPr>
        <p:spPr>
          <a:xfrm>
            <a:off x="678424" y="1318492"/>
            <a:ext cx="8790041" cy="369332"/>
          </a:xfrm>
          <a:prstGeom prst="rect">
            <a:avLst/>
          </a:prstGeom>
          <a:noFill/>
        </p:spPr>
        <p:txBody>
          <a:bodyPr wrap="square" rtlCol="0">
            <a:spAutoFit/>
          </a:bodyPr>
          <a:lstStyle/>
          <a:p>
            <a:r>
              <a:rPr lang="pt-BR" kern="2000" dirty="0">
                <a:latin typeface="Poppins" panose="00000500000000000000" pitchFamily="2" charset="0"/>
                <a:cs typeface="Poppins" panose="00000500000000000000" pitchFamily="2" charset="0"/>
                <a:hlinkClick r:id="rId2"/>
              </a:rPr>
              <a:t>https://github.com/flucasbauer/heterocedasticidade-econometria</a:t>
            </a:r>
            <a:endParaRPr lang="pt-BR" kern="20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936849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30A6C612-AF2A-1E8D-28EE-3E01435E8AA3}"/>
                  </a:ext>
                </a:extLst>
              </p:cNvPr>
              <p:cNvSpPr txBox="1"/>
              <p:nvPr/>
            </p:nvSpPr>
            <p:spPr>
              <a:xfrm>
                <a:off x="3048000" y="1213658"/>
                <a:ext cx="6096000" cy="37305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pt-BR" sz="1800" b="0" i="1" smtClean="0">
                          <a:effectLst/>
                          <a:latin typeface="Cambria Math" panose="02040503050406030204" pitchFamily="18" charset="0"/>
                          <a:ea typeface="Times New Roman" panose="02020603050405020304" pitchFamily="18" charset="0"/>
                        </a:rPr>
                        <m:t>𝑦</m:t>
                      </m:r>
                      <m:r>
                        <a:rPr lang="pt-BR" sz="1800" i="1">
                          <a:effectLst/>
                          <a:latin typeface="Cambria Math" panose="02040503050406030204" pitchFamily="18" charset="0"/>
                          <a:ea typeface="Times New Roman" panose="02020603050405020304" pitchFamily="18" charset="0"/>
                        </a:rPr>
                        <m:t>=</m:t>
                      </m:r>
                      <m:sSub>
                        <m:sSubPr>
                          <m:ctrlPr>
                            <a:rPr lang="pt-BR" sz="1800" i="1">
                              <a:effectLst/>
                              <a:latin typeface="Cambria Math" panose="02040503050406030204" pitchFamily="18" charset="0"/>
                              <a:ea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rPr>
                            <m:t>𝛽</m:t>
                          </m:r>
                        </m:e>
                        <m:sub>
                          <m:r>
                            <a:rPr lang="pt-BR" sz="1800" i="1">
                              <a:effectLst/>
                              <a:latin typeface="Cambria Math" panose="02040503050406030204" pitchFamily="18" charset="0"/>
                              <a:ea typeface="Times New Roman" panose="02020603050405020304" pitchFamily="18" charset="0"/>
                            </a:rPr>
                            <m:t>0</m:t>
                          </m:r>
                        </m:sub>
                      </m:sSub>
                      <m:r>
                        <a:rPr lang="pt-BR" sz="1800" i="1">
                          <a:effectLst/>
                          <a:latin typeface="Cambria Math" panose="02040503050406030204" pitchFamily="18" charset="0"/>
                          <a:ea typeface="Times New Roman" panose="02020603050405020304" pitchFamily="18" charset="0"/>
                        </a:rPr>
                        <m:t>+</m:t>
                      </m:r>
                      <m:sSub>
                        <m:sSubPr>
                          <m:ctrlPr>
                            <a:rPr lang="pt-BR" i="1">
                              <a:latin typeface="Cambria Math" panose="02040503050406030204" pitchFamily="18" charset="0"/>
                              <a:ea typeface="Times New Roman" panose="02020603050405020304" pitchFamily="18" charset="0"/>
                            </a:rPr>
                          </m:ctrlPr>
                        </m:sSubPr>
                        <m:e>
                          <m:r>
                            <a:rPr lang="pt-BR" i="1">
                              <a:latin typeface="Cambria Math" panose="02040503050406030204" pitchFamily="18" charset="0"/>
                              <a:ea typeface="Times New Roman" panose="02020603050405020304" pitchFamily="18" charset="0"/>
                            </a:rPr>
                            <m:t>𝛽</m:t>
                          </m:r>
                        </m:e>
                        <m:sub>
                          <m:r>
                            <a:rPr lang="pt-BR" i="1">
                              <a:latin typeface="Cambria Math" panose="02040503050406030204" pitchFamily="18" charset="0"/>
                              <a:ea typeface="Times New Roman" panose="02020603050405020304" pitchFamily="18" charset="0"/>
                            </a:rPr>
                            <m:t>1</m:t>
                          </m:r>
                        </m:sub>
                      </m:sSub>
                      <m:sSub>
                        <m:sSubPr>
                          <m:ctrlPr>
                            <a:rPr lang="pt-BR" i="1">
                              <a:latin typeface="Cambria Math" panose="02040503050406030204" pitchFamily="18" charset="0"/>
                              <a:ea typeface="Times New Roman" panose="02020603050405020304" pitchFamily="18" charset="0"/>
                            </a:rPr>
                          </m:ctrlPr>
                        </m:sSubPr>
                        <m:e>
                          <m:r>
                            <a:rPr lang="pt-BR" i="1">
                              <a:latin typeface="Cambria Math" panose="02040503050406030204" pitchFamily="18" charset="0"/>
                              <a:ea typeface="Times New Roman" panose="02020603050405020304" pitchFamily="18" charset="0"/>
                            </a:rPr>
                            <m:t>𝑥</m:t>
                          </m:r>
                        </m:e>
                        <m:sub>
                          <m:r>
                            <a:rPr lang="pt-BR" i="1">
                              <a:latin typeface="Cambria Math" panose="02040503050406030204" pitchFamily="18" charset="0"/>
                              <a:ea typeface="Times New Roman" panose="02020603050405020304" pitchFamily="18" charset="0"/>
                            </a:rPr>
                            <m:t>1</m:t>
                          </m:r>
                        </m:sub>
                      </m:sSub>
                      <m:r>
                        <a:rPr lang="pt-BR" b="0" i="1" smtClean="0">
                          <a:latin typeface="Cambria Math" panose="02040503050406030204" pitchFamily="18" charset="0"/>
                          <a:ea typeface="Times New Roman" panose="02020603050405020304" pitchFamily="18" charset="0"/>
                        </a:rPr>
                        <m:t>+</m:t>
                      </m:r>
                      <m:sSub>
                        <m:sSubPr>
                          <m:ctrlPr>
                            <a:rPr lang="pt-BR" sz="1800" i="1">
                              <a:effectLst/>
                              <a:latin typeface="Cambria Math" panose="02040503050406030204" pitchFamily="18" charset="0"/>
                              <a:ea typeface="Times New Roman" panose="02020603050405020304" pitchFamily="18" charset="0"/>
                            </a:rPr>
                          </m:ctrlPr>
                        </m:sSubPr>
                        <m:e>
                          <m:r>
                            <a:rPr lang="pt-BR" sz="1800" i="1">
                              <a:effectLst/>
                              <a:latin typeface="Cambria Math" panose="02040503050406030204" pitchFamily="18" charset="0"/>
                              <a:ea typeface="Times New Roman" panose="02020603050405020304" pitchFamily="18" charset="0"/>
                            </a:rPr>
                            <m:t>𝛽</m:t>
                          </m:r>
                        </m:e>
                        <m:sub>
                          <m:r>
                            <a:rPr lang="pt-BR" sz="1800" b="0" i="1" smtClean="0">
                              <a:effectLst/>
                              <a:latin typeface="Cambria Math" panose="02040503050406030204" pitchFamily="18" charset="0"/>
                              <a:ea typeface="Times New Roman" panose="02020603050405020304" pitchFamily="18" charset="0"/>
                            </a:rPr>
                            <m:t>2</m:t>
                          </m:r>
                        </m:sub>
                      </m:sSub>
                      <m:sSubSup>
                        <m:sSubSupPr>
                          <m:ctrlPr>
                            <a:rPr lang="pt-BR" sz="1800" i="1" smtClean="0">
                              <a:effectLst/>
                              <a:latin typeface="Cambria Math" panose="02040503050406030204" pitchFamily="18" charset="0"/>
                            </a:rPr>
                          </m:ctrlPr>
                        </m:sSubSupPr>
                        <m:e>
                          <m:r>
                            <a:rPr lang="pt-BR" sz="1800" b="0" i="1" smtClean="0">
                              <a:effectLst/>
                              <a:latin typeface="Cambria Math" panose="02040503050406030204" pitchFamily="18" charset="0"/>
                            </a:rPr>
                            <m:t>𝑥</m:t>
                          </m:r>
                        </m:e>
                        <m:sub>
                          <m:r>
                            <a:rPr lang="pt-BR" sz="1800" b="0" i="1" smtClean="0">
                              <a:effectLst/>
                              <a:latin typeface="Cambria Math" panose="02040503050406030204" pitchFamily="18" charset="0"/>
                            </a:rPr>
                            <m:t>2</m:t>
                          </m:r>
                        </m:sub>
                        <m:sup>
                          <m:r>
                            <a:rPr lang="pt-BR" sz="1800" b="0" i="1" smtClean="0">
                              <a:effectLst/>
                              <a:latin typeface="Cambria Math" panose="02040503050406030204" pitchFamily="18" charset="0"/>
                            </a:rPr>
                            <m:t>2</m:t>
                          </m:r>
                        </m:sup>
                      </m:sSubSup>
                      <m:r>
                        <a:rPr lang="pt-BR" sz="1800" i="1">
                          <a:effectLst/>
                          <a:latin typeface="Cambria Math" panose="02040503050406030204" pitchFamily="18" charset="0"/>
                          <a:ea typeface="Times New Roman" panose="02020603050405020304" pitchFamily="18" charset="0"/>
                        </a:rPr>
                        <m:t>+</m:t>
                      </m:r>
                      <m:sSub>
                        <m:sSubPr>
                          <m:ctrlPr>
                            <a:rPr lang="pt-BR" sz="1800" i="1">
                              <a:effectLst/>
                              <a:latin typeface="Cambria Math" panose="02040503050406030204" pitchFamily="18" charset="0"/>
                              <a:ea typeface="Times New Roman" panose="02020603050405020304" pitchFamily="18" charset="0"/>
                            </a:rPr>
                          </m:ctrlPr>
                        </m:sSubPr>
                        <m:e>
                          <m:sSub>
                            <m:sSubPr>
                              <m:ctrlPr>
                                <a:rPr lang="pt-BR" i="1">
                                  <a:latin typeface="Cambria Math" panose="02040503050406030204" pitchFamily="18" charset="0"/>
                                  <a:ea typeface="Times New Roman" panose="02020603050405020304" pitchFamily="18" charset="0"/>
                                </a:rPr>
                              </m:ctrlPr>
                            </m:sSubPr>
                            <m:e>
                              <m:r>
                                <a:rPr lang="pt-BR" i="1" smtClean="0">
                                  <a:latin typeface="Cambria Math" panose="02040503050406030204" pitchFamily="18" charset="0"/>
                                  <a:ea typeface="Cambria Math" panose="02040503050406030204" pitchFamily="18" charset="0"/>
                                </a:rPr>
                                <m:t>𝛿</m:t>
                              </m:r>
                            </m:e>
                            <m:sub>
                              <m:r>
                                <a:rPr lang="pt-BR" i="1">
                                  <a:latin typeface="Cambria Math" panose="02040503050406030204" pitchFamily="18" charset="0"/>
                                  <a:ea typeface="Times New Roman" panose="02020603050405020304" pitchFamily="18" charset="0"/>
                                </a:rPr>
                                <m:t>1</m:t>
                              </m:r>
                            </m:sub>
                          </m:sSub>
                          <m:sSub>
                            <m:sSubPr>
                              <m:ctrlPr>
                                <a:rPr lang="pt-BR" i="1" smtClean="0">
                                  <a:latin typeface="Cambria Math" panose="02040503050406030204" pitchFamily="18" charset="0"/>
                                </a:rPr>
                              </m:ctrlPr>
                            </m:sSubPr>
                            <m:e>
                              <m:r>
                                <a:rPr lang="pt-BR" b="0" i="1" smtClean="0">
                                  <a:latin typeface="Cambria Math" panose="02040503050406030204" pitchFamily="18" charset="0"/>
                                </a:rPr>
                                <m:t>𝐷</m:t>
                              </m:r>
                            </m:e>
                            <m:sub>
                              <m:r>
                                <a:rPr lang="pt-BR" b="0" i="1" smtClean="0">
                                  <a:latin typeface="Cambria Math" panose="02040503050406030204" pitchFamily="18" charset="0"/>
                                </a:rPr>
                                <m:t>1</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𝛿</m:t>
                              </m:r>
                            </m:e>
                            <m:sub>
                              <m:r>
                                <a:rPr lang="pt-BR" b="0" i="1" smtClean="0">
                                  <a:latin typeface="Cambria Math" panose="02040503050406030204" pitchFamily="18" charset="0"/>
                                </a:rPr>
                                <m:t>2</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𝐷</m:t>
                              </m:r>
                            </m:e>
                            <m:sub>
                              <m:r>
                                <a:rPr lang="pt-BR" b="0" i="1" smtClean="0">
                                  <a:latin typeface="Cambria Math" panose="02040503050406030204" pitchFamily="18" charset="0"/>
                                </a:rPr>
                                <m:t>2</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𝛿</m:t>
                              </m:r>
                            </m:e>
                            <m:sub>
                              <m:r>
                                <a:rPr lang="pt-BR" b="0" i="1" smtClean="0">
                                  <a:latin typeface="Cambria Math" panose="02040503050406030204" pitchFamily="18" charset="0"/>
                                </a:rPr>
                                <m:t>3</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𝐷</m:t>
                              </m:r>
                            </m:e>
                            <m:sub>
                              <m:r>
                                <a:rPr lang="pt-BR" b="0" i="1" smtClean="0">
                                  <a:latin typeface="Cambria Math" panose="02040503050406030204" pitchFamily="18" charset="0"/>
                                </a:rPr>
                                <m:t>3</m:t>
                              </m:r>
                            </m:sub>
                          </m:sSub>
                          <m:r>
                            <a:rPr lang="pt-BR" b="0" i="1" smtClean="0">
                              <a:latin typeface="Cambria Math" panose="02040503050406030204" pitchFamily="18" charset="0"/>
                            </a:rPr>
                            <m:t>+</m:t>
                          </m:r>
                          <m:r>
                            <a:rPr lang="pt-BR" sz="1800" i="1">
                              <a:effectLst/>
                              <a:latin typeface="Cambria Math" panose="02040503050406030204" pitchFamily="18" charset="0"/>
                              <a:ea typeface="Times New Roman" panose="02020603050405020304" pitchFamily="18" charset="0"/>
                            </a:rPr>
                            <m:t>𝜀</m:t>
                          </m:r>
                        </m:e>
                        <m:sub>
                          <m:r>
                            <a:rPr lang="pt-BR" sz="1800" i="1">
                              <a:effectLst/>
                              <a:latin typeface="Cambria Math" panose="02040503050406030204" pitchFamily="18" charset="0"/>
                              <a:ea typeface="Times New Roman" panose="02020603050405020304" pitchFamily="18" charset="0"/>
                            </a:rPr>
                            <m:t>𝑡</m:t>
                          </m:r>
                        </m:sub>
                      </m:sSub>
                    </m:oMath>
                  </m:oMathPara>
                </a14:m>
                <a:endParaRPr lang="pt-BR" sz="1800" dirty="0">
                  <a:effectLst/>
                  <a:latin typeface="Times New Roman" panose="02020603050405020304" pitchFamily="18" charset="0"/>
                  <a:ea typeface="Times New Roman" panose="02020603050405020304" pitchFamily="18" charset="0"/>
                </a:endParaRPr>
              </a:p>
            </p:txBody>
          </p:sp>
        </mc:Choice>
        <mc:Fallback xmlns="">
          <p:sp>
            <p:nvSpPr>
              <p:cNvPr id="9" name="CaixaDeTexto 8">
                <a:extLst>
                  <a:ext uri="{FF2B5EF4-FFF2-40B4-BE49-F238E27FC236}">
                    <a16:creationId xmlns:a16="http://schemas.microsoft.com/office/drawing/2014/main" id="{30A6C612-AF2A-1E8D-28EE-3E01435E8AA3}"/>
                  </a:ext>
                </a:extLst>
              </p:cNvPr>
              <p:cNvSpPr txBox="1">
                <a:spLocks noRot="1" noChangeAspect="1" noMove="1" noResize="1" noEditPoints="1" noAdjustHandles="1" noChangeArrowheads="1" noChangeShapeType="1" noTextEdit="1"/>
              </p:cNvSpPr>
              <p:nvPr/>
            </p:nvSpPr>
            <p:spPr>
              <a:xfrm>
                <a:off x="3048000" y="1213658"/>
                <a:ext cx="6096000" cy="373051"/>
              </a:xfrm>
              <a:prstGeom prst="rect">
                <a:avLst/>
              </a:prstGeom>
              <a:blipFill>
                <a:blip r:embed="rId2"/>
                <a:stretch>
                  <a:fillRect b="-1639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D45BC406-9CE7-C131-BB85-0818E7F0DE98}"/>
                  </a:ext>
                </a:extLst>
              </p:cNvPr>
              <p:cNvSpPr txBox="1"/>
              <p:nvPr/>
            </p:nvSpPr>
            <p:spPr>
              <a:xfrm>
                <a:off x="442452" y="1744161"/>
                <a:ext cx="11582399" cy="4588244"/>
              </a:xfrm>
              <a:prstGeom prst="rect">
                <a:avLst/>
              </a:prstGeom>
              <a:noFill/>
            </p:spPr>
            <p:txBody>
              <a:bodyPr wrap="square">
                <a:spAutoFit/>
              </a:bodyPr>
              <a:lstStyle/>
              <a:p>
                <a:pPr>
                  <a:lnSpc>
                    <a:spcPct val="150000"/>
                  </a:lnSpc>
                </a:pPr>
                <a:r>
                  <a:rPr lang="pt-BR" sz="1400" dirty="0">
                    <a:latin typeface="Poppins" panose="00000500000000000000" pitchFamily="2" charset="0"/>
                    <a:cs typeface="Poppins" panose="00000500000000000000" pitchFamily="2" charset="0"/>
                  </a:rPr>
                  <a:t>y = Renda do trabalhador; </a:t>
                </a:r>
              </a:p>
              <a:p>
                <a:pPr>
                  <a:lnSpc>
                    <a:spcPct val="150000"/>
                  </a:lnSpc>
                </a:pPr>
                <a:r>
                  <a:rPr lang="pt-BR" sz="1400" dirty="0">
                    <a:latin typeface="Poppins" panose="00000500000000000000" pitchFamily="2" charset="0"/>
                    <a:cs typeface="Poppins" panose="00000500000000000000" pitchFamily="2" charset="0"/>
                  </a:rPr>
                  <a:t>β</a:t>
                </a:r>
                <a:r>
                  <a:rPr lang="pt-BR" sz="1400" baseline="-25000" dirty="0">
                    <a:latin typeface="Poppins" panose="00000500000000000000" pitchFamily="2" charset="0"/>
                    <a:cs typeface="Poppins" panose="00000500000000000000" pitchFamily="2" charset="0"/>
                  </a:rPr>
                  <a:t>0</a:t>
                </a:r>
                <a:r>
                  <a:rPr lang="pt-BR" sz="1400" dirty="0">
                    <a:latin typeface="Poppins" panose="00000500000000000000" pitchFamily="2" charset="0"/>
                    <a:cs typeface="Poppins" panose="00000500000000000000" pitchFamily="2" charset="0"/>
                  </a:rPr>
                  <a:t> = Parâmetro que indica o intercepto do modelo;</a:t>
                </a:r>
              </a:p>
              <a:p>
                <a:pPr>
                  <a:lnSpc>
                    <a:spcPct val="150000"/>
                  </a:lnSpc>
                </a:pPr>
                <a:r>
                  <a:rPr lang="pt-BR" sz="1400" dirty="0">
                    <a:latin typeface="Poppins" panose="00000500000000000000" pitchFamily="2" charset="0"/>
                    <a:cs typeface="Poppins" panose="00000500000000000000" pitchFamily="2" charset="0"/>
                  </a:rPr>
                  <a:t>β</a:t>
                </a:r>
                <a:r>
                  <a:rPr lang="pt-BR" sz="1400" baseline="-25000" dirty="0">
                    <a:latin typeface="Poppins" panose="00000500000000000000" pitchFamily="2" charset="0"/>
                    <a:cs typeface="Poppins" panose="00000500000000000000" pitchFamily="2" charset="0"/>
                  </a:rPr>
                  <a:t>1</a:t>
                </a:r>
                <a:r>
                  <a:rPr lang="pt-BR" sz="1400" dirty="0">
                    <a:latin typeface="Poppins" panose="00000500000000000000" pitchFamily="2" charset="0"/>
                    <a:cs typeface="Poppins" panose="00000500000000000000" pitchFamily="2" charset="0"/>
                  </a:rPr>
                  <a:t> = Parâmetro que indica o efeito marginal da idade sobre a renda do trabalhador;</a:t>
                </a:r>
              </a:p>
              <a:p>
                <a:pPr>
                  <a:lnSpc>
                    <a:spcPct val="150000"/>
                  </a:lnSpc>
                </a:pPr>
                <a14:m>
                  <m:oMath xmlns:m="http://schemas.openxmlformats.org/officeDocument/2006/math">
                    <m:sSub>
                      <m:sSubPr>
                        <m:ctrlPr>
                          <a:rPr lang="pt-BR" sz="1400" i="1" smtClean="0">
                            <a:latin typeface="Cambria Math" panose="02040503050406030204" pitchFamily="18" charset="0"/>
                            <a:ea typeface="Times New Roman" panose="02020603050405020304" pitchFamily="18" charset="0"/>
                          </a:rPr>
                        </m:ctrlPr>
                      </m:sSubPr>
                      <m:e>
                        <m:r>
                          <a:rPr lang="pt-BR" sz="1400" i="1">
                            <a:latin typeface="Cambria Math" panose="02040503050406030204" pitchFamily="18" charset="0"/>
                            <a:ea typeface="Times New Roman" panose="02020603050405020304" pitchFamily="18" charset="0"/>
                          </a:rPr>
                          <m:t>𝑥</m:t>
                        </m:r>
                      </m:e>
                      <m:sub>
                        <m:r>
                          <a:rPr lang="pt-BR" sz="1400" i="1">
                            <a:latin typeface="Cambria Math" panose="02040503050406030204" pitchFamily="18" charset="0"/>
                            <a:ea typeface="Times New Roman" panose="02020603050405020304" pitchFamily="18" charset="0"/>
                          </a:rPr>
                          <m:t>1</m:t>
                        </m:r>
                      </m:sub>
                    </m:sSub>
                  </m:oMath>
                </a14:m>
                <a:r>
                  <a:rPr lang="pt-BR" sz="1400" dirty="0">
                    <a:latin typeface="Poppins" panose="00000500000000000000" pitchFamily="2" charset="0"/>
                    <a:cs typeface="Poppins" panose="00000500000000000000" pitchFamily="2" charset="0"/>
                  </a:rPr>
                  <a:t> = Variável independente discreta idade;</a:t>
                </a:r>
              </a:p>
              <a:p>
                <a:pPr>
                  <a:lnSpc>
                    <a:spcPct val="150000"/>
                  </a:lnSpc>
                </a:pPr>
                <a:r>
                  <a:rPr lang="pt-BR" sz="1400" dirty="0">
                    <a:latin typeface="Poppins" panose="00000500000000000000" pitchFamily="2" charset="0"/>
                    <a:cs typeface="Poppins" panose="00000500000000000000" pitchFamily="2" charset="0"/>
                  </a:rPr>
                  <a:t>β</a:t>
                </a:r>
                <a:r>
                  <a:rPr lang="pt-BR" sz="1400" baseline="-25000" dirty="0">
                    <a:latin typeface="Poppins" panose="00000500000000000000" pitchFamily="2" charset="0"/>
                    <a:cs typeface="Poppins" panose="00000500000000000000" pitchFamily="2" charset="0"/>
                  </a:rPr>
                  <a:t>2</a:t>
                </a:r>
                <a:r>
                  <a:rPr lang="pt-BR" sz="1400" dirty="0">
                    <a:latin typeface="Poppins" panose="00000500000000000000" pitchFamily="2" charset="0"/>
                    <a:cs typeface="Poppins" panose="00000500000000000000" pitchFamily="2" charset="0"/>
                  </a:rPr>
                  <a:t> = Parâmetro que determina a curvatura da relação entre idade e renda do trabalhador;</a:t>
                </a:r>
              </a:p>
              <a:p>
                <a:pPr>
                  <a:lnSpc>
                    <a:spcPct val="150000"/>
                  </a:lnSpc>
                </a:pPr>
                <a14:m>
                  <m:oMath xmlns:m="http://schemas.openxmlformats.org/officeDocument/2006/math">
                    <m:sSubSup>
                      <m:sSubSupPr>
                        <m:ctrlPr>
                          <a:rPr lang="pt-BR" sz="1400" i="1" smtClean="0">
                            <a:effectLst/>
                            <a:latin typeface="Cambria Math" panose="02040503050406030204" pitchFamily="18" charset="0"/>
                          </a:rPr>
                        </m:ctrlPr>
                      </m:sSubSupPr>
                      <m:e>
                        <m:r>
                          <a:rPr lang="pt-BR" sz="1400" b="0" i="1" smtClean="0">
                            <a:effectLst/>
                            <a:latin typeface="Cambria Math" panose="02040503050406030204" pitchFamily="18" charset="0"/>
                          </a:rPr>
                          <m:t>𝑥</m:t>
                        </m:r>
                      </m:e>
                      <m:sub>
                        <m:r>
                          <a:rPr lang="pt-BR" sz="1400" b="0" i="1" smtClean="0">
                            <a:effectLst/>
                            <a:latin typeface="Cambria Math" panose="02040503050406030204" pitchFamily="18" charset="0"/>
                          </a:rPr>
                          <m:t>2</m:t>
                        </m:r>
                      </m:sub>
                      <m:sup>
                        <m:r>
                          <a:rPr lang="pt-BR" sz="1400" b="0" i="1" smtClean="0">
                            <a:effectLst/>
                            <a:latin typeface="Cambria Math" panose="02040503050406030204" pitchFamily="18" charset="0"/>
                          </a:rPr>
                          <m:t>2</m:t>
                        </m:r>
                      </m:sup>
                    </m:sSubSup>
                  </m:oMath>
                </a14:m>
                <a:r>
                  <a:rPr lang="pt-BR" sz="1400" dirty="0">
                    <a:latin typeface="Poppins" panose="00000500000000000000" pitchFamily="2" charset="0"/>
                    <a:cs typeface="Poppins" panose="00000500000000000000" pitchFamily="2" charset="0"/>
                  </a:rPr>
                  <a:t> = Variável independente polinomial discreta, da idade;</a:t>
                </a:r>
              </a:p>
              <a:p>
                <a:pPr>
                  <a:lnSpc>
                    <a:spcPct val="150000"/>
                  </a:lnSpc>
                </a:pPr>
                <a14:m>
                  <m:oMath xmlns:m="http://schemas.openxmlformats.org/officeDocument/2006/math">
                    <m:r>
                      <a:rPr lang="pt-BR" sz="1400" b="0" i="1" smtClean="0">
                        <a:latin typeface="Cambria Math" panose="02040503050406030204" pitchFamily="18" charset="0"/>
                        <a:ea typeface="Cambria Math" panose="02040503050406030204" pitchFamily="18" charset="0"/>
                      </a:rPr>
                      <m:t>𝛿</m:t>
                    </m:r>
                  </m:oMath>
                </a14:m>
                <a:r>
                  <a:rPr lang="pt-BR" sz="1400" baseline="-25000" dirty="0">
                    <a:latin typeface="Poppins" panose="00000500000000000000" pitchFamily="2" charset="0"/>
                    <a:cs typeface="Poppins" panose="00000500000000000000" pitchFamily="2" charset="0"/>
                  </a:rPr>
                  <a:t>1</a:t>
                </a:r>
                <a:r>
                  <a:rPr lang="pt-BR" sz="1400" dirty="0">
                    <a:latin typeface="Poppins" panose="00000500000000000000" pitchFamily="2" charset="0"/>
                    <a:cs typeface="Poppins" panose="00000500000000000000" pitchFamily="2" charset="0"/>
                  </a:rPr>
                  <a:t> = Parâmetro que indica quanto o trabalhador residente da área urbana receba a mais que o trabalhador residente da área rural;</a:t>
                </a:r>
              </a:p>
              <a:p>
                <a:pPr>
                  <a:lnSpc>
                    <a:spcPct val="150000"/>
                  </a:lnSpc>
                </a:pPr>
                <a:r>
                  <a:rPr lang="pt-BR" sz="1400" dirty="0">
                    <a:latin typeface="Poppins" panose="00000500000000000000" pitchFamily="2" charset="0"/>
                    <a:cs typeface="Poppins" panose="00000500000000000000" pitchFamily="2" charset="0"/>
                  </a:rPr>
                  <a:t>D</a:t>
                </a:r>
                <a:r>
                  <a:rPr lang="pt-BR" sz="1400" baseline="-25000" dirty="0">
                    <a:latin typeface="Poppins" panose="00000500000000000000" pitchFamily="2" charset="0"/>
                    <a:cs typeface="Poppins" panose="00000500000000000000" pitchFamily="2" charset="0"/>
                  </a:rPr>
                  <a:t>1</a:t>
                </a:r>
                <a:r>
                  <a:rPr lang="pt-BR" sz="1400" dirty="0">
                    <a:latin typeface="Poppins" panose="00000500000000000000" pitchFamily="2" charset="0"/>
                    <a:cs typeface="Poppins" panose="00000500000000000000" pitchFamily="2" charset="0"/>
                  </a:rPr>
                  <a:t> = Variável </a:t>
                </a:r>
                <a:r>
                  <a:rPr lang="pt-BR" sz="1400" dirty="0" err="1">
                    <a:latin typeface="Poppins" panose="00000500000000000000" pitchFamily="2" charset="0"/>
                    <a:cs typeface="Poppins" panose="00000500000000000000" pitchFamily="2" charset="0"/>
                  </a:rPr>
                  <a:t>dummie</a:t>
                </a:r>
                <a:r>
                  <a:rPr lang="pt-BR" sz="1400" dirty="0">
                    <a:latin typeface="Poppins" panose="00000500000000000000" pitchFamily="2" charset="0"/>
                    <a:cs typeface="Poppins" panose="00000500000000000000" pitchFamily="2" charset="0"/>
                  </a:rPr>
                  <a:t>, 1 = trabalhador residente na área urbana, 0 = trabalhador residente da área rural;</a:t>
                </a:r>
              </a:p>
              <a:p>
                <a:pPr>
                  <a:lnSpc>
                    <a:spcPct val="150000"/>
                  </a:lnSpc>
                </a:pPr>
                <a14:m>
                  <m:oMath xmlns:m="http://schemas.openxmlformats.org/officeDocument/2006/math">
                    <m:r>
                      <a:rPr lang="pt-BR" sz="1400" b="0" i="1" smtClean="0">
                        <a:latin typeface="Cambria Math" panose="02040503050406030204" pitchFamily="18" charset="0"/>
                        <a:ea typeface="Cambria Math" panose="02040503050406030204" pitchFamily="18" charset="0"/>
                      </a:rPr>
                      <m:t>𝛿</m:t>
                    </m:r>
                  </m:oMath>
                </a14:m>
                <a:r>
                  <a:rPr lang="pt-BR" sz="1400" baseline="-25000" dirty="0">
                    <a:latin typeface="Poppins" panose="00000500000000000000" pitchFamily="2" charset="0"/>
                    <a:cs typeface="Poppins" panose="00000500000000000000" pitchFamily="2" charset="0"/>
                  </a:rPr>
                  <a:t>2</a:t>
                </a:r>
                <a:r>
                  <a:rPr lang="pt-BR" sz="1400" dirty="0">
                    <a:latin typeface="Poppins" panose="00000500000000000000" pitchFamily="2" charset="0"/>
                    <a:cs typeface="Poppins" panose="00000500000000000000" pitchFamily="2" charset="0"/>
                  </a:rPr>
                  <a:t> = Parâmetro que indica quanto o trabalhador branco recebe a mais que o trabalhador preto;</a:t>
                </a:r>
              </a:p>
              <a:p>
                <a:pPr>
                  <a:lnSpc>
                    <a:spcPct val="150000"/>
                  </a:lnSpc>
                </a:pPr>
                <a:r>
                  <a:rPr lang="pt-BR" sz="1400" dirty="0">
                    <a:latin typeface="Poppins" panose="00000500000000000000" pitchFamily="2" charset="0"/>
                    <a:cs typeface="Poppins" panose="00000500000000000000" pitchFamily="2" charset="0"/>
                  </a:rPr>
                  <a:t>D</a:t>
                </a:r>
                <a:r>
                  <a:rPr lang="pt-BR" sz="1400" baseline="-25000" dirty="0">
                    <a:latin typeface="Poppins" panose="00000500000000000000" pitchFamily="2" charset="0"/>
                    <a:cs typeface="Poppins" panose="00000500000000000000" pitchFamily="2" charset="0"/>
                  </a:rPr>
                  <a:t>2</a:t>
                </a:r>
                <a:r>
                  <a:rPr lang="pt-BR" sz="1400" dirty="0">
                    <a:latin typeface="Poppins" panose="00000500000000000000" pitchFamily="2" charset="0"/>
                    <a:cs typeface="Poppins" panose="00000500000000000000" pitchFamily="2" charset="0"/>
                  </a:rPr>
                  <a:t> = Variável </a:t>
                </a:r>
                <a:r>
                  <a:rPr lang="pt-BR" sz="1400" dirty="0" err="1">
                    <a:latin typeface="Poppins" panose="00000500000000000000" pitchFamily="2" charset="0"/>
                    <a:cs typeface="Poppins" panose="00000500000000000000" pitchFamily="2" charset="0"/>
                  </a:rPr>
                  <a:t>dummie</a:t>
                </a:r>
                <a:r>
                  <a:rPr lang="pt-BR" sz="1400" dirty="0">
                    <a:latin typeface="Poppins" panose="00000500000000000000" pitchFamily="2" charset="0"/>
                    <a:cs typeface="Poppins" panose="00000500000000000000" pitchFamily="2" charset="0"/>
                  </a:rPr>
                  <a:t>, 1 = trabalhador branco, 0 = trabalhador preto;</a:t>
                </a:r>
              </a:p>
              <a:p>
                <a:pPr>
                  <a:lnSpc>
                    <a:spcPct val="150000"/>
                  </a:lnSpc>
                </a:pPr>
                <a14:m>
                  <m:oMath xmlns:m="http://schemas.openxmlformats.org/officeDocument/2006/math">
                    <m:r>
                      <a:rPr lang="pt-BR" sz="1400" b="0" i="1" smtClean="0">
                        <a:latin typeface="Cambria Math" panose="02040503050406030204" pitchFamily="18" charset="0"/>
                        <a:ea typeface="Cambria Math" panose="02040503050406030204" pitchFamily="18" charset="0"/>
                      </a:rPr>
                      <m:t>𝛿</m:t>
                    </m:r>
                  </m:oMath>
                </a14:m>
                <a:r>
                  <a:rPr lang="pt-BR" sz="1400" baseline="-25000" dirty="0">
                    <a:latin typeface="Poppins" panose="00000500000000000000" pitchFamily="2" charset="0"/>
                    <a:cs typeface="Poppins" panose="00000500000000000000" pitchFamily="2" charset="0"/>
                  </a:rPr>
                  <a:t>3</a:t>
                </a:r>
                <a:r>
                  <a:rPr lang="pt-BR" sz="1400" dirty="0">
                    <a:latin typeface="Poppins" panose="00000500000000000000" pitchFamily="2" charset="0"/>
                    <a:cs typeface="Poppins" panose="00000500000000000000" pitchFamily="2" charset="0"/>
                  </a:rPr>
                  <a:t>= Parâmetro que indica quanto o trabalhador homem recebe a mais que a trabalhadora mulher;</a:t>
                </a:r>
              </a:p>
              <a:p>
                <a:pPr>
                  <a:lnSpc>
                    <a:spcPct val="150000"/>
                  </a:lnSpc>
                </a:pPr>
                <a:r>
                  <a:rPr lang="pt-BR" sz="1400" dirty="0">
                    <a:latin typeface="Poppins" panose="00000500000000000000" pitchFamily="2" charset="0"/>
                    <a:cs typeface="Poppins" panose="00000500000000000000" pitchFamily="2" charset="0"/>
                  </a:rPr>
                  <a:t>D</a:t>
                </a:r>
                <a:r>
                  <a:rPr lang="pt-BR" sz="1400" baseline="-25000" dirty="0">
                    <a:latin typeface="Poppins" panose="00000500000000000000" pitchFamily="2" charset="0"/>
                    <a:cs typeface="Poppins" panose="00000500000000000000" pitchFamily="2" charset="0"/>
                  </a:rPr>
                  <a:t>3</a:t>
                </a:r>
                <a:r>
                  <a:rPr lang="pt-BR" sz="1400" dirty="0">
                    <a:latin typeface="Poppins" panose="00000500000000000000" pitchFamily="2" charset="0"/>
                    <a:cs typeface="Poppins" panose="00000500000000000000" pitchFamily="2" charset="0"/>
                  </a:rPr>
                  <a:t> = Variável </a:t>
                </a:r>
                <a:r>
                  <a:rPr lang="pt-BR" sz="1400" dirty="0" err="1">
                    <a:latin typeface="Poppins" panose="00000500000000000000" pitchFamily="2" charset="0"/>
                    <a:cs typeface="Poppins" panose="00000500000000000000" pitchFamily="2" charset="0"/>
                  </a:rPr>
                  <a:t>dummie</a:t>
                </a:r>
                <a:r>
                  <a:rPr lang="pt-BR" sz="1400" dirty="0">
                    <a:latin typeface="Poppins" panose="00000500000000000000" pitchFamily="2" charset="0"/>
                    <a:cs typeface="Poppins" panose="00000500000000000000" pitchFamily="2" charset="0"/>
                  </a:rPr>
                  <a:t>, 1 = trabalhador homem, 0 = trabalhador mulher;</a:t>
                </a:r>
              </a:p>
              <a:p>
                <a:pPr>
                  <a:lnSpc>
                    <a:spcPct val="150000"/>
                  </a:lnSpc>
                </a:pPr>
                <a:r>
                  <a:rPr lang="pt-BR" sz="1400" dirty="0" err="1">
                    <a:latin typeface="Poppins" panose="00000500000000000000" pitchFamily="2" charset="0"/>
                    <a:cs typeface="Poppins" panose="00000500000000000000" pitchFamily="2" charset="0"/>
                  </a:rPr>
                  <a:t>ε</a:t>
                </a:r>
                <a:r>
                  <a:rPr lang="pt-BR" sz="1400" baseline="-25000" dirty="0" err="1">
                    <a:latin typeface="Poppins" panose="00000500000000000000" pitchFamily="2" charset="0"/>
                    <a:cs typeface="Poppins" panose="00000500000000000000" pitchFamily="2" charset="0"/>
                  </a:rPr>
                  <a:t>t</a:t>
                </a:r>
                <a:r>
                  <a:rPr lang="pt-BR" sz="1400" dirty="0">
                    <a:latin typeface="Poppins" panose="00000500000000000000" pitchFamily="2" charset="0"/>
                    <a:cs typeface="Poppins" panose="00000500000000000000" pitchFamily="2" charset="0"/>
                  </a:rPr>
                  <a:t> = Termo de erro aleatório.</a:t>
                </a:r>
              </a:p>
            </p:txBody>
          </p:sp>
        </mc:Choice>
        <mc:Fallback xmlns="">
          <p:sp>
            <p:nvSpPr>
              <p:cNvPr id="11" name="CaixaDeTexto 10">
                <a:extLst>
                  <a:ext uri="{FF2B5EF4-FFF2-40B4-BE49-F238E27FC236}">
                    <a16:creationId xmlns:a16="http://schemas.microsoft.com/office/drawing/2014/main" id="{D45BC406-9CE7-C131-BB85-0818E7F0DE98}"/>
                  </a:ext>
                </a:extLst>
              </p:cNvPr>
              <p:cNvSpPr txBox="1">
                <a:spLocks noRot="1" noChangeAspect="1" noMove="1" noResize="1" noEditPoints="1" noAdjustHandles="1" noChangeArrowheads="1" noChangeShapeType="1" noTextEdit="1"/>
              </p:cNvSpPr>
              <p:nvPr/>
            </p:nvSpPr>
            <p:spPr>
              <a:xfrm>
                <a:off x="442452" y="1744161"/>
                <a:ext cx="11582399" cy="4588244"/>
              </a:xfrm>
              <a:prstGeom prst="rect">
                <a:avLst/>
              </a:prstGeom>
              <a:blipFill>
                <a:blip r:embed="rId3"/>
                <a:stretch>
                  <a:fillRect l="-158" b="-531"/>
                </a:stretch>
              </a:blipFill>
            </p:spPr>
            <p:txBody>
              <a:bodyPr/>
              <a:lstStyle/>
              <a:p>
                <a:r>
                  <a:rPr lang="pt-BR">
                    <a:noFill/>
                  </a:rPr>
                  <a:t> </a:t>
                </a:r>
              </a:p>
            </p:txBody>
          </p:sp>
        </mc:Fallback>
      </mc:AlternateContent>
      <p:sp>
        <p:nvSpPr>
          <p:cNvPr id="2" name="CaixaDeTexto 1">
            <a:extLst>
              <a:ext uri="{FF2B5EF4-FFF2-40B4-BE49-F238E27FC236}">
                <a16:creationId xmlns:a16="http://schemas.microsoft.com/office/drawing/2014/main" id="{CA873C08-6FB4-9BA4-73CF-86503D0EA828}"/>
              </a:ext>
            </a:extLst>
          </p:cNvPr>
          <p:cNvSpPr txBox="1"/>
          <p:nvPr/>
        </p:nvSpPr>
        <p:spPr>
          <a:xfrm>
            <a:off x="865237" y="686874"/>
            <a:ext cx="10284543" cy="369332"/>
          </a:xfrm>
          <a:prstGeom prst="rect">
            <a:avLst/>
          </a:prstGeom>
          <a:noFill/>
        </p:spPr>
        <p:txBody>
          <a:bodyPr wrap="square" rtlCol="0">
            <a:spAutoFit/>
          </a:bodyPr>
          <a:lstStyle/>
          <a:p>
            <a:r>
              <a:rPr lang="pt-BR" b="1" kern="2000" dirty="0">
                <a:latin typeface="Poppins" panose="00000500000000000000" pitchFamily="2" charset="0"/>
                <a:cs typeface="Poppins" panose="00000500000000000000" pitchFamily="2" charset="0"/>
              </a:rPr>
              <a:t>a) Apresente as estimativas do modelo.</a:t>
            </a:r>
          </a:p>
        </p:txBody>
      </p:sp>
    </p:spTree>
    <p:extLst>
      <p:ext uri="{BB962C8B-B14F-4D97-AF65-F5344CB8AC3E}">
        <p14:creationId xmlns:p14="http://schemas.microsoft.com/office/powerpoint/2010/main" val="413042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a:extLst>
              <a:ext uri="{FF2B5EF4-FFF2-40B4-BE49-F238E27FC236}">
                <a16:creationId xmlns:a16="http://schemas.microsoft.com/office/drawing/2014/main" id="{92AA2345-56DE-3EA8-1E4B-BCD697C342F0}"/>
              </a:ext>
            </a:extLst>
          </p:cNvPr>
          <p:cNvSpPr txBox="1"/>
          <p:nvPr/>
        </p:nvSpPr>
        <p:spPr>
          <a:xfrm>
            <a:off x="7297136" y="1519373"/>
            <a:ext cx="4383569" cy="1277273"/>
          </a:xfrm>
          <a:prstGeom prst="rect">
            <a:avLst/>
          </a:prstGeom>
          <a:noFill/>
        </p:spPr>
        <p:txBody>
          <a:bodyPr wrap="square">
            <a:spAutoFit/>
          </a:bodyPr>
          <a:lstStyle/>
          <a:p>
            <a:pPr lvl="0" algn="just">
              <a:spcAft>
                <a:spcPts val="600"/>
              </a:spcAft>
            </a:pPr>
            <a:r>
              <a:rPr lang="pt-BR" sz="1200" b="1" dirty="0">
                <a:effectLst/>
                <a:latin typeface="Poppins" panose="00000500000000000000" pitchFamily="2" charset="0"/>
                <a:ea typeface="Times New Roman" panose="02020603050405020304" pitchFamily="18" charset="0"/>
                <a:cs typeface="Poppins" panose="00000500000000000000" pitchFamily="2" charset="0"/>
              </a:rPr>
              <a:t>R² = 0,035</a:t>
            </a:r>
          </a:p>
          <a:p>
            <a:pPr lvl="0" algn="just">
              <a:spcAft>
                <a:spcPts val="600"/>
              </a:spcAft>
            </a:pPr>
            <a:r>
              <a:rPr lang="pt-BR" sz="1200" dirty="0">
                <a:effectLst/>
                <a:latin typeface="Poppins" panose="00000500000000000000" pitchFamily="2" charset="0"/>
                <a:ea typeface="Times New Roman" panose="02020603050405020304" pitchFamily="18" charset="0"/>
                <a:cs typeface="Poppins" panose="00000500000000000000" pitchFamily="2" charset="0"/>
              </a:rPr>
              <a:t>O R² indica que apenas 4% da variação da variável dependente é explicada pelas variáveis independentes.  Mesmo sendo baixo, o modelo ainda é válido (mas não satisfatório), se os coeficientes estimados forem estatisticamente significativos.</a:t>
            </a:r>
          </a:p>
        </p:txBody>
      </p:sp>
      <p:sp>
        <p:nvSpPr>
          <p:cNvPr id="13" name="CaixaDeTexto 12">
            <a:extLst>
              <a:ext uri="{FF2B5EF4-FFF2-40B4-BE49-F238E27FC236}">
                <a16:creationId xmlns:a16="http://schemas.microsoft.com/office/drawing/2014/main" id="{83AAFCC0-B948-0087-40E8-317E80158A5C}"/>
              </a:ext>
            </a:extLst>
          </p:cNvPr>
          <p:cNvSpPr txBox="1"/>
          <p:nvPr/>
        </p:nvSpPr>
        <p:spPr>
          <a:xfrm>
            <a:off x="7297134" y="4272801"/>
            <a:ext cx="4383569" cy="1646605"/>
          </a:xfrm>
          <a:prstGeom prst="rect">
            <a:avLst/>
          </a:prstGeom>
          <a:noFill/>
        </p:spPr>
        <p:txBody>
          <a:bodyPr wrap="square">
            <a:spAutoFit/>
          </a:bodyPr>
          <a:lstStyle/>
          <a:p>
            <a:pPr lvl="0" algn="just">
              <a:spcAft>
                <a:spcPts val="600"/>
              </a:spcAft>
            </a:pPr>
            <a:r>
              <a:rPr lang="pt-BR" sz="1200" b="1" dirty="0">
                <a:latin typeface="Poppins" panose="00000500000000000000" pitchFamily="2" charset="0"/>
                <a:ea typeface="Times New Roman" panose="02020603050405020304" pitchFamily="18" charset="0"/>
                <a:cs typeface="Poppins" panose="00000500000000000000" pitchFamily="2" charset="0"/>
              </a:rPr>
              <a:t>Coeficientes</a:t>
            </a:r>
          </a:p>
          <a:p>
            <a:pPr lvl="0" algn="just">
              <a:spcAft>
                <a:spcPts val="600"/>
              </a:spcAft>
            </a:pPr>
            <a:r>
              <a:rPr lang="pt-BR" sz="1200" dirty="0">
                <a:latin typeface="Poppins" panose="00000500000000000000" pitchFamily="2" charset="0"/>
                <a:ea typeface="Times New Roman" panose="02020603050405020304" pitchFamily="18" charset="0"/>
                <a:cs typeface="Poppins" panose="00000500000000000000" pitchFamily="2" charset="0"/>
              </a:rPr>
              <a:t>Os resultados dos coeficientes estimados foram estatisticamente significativos. Entretanto, os valores para os erros padrão podem distorcer esses resultados. Nesse sentido, antes de analisar os parâmetros estimados, testaremos as hipóteses de heterocedasticidade presente no modelo, a fim de encontrar um modelo mais ajustado.</a:t>
            </a:r>
          </a:p>
        </p:txBody>
      </p:sp>
      <p:pic>
        <p:nvPicPr>
          <p:cNvPr id="6" name="Imagem 5">
            <a:extLst>
              <a:ext uri="{FF2B5EF4-FFF2-40B4-BE49-F238E27FC236}">
                <a16:creationId xmlns:a16="http://schemas.microsoft.com/office/drawing/2014/main" id="{306C08FD-9863-04FE-2C2A-BC631B8009DF}"/>
              </a:ext>
            </a:extLst>
          </p:cNvPr>
          <p:cNvPicPr>
            <a:picLocks noChangeAspect="1"/>
          </p:cNvPicPr>
          <p:nvPr/>
        </p:nvPicPr>
        <p:blipFill>
          <a:blip r:embed="rId2"/>
          <a:stretch>
            <a:fillRect/>
          </a:stretch>
        </p:blipFill>
        <p:spPr>
          <a:xfrm>
            <a:off x="511295" y="1277992"/>
            <a:ext cx="6416355" cy="4921471"/>
          </a:xfrm>
          <a:prstGeom prst="rect">
            <a:avLst/>
          </a:prstGeom>
        </p:spPr>
      </p:pic>
      <p:sp>
        <p:nvSpPr>
          <p:cNvPr id="3" name="CaixaDeTexto 2">
            <a:extLst>
              <a:ext uri="{FF2B5EF4-FFF2-40B4-BE49-F238E27FC236}">
                <a16:creationId xmlns:a16="http://schemas.microsoft.com/office/drawing/2014/main" id="{85B15DD5-265F-EF16-E113-D9009F7E0818}"/>
              </a:ext>
            </a:extLst>
          </p:cNvPr>
          <p:cNvSpPr txBox="1"/>
          <p:nvPr/>
        </p:nvSpPr>
        <p:spPr>
          <a:xfrm>
            <a:off x="7297134" y="2958815"/>
            <a:ext cx="4383569" cy="1092607"/>
          </a:xfrm>
          <a:prstGeom prst="rect">
            <a:avLst/>
          </a:prstGeom>
          <a:noFill/>
        </p:spPr>
        <p:txBody>
          <a:bodyPr wrap="square">
            <a:spAutoFit/>
          </a:bodyPr>
          <a:lstStyle/>
          <a:p>
            <a:pPr lvl="0" algn="just">
              <a:spcAft>
                <a:spcPts val="600"/>
              </a:spcAft>
            </a:pPr>
            <a:r>
              <a:rPr lang="pt-BR" sz="1200" b="1" dirty="0">
                <a:latin typeface="Poppins" panose="00000500000000000000" pitchFamily="2" charset="0"/>
                <a:ea typeface="Times New Roman" panose="02020603050405020304" pitchFamily="18" charset="0"/>
                <a:cs typeface="Poppins" panose="00000500000000000000" pitchFamily="2" charset="0"/>
              </a:rPr>
              <a:t>Estatística F</a:t>
            </a:r>
            <a:r>
              <a:rPr lang="pt-BR" sz="1200" b="1" dirty="0">
                <a:effectLst/>
                <a:latin typeface="Poppins" panose="00000500000000000000" pitchFamily="2" charset="0"/>
                <a:ea typeface="Times New Roman" panose="02020603050405020304" pitchFamily="18" charset="0"/>
                <a:cs typeface="Poppins" panose="00000500000000000000" pitchFamily="2" charset="0"/>
              </a:rPr>
              <a:t> = 94,67</a:t>
            </a:r>
          </a:p>
          <a:p>
            <a:pPr lvl="0" algn="just">
              <a:spcAft>
                <a:spcPts val="600"/>
              </a:spcAft>
            </a:pPr>
            <a:r>
              <a:rPr lang="pt-BR" sz="1200" dirty="0">
                <a:effectLst/>
                <a:latin typeface="Poppins" panose="00000500000000000000" pitchFamily="2" charset="0"/>
                <a:ea typeface="Times New Roman" panose="02020603050405020304" pitchFamily="18" charset="0"/>
                <a:cs typeface="Poppins" panose="00000500000000000000" pitchFamily="2" charset="0"/>
              </a:rPr>
              <a:t>O resultado para o teste F foi alto e satisfatório, além disso, seu p-valor foi estatisticamente significativo, nos permitindo rejeitar a hipótese nula de quê todos os coeficientes são iguais a zero.</a:t>
            </a:r>
          </a:p>
        </p:txBody>
      </p:sp>
      <p:sp>
        <p:nvSpPr>
          <p:cNvPr id="5" name="CaixaDeTexto 4">
            <a:extLst>
              <a:ext uri="{FF2B5EF4-FFF2-40B4-BE49-F238E27FC236}">
                <a16:creationId xmlns:a16="http://schemas.microsoft.com/office/drawing/2014/main" id="{91F9A2E1-3341-A24D-C3DA-EFE4F916F0BF}"/>
              </a:ext>
            </a:extLst>
          </p:cNvPr>
          <p:cNvSpPr txBox="1"/>
          <p:nvPr/>
        </p:nvSpPr>
        <p:spPr>
          <a:xfrm>
            <a:off x="658759" y="336469"/>
            <a:ext cx="10284543" cy="369332"/>
          </a:xfrm>
          <a:prstGeom prst="rect">
            <a:avLst/>
          </a:prstGeom>
          <a:noFill/>
        </p:spPr>
        <p:txBody>
          <a:bodyPr wrap="square" rtlCol="0">
            <a:spAutoFit/>
          </a:bodyPr>
          <a:lstStyle/>
          <a:p>
            <a:r>
              <a:rPr lang="pt-BR" b="1" kern="2000" dirty="0">
                <a:latin typeface="Poppins" panose="00000500000000000000" pitchFamily="2" charset="0"/>
                <a:cs typeface="Poppins" panose="00000500000000000000" pitchFamily="2" charset="0"/>
              </a:rPr>
              <a:t>a) Apresente as estimativas do modelo.</a:t>
            </a:r>
          </a:p>
        </p:txBody>
      </p:sp>
      <mc:AlternateContent xmlns:mc="http://schemas.openxmlformats.org/markup-compatibility/2006" xmlns:a14="http://schemas.microsoft.com/office/drawing/2010/main">
        <mc:Choice Requires="a14">
          <p:sp>
            <p:nvSpPr>
              <p:cNvPr id="2" name="CaixaDeTexto 1">
                <a:extLst>
                  <a:ext uri="{FF2B5EF4-FFF2-40B4-BE49-F238E27FC236}">
                    <a16:creationId xmlns:a16="http://schemas.microsoft.com/office/drawing/2014/main" id="{381CDDBF-5458-787B-32D3-62FFA531B483}"/>
                  </a:ext>
                </a:extLst>
              </p:cNvPr>
              <p:cNvSpPr txBox="1"/>
              <p:nvPr/>
            </p:nvSpPr>
            <p:spPr>
              <a:xfrm>
                <a:off x="1366684" y="705801"/>
                <a:ext cx="9399638" cy="37305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pt-BR" sz="1800" b="0" i="1" smtClean="0">
                          <a:effectLst/>
                          <a:latin typeface="Cambria Math" panose="02040503050406030204" pitchFamily="18" charset="0"/>
                          <a:ea typeface="Times New Roman" panose="02020603050405020304" pitchFamily="18" charset="0"/>
                        </a:rPr>
                        <m:t>𝑦</m:t>
                      </m:r>
                      <m:r>
                        <a:rPr lang="pt-BR" sz="1800" i="1">
                          <a:effectLst/>
                          <a:latin typeface="Cambria Math" panose="02040503050406030204" pitchFamily="18" charset="0"/>
                          <a:ea typeface="Times New Roman" panose="02020603050405020304" pitchFamily="18" charset="0"/>
                        </a:rPr>
                        <m:t>=</m:t>
                      </m:r>
                      <m:r>
                        <a:rPr lang="pt-BR" sz="1800" b="0" i="1" smtClean="0">
                          <a:effectLst/>
                          <a:latin typeface="Cambria Math" panose="02040503050406030204" pitchFamily="18" charset="0"/>
                          <a:ea typeface="Times New Roman" panose="02020603050405020304" pitchFamily="18" charset="0"/>
                        </a:rPr>
                        <m:t>−2128,72</m:t>
                      </m:r>
                      <m:r>
                        <a:rPr lang="pt-BR" sz="1800" i="1">
                          <a:effectLst/>
                          <a:latin typeface="Cambria Math" panose="02040503050406030204" pitchFamily="18" charset="0"/>
                          <a:ea typeface="Times New Roman" panose="02020603050405020304" pitchFamily="18" charset="0"/>
                        </a:rPr>
                        <m:t>+</m:t>
                      </m:r>
                      <m:r>
                        <a:rPr lang="pt-BR" sz="1800" b="0" i="1" smtClean="0">
                          <a:effectLst/>
                          <a:latin typeface="Cambria Math" panose="02040503050406030204" pitchFamily="18" charset="0"/>
                          <a:ea typeface="Times New Roman" panose="02020603050405020304" pitchFamily="18" charset="0"/>
                        </a:rPr>
                        <m:t>103,84</m:t>
                      </m:r>
                      <m:sSub>
                        <m:sSubPr>
                          <m:ctrlPr>
                            <a:rPr lang="pt-BR" i="1">
                              <a:latin typeface="Cambria Math" panose="02040503050406030204" pitchFamily="18" charset="0"/>
                              <a:ea typeface="Times New Roman" panose="02020603050405020304" pitchFamily="18" charset="0"/>
                            </a:rPr>
                          </m:ctrlPr>
                        </m:sSubPr>
                        <m:e>
                          <m:r>
                            <a:rPr lang="pt-BR" i="1">
                              <a:latin typeface="Cambria Math" panose="02040503050406030204" pitchFamily="18" charset="0"/>
                              <a:ea typeface="Times New Roman" panose="02020603050405020304" pitchFamily="18" charset="0"/>
                            </a:rPr>
                            <m:t>𝑥</m:t>
                          </m:r>
                        </m:e>
                        <m:sub>
                          <m:r>
                            <a:rPr lang="pt-BR" i="1">
                              <a:latin typeface="Cambria Math" panose="02040503050406030204" pitchFamily="18" charset="0"/>
                              <a:ea typeface="Times New Roman" panose="02020603050405020304" pitchFamily="18" charset="0"/>
                            </a:rPr>
                            <m:t>1</m:t>
                          </m:r>
                        </m:sub>
                      </m:sSub>
                      <m:r>
                        <a:rPr lang="pt-BR" b="0" i="1" smtClean="0">
                          <a:latin typeface="Cambria Math" panose="02040503050406030204" pitchFamily="18" charset="0"/>
                          <a:ea typeface="Times New Roman" panose="02020603050405020304" pitchFamily="18" charset="0"/>
                        </a:rPr>
                        <m:t>−1,05</m:t>
                      </m:r>
                      <m:sSubSup>
                        <m:sSubSupPr>
                          <m:ctrlPr>
                            <a:rPr lang="pt-BR" sz="1800" i="1" smtClean="0">
                              <a:effectLst/>
                              <a:latin typeface="Cambria Math" panose="02040503050406030204" pitchFamily="18" charset="0"/>
                            </a:rPr>
                          </m:ctrlPr>
                        </m:sSubSupPr>
                        <m:e>
                          <m:r>
                            <a:rPr lang="pt-BR" sz="1800" b="0" i="1" smtClean="0">
                              <a:effectLst/>
                              <a:latin typeface="Cambria Math" panose="02040503050406030204" pitchFamily="18" charset="0"/>
                            </a:rPr>
                            <m:t>𝑥</m:t>
                          </m:r>
                        </m:e>
                        <m:sub>
                          <m:r>
                            <a:rPr lang="pt-BR" sz="1800" b="0" i="1" smtClean="0">
                              <a:effectLst/>
                              <a:latin typeface="Cambria Math" panose="02040503050406030204" pitchFamily="18" charset="0"/>
                            </a:rPr>
                            <m:t>2</m:t>
                          </m:r>
                        </m:sub>
                        <m:sup>
                          <m:r>
                            <a:rPr lang="pt-BR" sz="1800" b="0" i="1" smtClean="0">
                              <a:effectLst/>
                              <a:latin typeface="Cambria Math" panose="02040503050406030204" pitchFamily="18" charset="0"/>
                            </a:rPr>
                            <m:t>2</m:t>
                          </m:r>
                        </m:sup>
                      </m:sSubSup>
                      <m:r>
                        <a:rPr lang="pt-BR" sz="1800" i="1">
                          <a:effectLst/>
                          <a:latin typeface="Cambria Math" panose="02040503050406030204" pitchFamily="18" charset="0"/>
                          <a:ea typeface="Times New Roman" panose="02020603050405020304" pitchFamily="18" charset="0"/>
                        </a:rPr>
                        <m:t>+</m:t>
                      </m:r>
                      <m:r>
                        <a:rPr lang="pt-BR" sz="1800" b="0" i="1" smtClean="0">
                          <a:effectLst/>
                          <a:latin typeface="Cambria Math" panose="02040503050406030204" pitchFamily="18" charset="0"/>
                          <a:ea typeface="Times New Roman" panose="02020603050405020304" pitchFamily="18" charset="0"/>
                        </a:rPr>
                        <m:t>520,06</m:t>
                      </m:r>
                      <m:sSub>
                        <m:sSubPr>
                          <m:ctrlPr>
                            <a:rPr lang="pt-BR" sz="1800" b="0" i="1" smtClean="0">
                              <a:effectLst/>
                              <a:latin typeface="Cambria Math" panose="02040503050406030204" pitchFamily="18" charset="0"/>
                            </a:rPr>
                          </m:ctrlPr>
                        </m:sSubPr>
                        <m:e>
                          <m:r>
                            <a:rPr lang="pt-BR" sz="1800" b="0" i="1" smtClean="0">
                              <a:effectLst/>
                              <a:latin typeface="Cambria Math" panose="02040503050406030204" pitchFamily="18" charset="0"/>
                            </a:rPr>
                            <m:t>𝐷</m:t>
                          </m:r>
                        </m:e>
                        <m:sub>
                          <m:r>
                            <a:rPr lang="pt-BR" sz="1800" b="0" i="1" smtClean="0">
                              <a:effectLst/>
                              <a:latin typeface="Cambria Math" panose="02040503050406030204" pitchFamily="18" charset="0"/>
                            </a:rPr>
                            <m:t>1</m:t>
                          </m:r>
                        </m:sub>
                      </m:sSub>
                      <m:r>
                        <a:rPr lang="pt-BR" sz="1800" b="0" i="1" smtClean="0">
                          <a:effectLst/>
                          <a:latin typeface="Cambria Math" panose="02040503050406030204" pitchFamily="18" charset="0"/>
                        </a:rPr>
                        <m:t>+595,49</m:t>
                      </m:r>
                      <m:sSub>
                        <m:sSubPr>
                          <m:ctrlPr>
                            <a:rPr lang="pt-BR" sz="1800" b="0" i="1" smtClean="0">
                              <a:effectLst/>
                              <a:latin typeface="Cambria Math" panose="02040503050406030204" pitchFamily="18" charset="0"/>
                            </a:rPr>
                          </m:ctrlPr>
                        </m:sSubPr>
                        <m:e>
                          <m:r>
                            <a:rPr lang="pt-BR" sz="1800" b="0" i="1" smtClean="0">
                              <a:effectLst/>
                              <a:latin typeface="Cambria Math" panose="02040503050406030204" pitchFamily="18" charset="0"/>
                            </a:rPr>
                            <m:t>𝐷</m:t>
                          </m:r>
                        </m:e>
                        <m:sub>
                          <m:r>
                            <a:rPr lang="pt-BR" sz="1800" b="0" i="1" smtClean="0">
                              <a:effectLst/>
                              <a:latin typeface="Cambria Math" panose="02040503050406030204" pitchFamily="18" charset="0"/>
                            </a:rPr>
                            <m:t>2</m:t>
                          </m:r>
                        </m:sub>
                      </m:sSub>
                      <m:r>
                        <a:rPr lang="pt-BR" sz="1800" b="0" i="1" smtClean="0">
                          <a:effectLst/>
                          <a:latin typeface="Cambria Math" panose="02040503050406030204" pitchFamily="18" charset="0"/>
                        </a:rPr>
                        <m:t>+629,57</m:t>
                      </m:r>
                      <m:sSub>
                        <m:sSubPr>
                          <m:ctrlPr>
                            <a:rPr lang="pt-BR" sz="1800" b="0" i="1" smtClean="0">
                              <a:effectLst/>
                              <a:latin typeface="Cambria Math" panose="02040503050406030204" pitchFamily="18" charset="0"/>
                            </a:rPr>
                          </m:ctrlPr>
                        </m:sSubPr>
                        <m:e>
                          <m:r>
                            <a:rPr lang="pt-BR" sz="1800" b="0" i="1" smtClean="0">
                              <a:effectLst/>
                              <a:latin typeface="Cambria Math" panose="02040503050406030204" pitchFamily="18" charset="0"/>
                            </a:rPr>
                            <m:t>𝐷</m:t>
                          </m:r>
                        </m:e>
                        <m:sub>
                          <m:r>
                            <a:rPr lang="pt-BR" sz="1800" b="0" i="1" smtClean="0">
                              <a:effectLst/>
                              <a:latin typeface="Cambria Math" panose="02040503050406030204" pitchFamily="18" charset="0"/>
                            </a:rPr>
                            <m:t>3</m:t>
                          </m:r>
                        </m:sub>
                      </m:sSub>
                    </m:oMath>
                  </m:oMathPara>
                </a14:m>
                <a:endParaRPr lang="pt-BR" sz="1800" dirty="0">
                  <a:effectLst/>
                  <a:latin typeface="Times New Roman" panose="02020603050405020304" pitchFamily="18" charset="0"/>
                  <a:ea typeface="Times New Roman" panose="02020603050405020304" pitchFamily="18" charset="0"/>
                </a:endParaRPr>
              </a:p>
            </p:txBody>
          </p:sp>
        </mc:Choice>
        <mc:Fallback xmlns="">
          <p:sp>
            <p:nvSpPr>
              <p:cNvPr id="2" name="CaixaDeTexto 1">
                <a:extLst>
                  <a:ext uri="{FF2B5EF4-FFF2-40B4-BE49-F238E27FC236}">
                    <a16:creationId xmlns:a16="http://schemas.microsoft.com/office/drawing/2014/main" id="{381CDDBF-5458-787B-32D3-62FFA531B483}"/>
                  </a:ext>
                </a:extLst>
              </p:cNvPr>
              <p:cNvSpPr txBox="1">
                <a:spLocks noRot="1" noChangeAspect="1" noMove="1" noResize="1" noEditPoints="1" noAdjustHandles="1" noChangeArrowheads="1" noChangeShapeType="1" noTextEdit="1"/>
              </p:cNvSpPr>
              <p:nvPr/>
            </p:nvSpPr>
            <p:spPr>
              <a:xfrm>
                <a:off x="1366684" y="705801"/>
                <a:ext cx="9399638" cy="373051"/>
              </a:xfrm>
              <a:prstGeom prst="rect">
                <a:avLst/>
              </a:prstGeom>
              <a:blipFill>
                <a:blip r:embed="rId3"/>
                <a:stretch>
                  <a:fillRect b="-8197"/>
                </a:stretch>
              </a:blipFill>
            </p:spPr>
            <p:txBody>
              <a:bodyPr/>
              <a:lstStyle/>
              <a:p>
                <a:r>
                  <a:rPr lang="pt-BR">
                    <a:noFill/>
                  </a:rPr>
                  <a:t> </a:t>
                </a:r>
              </a:p>
            </p:txBody>
          </p:sp>
        </mc:Fallback>
      </mc:AlternateContent>
    </p:spTree>
    <p:extLst>
      <p:ext uri="{BB962C8B-B14F-4D97-AF65-F5344CB8AC3E}">
        <p14:creationId xmlns:p14="http://schemas.microsoft.com/office/powerpoint/2010/main" val="142075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002C4-DF5F-0FB9-F09D-BF29CBC5627D}"/>
            </a:ext>
          </a:extLst>
        </p:cNvPr>
        <p:cNvGrpSpPr/>
        <p:nvPr/>
      </p:nvGrpSpPr>
      <p:grpSpPr>
        <a:xfrm>
          <a:off x="0" y="0"/>
          <a:ext cx="0" cy="0"/>
          <a:chOff x="0" y="0"/>
          <a:chExt cx="0" cy="0"/>
        </a:xfrm>
      </p:grpSpPr>
      <p:sp>
        <p:nvSpPr>
          <p:cNvPr id="7" name="CaixaDeTexto 6">
            <a:extLst>
              <a:ext uri="{FF2B5EF4-FFF2-40B4-BE49-F238E27FC236}">
                <a16:creationId xmlns:a16="http://schemas.microsoft.com/office/drawing/2014/main" id="{417DB970-36D6-A1D8-36FD-EBBA6FB4A5F7}"/>
              </a:ext>
            </a:extLst>
          </p:cNvPr>
          <p:cNvSpPr txBox="1"/>
          <p:nvPr/>
        </p:nvSpPr>
        <p:spPr>
          <a:xfrm>
            <a:off x="639095" y="399387"/>
            <a:ext cx="11080957" cy="369332"/>
          </a:xfrm>
          <a:prstGeom prst="rect">
            <a:avLst/>
          </a:prstGeom>
          <a:noFill/>
        </p:spPr>
        <p:txBody>
          <a:bodyPr wrap="square" rtlCol="0">
            <a:spAutoFit/>
          </a:bodyPr>
          <a:lstStyle/>
          <a:p>
            <a:r>
              <a:rPr lang="pt-BR" b="1" kern="2000" dirty="0">
                <a:latin typeface="Poppins" panose="00000500000000000000" pitchFamily="2" charset="0"/>
                <a:cs typeface="Poppins" panose="00000500000000000000" pitchFamily="2" charset="0"/>
              </a:rPr>
              <a:t>b) Calcule o teste de </a:t>
            </a:r>
            <a:r>
              <a:rPr lang="pt-BR" b="1" kern="2000" dirty="0" err="1">
                <a:latin typeface="Poppins" panose="00000500000000000000" pitchFamily="2" charset="0"/>
                <a:cs typeface="Poppins" panose="00000500000000000000" pitchFamily="2" charset="0"/>
              </a:rPr>
              <a:t>Goldfeld</a:t>
            </a:r>
            <a:r>
              <a:rPr lang="pt-BR" b="1" kern="2000" dirty="0">
                <a:latin typeface="Poppins" panose="00000500000000000000" pitchFamily="2" charset="0"/>
                <a:cs typeface="Poppins" panose="00000500000000000000" pitchFamily="2" charset="0"/>
              </a:rPr>
              <a:t>-Quandt e analise seu resultado.</a:t>
            </a:r>
          </a:p>
        </p:txBody>
      </p:sp>
      <p:sp>
        <p:nvSpPr>
          <p:cNvPr id="5" name="CaixaDeTexto 4">
            <a:extLst>
              <a:ext uri="{FF2B5EF4-FFF2-40B4-BE49-F238E27FC236}">
                <a16:creationId xmlns:a16="http://schemas.microsoft.com/office/drawing/2014/main" id="{73F451E8-D672-ED39-E2EB-AA6547B91B50}"/>
              </a:ext>
            </a:extLst>
          </p:cNvPr>
          <p:cNvSpPr txBox="1"/>
          <p:nvPr/>
        </p:nvSpPr>
        <p:spPr>
          <a:xfrm>
            <a:off x="6911856" y="2184902"/>
            <a:ext cx="3783803" cy="2062103"/>
          </a:xfrm>
          <a:prstGeom prst="rect">
            <a:avLst/>
          </a:prstGeom>
          <a:noFill/>
        </p:spPr>
        <p:txBody>
          <a:bodyPr wrap="square">
            <a:spAutoFit/>
          </a:bodyPr>
          <a:lstStyle/>
          <a:p>
            <a:pPr lvl="0" algn="just">
              <a:spcAft>
                <a:spcPts val="600"/>
              </a:spcAft>
            </a:pPr>
            <a:r>
              <a:rPr lang="pt-BR" sz="1600" dirty="0">
                <a:effectLst/>
                <a:latin typeface="Poppins" panose="00000500000000000000" pitchFamily="2" charset="0"/>
                <a:ea typeface="Times New Roman" panose="02020603050405020304" pitchFamily="18" charset="0"/>
                <a:cs typeface="Poppins" panose="00000500000000000000" pitchFamily="2" charset="0"/>
              </a:rPr>
              <a:t>O teste GD é mais adequado para regressões simples. O resultado foi significativo, levando à rejeição da hipótese nula de que as variâncias estimadas na primeira parte são iguais às da segunda parte. Isso indica a presença de heterocedasticidade nos dados.</a:t>
            </a:r>
            <a:endParaRPr lang="pt-BR" sz="1600" baseline="-25000" dirty="0">
              <a:effectLst/>
              <a:latin typeface="Poppins" panose="00000500000000000000" pitchFamily="2" charset="0"/>
              <a:ea typeface="Times New Roman" panose="02020603050405020304" pitchFamily="18" charset="0"/>
              <a:cs typeface="Poppins" panose="00000500000000000000" pitchFamily="2" charset="0"/>
            </a:endParaRPr>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F8552195-690A-C437-3C2B-BF4CB2A19FA2}"/>
                  </a:ext>
                </a:extLst>
              </p:cNvPr>
              <p:cNvSpPr txBox="1"/>
              <p:nvPr/>
            </p:nvSpPr>
            <p:spPr>
              <a:xfrm>
                <a:off x="8037370" y="1310896"/>
                <a:ext cx="1337417" cy="5614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𝐻</m:t>
                          </m:r>
                        </m:e>
                        <m:sub>
                          <m:r>
                            <a:rPr lang="pt-BR" b="0" i="1" smtClean="0">
                              <a:latin typeface="Cambria Math" panose="02040503050406030204" pitchFamily="18" charset="0"/>
                            </a:rPr>
                            <m:t>0</m:t>
                          </m:r>
                        </m:sub>
                      </m:sSub>
                      <m:r>
                        <a:rPr lang="pt-BR" b="0" i="1" smtClean="0">
                          <a:latin typeface="Cambria Math" panose="02040503050406030204" pitchFamily="18" charset="0"/>
                        </a:rPr>
                        <m:t>: </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ea typeface="Cambria Math" panose="02040503050406030204" pitchFamily="18" charset="0"/>
                            </a:rPr>
                            <m:t>𝜎</m:t>
                          </m:r>
                        </m:e>
                        <m:sub>
                          <m:r>
                            <a:rPr lang="pt-BR" b="0" i="1" smtClean="0">
                              <a:latin typeface="Cambria Math" panose="02040503050406030204" pitchFamily="18" charset="0"/>
                            </a:rPr>
                            <m:t>1</m:t>
                          </m:r>
                        </m:sub>
                        <m:sup>
                          <m:r>
                            <a:rPr lang="pt-BR" b="0" i="1" smtClean="0">
                              <a:latin typeface="Cambria Math" panose="02040503050406030204" pitchFamily="18" charset="0"/>
                            </a:rPr>
                            <m:t>2</m:t>
                          </m:r>
                        </m:sup>
                      </m:sSubSup>
                      <m:r>
                        <a:rPr lang="pt-BR" b="0" i="1" smtClean="0">
                          <a:latin typeface="Cambria Math" panose="02040503050406030204" pitchFamily="18" charset="0"/>
                        </a:rPr>
                        <m:t>= </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ea typeface="Cambria Math" panose="02040503050406030204" pitchFamily="18" charset="0"/>
                            </a:rPr>
                            <m:t>𝜎</m:t>
                          </m:r>
                        </m:e>
                        <m:sub>
                          <m:r>
                            <a:rPr lang="pt-BR" b="0" i="1" smtClean="0">
                              <a:latin typeface="Cambria Math" panose="02040503050406030204" pitchFamily="18" charset="0"/>
                            </a:rPr>
                            <m:t>2</m:t>
                          </m:r>
                        </m:sub>
                        <m:sup>
                          <m:r>
                            <a:rPr lang="pt-BR" b="0" i="1" smtClean="0">
                              <a:latin typeface="Cambria Math" panose="02040503050406030204" pitchFamily="18" charset="0"/>
                            </a:rPr>
                            <m:t>2</m:t>
                          </m:r>
                        </m:sup>
                      </m:sSubSup>
                    </m:oMath>
                  </m:oMathPara>
                </a14:m>
                <a:endParaRPr lang="pt-BR" b="0" dirty="0">
                  <a:latin typeface="Poppins" panose="00000500000000000000" pitchFamily="2" charset="0"/>
                  <a:cs typeface="Poppins" panose="00000500000000000000" pitchFamily="2" charset="0"/>
                </a:endParaRPr>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𝐻</m:t>
                          </m:r>
                        </m:e>
                        <m:sub>
                          <m:r>
                            <a:rPr lang="pt-BR" b="0" i="1" smtClean="0">
                              <a:latin typeface="Cambria Math" panose="02040503050406030204" pitchFamily="18" charset="0"/>
                            </a:rPr>
                            <m:t>1</m:t>
                          </m:r>
                        </m:sub>
                      </m:sSub>
                      <m:r>
                        <a:rPr lang="pt-BR" b="0" i="1" smtClean="0">
                          <a:latin typeface="Cambria Math" panose="02040503050406030204" pitchFamily="18" charset="0"/>
                        </a:rPr>
                        <m:t>: </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ea typeface="Cambria Math" panose="02040503050406030204" pitchFamily="18" charset="0"/>
                            </a:rPr>
                            <m:t>𝜎</m:t>
                          </m:r>
                        </m:e>
                        <m:sub>
                          <m:r>
                            <a:rPr lang="pt-BR" b="0" i="1" smtClean="0">
                              <a:latin typeface="Cambria Math" panose="02040503050406030204" pitchFamily="18" charset="0"/>
                            </a:rPr>
                            <m:t>1</m:t>
                          </m:r>
                        </m:sub>
                        <m:sup>
                          <m:r>
                            <a:rPr lang="pt-BR" b="0" i="1" smtClean="0">
                              <a:latin typeface="Cambria Math" panose="02040503050406030204" pitchFamily="18" charset="0"/>
                            </a:rPr>
                            <m:t>2</m:t>
                          </m:r>
                        </m:sup>
                      </m:sSubSup>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 </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ea typeface="Cambria Math" panose="02040503050406030204" pitchFamily="18" charset="0"/>
                            </a:rPr>
                            <m:t>𝜎</m:t>
                          </m:r>
                        </m:e>
                        <m:sub>
                          <m:r>
                            <a:rPr lang="pt-BR" b="0" i="1" smtClean="0">
                              <a:latin typeface="Cambria Math" panose="02040503050406030204" pitchFamily="18" charset="0"/>
                            </a:rPr>
                            <m:t>2</m:t>
                          </m:r>
                        </m:sub>
                        <m:sup>
                          <m:r>
                            <a:rPr lang="pt-BR" b="0" i="1" smtClean="0">
                              <a:latin typeface="Cambria Math" panose="02040503050406030204" pitchFamily="18" charset="0"/>
                            </a:rPr>
                            <m:t>2</m:t>
                          </m:r>
                        </m:sup>
                      </m:sSubSup>
                    </m:oMath>
                  </m:oMathPara>
                </a14:m>
                <a:endParaRPr lang="pt-BR" b="0" dirty="0">
                  <a:latin typeface="Poppins" panose="00000500000000000000" pitchFamily="2" charset="0"/>
                  <a:cs typeface="Poppins" panose="00000500000000000000" pitchFamily="2" charset="0"/>
                </a:endParaRPr>
              </a:p>
            </p:txBody>
          </p:sp>
        </mc:Choice>
        <mc:Fallback xmlns="">
          <p:sp>
            <p:nvSpPr>
              <p:cNvPr id="6" name="CaixaDeTexto 5">
                <a:extLst>
                  <a:ext uri="{FF2B5EF4-FFF2-40B4-BE49-F238E27FC236}">
                    <a16:creationId xmlns:a16="http://schemas.microsoft.com/office/drawing/2014/main" id="{F8552195-690A-C437-3C2B-BF4CB2A19FA2}"/>
                  </a:ext>
                </a:extLst>
              </p:cNvPr>
              <p:cNvSpPr txBox="1">
                <a:spLocks noRot="1" noChangeAspect="1" noMove="1" noResize="1" noEditPoints="1" noAdjustHandles="1" noChangeArrowheads="1" noChangeShapeType="1" noTextEdit="1"/>
              </p:cNvSpPr>
              <p:nvPr/>
            </p:nvSpPr>
            <p:spPr>
              <a:xfrm>
                <a:off x="8037370" y="1310896"/>
                <a:ext cx="1337417" cy="561436"/>
              </a:xfrm>
              <a:prstGeom prst="rect">
                <a:avLst/>
              </a:prstGeom>
              <a:blipFill>
                <a:blip r:embed="rId3"/>
                <a:stretch>
                  <a:fillRect l="-3182" t="-1087" r="-909" b="-8696"/>
                </a:stretch>
              </a:blipFill>
            </p:spPr>
            <p:txBody>
              <a:bodyPr/>
              <a:lstStyle/>
              <a:p>
                <a:r>
                  <a:rPr lang="pt-BR">
                    <a:noFill/>
                  </a:rPr>
                  <a:t> </a:t>
                </a:r>
              </a:p>
            </p:txBody>
          </p:sp>
        </mc:Fallback>
      </mc:AlternateContent>
      <p:pic>
        <p:nvPicPr>
          <p:cNvPr id="3" name="Imagem 2">
            <a:extLst>
              <a:ext uri="{FF2B5EF4-FFF2-40B4-BE49-F238E27FC236}">
                <a16:creationId xmlns:a16="http://schemas.microsoft.com/office/drawing/2014/main" id="{5775A985-3336-2209-110B-A55CC869B04C}"/>
              </a:ext>
            </a:extLst>
          </p:cNvPr>
          <p:cNvPicPr>
            <a:picLocks noChangeAspect="1"/>
          </p:cNvPicPr>
          <p:nvPr/>
        </p:nvPicPr>
        <p:blipFill>
          <a:blip r:embed="rId4"/>
          <a:stretch>
            <a:fillRect/>
          </a:stretch>
        </p:blipFill>
        <p:spPr>
          <a:xfrm>
            <a:off x="1358689" y="2896842"/>
            <a:ext cx="3998833" cy="688443"/>
          </a:xfrm>
          <a:prstGeom prst="rect">
            <a:avLst/>
          </a:prstGeom>
        </p:spPr>
      </p:pic>
    </p:spTree>
    <p:extLst>
      <p:ext uri="{BB962C8B-B14F-4D97-AF65-F5344CB8AC3E}">
        <p14:creationId xmlns:p14="http://schemas.microsoft.com/office/powerpoint/2010/main" val="166869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140ED-05EB-F1EB-528E-74A3637EBCD5}"/>
            </a:ext>
          </a:extLst>
        </p:cNvPr>
        <p:cNvGrpSpPr/>
        <p:nvPr/>
      </p:nvGrpSpPr>
      <p:grpSpPr>
        <a:xfrm>
          <a:off x="0" y="0"/>
          <a:ext cx="0" cy="0"/>
          <a:chOff x="0" y="0"/>
          <a:chExt cx="0" cy="0"/>
        </a:xfrm>
      </p:grpSpPr>
      <p:sp>
        <p:nvSpPr>
          <p:cNvPr id="7" name="CaixaDeTexto 6">
            <a:extLst>
              <a:ext uri="{FF2B5EF4-FFF2-40B4-BE49-F238E27FC236}">
                <a16:creationId xmlns:a16="http://schemas.microsoft.com/office/drawing/2014/main" id="{2DA79F88-B037-FE03-CBC3-0EA85CD76A1C}"/>
              </a:ext>
            </a:extLst>
          </p:cNvPr>
          <p:cNvSpPr txBox="1"/>
          <p:nvPr/>
        </p:nvSpPr>
        <p:spPr>
          <a:xfrm>
            <a:off x="639095" y="399387"/>
            <a:ext cx="11080957" cy="369332"/>
          </a:xfrm>
          <a:prstGeom prst="rect">
            <a:avLst/>
          </a:prstGeom>
          <a:noFill/>
        </p:spPr>
        <p:txBody>
          <a:bodyPr wrap="square" rtlCol="0">
            <a:spAutoFit/>
          </a:bodyPr>
          <a:lstStyle/>
          <a:p>
            <a:r>
              <a:rPr lang="pt-BR" b="1" kern="2000" dirty="0">
                <a:latin typeface="Poppins" panose="00000500000000000000" pitchFamily="2" charset="0"/>
                <a:cs typeface="Poppins" panose="00000500000000000000" pitchFamily="2" charset="0"/>
              </a:rPr>
              <a:t>c) Calcule o teste de </a:t>
            </a:r>
            <a:r>
              <a:rPr lang="pt-BR" b="1" kern="2000" dirty="0" err="1">
                <a:latin typeface="Poppins" panose="00000500000000000000" pitchFamily="2" charset="0"/>
                <a:cs typeface="Poppins" panose="00000500000000000000" pitchFamily="2" charset="0"/>
              </a:rPr>
              <a:t>Breusch</a:t>
            </a:r>
            <a:r>
              <a:rPr lang="pt-BR" b="1" kern="2000" dirty="0">
                <a:latin typeface="Poppins" panose="00000500000000000000" pitchFamily="2" charset="0"/>
                <a:cs typeface="Poppins" panose="00000500000000000000" pitchFamily="2" charset="0"/>
              </a:rPr>
              <a:t>-</a:t>
            </a:r>
            <a:r>
              <a:rPr lang="pt-BR" b="1" kern="2000" dirty="0" err="1">
                <a:latin typeface="Poppins" panose="00000500000000000000" pitchFamily="2" charset="0"/>
                <a:cs typeface="Poppins" panose="00000500000000000000" pitchFamily="2" charset="0"/>
              </a:rPr>
              <a:t>Pagan</a:t>
            </a:r>
            <a:r>
              <a:rPr lang="pt-BR" b="1" kern="2000" dirty="0">
                <a:latin typeface="Poppins" panose="00000500000000000000" pitchFamily="2" charset="0"/>
                <a:cs typeface="Poppins" panose="00000500000000000000" pitchFamily="2" charset="0"/>
              </a:rPr>
              <a:t>-Godfrey e analise seu resultado.</a:t>
            </a:r>
          </a:p>
        </p:txBody>
      </p:sp>
      <p:sp>
        <p:nvSpPr>
          <p:cNvPr id="5" name="CaixaDeTexto 4">
            <a:extLst>
              <a:ext uri="{FF2B5EF4-FFF2-40B4-BE49-F238E27FC236}">
                <a16:creationId xmlns:a16="http://schemas.microsoft.com/office/drawing/2014/main" id="{D97F3984-939D-B17A-3EBF-8B4B195BB88D}"/>
              </a:ext>
            </a:extLst>
          </p:cNvPr>
          <p:cNvSpPr txBox="1"/>
          <p:nvPr/>
        </p:nvSpPr>
        <p:spPr>
          <a:xfrm>
            <a:off x="7295315" y="1967572"/>
            <a:ext cx="3783803" cy="2062103"/>
          </a:xfrm>
          <a:prstGeom prst="rect">
            <a:avLst/>
          </a:prstGeom>
          <a:noFill/>
        </p:spPr>
        <p:txBody>
          <a:bodyPr wrap="square">
            <a:spAutoFit/>
          </a:bodyPr>
          <a:lstStyle/>
          <a:p>
            <a:pPr lvl="0" algn="just">
              <a:spcAft>
                <a:spcPts val="600"/>
              </a:spcAft>
            </a:pPr>
            <a:r>
              <a:rPr lang="pt-BR" sz="1600" dirty="0">
                <a:effectLst/>
                <a:latin typeface="Poppins" panose="00000500000000000000" pitchFamily="2" charset="0"/>
                <a:ea typeface="Times New Roman" panose="02020603050405020304" pitchFamily="18" charset="0"/>
                <a:cs typeface="Poppins" panose="00000500000000000000" pitchFamily="2" charset="0"/>
              </a:rPr>
              <a:t>O teste BG é mais apropriado para regressões múltiplas, como esta, e base de dados grandes. O resultado do teste foi não significativo, então, não rejeitamos a hipótese nula de igualdade entre as variâncias estimadas, indicando </a:t>
            </a:r>
            <a:r>
              <a:rPr lang="pt-BR" sz="1600" dirty="0" err="1">
                <a:effectLst/>
                <a:latin typeface="Poppins" panose="00000500000000000000" pitchFamily="2" charset="0"/>
                <a:ea typeface="Times New Roman" panose="02020603050405020304" pitchFamily="18" charset="0"/>
                <a:cs typeface="Poppins" panose="00000500000000000000" pitchFamily="2" charset="0"/>
              </a:rPr>
              <a:t>homocedasticidade</a:t>
            </a:r>
            <a:r>
              <a:rPr lang="pt-BR" sz="1600" dirty="0">
                <a:effectLst/>
                <a:latin typeface="Poppins" panose="00000500000000000000" pitchFamily="2" charset="0"/>
                <a:ea typeface="Times New Roman" panose="02020603050405020304" pitchFamily="18" charset="0"/>
                <a:cs typeface="Poppins" panose="00000500000000000000" pitchFamily="2" charset="0"/>
              </a:rPr>
              <a:t>.</a:t>
            </a:r>
            <a:endParaRPr lang="pt-BR" sz="1600" baseline="-25000" dirty="0">
              <a:effectLst/>
              <a:latin typeface="Poppins" panose="00000500000000000000" pitchFamily="2" charset="0"/>
              <a:ea typeface="Times New Roman" panose="02020603050405020304" pitchFamily="18" charset="0"/>
              <a:cs typeface="Poppins" panose="00000500000000000000" pitchFamily="2" charset="0"/>
            </a:endParaRPr>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8BFEA0A6-7EF2-22AB-92D8-2D111293CEB2}"/>
                  </a:ext>
                </a:extLst>
              </p:cNvPr>
              <p:cNvSpPr txBox="1"/>
              <p:nvPr/>
            </p:nvSpPr>
            <p:spPr>
              <a:xfrm>
                <a:off x="8273344" y="1065090"/>
                <a:ext cx="1337417" cy="5614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𝐻</m:t>
                          </m:r>
                        </m:e>
                        <m:sub>
                          <m:r>
                            <a:rPr lang="pt-BR" b="0" i="1" smtClean="0">
                              <a:latin typeface="Cambria Math" panose="02040503050406030204" pitchFamily="18" charset="0"/>
                            </a:rPr>
                            <m:t>0</m:t>
                          </m:r>
                        </m:sub>
                      </m:sSub>
                      <m:r>
                        <a:rPr lang="pt-BR" b="0" i="1" smtClean="0">
                          <a:latin typeface="Cambria Math" panose="02040503050406030204" pitchFamily="18" charset="0"/>
                        </a:rPr>
                        <m:t>: </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ea typeface="Cambria Math" panose="02040503050406030204" pitchFamily="18" charset="0"/>
                            </a:rPr>
                            <m:t>𝜎</m:t>
                          </m:r>
                        </m:e>
                        <m:sub>
                          <m:r>
                            <a:rPr lang="pt-BR" b="0" i="1" smtClean="0">
                              <a:latin typeface="Cambria Math" panose="02040503050406030204" pitchFamily="18" charset="0"/>
                            </a:rPr>
                            <m:t>1</m:t>
                          </m:r>
                        </m:sub>
                        <m:sup>
                          <m:r>
                            <a:rPr lang="pt-BR" b="0" i="1" smtClean="0">
                              <a:latin typeface="Cambria Math" panose="02040503050406030204" pitchFamily="18" charset="0"/>
                            </a:rPr>
                            <m:t>2</m:t>
                          </m:r>
                        </m:sup>
                      </m:sSubSup>
                      <m:r>
                        <a:rPr lang="pt-BR" b="0" i="1" smtClean="0">
                          <a:latin typeface="Cambria Math" panose="02040503050406030204" pitchFamily="18" charset="0"/>
                        </a:rPr>
                        <m:t>= </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ea typeface="Cambria Math" panose="02040503050406030204" pitchFamily="18" charset="0"/>
                            </a:rPr>
                            <m:t>𝜎</m:t>
                          </m:r>
                        </m:e>
                        <m:sub>
                          <m:r>
                            <a:rPr lang="pt-BR" b="0" i="1" smtClean="0">
                              <a:latin typeface="Cambria Math" panose="02040503050406030204" pitchFamily="18" charset="0"/>
                            </a:rPr>
                            <m:t>2</m:t>
                          </m:r>
                        </m:sub>
                        <m:sup>
                          <m:r>
                            <a:rPr lang="pt-BR" b="0" i="1" smtClean="0">
                              <a:latin typeface="Cambria Math" panose="02040503050406030204" pitchFamily="18" charset="0"/>
                            </a:rPr>
                            <m:t>2</m:t>
                          </m:r>
                        </m:sup>
                      </m:sSubSup>
                    </m:oMath>
                  </m:oMathPara>
                </a14:m>
                <a:endParaRPr lang="pt-BR" b="0" dirty="0">
                  <a:latin typeface="Poppins" panose="00000500000000000000" pitchFamily="2" charset="0"/>
                  <a:cs typeface="Poppins" panose="00000500000000000000" pitchFamily="2" charset="0"/>
                </a:endParaRPr>
              </a:p>
              <a:p>
                <a:pPr/>
                <a14:m>
                  <m:oMathPara xmlns:m="http://schemas.openxmlformats.org/officeDocument/2006/math">
                    <m:oMathParaPr>
                      <m:jc m:val="centerGroup"/>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𝐻</m:t>
                          </m:r>
                        </m:e>
                        <m:sub>
                          <m:r>
                            <a:rPr lang="pt-BR" b="0" i="1" smtClean="0">
                              <a:latin typeface="Cambria Math" panose="02040503050406030204" pitchFamily="18" charset="0"/>
                            </a:rPr>
                            <m:t>1</m:t>
                          </m:r>
                        </m:sub>
                      </m:sSub>
                      <m:r>
                        <a:rPr lang="pt-BR" b="0" i="1" smtClean="0">
                          <a:latin typeface="Cambria Math" panose="02040503050406030204" pitchFamily="18" charset="0"/>
                        </a:rPr>
                        <m:t>: </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ea typeface="Cambria Math" panose="02040503050406030204" pitchFamily="18" charset="0"/>
                            </a:rPr>
                            <m:t>𝜎</m:t>
                          </m:r>
                        </m:e>
                        <m:sub>
                          <m:r>
                            <a:rPr lang="pt-BR" b="0" i="1" smtClean="0">
                              <a:latin typeface="Cambria Math" panose="02040503050406030204" pitchFamily="18" charset="0"/>
                            </a:rPr>
                            <m:t>1</m:t>
                          </m:r>
                        </m:sub>
                        <m:sup>
                          <m:r>
                            <a:rPr lang="pt-BR" b="0" i="1" smtClean="0">
                              <a:latin typeface="Cambria Math" panose="02040503050406030204" pitchFamily="18" charset="0"/>
                            </a:rPr>
                            <m:t>2</m:t>
                          </m:r>
                        </m:sup>
                      </m:sSubSup>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 </m:t>
                      </m:r>
                      <m:sSubSup>
                        <m:sSubSupPr>
                          <m:ctrlPr>
                            <a:rPr lang="pt-BR" b="0" i="1" smtClean="0">
                              <a:latin typeface="Cambria Math" panose="02040503050406030204" pitchFamily="18" charset="0"/>
                            </a:rPr>
                          </m:ctrlPr>
                        </m:sSubSupPr>
                        <m:e>
                          <m:r>
                            <a:rPr lang="pt-BR" b="0" i="1" smtClean="0">
                              <a:latin typeface="Cambria Math" panose="02040503050406030204" pitchFamily="18" charset="0"/>
                              <a:ea typeface="Cambria Math" panose="02040503050406030204" pitchFamily="18" charset="0"/>
                            </a:rPr>
                            <m:t>𝜎</m:t>
                          </m:r>
                        </m:e>
                        <m:sub>
                          <m:r>
                            <a:rPr lang="pt-BR" b="0" i="1" smtClean="0">
                              <a:latin typeface="Cambria Math" panose="02040503050406030204" pitchFamily="18" charset="0"/>
                            </a:rPr>
                            <m:t>2</m:t>
                          </m:r>
                        </m:sub>
                        <m:sup>
                          <m:r>
                            <a:rPr lang="pt-BR" b="0" i="1" smtClean="0">
                              <a:latin typeface="Cambria Math" panose="02040503050406030204" pitchFamily="18" charset="0"/>
                            </a:rPr>
                            <m:t>2</m:t>
                          </m:r>
                        </m:sup>
                      </m:sSubSup>
                    </m:oMath>
                  </m:oMathPara>
                </a14:m>
                <a:endParaRPr lang="pt-BR" b="0" dirty="0">
                  <a:latin typeface="Poppins" panose="00000500000000000000" pitchFamily="2" charset="0"/>
                  <a:cs typeface="Poppins" panose="00000500000000000000" pitchFamily="2" charset="0"/>
                </a:endParaRPr>
              </a:p>
            </p:txBody>
          </p:sp>
        </mc:Choice>
        <mc:Fallback xmlns="">
          <p:sp>
            <p:nvSpPr>
              <p:cNvPr id="6" name="CaixaDeTexto 5">
                <a:extLst>
                  <a:ext uri="{FF2B5EF4-FFF2-40B4-BE49-F238E27FC236}">
                    <a16:creationId xmlns:a16="http://schemas.microsoft.com/office/drawing/2014/main" id="{8BFEA0A6-7EF2-22AB-92D8-2D111293CEB2}"/>
                  </a:ext>
                </a:extLst>
              </p:cNvPr>
              <p:cNvSpPr txBox="1">
                <a:spLocks noRot="1" noChangeAspect="1" noMove="1" noResize="1" noEditPoints="1" noAdjustHandles="1" noChangeArrowheads="1" noChangeShapeType="1" noTextEdit="1"/>
              </p:cNvSpPr>
              <p:nvPr/>
            </p:nvSpPr>
            <p:spPr>
              <a:xfrm>
                <a:off x="8273344" y="1065090"/>
                <a:ext cx="1337417" cy="561436"/>
              </a:xfrm>
              <a:prstGeom prst="rect">
                <a:avLst/>
              </a:prstGeom>
              <a:blipFill>
                <a:blip r:embed="rId2"/>
                <a:stretch>
                  <a:fillRect l="-3182" t="-1087" r="-909" b="-7609"/>
                </a:stretch>
              </a:blipFill>
            </p:spPr>
            <p:txBody>
              <a:bodyPr/>
              <a:lstStyle/>
              <a:p>
                <a:r>
                  <a:rPr lang="pt-BR">
                    <a:noFill/>
                  </a:rPr>
                  <a:t> </a:t>
                </a:r>
              </a:p>
            </p:txBody>
          </p:sp>
        </mc:Fallback>
      </mc:AlternateContent>
      <p:sp>
        <p:nvSpPr>
          <p:cNvPr id="2" name="CaixaDeTexto 1">
            <a:extLst>
              <a:ext uri="{FF2B5EF4-FFF2-40B4-BE49-F238E27FC236}">
                <a16:creationId xmlns:a16="http://schemas.microsoft.com/office/drawing/2014/main" id="{7A52ED76-0D08-EE38-A89F-526FC27175D2}"/>
              </a:ext>
            </a:extLst>
          </p:cNvPr>
          <p:cNvSpPr txBox="1"/>
          <p:nvPr/>
        </p:nvSpPr>
        <p:spPr>
          <a:xfrm>
            <a:off x="7295314" y="4146305"/>
            <a:ext cx="3783803" cy="1646605"/>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lvl="0" algn="just">
              <a:spcAft>
                <a:spcPts val="600"/>
              </a:spcAft>
            </a:pPr>
            <a:r>
              <a:rPr lang="pt-BR" sz="1600" b="1" dirty="0">
                <a:effectLst/>
                <a:latin typeface="Poppins" panose="00000500000000000000" pitchFamily="2" charset="0"/>
                <a:ea typeface="Times New Roman" panose="02020603050405020304" pitchFamily="18" charset="0"/>
                <a:cs typeface="Poppins" panose="00000500000000000000" pitchFamily="2" charset="0"/>
              </a:rPr>
              <a:t>Decisão dos pesquisadores:</a:t>
            </a:r>
          </a:p>
          <a:p>
            <a:pPr lvl="0" algn="just">
              <a:spcAft>
                <a:spcPts val="600"/>
              </a:spcAft>
            </a:pPr>
            <a:r>
              <a:rPr lang="pt-BR" sz="1600" dirty="0">
                <a:effectLst/>
                <a:latin typeface="Poppins" panose="00000500000000000000" pitchFamily="2" charset="0"/>
                <a:ea typeface="Times New Roman" panose="02020603050405020304" pitchFamily="18" charset="0"/>
                <a:cs typeface="Poppins" panose="00000500000000000000" pitchFamily="2" charset="0"/>
              </a:rPr>
              <a:t>Considerando que o teste G</a:t>
            </a:r>
            <a:r>
              <a:rPr lang="pt-BR" sz="1600" dirty="0">
                <a:latin typeface="Poppins" panose="00000500000000000000" pitchFamily="2" charset="0"/>
                <a:ea typeface="Times New Roman" panose="02020603050405020304" pitchFamily="18" charset="0"/>
                <a:cs typeface="Poppins" panose="00000500000000000000" pitchFamily="2" charset="0"/>
              </a:rPr>
              <a:t>Q</a:t>
            </a:r>
            <a:r>
              <a:rPr lang="pt-BR" sz="1600" dirty="0">
                <a:effectLst/>
                <a:latin typeface="Poppins" panose="00000500000000000000" pitchFamily="2" charset="0"/>
                <a:ea typeface="Times New Roman" panose="02020603050405020304" pitchFamily="18" charset="0"/>
                <a:cs typeface="Poppins" panose="00000500000000000000" pitchFamily="2" charset="0"/>
              </a:rPr>
              <a:t> deu significativo, vamos avançar para</a:t>
            </a:r>
            <a:r>
              <a:rPr lang="pt-BR" sz="1600" dirty="0">
                <a:latin typeface="Poppins" panose="00000500000000000000" pitchFamily="2" charset="0"/>
                <a:ea typeface="Times New Roman" panose="02020603050405020304" pitchFamily="18" charset="0"/>
                <a:cs typeface="Poppins" panose="00000500000000000000" pitchFamily="2" charset="0"/>
              </a:rPr>
              <a:t> </a:t>
            </a:r>
            <a:r>
              <a:rPr lang="pt-BR" sz="1600" dirty="0">
                <a:effectLst/>
                <a:latin typeface="Poppins" panose="00000500000000000000" pitchFamily="2" charset="0"/>
                <a:ea typeface="Times New Roman" panose="02020603050405020304" pitchFamily="18" charset="0"/>
                <a:cs typeface="Poppins" panose="00000500000000000000" pitchFamily="2" charset="0"/>
              </a:rPr>
              <a:t> a transformação dos dados a fim de encontrar um melhor ajust</a:t>
            </a:r>
            <a:r>
              <a:rPr lang="pt-BR" sz="1600" dirty="0">
                <a:latin typeface="Poppins" panose="00000500000000000000" pitchFamily="2" charset="0"/>
                <a:ea typeface="Times New Roman" panose="02020603050405020304" pitchFamily="18" charset="0"/>
                <a:cs typeface="Poppins" panose="00000500000000000000" pitchFamily="2" charset="0"/>
              </a:rPr>
              <a:t>e para o modelo.</a:t>
            </a:r>
            <a:endParaRPr lang="pt-BR" sz="1600" baseline="-25000" dirty="0">
              <a:effectLst/>
              <a:latin typeface="Poppins" panose="00000500000000000000" pitchFamily="2" charset="0"/>
              <a:ea typeface="Times New Roman" panose="02020603050405020304" pitchFamily="18" charset="0"/>
              <a:cs typeface="Poppins" panose="00000500000000000000" pitchFamily="2" charset="0"/>
            </a:endParaRPr>
          </a:p>
        </p:txBody>
      </p:sp>
      <p:pic>
        <p:nvPicPr>
          <p:cNvPr id="8" name="Imagem 7">
            <a:extLst>
              <a:ext uri="{FF2B5EF4-FFF2-40B4-BE49-F238E27FC236}">
                <a16:creationId xmlns:a16="http://schemas.microsoft.com/office/drawing/2014/main" id="{13780928-DB97-6CE6-AA56-6D0942EFAED7}"/>
              </a:ext>
            </a:extLst>
          </p:cNvPr>
          <p:cNvPicPr>
            <a:picLocks noChangeAspect="1"/>
          </p:cNvPicPr>
          <p:nvPr/>
        </p:nvPicPr>
        <p:blipFill>
          <a:blip r:embed="rId3"/>
          <a:stretch>
            <a:fillRect/>
          </a:stretch>
        </p:blipFill>
        <p:spPr>
          <a:xfrm>
            <a:off x="1112882" y="2889638"/>
            <a:ext cx="5301343" cy="732229"/>
          </a:xfrm>
          <a:prstGeom prst="rect">
            <a:avLst/>
          </a:prstGeom>
        </p:spPr>
      </p:pic>
    </p:spTree>
    <p:extLst>
      <p:ext uri="{BB962C8B-B14F-4D97-AF65-F5344CB8AC3E}">
        <p14:creationId xmlns:p14="http://schemas.microsoft.com/office/powerpoint/2010/main" val="409488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89FD1-A23F-4651-40E3-C0C4D1EAB7AA}"/>
            </a:ext>
          </a:extLst>
        </p:cNvPr>
        <p:cNvGrpSpPr/>
        <p:nvPr/>
      </p:nvGrpSpPr>
      <p:grpSpPr>
        <a:xfrm>
          <a:off x="0" y="0"/>
          <a:ext cx="0" cy="0"/>
          <a:chOff x="0" y="0"/>
          <a:chExt cx="0" cy="0"/>
        </a:xfrm>
      </p:grpSpPr>
      <p:sp>
        <p:nvSpPr>
          <p:cNvPr id="7" name="CaixaDeTexto 6">
            <a:extLst>
              <a:ext uri="{FF2B5EF4-FFF2-40B4-BE49-F238E27FC236}">
                <a16:creationId xmlns:a16="http://schemas.microsoft.com/office/drawing/2014/main" id="{6FB8B77C-1A85-1931-E018-31254DD50BF2}"/>
              </a:ext>
            </a:extLst>
          </p:cNvPr>
          <p:cNvSpPr txBox="1"/>
          <p:nvPr/>
        </p:nvSpPr>
        <p:spPr>
          <a:xfrm>
            <a:off x="639095" y="399387"/>
            <a:ext cx="11080957" cy="646331"/>
          </a:xfrm>
          <a:prstGeom prst="rect">
            <a:avLst/>
          </a:prstGeom>
          <a:noFill/>
        </p:spPr>
        <p:txBody>
          <a:bodyPr wrap="square" rtlCol="0">
            <a:spAutoFit/>
          </a:bodyPr>
          <a:lstStyle/>
          <a:p>
            <a:r>
              <a:rPr lang="pt-BR" b="1" kern="2000" dirty="0">
                <a:latin typeface="Poppins" panose="00000500000000000000" pitchFamily="2" charset="0"/>
                <a:cs typeface="Poppins" panose="00000500000000000000" pitchFamily="2" charset="0"/>
              </a:rPr>
              <a:t>d) Caso seja necessário corrigir a heterocedasticidade do modelo, faça isso utilizando o “Modelo de Regressão com Erros-Padrão Robustos de White”.</a:t>
            </a:r>
          </a:p>
        </p:txBody>
      </p:sp>
      <p:sp>
        <p:nvSpPr>
          <p:cNvPr id="5" name="CaixaDeTexto 4">
            <a:extLst>
              <a:ext uri="{FF2B5EF4-FFF2-40B4-BE49-F238E27FC236}">
                <a16:creationId xmlns:a16="http://schemas.microsoft.com/office/drawing/2014/main" id="{020BF530-F4B0-5877-2C83-523C81F7138A}"/>
              </a:ext>
            </a:extLst>
          </p:cNvPr>
          <p:cNvSpPr txBox="1"/>
          <p:nvPr/>
        </p:nvSpPr>
        <p:spPr>
          <a:xfrm>
            <a:off x="7157885" y="2521059"/>
            <a:ext cx="4483510" cy="1815882"/>
          </a:xfrm>
          <a:prstGeom prst="rect">
            <a:avLst/>
          </a:prstGeom>
          <a:noFill/>
        </p:spPr>
        <p:txBody>
          <a:bodyPr wrap="square">
            <a:spAutoFit/>
          </a:bodyPr>
          <a:lstStyle/>
          <a:p>
            <a:pPr lvl="0" algn="just">
              <a:spcAft>
                <a:spcPts val="600"/>
              </a:spcAft>
            </a:pPr>
            <a:r>
              <a:rPr lang="pt-BR" sz="1600" dirty="0">
                <a:effectLst/>
                <a:latin typeface="Poppins" panose="00000500000000000000" pitchFamily="2" charset="0"/>
                <a:ea typeface="Times New Roman" panose="02020603050405020304" pitchFamily="18" charset="0"/>
                <a:cs typeface="Poppins" panose="00000500000000000000" pitchFamily="2" charset="0"/>
              </a:rPr>
              <a:t>O método de White</a:t>
            </a:r>
            <a:r>
              <a:rPr lang="pt-BR" sz="1600" dirty="0">
                <a:latin typeface="Poppins" panose="00000500000000000000" pitchFamily="2" charset="0"/>
                <a:ea typeface="Times New Roman" panose="02020603050405020304" pitchFamily="18" charset="0"/>
                <a:cs typeface="Poppins" panose="00000500000000000000" pitchFamily="2" charset="0"/>
              </a:rPr>
              <a:t> não altera os coeficientes estimados pelo modelo MQO. Ele recalcula os erros padrão dos coeficientes, levando em conta a heterocedasticidade presente nos resíduos, tornando os resultados do modelo mais confiáveis.</a:t>
            </a:r>
          </a:p>
        </p:txBody>
      </p:sp>
      <p:pic>
        <p:nvPicPr>
          <p:cNvPr id="3" name="Imagem 2">
            <a:extLst>
              <a:ext uri="{FF2B5EF4-FFF2-40B4-BE49-F238E27FC236}">
                <a16:creationId xmlns:a16="http://schemas.microsoft.com/office/drawing/2014/main" id="{AA9AB578-0CC2-E2A7-D63C-7A5D70A433A2}"/>
              </a:ext>
            </a:extLst>
          </p:cNvPr>
          <p:cNvPicPr>
            <a:picLocks noChangeAspect="1"/>
          </p:cNvPicPr>
          <p:nvPr/>
        </p:nvPicPr>
        <p:blipFill>
          <a:blip r:embed="rId2"/>
          <a:stretch>
            <a:fillRect/>
          </a:stretch>
        </p:blipFill>
        <p:spPr>
          <a:xfrm>
            <a:off x="550605" y="1353440"/>
            <a:ext cx="6373114" cy="4887007"/>
          </a:xfrm>
          <a:prstGeom prst="rect">
            <a:avLst/>
          </a:prstGeom>
        </p:spPr>
      </p:pic>
    </p:spTree>
    <p:extLst>
      <p:ext uri="{BB962C8B-B14F-4D97-AF65-F5344CB8AC3E}">
        <p14:creationId xmlns:p14="http://schemas.microsoft.com/office/powerpoint/2010/main" val="2687738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387F4-7E4E-5B87-57E0-565B92860CD5}"/>
            </a:ext>
          </a:extLst>
        </p:cNvPr>
        <p:cNvGrpSpPr/>
        <p:nvPr/>
      </p:nvGrpSpPr>
      <p:grpSpPr>
        <a:xfrm>
          <a:off x="0" y="0"/>
          <a:ext cx="0" cy="0"/>
          <a:chOff x="0" y="0"/>
          <a:chExt cx="0" cy="0"/>
        </a:xfrm>
      </p:grpSpPr>
      <p:sp>
        <p:nvSpPr>
          <p:cNvPr id="7" name="CaixaDeTexto 6">
            <a:extLst>
              <a:ext uri="{FF2B5EF4-FFF2-40B4-BE49-F238E27FC236}">
                <a16:creationId xmlns:a16="http://schemas.microsoft.com/office/drawing/2014/main" id="{110C9335-8D0E-7ACB-7943-57FBAEB67CA2}"/>
              </a:ext>
            </a:extLst>
          </p:cNvPr>
          <p:cNvSpPr txBox="1"/>
          <p:nvPr/>
        </p:nvSpPr>
        <p:spPr>
          <a:xfrm>
            <a:off x="639095" y="399387"/>
            <a:ext cx="11080957" cy="369332"/>
          </a:xfrm>
          <a:prstGeom prst="rect">
            <a:avLst/>
          </a:prstGeom>
          <a:noFill/>
        </p:spPr>
        <p:txBody>
          <a:bodyPr wrap="square" rtlCol="0">
            <a:spAutoFit/>
          </a:bodyPr>
          <a:lstStyle/>
          <a:p>
            <a:r>
              <a:rPr lang="pt-BR" b="1" kern="2000" dirty="0">
                <a:latin typeface="Poppins" panose="00000500000000000000" pitchFamily="2" charset="0"/>
                <a:cs typeface="Poppins" panose="00000500000000000000" pitchFamily="2" charset="0"/>
              </a:rPr>
              <a:t>e) Compare as duas estimativas em relação ao desvio-padrão dos parâmetros estimados.</a:t>
            </a:r>
          </a:p>
        </p:txBody>
      </p:sp>
      <p:sp>
        <p:nvSpPr>
          <p:cNvPr id="5" name="CaixaDeTexto 4">
            <a:extLst>
              <a:ext uri="{FF2B5EF4-FFF2-40B4-BE49-F238E27FC236}">
                <a16:creationId xmlns:a16="http://schemas.microsoft.com/office/drawing/2014/main" id="{D281A73F-614F-E37F-E6D7-7BAE23B9F4BD}"/>
              </a:ext>
            </a:extLst>
          </p:cNvPr>
          <p:cNvSpPr txBox="1"/>
          <p:nvPr/>
        </p:nvSpPr>
        <p:spPr>
          <a:xfrm>
            <a:off x="2318169" y="3566326"/>
            <a:ext cx="7722807" cy="2215991"/>
          </a:xfrm>
          <a:prstGeom prst="rect">
            <a:avLst/>
          </a:prstGeom>
          <a:noFill/>
        </p:spPr>
        <p:txBody>
          <a:bodyPr wrap="square">
            <a:spAutoFit/>
          </a:bodyPr>
          <a:lstStyle/>
          <a:p>
            <a:pPr lvl="0" algn="just">
              <a:spcAft>
                <a:spcPts val="600"/>
              </a:spcAft>
            </a:pPr>
            <a:r>
              <a:rPr lang="pt-BR" sz="1600" dirty="0">
                <a:latin typeface="Poppins" panose="00000500000000000000" pitchFamily="2" charset="0"/>
                <a:ea typeface="Times New Roman" panose="02020603050405020304" pitchFamily="18" charset="0"/>
                <a:cs typeface="Poppins" panose="00000500000000000000" pitchFamily="2" charset="0"/>
              </a:rPr>
              <a:t>Após a aplicação do método de White, o desvio padrão do intercepto e variáveis independentes contínuas aumentaram, enquanto os desvios das variáveis binárias diminuíram. Isso significa que:</a:t>
            </a:r>
          </a:p>
          <a:p>
            <a:pPr marL="285750" lvl="0" indent="-285750" algn="just">
              <a:spcAft>
                <a:spcPts val="600"/>
              </a:spcAft>
              <a:buFont typeface="Arial" panose="020B0604020202020204" pitchFamily="34" charset="0"/>
              <a:buChar char="•"/>
            </a:pPr>
            <a:r>
              <a:rPr lang="pt-BR" sz="1600" dirty="0">
                <a:latin typeface="Poppins" panose="00000500000000000000" pitchFamily="2" charset="0"/>
                <a:ea typeface="Times New Roman" panose="02020603050405020304" pitchFamily="18" charset="0"/>
                <a:cs typeface="Poppins" panose="00000500000000000000" pitchFamily="2" charset="0"/>
              </a:rPr>
              <a:t>O aumento nos erros padrão das variáveis contínuas reduziu a confiança na relação idade e renda;</a:t>
            </a:r>
          </a:p>
          <a:p>
            <a:pPr marL="285750" lvl="0" indent="-285750" algn="just">
              <a:spcAft>
                <a:spcPts val="600"/>
              </a:spcAft>
              <a:buFont typeface="Arial" panose="020B0604020202020204" pitchFamily="34" charset="0"/>
              <a:buChar char="•"/>
            </a:pPr>
            <a:r>
              <a:rPr lang="pt-BR" sz="1600" dirty="0">
                <a:latin typeface="Poppins" panose="00000500000000000000" pitchFamily="2" charset="0"/>
                <a:ea typeface="Times New Roman" panose="02020603050405020304" pitchFamily="18" charset="0"/>
                <a:cs typeface="Poppins" panose="00000500000000000000" pitchFamily="2" charset="0"/>
              </a:rPr>
              <a:t>A redução nos erros padrão das binárias tornaram os coeficientes mais confiáveis, ou seja, os efeitos de urbanização, raça e gênero sobre a renda ficaram mais claros após a correção.</a:t>
            </a:r>
          </a:p>
        </p:txBody>
      </p:sp>
      <p:pic>
        <p:nvPicPr>
          <p:cNvPr id="8" name="Imagem 7">
            <a:extLst>
              <a:ext uri="{FF2B5EF4-FFF2-40B4-BE49-F238E27FC236}">
                <a16:creationId xmlns:a16="http://schemas.microsoft.com/office/drawing/2014/main" id="{8F6CD2E4-FF0C-95AC-F2A2-3AF0B5C4D92C}"/>
              </a:ext>
            </a:extLst>
          </p:cNvPr>
          <p:cNvPicPr>
            <a:picLocks noChangeAspect="1"/>
          </p:cNvPicPr>
          <p:nvPr/>
        </p:nvPicPr>
        <p:blipFill>
          <a:blip r:embed="rId2"/>
          <a:stretch>
            <a:fillRect/>
          </a:stretch>
        </p:blipFill>
        <p:spPr>
          <a:xfrm>
            <a:off x="2776074" y="1334336"/>
            <a:ext cx="6639852" cy="1943371"/>
          </a:xfrm>
          <a:prstGeom prst="rect">
            <a:avLst/>
          </a:prstGeom>
        </p:spPr>
      </p:pic>
    </p:spTree>
    <p:extLst>
      <p:ext uri="{BB962C8B-B14F-4D97-AF65-F5344CB8AC3E}">
        <p14:creationId xmlns:p14="http://schemas.microsoft.com/office/powerpoint/2010/main" val="1018925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02D99-8690-5CB5-6D13-DF50561CEBD2}"/>
            </a:ext>
          </a:extLst>
        </p:cNvPr>
        <p:cNvGrpSpPr/>
        <p:nvPr/>
      </p:nvGrpSpPr>
      <p:grpSpPr>
        <a:xfrm>
          <a:off x="0" y="0"/>
          <a:ext cx="0" cy="0"/>
          <a:chOff x="0" y="0"/>
          <a:chExt cx="0" cy="0"/>
        </a:xfrm>
      </p:grpSpPr>
      <p:sp>
        <p:nvSpPr>
          <p:cNvPr id="10" name="CaixaDeTexto 9">
            <a:extLst>
              <a:ext uri="{FF2B5EF4-FFF2-40B4-BE49-F238E27FC236}">
                <a16:creationId xmlns:a16="http://schemas.microsoft.com/office/drawing/2014/main" id="{BBE87C34-0E2B-C23E-5CB1-E6D1820FFCB5}"/>
              </a:ext>
            </a:extLst>
          </p:cNvPr>
          <p:cNvSpPr txBox="1"/>
          <p:nvPr/>
        </p:nvSpPr>
        <p:spPr>
          <a:xfrm>
            <a:off x="7208644" y="1967061"/>
            <a:ext cx="4383569" cy="1461939"/>
          </a:xfrm>
          <a:prstGeom prst="rect">
            <a:avLst/>
          </a:prstGeom>
          <a:noFill/>
        </p:spPr>
        <p:txBody>
          <a:bodyPr wrap="square">
            <a:spAutoFit/>
          </a:bodyPr>
          <a:lstStyle/>
          <a:p>
            <a:pPr lvl="0" algn="just">
              <a:spcAft>
                <a:spcPts val="600"/>
              </a:spcAft>
            </a:pPr>
            <a:r>
              <a:rPr lang="pt-BR" sz="1200" b="1" dirty="0">
                <a:effectLst/>
                <a:latin typeface="Poppins" panose="00000500000000000000" pitchFamily="2" charset="0"/>
                <a:ea typeface="Times New Roman" panose="02020603050405020304" pitchFamily="18" charset="0"/>
                <a:cs typeface="Poppins" panose="00000500000000000000" pitchFamily="2" charset="0"/>
              </a:rPr>
              <a:t>R² = 0,035</a:t>
            </a:r>
          </a:p>
          <a:p>
            <a:pPr lvl="0" algn="just">
              <a:spcAft>
                <a:spcPts val="600"/>
              </a:spcAft>
            </a:pPr>
            <a:r>
              <a:rPr lang="pt-BR" sz="1200" dirty="0">
                <a:effectLst/>
                <a:latin typeface="Poppins" panose="00000500000000000000" pitchFamily="2" charset="0"/>
                <a:ea typeface="Times New Roman" panose="02020603050405020304" pitchFamily="18" charset="0"/>
                <a:cs typeface="Poppins" panose="00000500000000000000" pitchFamily="2" charset="0"/>
              </a:rPr>
              <a:t>O R² não mudou após o ajuste dos desvios, mantendo a análise de que apenas 4% da variação da variável dependente é explicada pelas variáveis independentes.  Mesmo sendo baixo, o modelo ainda é válido (mas não satisfatório), se os coeficientes estimados forem estatisticamente significativos.</a:t>
            </a:r>
          </a:p>
        </p:txBody>
      </p:sp>
      <p:sp>
        <p:nvSpPr>
          <p:cNvPr id="13" name="CaixaDeTexto 12">
            <a:extLst>
              <a:ext uri="{FF2B5EF4-FFF2-40B4-BE49-F238E27FC236}">
                <a16:creationId xmlns:a16="http://schemas.microsoft.com/office/drawing/2014/main" id="{48D074F0-3FCC-1BA7-EDBE-B6AE5AABEEDF}"/>
              </a:ext>
            </a:extLst>
          </p:cNvPr>
          <p:cNvSpPr txBox="1"/>
          <p:nvPr/>
        </p:nvSpPr>
        <p:spPr>
          <a:xfrm>
            <a:off x="7169336" y="4737463"/>
            <a:ext cx="4383569" cy="907941"/>
          </a:xfrm>
          <a:prstGeom prst="rect">
            <a:avLst/>
          </a:prstGeom>
          <a:noFill/>
        </p:spPr>
        <p:txBody>
          <a:bodyPr wrap="square">
            <a:spAutoFit/>
          </a:bodyPr>
          <a:lstStyle/>
          <a:p>
            <a:pPr lvl="0" algn="just">
              <a:spcAft>
                <a:spcPts val="600"/>
              </a:spcAft>
            </a:pPr>
            <a:r>
              <a:rPr lang="pt-BR" sz="1200" b="1" dirty="0">
                <a:latin typeface="Poppins" panose="00000500000000000000" pitchFamily="2" charset="0"/>
                <a:ea typeface="Times New Roman" panose="02020603050405020304" pitchFamily="18" charset="0"/>
                <a:cs typeface="Poppins" panose="00000500000000000000" pitchFamily="2" charset="0"/>
              </a:rPr>
              <a:t>Coeficientes</a:t>
            </a:r>
          </a:p>
          <a:p>
            <a:pPr lvl="0" algn="just">
              <a:spcAft>
                <a:spcPts val="600"/>
              </a:spcAft>
            </a:pPr>
            <a:r>
              <a:rPr lang="pt-BR" sz="1200" dirty="0">
                <a:latin typeface="Poppins" panose="00000500000000000000" pitchFamily="2" charset="0"/>
                <a:ea typeface="Times New Roman" panose="02020603050405020304" pitchFamily="18" charset="0"/>
                <a:cs typeface="Poppins" panose="00000500000000000000" pitchFamily="2" charset="0"/>
              </a:rPr>
              <a:t>Todos os coeficientes apresentaram significância estatística, permitindo rejeitar a hipótese nula de que são iguais a zero.</a:t>
            </a:r>
          </a:p>
        </p:txBody>
      </p:sp>
      <p:sp>
        <p:nvSpPr>
          <p:cNvPr id="3" name="CaixaDeTexto 2">
            <a:extLst>
              <a:ext uri="{FF2B5EF4-FFF2-40B4-BE49-F238E27FC236}">
                <a16:creationId xmlns:a16="http://schemas.microsoft.com/office/drawing/2014/main" id="{7C68BB0F-C2FD-D6A7-B51D-98BDE6565212}"/>
              </a:ext>
            </a:extLst>
          </p:cNvPr>
          <p:cNvSpPr txBox="1"/>
          <p:nvPr/>
        </p:nvSpPr>
        <p:spPr>
          <a:xfrm>
            <a:off x="7208644" y="3536928"/>
            <a:ext cx="4383569" cy="1092607"/>
          </a:xfrm>
          <a:prstGeom prst="rect">
            <a:avLst/>
          </a:prstGeom>
          <a:noFill/>
        </p:spPr>
        <p:txBody>
          <a:bodyPr wrap="square">
            <a:spAutoFit/>
          </a:bodyPr>
          <a:lstStyle/>
          <a:p>
            <a:pPr lvl="0" algn="just">
              <a:spcAft>
                <a:spcPts val="600"/>
              </a:spcAft>
            </a:pPr>
            <a:r>
              <a:rPr lang="pt-BR" sz="1200" b="1" dirty="0">
                <a:latin typeface="Poppins" panose="00000500000000000000" pitchFamily="2" charset="0"/>
                <a:ea typeface="Times New Roman" panose="02020603050405020304" pitchFamily="18" charset="0"/>
                <a:cs typeface="Poppins" panose="00000500000000000000" pitchFamily="2" charset="0"/>
              </a:rPr>
              <a:t>Estatística F</a:t>
            </a:r>
            <a:r>
              <a:rPr lang="pt-BR" sz="1200" b="1" dirty="0">
                <a:effectLst/>
                <a:latin typeface="Poppins" panose="00000500000000000000" pitchFamily="2" charset="0"/>
                <a:ea typeface="Times New Roman" panose="02020603050405020304" pitchFamily="18" charset="0"/>
                <a:cs typeface="Poppins" panose="00000500000000000000" pitchFamily="2" charset="0"/>
              </a:rPr>
              <a:t> = 110</a:t>
            </a:r>
          </a:p>
          <a:p>
            <a:pPr lvl="0" algn="just">
              <a:spcAft>
                <a:spcPts val="600"/>
              </a:spcAft>
            </a:pPr>
            <a:r>
              <a:rPr lang="pt-BR" sz="1200" dirty="0">
                <a:effectLst/>
                <a:latin typeface="Poppins" panose="00000500000000000000" pitchFamily="2" charset="0"/>
                <a:ea typeface="Times New Roman" panose="02020603050405020304" pitchFamily="18" charset="0"/>
                <a:cs typeface="Poppins" panose="00000500000000000000" pitchFamily="2" charset="0"/>
              </a:rPr>
              <a:t>O resultado para o teste F foi maior que o primeiro e seu p-valor continua estatisticamente significativo, nos permitindo rejeitar a hipótese nula de quê todos os coeficientes são iguais a zero.</a:t>
            </a:r>
          </a:p>
        </p:txBody>
      </p:sp>
      <p:sp>
        <p:nvSpPr>
          <p:cNvPr id="5" name="CaixaDeTexto 4">
            <a:extLst>
              <a:ext uri="{FF2B5EF4-FFF2-40B4-BE49-F238E27FC236}">
                <a16:creationId xmlns:a16="http://schemas.microsoft.com/office/drawing/2014/main" id="{3BB3422D-9301-D6D7-C739-73C11569C77B}"/>
              </a:ext>
            </a:extLst>
          </p:cNvPr>
          <p:cNvSpPr txBox="1"/>
          <p:nvPr/>
        </p:nvSpPr>
        <p:spPr>
          <a:xfrm>
            <a:off x="757063" y="439187"/>
            <a:ext cx="10835150" cy="646331"/>
          </a:xfrm>
          <a:prstGeom prst="rect">
            <a:avLst/>
          </a:prstGeom>
          <a:noFill/>
        </p:spPr>
        <p:txBody>
          <a:bodyPr wrap="square" rtlCol="0">
            <a:spAutoFit/>
          </a:bodyPr>
          <a:lstStyle/>
          <a:p>
            <a:r>
              <a:rPr lang="pt-BR" b="1" kern="2000" dirty="0">
                <a:latin typeface="Poppins" panose="00000500000000000000" pitchFamily="2" charset="0"/>
                <a:cs typeface="Poppins" panose="00000500000000000000" pitchFamily="2" charset="0"/>
              </a:rPr>
              <a:t>f) Analise as estimativas do modelo, no que diz respeito: aos coeficientes, aos testes de hipóteses e ao Coeficiente de Determinação.</a:t>
            </a:r>
          </a:p>
        </p:txBody>
      </p:sp>
      <p:pic>
        <p:nvPicPr>
          <p:cNvPr id="2" name="Imagem 1">
            <a:extLst>
              <a:ext uri="{FF2B5EF4-FFF2-40B4-BE49-F238E27FC236}">
                <a16:creationId xmlns:a16="http://schemas.microsoft.com/office/drawing/2014/main" id="{D1FB0BFB-BFC7-ED14-46C0-D4DA5D7160F4}"/>
              </a:ext>
            </a:extLst>
          </p:cNvPr>
          <p:cNvPicPr>
            <a:picLocks noChangeAspect="1"/>
          </p:cNvPicPr>
          <p:nvPr/>
        </p:nvPicPr>
        <p:blipFill>
          <a:blip r:embed="rId2"/>
          <a:stretch>
            <a:fillRect/>
          </a:stretch>
        </p:blipFill>
        <p:spPr>
          <a:xfrm>
            <a:off x="550605" y="1353440"/>
            <a:ext cx="6373114" cy="4887007"/>
          </a:xfrm>
          <a:prstGeom prst="rect">
            <a:avLst/>
          </a:prstGeom>
        </p:spPr>
      </p:pic>
    </p:spTree>
    <p:extLst>
      <p:ext uri="{BB962C8B-B14F-4D97-AF65-F5344CB8AC3E}">
        <p14:creationId xmlns:p14="http://schemas.microsoft.com/office/powerpoint/2010/main" val="1435796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8E68E-5AEB-90DF-804A-01715FA7C901}"/>
            </a:ext>
          </a:extLst>
        </p:cNvPr>
        <p:cNvGrpSpPr/>
        <p:nvPr/>
      </p:nvGrpSpPr>
      <p:grpSpPr>
        <a:xfrm>
          <a:off x="0" y="0"/>
          <a:ext cx="0" cy="0"/>
          <a:chOff x="0" y="0"/>
          <a:chExt cx="0" cy="0"/>
        </a:xfrm>
      </p:grpSpPr>
      <p:sp>
        <p:nvSpPr>
          <p:cNvPr id="13" name="CaixaDeTexto 12">
            <a:extLst>
              <a:ext uri="{FF2B5EF4-FFF2-40B4-BE49-F238E27FC236}">
                <a16:creationId xmlns:a16="http://schemas.microsoft.com/office/drawing/2014/main" id="{05236B02-1C04-7D5A-03E1-1B73436DC084}"/>
              </a:ext>
            </a:extLst>
          </p:cNvPr>
          <p:cNvSpPr txBox="1"/>
          <p:nvPr/>
        </p:nvSpPr>
        <p:spPr>
          <a:xfrm>
            <a:off x="7002187" y="1866441"/>
            <a:ext cx="5003000" cy="3693319"/>
          </a:xfrm>
          <a:prstGeom prst="rect">
            <a:avLst/>
          </a:prstGeom>
          <a:noFill/>
        </p:spPr>
        <p:txBody>
          <a:bodyPr wrap="square">
            <a:spAutoFit/>
          </a:bodyPr>
          <a:lstStyle/>
          <a:p>
            <a:pPr lvl="0" algn="just">
              <a:spcAft>
                <a:spcPts val="600"/>
              </a:spcAft>
            </a:pPr>
            <a:r>
              <a:rPr lang="pt-BR" sz="1200" b="1" dirty="0">
                <a:latin typeface="Poppins" panose="00000500000000000000" pitchFamily="2" charset="0"/>
                <a:ea typeface="Times New Roman" panose="02020603050405020304" pitchFamily="18" charset="0"/>
                <a:cs typeface="Poppins" panose="00000500000000000000" pitchFamily="2" charset="0"/>
              </a:rPr>
              <a:t>Coeficientes</a:t>
            </a:r>
          </a:p>
          <a:p>
            <a:pPr lvl="0" algn="just">
              <a:spcAft>
                <a:spcPts val="600"/>
              </a:spcAft>
            </a:pPr>
            <a:r>
              <a:rPr lang="pt-BR" sz="1200" b="1" dirty="0">
                <a:latin typeface="Poppins" panose="00000500000000000000" pitchFamily="2" charset="0"/>
                <a:ea typeface="Times New Roman" panose="02020603050405020304" pitchFamily="18" charset="0"/>
                <a:cs typeface="Poppins" panose="00000500000000000000" pitchFamily="2" charset="0"/>
              </a:rPr>
              <a:t>Intercepto: </a:t>
            </a:r>
            <a:r>
              <a:rPr lang="pt-BR" sz="1200" dirty="0">
                <a:latin typeface="Poppins" panose="00000500000000000000" pitchFamily="2" charset="0"/>
                <a:ea typeface="Times New Roman" panose="02020603050405020304" pitchFamily="18" charset="0"/>
                <a:cs typeface="Poppins" panose="00000500000000000000" pitchFamily="2" charset="0"/>
              </a:rPr>
              <a:t>representa o valor esperado da renda quando todas as variáveis explicativas são zero.</a:t>
            </a:r>
          </a:p>
          <a:p>
            <a:pPr lvl="0" algn="just">
              <a:spcAft>
                <a:spcPts val="600"/>
              </a:spcAft>
            </a:pPr>
            <a:r>
              <a:rPr lang="pt-BR" sz="1200" b="1" dirty="0">
                <a:latin typeface="Poppins" panose="00000500000000000000" pitchFamily="2" charset="0"/>
                <a:ea typeface="Times New Roman" panose="02020603050405020304" pitchFamily="18" charset="0"/>
                <a:cs typeface="Poppins" panose="00000500000000000000" pitchFamily="2" charset="0"/>
              </a:rPr>
              <a:t>Idade: </a:t>
            </a:r>
            <a:r>
              <a:rPr lang="pt-BR" sz="1200" dirty="0">
                <a:latin typeface="Poppins" panose="00000500000000000000" pitchFamily="2" charset="0"/>
                <a:ea typeface="Times New Roman" panose="02020603050405020304" pitchFamily="18" charset="0"/>
                <a:cs typeface="Poppins" panose="00000500000000000000" pitchFamily="2" charset="0"/>
              </a:rPr>
              <a:t>indica que a cada um ano a mais de idade, a renda do trabalhador aumenta em média R$ 106,84 </a:t>
            </a:r>
            <a:r>
              <a:rPr lang="pt-BR" sz="1200" i="1" dirty="0" err="1">
                <a:latin typeface="Poppins" panose="00000500000000000000" pitchFamily="2" charset="0"/>
                <a:ea typeface="Times New Roman" panose="02020603050405020304" pitchFamily="18" charset="0"/>
                <a:cs typeface="Poppins" panose="00000500000000000000" pitchFamily="2" charset="0"/>
              </a:rPr>
              <a:t>ceteris</a:t>
            </a:r>
            <a:r>
              <a:rPr lang="pt-BR" sz="1200" i="1" dirty="0">
                <a:latin typeface="Poppins" panose="00000500000000000000" pitchFamily="2" charset="0"/>
                <a:ea typeface="Times New Roman" panose="02020603050405020304" pitchFamily="18" charset="0"/>
                <a:cs typeface="Poppins" panose="00000500000000000000" pitchFamily="2" charset="0"/>
              </a:rPr>
              <a:t> </a:t>
            </a:r>
            <a:r>
              <a:rPr lang="pt-BR" sz="1200" i="1" dirty="0" err="1">
                <a:latin typeface="Poppins" panose="00000500000000000000" pitchFamily="2" charset="0"/>
                <a:ea typeface="Times New Roman" panose="02020603050405020304" pitchFamily="18" charset="0"/>
                <a:cs typeface="Poppins" panose="00000500000000000000" pitchFamily="2" charset="0"/>
              </a:rPr>
              <a:t>paribus</a:t>
            </a:r>
            <a:r>
              <a:rPr lang="pt-BR" sz="1200" dirty="0">
                <a:latin typeface="Poppins" panose="00000500000000000000" pitchFamily="2" charset="0"/>
                <a:ea typeface="Times New Roman" panose="02020603050405020304" pitchFamily="18" charset="0"/>
                <a:cs typeface="Poppins" panose="00000500000000000000" pitchFamily="2" charset="0"/>
              </a:rPr>
              <a:t>.</a:t>
            </a:r>
          </a:p>
          <a:p>
            <a:pPr lvl="0" algn="just">
              <a:spcAft>
                <a:spcPts val="600"/>
              </a:spcAft>
            </a:pPr>
            <a:r>
              <a:rPr lang="pt-BR" sz="1200" b="1" dirty="0">
                <a:latin typeface="Poppins" panose="00000500000000000000" pitchFamily="2" charset="0"/>
                <a:ea typeface="Times New Roman" panose="02020603050405020304" pitchFamily="18" charset="0"/>
                <a:cs typeface="Poppins" panose="00000500000000000000" pitchFamily="2" charset="0"/>
              </a:rPr>
              <a:t>Idade²: </a:t>
            </a:r>
            <a:r>
              <a:rPr lang="pt-BR" sz="1200" dirty="0">
                <a:latin typeface="Poppins" panose="00000500000000000000" pitchFamily="2" charset="0"/>
                <a:ea typeface="Times New Roman" panose="02020603050405020304" pitchFamily="18" charset="0"/>
                <a:cs typeface="Poppins" panose="00000500000000000000" pitchFamily="2" charset="0"/>
              </a:rPr>
              <a:t>embora a renda aumente com a idade, esse crescimento é cada vez menor, sugerindo um ponto de máximo na trajetória da renda ao longo da idade. Parábola concavidade para baixo.</a:t>
            </a:r>
          </a:p>
          <a:p>
            <a:pPr lvl="0" algn="just">
              <a:spcAft>
                <a:spcPts val="600"/>
              </a:spcAft>
            </a:pPr>
            <a:r>
              <a:rPr lang="pt-BR" sz="1200" b="1" dirty="0">
                <a:latin typeface="Poppins" panose="00000500000000000000" pitchFamily="2" charset="0"/>
                <a:ea typeface="Times New Roman" panose="02020603050405020304" pitchFamily="18" charset="0"/>
                <a:cs typeface="Poppins" panose="00000500000000000000" pitchFamily="2" charset="0"/>
              </a:rPr>
              <a:t>Domicílio urbano: </a:t>
            </a:r>
            <a:r>
              <a:rPr lang="pt-BR" sz="1200" dirty="0">
                <a:latin typeface="Poppins" panose="00000500000000000000" pitchFamily="2" charset="0"/>
                <a:ea typeface="Times New Roman" panose="02020603050405020304" pitchFamily="18" charset="0"/>
                <a:cs typeface="Poppins" panose="00000500000000000000" pitchFamily="2" charset="0"/>
              </a:rPr>
              <a:t>trabalhadores que moram em áreas urbanas ganham, em média, R$ 520,06 a mais do que os que moram em áreas rurais.</a:t>
            </a:r>
          </a:p>
          <a:p>
            <a:pPr lvl="0" algn="just">
              <a:spcAft>
                <a:spcPts val="600"/>
              </a:spcAft>
            </a:pPr>
            <a:r>
              <a:rPr lang="pt-BR" sz="1200" b="1" dirty="0">
                <a:latin typeface="Poppins" panose="00000500000000000000" pitchFamily="2" charset="0"/>
                <a:ea typeface="Times New Roman" panose="02020603050405020304" pitchFamily="18" charset="0"/>
                <a:cs typeface="Poppins" panose="00000500000000000000" pitchFamily="2" charset="0"/>
              </a:rPr>
              <a:t>Raça branca:</a:t>
            </a:r>
            <a:r>
              <a:rPr lang="pt-BR" sz="1200" dirty="0">
                <a:latin typeface="Poppins" panose="00000500000000000000" pitchFamily="2" charset="0"/>
                <a:ea typeface="Times New Roman" panose="02020603050405020304" pitchFamily="18" charset="0"/>
                <a:cs typeface="Poppins" panose="00000500000000000000" pitchFamily="2" charset="0"/>
              </a:rPr>
              <a:t> trabalhadores brancos ganham, em média, R$ 595,49 a mais do que os não brancos.</a:t>
            </a:r>
          </a:p>
          <a:p>
            <a:pPr lvl="0" algn="just">
              <a:spcAft>
                <a:spcPts val="600"/>
              </a:spcAft>
            </a:pPr>
            <a:r>
              <a:rPr lang="pt-BR" sz="1200" b="1" dirty="0">
                <a:latin typeface="Poppins" panose="00000500000000000000" pitchFamily="2" charset="0"/>
                <a:ea typeface="Times New Roman" panose="02020603050405020304" pitchFamily="18" charset="0"/>
                <a:cs typeface="Poppins" panose="00000500000000000000" pitchFamily="2" charset="0"/>
              </a:rPr>
              <a:t>Sexo masculino:</a:t>
            </a:r>
            <a:r>
              <a:rPr lang="pt-BR" sz="1200" dirty="0">
                <a:latin typeface="Poppins" panose="00000500000000000000" pitchFamily="2" charset="0"/>
                <a:ea typeface="Times New Roman" panose="02020603050405020304" pitchFamily="18" charset="0"/>
                <a:cs typeface="Poppins" panose="00000500000000000000" pitchFamily="2" charset="0"/>
              </a:rPr>
              <a:t> homens recebem, em média, R$ 629,57 a mais do que mulheres, mantendo os demais fatores constantes.</a:t>
            </a:r>
          </a:p>
        </p:txBody>
      </p:sp>
      <p:sp>
        <p:nvSpPr>
          <p:cNvPr id="5" name="CaixaDeTexto 4">
            <a:extLst>
              <a:ext uri="{FF2B5EF4-FFF2-40B4-BE49-F238E27FC236}">
                <a16:creationId xmlns:a16="http://schemas.microsoft.com/office/drawing/2014/main" id="{ABA600A9-08AE-FF36-99AC-3DAB77FF19A5}"/>
              </a:ext>
            </a:extLst>
          </p:cNvPr>
          <p:cNvSpPr txBox="1"/>
          <p:nvPr/>
        </p:nvSpPr>
        <p:spPr>
          <a:xfrm>
            <a:off x="757063" y="439187"/>
            <a:ext cx="10835150" cy="646331"/>
          </a:xfrm>
          <a:prstGeom prst="rect">
            <a:avLst/>
          </a:prstGeom>
          <a:noFill/>
        </p:spPr>
        <p:txBody>
          <a:bodyPr wrap="square" rtlCol="0">
            <a:spAutoFit/>
          </a:bodyPr>
          <a:lstStyle/>
          <a:p>
            <a:r>
              <a:rPr lang="pt-BR" b="1" kern="2000" dirty="0">
                <a:latin typeface="Poppins" panose="00000500000000000000" pitchFamily="2" charset="0"/>
                <a:cs typeface="Poppins" panose="00000500000000000000" pitchFamily="2" charset="0"/>
              </a:rPr>
              <a:t>f) Analise as estimativas do modelo, no que diz respeito: aos coeficientes, aos testes de hipóteses e ao Coeficiente de Determinação.</a:t>
            </a:r>
          </a:p>
        </p:txBody>
      </p:sp>
      <p:pic>
        <p:nvPicPr>
          <p:cNvPr id="2" name="Imagem 1">
            <a:extLst>
              <a:ext uri="{FF2B5EF4-FFF2-40B4-BE49-F238E27FC236}">
                <a16:creationId xmlns:a16="http://schemas.microsoft.com/office/drawing/2014/main" id="{DFD5DC61-BC51-2914-706F-EB427CF031BA}"/>
              </a:ext>
            </a:extLst>
          </p:cNvPr>
          <p:cNvPicPr>
            <a:picLocks noChangeAspect="1"/>
          </p:cNvPicPr>
          <p:nvPr/>
        </p:nvPicPr>
        <p:blipFill>
          <a:blip r:embed="rId2"/>
          <a:stretch>
            <a:fillRect/>
          </a:stretch>
        </p:blipFill>
        <p:spPr>
          <a:xfrm>
            <a:off x="550605" y="1353440"/>
            <a:ext cx="6373114" cy="4887007"/>
          </a:xfrm>
          <a:prstGeom prst="rect">
            <a:avLst/>
          </a:prstGeom>
        </p:spPr>
      </p:pic>
    </p:spTree>
    <p:extLst>
      <p:ext uri="{BB962C8B-B14F-4D97-AF65-F5344CB8AC3E}">
        <p14:creationId xmlns:p14="http://schemas.microsoft.com/office/powerpoint/2010/main" val="125320362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676</TotalTime>
  <Words>1151</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11</vt:i4>
      </vt:variant>
    </vt:vector>
  </HeadingPairs>
  <TitlesOfParts>
    <vt:vector size="18" baseType="lpstr">
      <vt:lpstr>Aptos</vt:lpstr>
      <vt:lpstr>Aptos Display</vt:lpstr>
      <vt:lpstr>Arial</vt:lpstr>
      <vt:lpstr>Cambria Math</vt:lpstr>
      <vt:lpstr>Poppins</vt:lpstr>
      <vt:lpstr>Times New Roman</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Lucas Freire Bauer Santos63</dc:creator>
  <cp:lastModifiedBy>Lucas Freire Bauer Santos63</cp:lastModifiedBy>
  <cp:revision>14</cp:revision>
  <dcterms:created xsi:type="dcterms:W3CDTF">2025-03-30T18:24:24Z</dcterms:created>
  <dcterms:modified xsi:type="dcterms:W3CDTF">2025-04-01T17:42:50Z</dcterms:modified>
</cp:coreProperties>
</file>