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64" r:id="rId4"/>
    <p:sldId id="257" r:id="rId5"/>
    <p:sldId id="258" r:id="rId6"/>
    <p:sldId id="260" r:id="rId7"/>
    <p:sldId id="259" r:id="rId8"/>
    <p:sldId id="261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A4D62-D844-467F-A453-3CBD6514806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DF021-4131-439F-BC82-6F03BB218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1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DF021-4131-439F-BC82-6F03BB2183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6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B0A2B-5A5C-1686-91DA-C51D98CA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2D9489-D8FC-F78C-CAAA-38999EA72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EBBF3-F5EE-2388-18AA-E4223A38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B0AB6-54CB-9EFF-D0EA-2B7CA9D2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DCC34-9FAD-ACB7-CE5D-7D807036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3349E-345D-B3C0-F100-64344F2F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669786-62E1-B784-574A-9CD54BCF5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9994F-C25D-E66D-17CC-39CD7D09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84362-D1E4-D8EA-1FD7-048F8A99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D6D41-B7FC-6848-EC66-6C1BD61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69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A3D870-D667-701A-1A23-486B62799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AEA44D-AE64-F5DE-9096-35C6BF37D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7102E-C1FC-67B2-5FF5-F05A3139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3D697-BC4B-C76A-F56B-B36F76A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432C7-F53E-7291-4E5F-2F2769D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01328-C706-E28B-7ECE-CA5B8DEF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CB381-234E-6CF6-33CD-480F9175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00074-E1FB-A475-8273-4CDF828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14C87-5063-0E81-961E-A9F03771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BDAB8-883D-01BD-C39D-C765ABE1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75C9-9D20-3D23-7157-B1150C74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B08FD2-231A-52F2-CE92-F6388EBF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068AD-EFA4-FEB9-590B-860449B9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7E4C3-D57E-9C3A-3728-A52DF690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C997F-148A-C26C-5ACE-950113E9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1BEBB-4F27-709C-C353-E04736DF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2CE6F-464C-120C-DE71-04119952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4DD6D-DAC6-E66F-A262-0F1F4C966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412EE3-3A30-D11A-47D7-1FD7BA8E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5C9043-5132-4FEF-848B-CF656699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2941E-6C88-29C9-1521-D515C5C3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DBDCE-2687-CC5B-C815-171DB6FF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3D1BF5-6E37-908B-307D-10EA96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F1311-EC5D-29A6-A958-C20EEE083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D03734-7841-BD7A-70A1-2AF38B1A3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8F1C2-9791-152F-69DA-6A09CF12A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67DE27-E3AD-FAD2-EA31-267123C9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096B89-819B-DA9B-1F2E-D22CA185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357407-FBBA-C867-8A79-B60B5379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5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A7777-8CF8-0947-D984-41BE374C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C8B4A8-1B47-2373-F6BE-D68FD87A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4805DD-FF6F-1045-F089-95A5ADED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7297AE-0621-2BB8-34E8-FE86D7D4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5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7BFAB4-39D5-618C-51A2-A2084F39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BB2B90-1E8F-352C-446C-680C72F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0E01B7-8C69-49DB-1CF1-6F284EAB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875DB-2A08-9F4A-7AFD-3F84FBB3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079E1-9A4F-3A29-8640-F8219E24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ABB102-8B47-8D4A-156F-DB177410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91BC9E-9ACF-35A4-E407-2F385143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2FE12-0252-645C-321A-EBAD7EA8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209B8-7C2C-C4CF-C97D-0D186D5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5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DEA70-64FD-E7D1-8F12-B88F69DC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78D903-0CCD-165D-028E-2335C55F9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DAC83-3B39-66B2-F0C9-E0022157D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68910-A192-44BA-C53A-F78AD05B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AC89CC-D000-D9EB-C4F8-D4B21BD1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F3DCCD-0DA6-B443-10FF-EE63C52B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5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F6ECC-AE00-9691-7D1D-33CEE150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6D33CA-387F-FA99-D508-17B7D3B0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E59BB-13FC-0220-6B15-9BC15569E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97C74-57A2-4EFE-8647-C0AA1FF2CA2E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CA701-6511-66B4-BD64-7758CD5D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562B5-62A5-9E38-3B0F-A4C9FFBB2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CF0A6-042D-4223-B4A0-4DED4E1842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ucasbauer/preco-milho-cambi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5514-BA7C-20C7-670E-D6EED91E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F721B24-7CD5-CB2E-59FC-496308203F3D}"/>
              </a:ext>
            </a:extLst>
          </p:cNvPr>
          <p:cNvSpPr txBox="1"/>
          <p:nvPr/>
        </p:nvSpPr>
        <p:spPr>
          <a:xfrm>
            <a:off x="1863209" y="2091854"/>
            <a:ext cx="471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kern="2000" dirty="0">
                <a:latin typeface="Poppins" panose="00000500000000000000" pitchFamily="2" charset="0"/>
                <a:cs typeface="Poppins" panose="00000500000000000000" pitchFamily="2" charset="0"/>
              </a:rPr>
              <a:t>Ciências Econômicas</a:t>
            </a:r>
          </a:p>
          <a:p>
            <a:r>
              <a:rPr lang="pt-BR" sz="2400" b="1" kern="2000" dirty="0">
                <a:latin typeface="Poppins" panose="00000500000000000000" pitchFamily="2" charset="0"/>
                <a:cs typeface="Poppins" panose="00000500000000000000" pitchFamily="2" charset="0"/>
              </a:rPr>
              <a:t>Econometria II</a:t>
            </a:r>
          </a:p>
          <a:p>
            <a:r>
              <a:rPr lang="pt-BR" sz="2400" b="1" kern="2000" dirty="0">
                <a:latin typeface="Poppins" panose="00000500000000000000" pitchFamily="2" charset="0"/>
                <a:cs typeface="Poppins" panose="00000500000000000000" pitchFamily="2" charset="0"/>
              </a:rPr>
              <a:t>Trabalho de </a:t>
            </a:r>
            <a:r>
              <a:rPr lang="pt-BR" sz="2400" b="1" kern="2000" dirty="0">
                <a:solidFill>
                  <a:schemeClr val="tx2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autocorrelação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9129AD-8E1C-35F1-EFF1-3861F4D6B17C}"/>
              </a:ext>
            </a:extLst>
          </p:cNvPr>
          <p:cNvSpPr txBox="1"/>
          <p:nvPr/>
        </p:nvSpPr>
        <p:spPr>
          <a:xfrm>
            <a:off x="1863209" y="3415876"/>
            <a:ext cx="346916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kern="2000" dirty="0">
                <a:latin typeface="Poppins" panose="00000500000000000000" pitchFamily="2" charset="0"/>
                <a:cs typeface="Poppins" panose="00000500000000000000" pitchFamily="2" charset="0"/>
              </a:rPr>
              <a:t>Prof. Dra. Rosângela</a:t>
            </a:r>
            <a:endParaRPr lang="pt-BR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lvl="0" algn="just">
              <a:spcAft>
                <a:spcPts val="600"/>
              </a:spcAft>
            </a:pPr>
            <a:r>
              <a:rPr lang="pt-BR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Amanda </a:t>
            </a:r>
            <a:r>
              <a:rPr lang="pt-BR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Ricarte</a:t>
            </a:r>
            <a:endParaRPr lang="pt-BR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lvl="0" algn="just">
              <a:spcAft>
                <a:spcPts val="600"/>
              </a:spcAft>
            </a:pPr>
            <a:r>
              <a:rPr lang="pt-BR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Lucas Freire</a:t>
            </a:r>
          </a:p>
          <a:p>
            <a:pPr lvl="0" algn="just">
              <a:spcAft>
                <a:spcPts val="600"/>
              </a:spcAft>
            </a:pPr>
            <a:r>
              <a:rPr lang="pt-BR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Marcelo dos Santos</a:t>
            </a:r>
            <a:endParaRPr lang="pt-BR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71247B-188B-F24A-1A73-21E0FF6DC3A5}"/>
              </a:ext>
            </a:extLst>
          </p:cNvPr>
          <p:cNvSpPr txBox="1"/>
          <p:nvPr/>
        </p:nvSpPr>
        <p:spPr>
          <a:xfrm>
            <a:off x="437533" y="1142873"/>
            <a:ext cx="1108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kern="2000" dirty="0">
                <a:latin typeface="Poppins" panose="00000500000000000000" pitchFamily="2" charset="0"/>
                <a:cs typeface="Poppins" panose="00000500000000000000" pitchFamily="2" charset="0"/>
              </a:rPr>
              <a:t>Universidade Estadual do Oeste do Paraná</a:t>
            </a:r>
          </a:p>
        </p:txBody>
      </p:sp>
    </p:spTree>
    <p:extLst>
      <p:ext uri="{BB962C8B-B14F-4D97-AF65-F5344CB8AC3E}">
        <p14:creationId xmlns:p14="http://schemas.microsoft.com/office/powerpoint/2010/main" val="7647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281338-5F51-2DBE-6F4E-F5E7DD5EFBEA}"/>
              </a:ext>
            </a:extLst>
          </p:cNvPr>
          <p:cNvSpPr txBox="1"/>
          <p:nvPr/>
        </p:nvSpPr>
        <p:spPr>
          <a:xfrm>
            <a:off x="865237" y="1431811"/>
            <a:ext cx="2851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Estimativa do modelo:</a:t>
            </a:r>
            <a:endParaRPr lang="pt-BR" sz="18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FA3507-59C6-A3A2-BBEF-D4EF04906224}"/>
              </a:ext>
            </a:extLst>
          </p:cNvPr>
          <p:cNvSpPr txBox="1"/>
          <p:nvPr/>
        </p:nvSpPr>
        <p:spPr>
          <a:xfrm>
            <a:off x="865237" y="471949"/>
            <a:ext cx="1028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a) Faça a estimativa do modelo e calcule o teste d, de </a:t>
            </a:r>
            <a:r>
              <a:rPr lang="pt-BR" b="1" kern="2000" dirty="0" err="1">
                <a:latin typeface="Poppins" panose="00000500000000000000" pitchFamily="2" charset="0"/>
                <a:cs typeface="Poppins" panose="00000500000000000000" pitchFamily="2" charset="0"/>
              </a:rPr>
              <a:t>Durbin</a:t>
            </a:r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-Watson, para verificar a existência de autocorrelação.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0A6C612-AF2A-1E8D-28EE-3E01435E8AA3}"/>
                  </a:ext>
                </a:extLst>
              </p:cNvPr>
              <p:cNvSpPr txBox="1"/>
              <p:nvPr/>
            </p:nvSpPr>
            <p:spPr>
              <a:xfrm>
                <a:off x="3048000" y="212805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0A6C612-AF2A-1E8D-28EE-3E01435E8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2805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5BC406-9CE7-C131-BB85-0818E7F0DE98}"/>
              </a:ext>
            </a:extLst>
          </p:cNvPr>
          <p:cNvSpPr txBox="1"/>
          <p:nvPr/>
        </p:nvSpPr>
        <p:spPr>
          <a:xfrm>
            <a:off x="953729" y="2824307"/>
            <a:ext cx="10284542" cy="3377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y</a:t>
            </a:r>
            <a:r>
              <a:rPr lang="pt-BR" baseline="-25000" dirty="0" err="1"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Preço recebido pelo produtor na saca de 60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kgs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de milho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β</a:t>
            </a:r>
            <a:r>
              <a:rPr lang="pt-BR" baseline="-250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Parâmetro que indica o intercepto do modelo;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β</a:t>
            </a:r>
            <a:r>
              <a:rPr lang="pt-BR" baseline="-250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Parâmetro que indica o efeito marginal da taxa de câmbio sobre o preço do milho;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  <a:r>
              <a:rPr lang="pt-BR" baseline="-25000" dirty="0">
                <a:latin typeface="Poppins" panose="00000500000000000000" pitchFamily="2" charset="0"/>
                <a:cs typeface="Poppins" panose="00000500000000000000" pitchFamily="2" charset="0"/>
              </a:rPr>
              <a:t>1t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variável contínua que indica o valor da taxa de câmbio;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β</a:t>
            </a:r>
            <a:r>
              <a:rPr lang="pt-BR" baseline="-25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Parâmetro que indica o efeito marginal do IPCA sobre o preço do milho;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x</a:t>
            </a:r>
            <a:r>
              <a:rPr lang="pt-BR" baseline="-25000" dirty="0">
                <a:latin typeface="Poppins" panose="00000500000000000000" pitchFamily="2" charset="0"/>
                <a:cs typeface="Poppins" panose="00000500000000000000" pitchFamily="2" charset="0"/>
              </a:rPr>
              <a:t>2t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variável contínua que indica a taxa de inflação, usando o IPCA como referência;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ε</a:t>
            </a:r>
            <a:r>
              <a:rPr lang="pt-BR" baseline="-25000" dirty="0" err="1"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= Termo de erro aleatório, no tempo t, que assume os pressupostos de um modelo de regressão linear múltipla.</a:t>
            </a:r>
          </a:p>
        </p:txBody>
      </p:sp>
    </p:spTree>
    <p:extLst>
      <p:ext uri="{BB962C8B-B14F-4D97-AF65-F5344CB8AC3E}">
        <p14:creationId xmlns:p14="http://schemas.microsoft.com/office/powerpoint/2010/main" val="14207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1D0C-AF58-9720-8296-CCBF2B23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E4AFB99-7A54-C7CA-6EDC-6075891BB799}"/>
              </a:ext>
            </a:extLst>
          </p:cNvPr>
          <p:cNvSpPr txBox="1"/>
          <p:nvPr/>
        </p:nvSpPr>
        <p:spPr>
          <a:xfrm>
            <a:off x="639095" y="301332"/>
            <a:ext cx="1108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a) Faça a estimativa do modelo e calcule o teste d, de </a:t>
            </a:r>
            <a:r>
              <a:rPr lang="pt-BR" b="1" kern="2000" dirty="0" err="1">
                <a:latin typeface="Poppins" panose="00000500000000000000" pitchFamily="2" charset="0"/>
                <a:cs typeface="Poppins" panose="00000500000000000000" pitchFamily="2" charset="0"/>
              </a:rPr>
              <a:t>Durbin</a:t>
            </a:r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-Watson, para verificar a existência de autocorrelação.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AF0EC2-9AD0-41E9-1D3A-4DB40A645622}"/>
              </a:ext>
            </a:extLst>
          </p:cNvPr>
          <p:cNvSpPr txBox="1"/>
          <p:nvPr/>
        </p:nvSpPr>
        <p:spPr>
          <a:xfrm>
            <a:off x="6943190" y="3100057"/>
            <a:ext cx="438356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200" b="1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Estatística F</a:t>
            </a:r>
            <a:r>
              <a:rPr lang="pt-BR" sz="12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= 191,4</a:t>
            </a:r>
          </a:p>
          <a:p>
            <a:pPr lvl="0" algn="just">
              <a:spcAft>
                <a:spcPts val="600"/>
              </a:spcAft>
            </a:pP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 resultado para o teste F foi alto e satisfatório, além disso, seu p-valor foi estatisticamente significativo, nos permitindo rejeitar a hipótese nula de quê todos os coeficientes são iguais a zero.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1C62E4-D82E-B492-5B7A-38D2264CDC48}"/>
              </a:ext>
            </a:extLst>
          </p:cNvPr>
          <p:cNvSpPr txBox="1"/>
          <p:nvPr/>
        </p:nvSpPr>
        <p:spPr>
          <a:xfrm>
            <a:off x="6943189" y="1688899"/>
            <a:ext cx="438356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2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R² = 0,699</a:t>
            </a:r>
          </a:p>
          <a:p>
            <a:pPr lvl="0" algn="just">
              <a:spcAft>
                <a:spcPts val="600"/>
              </a:spcAft>
            </a:pP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 R² indica que 7</a:t>
            </a: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0</a:t>
            </a: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% da variação da variável dependente é explicada pelo modelo. Sendo um bom indicativo da variabilidade das variáveis independente.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8DACE2-027A-C6A2-9B0C-8B36EBA0B95D}"/>
              </a:ext>
            </a:extLst>
          </p:cNvPr>
          <p:cNvSpPr txBox="1"/>
          <p:nvPr/>
        </p:nvSpPr>
        <p:spPr>
          <a:xfrm>
            <a:off x="6943190" y="4300819"/>
            <a:ext cx="438356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200" b="1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Coeficientes</a:t>
            </a:r>
          </a:p>
          <a:p>
            <a:pPr lvl="0" algn="just">
              <a:spcAft>
                <a:spcPts val="600"/>
              </a:spcAft>
            </a:pP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Todos os coeficientes foram estatisticamente significativo, entretanto, como descrito no relatório, o teste de </a:t>
            </a:r>
            <a:r>
              <a:rPr lang="pt-BR" sz="1200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Durbin</a:t>
            </a: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-Watson foi próximo de 0, indicando autocorrelação positiva, sendo necessário o ajuste de transformação dos dados por meio do c</a:t>
            </a: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oeficiente de autocorrelação de primeira ordem (ρ).</a:t>
            </a:r>
            <a:endParaRPr lang="pt-BR" sz="1200" dirty="0"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F1BDC8-9890-38A1-CC1D-994C042C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04" y="1584193"/>
            <a:ext cx="612543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1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5C01-3BF6-6C1F-9DD1-E531A7273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3D953AA-2DCC-2E6C-33F1-D7763F869A8A}"/>
              </a:ext>
            </a:extLst>
          </p:cNvPr>
          <p:cNvSpPr txBox="1"/>
          <p:nvPr/>
        </p:nvSpPr>
        <p:spPr>
          <a:xfrm>
            <a:off x="2074979" y="1529822"/>
            <a:ext cx="346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Teste d, de </a:t>
            </a:r>
            <a:r>
              <a:rPr lang="pt-BR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Durbin</a:t>
            </a:r>
            <a:r>
              <a:rPr lang="pt-BR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-Watson:</a:t>
            </a:r>
            <a:endParaRPr lang="pt-BR" sz="18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94ABC0-ECDD-867F-190C-0C7D76BDA8A5}"/>
              </a:ext>
            </a:extLst>
          </p:cNvPr>
          <p:cNvSpPr txBox="1"/>
          <p:nvPr/>
        </p:nvSpPr>
        <p:spPr>
          <a:xfrm>
            <a:off x="909483" y="611272"/>
            <a:ext cx="10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a) Faça a estimativa do modelo e calcule o teste d, de </a:t>
            </a:r>
            <a:r>
              <a:rPr lang="pt-BR" b="1" kern="2000" dirty="0" err="1">
                <a:latin typeface="Poppins" panose="00000500000000000000" pitchFamily="2" charset="0"/>
                <a:cs typeface="Poppins" panose="00000500000000000000" pitchFamily="2" charset="0"/>
              </a:rPr>
              <a:t>Durbin</a:t>
            </a:r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-Watson, para verificar a existência de autocorrelação.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A1BD37-CBDB-D7D5-9D45-15A5429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599" y="1200710"/>
            <a:ext cx="3469168" cy="929184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E2A8C51-25B5-2FDB-F48A-559EC517383F}"/>
              </a:ext>
            </a:extLst>
          </p:cNvPr>
          <p:cNvGrpSpPr/>
          <p:nvPr/>
        </p:nvGrpSpPr>
        <p:grpSpPr>
          <a:xfrm>
            <a:off x="441982" y="2648104"/>
            <a:ext cx="9522571" cy="3772297"/>
            <a:chOff x="1391235" y="2556385"/>
            <a:chExt cx="9522571" cy="3772297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10A44B24-4455-FD61-3052-F29EDF86A7FE}"/>
                </a:ext>
              </a:extLst>
            </p:cNvPr>
            <p:cNvCxnSpPr>
              <a:cxnSpLocks/>
            </p:cNvCxnSpPr>
            <p:nvPr/>
          </p:nvCxnSpPr>
          <p:spPr>
            <a:xfrm>
              <a:off x="1784525" y="2556385"/>
              <a:ext cx="0" cy="3081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10E1615-8A7E-90A9-D625-6F66ED170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525" y="5647723"/>
              <a:ext cx="91292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C01A07EC-8FA4-1E49-013D-146C6230FA97}"/>
                </a:ext>
              </a:extLst>
            </p:cNvPr>
            <p:cNvCxnSpPr>
              <a:cxnSpLocks/>
            </p:cNvCxnSpPr>
            <p:nvPr/>
          </p:nvCxnSpPr>
          <p:spPr>
            <a:xfrm>
              <a:off x="3700165" y="2753030"/>
              <a:ext cx="0" cy="288486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A37D6D2-4636-8D58-7130-574EAFA4D54C}"/>
                </a:ext>
              </a:extLst>
            </p:cNvPr>
            <p:cNvCxnSpPr>
              <a:cxnSpLocks/>
            </p:cNvCxnSpPr>
            <p:nvPr/>
          </p:nvCxnSpPr>
          <p:spPr>
            <a:xfrm>
              <a:off x="4796461" y="2762862"/>
              <a:ext cx="0" cy="288486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36E3F8F-099F-C9F2-8963-AED81AB22F7A}"/>
                </a:ext>
              </a:extLst>
            </p:cNvPr>
            <p:cNvCxnSpPr>
              <a:cxnSpLocks/>
            </p:cNvCxnSpPr>
            <p:nvPr/>
          </p:nvCxnSpPr>
          <p:spPr>
            <a:xfrm>
              <a:off x="7308603" y="2762862"/>
              <a:ext cx="0" cy="288486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83EC99C-3E56-41E2-C37F-62E23243CD03}"/>
                </a:ext>
              </a:extLst>
            </p:cNvPr>
            <p:cNvCxnSpPr>
              <a:cxnSpLocks/>
            </p:cNvCxnSpPr>
            <p:nvPr/>
          </p:nvCxnSpPr>
          <p:spPr>
            <a:xfrm>
              <a:off x="8463893" y="2753030"/>
              <a:ext cx="0" cy="288486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38F856B-707C-A411-DA32-B24036302D44}"/>
                </a:ext>
              </a:extLst>
            </p:cNvPr>
            <p:cNvCxnSpPr>
              <a:cxnSpLocks/>
            </p:cNvCxnSpPr>
            <p:nvPr/>
          </p:nvCxnSpPr>
          <p:spPr>
            <a:xfrm>
              <a:off x="5961583" y="5358578"/>
              <a:ext cx="0" cy="27931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C66508E-1BE6-B10B-F5D1-D54CB223CB0D}"/>
                </a:ext>
              </a:extLst>
            </p:cNvPr>
            <p:cNvSpPr txBox="1"/>
            <p:nvPr/>
          </p:nvSpPr>
          <p:spPr>
            <a:xfrm>
              <a:off x="3306875" y="5664918"/>
              <a:ext cx="78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1,69</a:t>
              </a:r>
            </a:p>
            <a:p>
              <a:pPr algn="ctr"/>
              <a:r>
                <a:rPr lang="pt-B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pt-BR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6B93EF-7B58-9BD6-3518-D67DA7F166E8}"/>
                </a:ext>
              </a:extLst>
            </p:cNvPr>
            <p:cNvSpPr txBox="1"/>
            <p:nvPr/>
          </p:nvSpPr>
          <p:spPr>
            <a:xfrm>
              <a:off x="4403171" y="5664918"/>
              <a:ext cx="78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1,77</a:t>
              </a:r>
            </a:p>
            <a:p>
              <a:pPr algn="ctr"/>
              <a:r>
                <a:rPr lang="pt-B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pt-BR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F89C9D3-D154-0A18-9330-537AB1102ED7}"/>
                </a:ext>
              </a:extLst>
            </p:cNvPr>
            <p:cNvSpPr txBox="1"/>
            <p:nvPr/>
          </p:nvSpPr>
          <p:spPr>
            <a:xfrm>
              <a:off x="8080436" y="5682111"/>
              <a:ext cx="78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2,31</a:t>
              </a:r>
            </a:p>
            <a:p>
              <a:pPr algn="ctr"/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4-d</a:t>
              </a:r>
              <a:r>
                <a:rPr lang="pt-B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0200A48-6785-12CA-9ABE-5111F2F1C4D6}"/>
                </a:ext>
              </a:extLst>
            </p:cNvPr>
            <p:cNvSpPr txBox="1"/>
            <p:nvPr/>
          </p:nvSpPr>
          <p:spPr>
            <a:xfrm>
              <a:off x="6931740" y="5682351"/>
              <a:ext cx="786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2,23</a:t>
              </a:r>
            </a:p>
            <a:p>
              <a:pPr algn="ctr"/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4-d</a:t>
              </a:r>
              <a:r>
                <a:rPr lang="pt-BR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57763784-87D0-2865-7A07-2BEE530A66EC}"/>
                </a:ext>
              </a:extLst>
            </p:cNvPr>
            <p:cNvCxnSpPr>
              <a:cxnSpLocks/>
            </p:cNvCxnSpPr>
            <p:nvPr/>
          </p:nvCxnSpPr>
          <p:spPr>
            <a:xfrm>
              <a:off x="9437287" y="5358578"/>
              <a:ext cx="0" cy="27931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4C6EB75-2E07-462C-C9E2-BA73573EA35C}"/>
                </a:ext>
              </a:extLst>
            </p:cNvPr>
            <p:cNvSpPr txBox="1"/>
            <p:nvPr/>
          </p:nvSpPr>
          <p:spPr>
            <a:xfrm>
              <a:off x="5579780" y="5627151"/>
              <a:ext cx="786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ACD544F-2EA1-84A3-2262-CBB16D943160}"/>
                </a:ext>
              </a:extLst>
            </p:cNvPr>
            <p:cNvSpPr txBox="1"/>
            <p:nvPr/>
          </p:nvSpPr>
          <p:spPr>
            <a:xfrm>
              <a:off x="9043997" y="5627151"/>
              <a:ext cx="786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48DBB1B-833D-DA1F-C1CE-AFA9DAEDD0C7}"/>
                </a:ext>
              </a:extLst>
            </p:cNvPr>
            <p:cNvSpPr txBox="1"/>
            <p:nvPr/>
          </p:nvSpPr>
          <p:spPr>
            <a:xfrm>
              <a:off x="1391235" y="5672279"/>
              <a:ext cx="786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7C9C14B-C269-DA25-6A73-34F11C706617}"/>
                </a:ext>
              </a:extLst>
            </p:cNvPr>
            <p:cNvSpPr txBox="1"/>
            <p:nvPr/>
          </p:nvSpPr>
          <p:spPr>
            <a:xfrm>
              <a:off x="2134413" y="5682111"/>
              <a:ext cx="962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0,18</a:t>
              </a:r>
            </a:p>
            <a:p>
              <a:pPr algn="ctr"/>
              <a:r>
                <a:rPr lang="pt-B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pt-BR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calculado</a:t>
              </a:r>
              <a:endParaRPr lang="pt-BR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3797295F-9D87-20E8-4ACF-3248472561E6}"/>
                </a:ext>
              </a:extLst>
            </p:cNvPr>
            <p:cNvCxnSpPr>
              <a:cxnSpLocks/>
            </p:cNvCxnSpPr>
            <p:nvPr/>
          </p:nvCxnSpPr>
          <p:spPr>
            <a:xfrm>
              <a:off x="2618616" y="5358578"/>
              <a:ext cx="0" cy="28914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BE1CA4C-0FC8-7199-4ABF-0BA7C5E3D0F6}"/>
              </a:ext>
            </a:extLst>
          </p:cNvPr>
          <p:cNvSpPr txBox="1"/>
          <p:nvPr/>
        </p:nvSpPr>
        <p:spPr>
          <a:xfrm>
            <a:off x="8393482" y="2973024"/>
            <a:ext cx="3469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Dado o resultado 0 &lt; d &lt; </a:t>
            </a:r>
            <a:r>
              <a:rPr lang="pt-BR" sz="1400" i="1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</a:t>
            </a:r>
            <a:r>
              <a:rPr lang="pt-BR" sz="1400" i="1" baseline="-250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</a:t>
            </a:r>
            <a:r>
              <a:rPr lang="pt-BR" sz="1400" i="1" baseline="-25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pt-BR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aos níveis de significância de 1%, rejeitamos a hipótese nula de que não há autocorrelação positiva nos dados, confirmando a presença de autocorrelação, positiva, visto que o valor para </a:t>
            </a:r>
            <a:r>
              <a:rPr lang="pt-BR" sz="14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dcalculado</a:t>
            </a:r>
            <a:r>
              <a:rPr lang="pt-BR" sz="14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foi próximo de 0.</a:t>
            </a:r>
            <a:endParaRPr lang="pt-BR" sz="1400" baseline="-25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F184BE-092B-1C4D-BC7A-06FA6FB2DC9A}"/>
                  </a:ext>
                </a:extLst>
              </p:cNvPr>
              <p:cNvSpPr txBox="1"/>
              <p:nvPr/>
            </p:nvSpPr>
            <p:spPr>
              <a:xfrm>
                <a:off x="8488034" y="2363628"/>
                <a:ext cx="3280065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b="0" dirty="0"/>
                  <a:t> </a:t>
                </a:r>
                <a:r>
                  <a:rPr lang="pt-BR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Não há autocorrelação positiva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b="0" dirty="0"/>
                  <a:t> </a:t>
                </a:r>
                <a:r>
                  <a:rPr lang="pt-BR" sz="1400" b="0" dirty="0">
                    <a:latin typeface="Poppins" panose="00000500000000000000" pitchFamily="2" charset="0"/>
                    <a:cs typeface="Poppins" panose="00000500000000000000" pitchFamily="2" charset="0"/>
                  </a:rPr>
                  <a:t>Há autocorrelação positiva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F184BE-092B-1C4D-BC7A-06FA6FB2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34" y="2363628"/>
                <a:ext cx="3280065" cy="707886"/>
              </a:xfrm>
              <a:prstGeom prst="rect">
                <a:avLst/>
              </a:prstGeom>
              <a:blipFill>
                <a:blip r:embed="rId4"/>
                <a:stretch>
                  <a:fillRect l="-1859" t="-8621" r="-2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B6BB9-D565-DAC1-2BEE-F74CBD08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1666934-00F9-1DD8-6232-76B73ACC5DF4}"/>
              </a:ext>
            </a:extLst>
          </p:cNvPr>
          <p:cNvSpPr txBox="1"/>
          <p:nvPr/>
        </p:nvSpPr>
        <p:spPr>
          <a:xfrm>
            <a:off x="1469920" y="5828254"/>
            <a:ext cx="956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Coeficiente de autocorrelação de primeira ordem (ρ): 0.907665842205402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5475CD-2C16-0169-A776-A22442B412E6}"/>
              </a:ext>
            </a:extLst>
          </p:cNvPr>
          <p:cNvSpPr txBox="1"/>
          <p:nvPr/>
        </p:nvSpPr>
        <p:spPr>
          <a:xfrm>
            <a:off x="865237" y="471949"/>
            <a:ext cx="1028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b) Caso se confirme a autocorrelação, faça a correção dos dados.</a:t>
            </a:r>
          </a:p>
        </p:txBody>
      </p:sp>
      <p:pic>
        <p:nvPicPr>
          <p:cNvPr id="5" name="Imagem 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258BC385-4F81-C307-BE2F-E796F8B64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4" y="1239077"/>
            <a:ext cx="6788734" cy="43760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ABB71E-BF35-6197-331C-442670BC5ADB}"/>
              </a:ext>
            </a:extLst>
          </p:cNvPr>
          <p:cNvSpPr txBox="1"/>
          <p:nvPr/>
        </p:nvSpPr>
        <p:spPr>
          <a:xfrm>
            <a:off x="7946081" y="2031643"/>
            <a:ext cx="39214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 gráfico de dispersão é uma ótima ferramenta para identificar autocorrelação, pois evidencia a relação entre as variáveis analisadas. Através dele, observa-se que há uma tendência de aumento do erro estimado à medida que se elevam os valores dos quadrados dos resíduos.</a:t>
            </a:r>
            <a:endParaRPr lang="pt-BR" sz="1600" baseline="-25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9B27-EE21-131D-46CC-D54E76F52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7B83470-2A9F-A46B-11D5-BA2A89E45BE9}"/>
              </a:ext>
            </a:extLst>
          </p:cNvPr>
          <p:cNvSpPr txBox="1"/>
          <p:nvPr/>
        </p:nvSpPr>
        <p:spPr>
          <a:xfrm>
            <a:off x="865237" y="698091"/>
            <a:ext cx="1028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b) Caso se confirme a autocorrelação, faça a correção dos dados.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68DAB5-3B4B-D8F4-3EDE-DD4648E7883A}"/>
              </a:ext>
            </a:extLst>
          </p:cNvPr>
          <p:cNvSpPr txBox="1"/>
          <p:nvPr/>
        </p:nvSpPr>
        <p:spPr>
          <a:xfrm>
            <a:off x="7828094" y="2326611"/>
            <a:ext cx="3921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Após aplicar a correção de autocorrelação pelo método de </a:t>
            </a:r>
            <a:r>
              <a:rPr lang="pt-BR" sz="16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Durbin</a:t>
            </a:r>
            <a:r>
              <a:rPr lang="pt-BR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-Watson (DW), observamos uma redução significativa na dispersão dos resíduos, resultando em um melhor ajuste do modelo. Isso aumentou a confiabilidade dos resultados da regressão.</a:t>
            </a:r>
            <a:endParaRPr lang="pt-BR" sz="1600" baseline="-25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pic>
        <p:nvPicPr>
          <p:cNvPr id="9" name="Imagem 8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CA78EFBA-46E5-7100-1A52-63F5BDBB8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7" y="1505671"/>
            <a:ext cx="6791143" cy="4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3526-D826-D6CA-106A-33D0993D7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259FBE2-BDE8-31BE-2846-363DB90FC52B}"/>
              </a:ext>
            </a:extLst>
          </p:cNvPr>
          <p:cNvSpPr txBox="1"/>
          <p:nvPr/>
        </p:nvSpPr>
        <p:spPr>
          <a:xfrm>
            <a:off x="639095" y="301332"/>
            <a:ext cx="1108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c) Calcule a nova estimativa do modelo e analise o nível de significância dos parâmetros estimados, o resultado para o teste F e o resultado para o coeficiente de determinação.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3601B36-C539-79F3-2B81-6E5C9909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3" y="1565141"/>
            <a:ext cx="6220693" cy="44487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B86A31-7233-C999-269E-97CCA9715D4E}"/>
              </a:ext>
            </a:extLst>
          </p:cNvPr>
          <p:cNvSpPr txBox="1"/>
          <p:nvPr/>
        </p:nvSpPr>
        <p:spPr>
          <a:xfrm>
            <a:off x="6943190" y="2696932"/>
            <a:ext cx="438356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200" b="1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Estatística F</a:t>
            </a:r>
            <a:r>
              <a:rPr lang="pt-BR" sz="12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= 6,360</a:t>
            </a:r>
          </a:p>
          <a:p>
            <a:pPr lvl="0" algn="just">
              <a:spcAft>
                <a:spcPts val="600"/>
              </a:spcAft>
            </a:pP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 resultado para o teste F não foi alto, entretanto seu p-valor foi estatisticamente significativo (0,00219), nos permitindo rejeitar a hipótese nula de quê todos os coeficientes são iguais a zero.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0C2AE3-E003-C95C-A820-86397074147B}"/>
              </a:ext>
            </a:extLst>
          </p:cNvPr>
          <p:cNvSpPr txBox="1"/>
          <p:nvPr/>
        </p:nvSpPr>
        <p:spPr>
          <a:xfrm>
            <a:off x="6943189" y="1285774"/>
            <a:ext cx="438356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2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R² = 0,072</a:t>
            </a:r>
          </a:p>
          <a:p>
            <a:pPr lvl="0" algn="just">
              <a:spcAft>
                <a:spcPts val="600"/>
              </a:spcAft>
            </a:pP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O R² indica que 7,2% da variação da variável dependente é explicada pelo modelo. Não é um resultado satisfatório, sinalizando a necessidade </a:t>
            </a: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 inclusão de mais variáveis explicativas para contribuir com o modelo.</a:t>
            </a:r>
            <a:endParaRPr lang="pt-BR" sz="12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69E2C8-8B18-1A60-D366-D2A45D0F243E}"/>
              </a:ext>
            </a:extLst>
          </p:cNvPr>
          <p:cNvSpPr txBox="1"/>
          <p:nvPr/>
        </p:nvSpPr>
        <p:spPr>
          <a:xfrm>
            <a:off x="6943190" y="3897694"/>
            <a:ext cx="438356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pt-BR" sz="1200" b="1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Coeficientes</a:t>
            </a:r>
          </a:p>
          <a:p>
            <a:pPr lvl="0" algn="just">
              <a:spcAft>
                <a:spcPts val="600"/>
              </a:spcAft>
            </a:pPr>
            <a:r>
              <a:rPr lang="pt-BR" sz="12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Constante: </a:t>
            </a: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estatisticamente significativo ao nível de confiança de 1%. Contudo</a:t>
            </a: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o resultado do coeficiente de </a:t>
            </a: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-1,258, </a:t>
            </a: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não faz sentido analisar, pois não é possível um câmbio zero e improvável uma inflação zero, para resultar em um preço negativo do milho.</a:t>
            </a:r>
          </a:p>
          <a:p>
            <a:pPr algn="just">
              <a:spcAft>
                <a:spcPts val="600"/>
              </a:spcAft>
            </a:pPr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Câmbio: </a:t>
            </a:r>
            <a:r>
              <a:rPr lang="pt-BR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estatisticamente significativo ao nível de confiança de 1%. O resultado de </a:t>
            </a:r>
            <a:r>
              <a:rPr lang="pt-BR" sz="1200" dirty="0">
                <a:latin typeface="Poppins" panose="00000500000000000000" pitchFamily="2" charset="0"/>
                <a:cs typeface="Poppins" panose="00000500000000000000" pitchFamily="2" charset="0"/>
              </a:rPr>
              <a:t>0,3450, indica que, </a:t>
            </a:r>
            <a:r>
              <a:rPr lang="pt-BR" sz="1200" i="1" dirty="0" err="1">
                <a:latin typeface="Poppins" panose="00000500000000000000" pitchFamily="2" charset="0"/>
                <a:cs typeface="Poppins" panose="00000500000000000000" pitchFamily="2" charset="0"/>
              </a:rPr>
              <a:t>ceteris</a:t>
            </a:r>
            <a:r>
              <a:rPr lang="pt-BR" sz="12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200" i="1" dirty="0" err="1">
                <a:latin typeface="Poppins" panose="00000500000000000000" pitchFamily="2" charset="0"/>
                <a:cs typeface="Poppins" panose="00000500000000000000" pitchFamily="2" charset="0"/>
              </a:rPr>
              <a:t>paribus</a:t>
            </a:r>
            <a:r>
              <a:rPr lang="pt-BR" sz="1200" dirty="0">
                <a:latin typeface="Poppins" panose="00000500000000000000" pitchFamily="2" charset="0"/>
                <a:cs typeface="Poppins" panose="00000500000000000000" pitchFamily="2" charset="0"/>
              </a:rPr>
              <a:t>, para cada aumento de 1 ponto percentual na taxa de câmbio, o preço do milho  aumenta, em média, 0.3450 unidades monetárias.</a:t>
            </a:r>
          </a:p>
          <a:p>
            <a:pPr algn="just">
              <a:spcAft>
                <a:spcPts val="600"/>
              </a:spcAft>
            </a:pPr>
            <a:r>
              <a:rPr lang="pt-BR" sz="1200" b="1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Ipca</a:t>
            </a:r>
            <a:r>
              <a:rPr lang="pt-BR" sz="1200" b="1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: </a:t>
            </a:r>
            <a:r>
              <a:rPr lang="pt-BR" sz="12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não significativo.</a:t>
            </a:r>
            <a:endParaRPr lang="pt-BR" sz="1200" b="1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2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E828E-28A9-1E79-0151-498C75326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84E19F3-566A-7D54-3DE3-9592C7996858}"/>
              </a:ext>
            </a:extLst>
          </p:cNvPr>
          <p:cNvSpPr txBox="1"/>
          <p:nvPr/>
        </p:nvSpPr>
        <p:spPr>
          <a:xfrm>
            <a:off x="639094" y="379511"/>
            <a:ext cx="1108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d) Como você interpreta a influência da taxa de câmbio e da taxa de inflação sobre o preço recebido pelo produtor na saca de 60kgs de milho?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72601E-D51F-C706-1E5A-A87D8F5F3C76}"/>
              </a:ext>
            </a:extLst>
          </p:cNvPr>
          <p:cNvSpPr txBox="1"/>
          <p:nvPr/>
        </p:nvSpPr>
        <p:spPr>
          <a:xfrm>
            <a:off x="6096000" y="1558036"/>
            <a:ext cx="5740421" cy="305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 taxa de câmbio teve uma influência estatisticamente significativa no preço do milho ao nível de confiança de 1%. Isso significa que, mantidas as demais variáveis constantes (</a:t>
            </a:r>
            <a:r>
              <a:rPr lang="pt-BR" sz="1200" i="1" kern="100" dirty="0" err="1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ceteris</a:t>
            </a:r>
            <a:r>
              <a:rPr lang="pt-BR" sz="12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</a:t>
            </a:r>
            <a:r>
              <a:rPr lang="pt-BR" sz="1200" i="1" kern="100" dirty="0" err="1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paribus</a:t>
            </a: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), um aumento de 1% na taxa de câmbio eleva, em média, o preço da saca de milho em R$ 0,345.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Para o produtor rural, essa relação é especialmente relevante, pois a valorização do dólar tende a elevar o preço do milho em reais, favorecendo sua comercialização. Isso ocorre pois o milho é uma commodity negociada mundialmente e cotada em dólares.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No entanto, o coeficiente de determinação (</a:t>
            </a:r>
            <a:r>
              <a:rPr lang="pt-BR" sz="12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R²</a:t>
            </a: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) indica que as variáveis independentes explicam apenas 7,2% da variação no preço do saca do grão. Isso sugere que outros fatores, como estoques, oferta e demanda, expectativas do mercado e condições climáticas, podem desempenhar um papel significativo na formação dos preços.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318786-FBCF-7B86-F7A2-FC5F0677091B}"/>
              </a:ext>
            </a:extLst>
          </p:cNvPr>
          <p:cNvSpPr txBox="1"/>
          <p:nvPr/>
        </p:nvSpPr>
        <p:spPr>
          <a:xfrm>
            <a:off x="511275" y="5448330"/>
            <a:ext cx="10705711" cy="979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Diante dessas incertezas, o produtor pode optar por estratégias de proteção de preços, como o hedge agrícola, utilizando instrumentos derivativos negociados na bolsa de valores. Compreender a influência da taxa de câmbio no preço do milho pode contribuir para uma tomada de decisão mais assertiva, além de possibilitar estimativas e previsões de mercado mais precisas.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 taxa de inflação não apresentou impacto significativo sobre o preço do milho e, portanto, será desconsiderada na análise.</a:t>
            </a:r>
          </a:p>
        </p:txBody>
      </p:sp>
      <p:pic>
        <p:nvPicPr>
          <p:cNvPr id="6" name="Imagem 5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9FF2D636-1716-C908-44C2-93441F00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2" y="1476007"/>
            <a:ext cx="5854350" cy="36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5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39906-BA9B-FE92-1EFA-DD856B0F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07E419F-CE10-C7BC-5734-17939657A69F}"/>
              </a:ext>
            </a:extLst>
          </p:cNvPr>
          <p:cNvSpPr txBox="1"/>
          <p:nvPr/>
        </p:nvSpPr>
        <p:spPr>
          <a:xfrm>
            <a:off x="678424" y="782635"/>
            <a:ext cx="285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kern="2000" dirty="0">
                <a:latin typeface="Poppins" panose="00000500000000000000" pitchFamily="2" charset="0"/>
                <a:cs typeface="Poppins" panose="00000500000000000000" pitchFamily="2" charset="0"/>
              </a:rPr>
              <a:t>Repositório script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A49DAD-C0E3-6F04-2494-425AD9C119DB}"/>
              </a:ext>
            </a:extLst>
          </p:cNvPr>
          <p:cNvSpPr txBox="1"/>
          <p:nvPr/>
        </p:nvSpPr>
        <p:spPr>
          <a:xfrm>
            <a:off x="678424" y="1318492"/>
            <a:ext cx="749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kern="20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https://github.com/flucasbauer/preco-milho-cambio</a:t>
            </a:r>
            <a:endParaRPr lang="pt-BR" kern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57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1036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Poppins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Freire Bauer Santos63</dc:creator>
  <cp:lastModifiedBy>Lucas Freire Bauer Santos63</cp:lastModifiedBy>
  <cp:revision>6</cp:revision>
  <dcterms:created xsi:type="dcterms:W3CDTF">2025-03-30T18:24:24Z</dcterms:created>
  <dcterms:modified xsi:type="dcterms:W3CDTF">2025-03-31T18:15:24Z</dcterms:modified>
</cp:coreProperties>
</file>